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Override PartName="/ppt/tags/tag402.xml" ContentType="application/vnd.openxmlformats-officedocument.presentationml.tags+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386.xml" ContentType="application/vnd.openxmlformats-officedocument.presentationml.tags+xml"/>
  <Override PartName="/ppt/slideLayouts/slideLayout102.xml" ContentType="application/vnd.openxmlformats-officedocument.presentationml.slideLayout+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slides/slide88.xml" ContentType="application/vnd.openxmlformats-officedocument.presentationml.slide+xml"/>
  <Override PartName="/ppt/slideLayouts/slideLayout87.xml" ContentType="application/vnd.openxmlformats-officedocument.presentationml.slideLayout+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Layouts/slideLayout118.xml" ContentType="application/vnd.openxmlformats-officedocument.presentationml.slideLayout+xml"/>
  <Override PartName="/ppt/tags/tag112.xml" ContentType="application/vnd.openxmlformats-officedocument.presentationml.tags+xml"/>
  <Default Extension="png" ContentType="image/png"/>
  <Override PartName="/ppt/tags/tag257.xml" ContentType="application/vnd.openxmlformats-officedocument.presentationml.tags+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383.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slides/slide108.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slideLayouts/slideLayout59.xml" ContentType="application/vnd.openxmlformats-officedocument.presentationml.slideLayout+xml"/>
  <Override PartName="/ppt/tags/tag106.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slideLayouts/slideLayout137.xml" ContentType="application/vnd.openxmlformats-officedocument.presentationml.slideLayout+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s/slide111.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Layouts/slideLayout109.xml" ContentType="application/vnd.openxmlformats-officedocument.presentationml.slideLayout+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tags/tag226.xml" ContentType="application/vnd.openxmlformats-officedocument.presentationml.tags+xml"/>
  <Override PartName="/ppt/tags/tag273.xml" ContentType="application/vnd.openxmlformats-officedocument.presentationml.tags+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tags/tag412.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slides/slide98.xml" ContentType="application/vnd.openxmlformats-officedocument.presentationml.slide+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slideLayouts/slideLayout97.xml" ContentType="application/vnd.openxmlformats-officedocument.presentationml.slideLayout+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tags/tag122.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tags/tag100.xml" ContentType="application/vnd.openxmlformats-officedocument.presentationml.tags+xml"/>
  <Override PartName="/ppt/tags/tag368.xml" ContentType="application/vnd.openxmlformats-officedocument.presentationml.tags+xml"/>
  <Override PartName="/ppt/slides/slide32.xml" ContentType="application/vnd.openxmlformats-officedocument.presentationml.slide+xml"/>
  <Override PartName="/ppt/slideLayouts/slideLayout131.xml" ContentType="application/vnd.openxmlformats-officedocument.presentationml.slideLayout+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201.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slides/slide118.xml" ContentType="application/vnd.openxmlformats-officedocument.presentationml.slide+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Default Extension="doc" ContentType="application/msword"/>
  <Override PartName="/ppt/slideLayouts/slideLayout69.xml" ContentType="application/vnd.openxmlformats-officedocument.presentationml.slideLayout+xml"/>
  <Override PartName="/ppt/tags/tag9.xml" ContentType="application/vnd.openxmlformats-officedocument.presentationml.tags+xml"/>
  <Override PartName="/ppt/tags/tag302.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Override PartName="/ppt/tags/tag141.xml" ContentType="application/vnd.openxmlformats-officedocument.presentationml.tags+xml"/>
  <Override PartName="/ppt/tags/tag239.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73.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387.xml" ContentType="application/vnd.openxmlformats-officedocument.presentationml.tags+xml"/>
  <Override PartName="/ppt/tags/tag403.xml" ContentType="application/vnd.openxmlformats-officedocument.presentationml.tags+xml"/>
  <Override PartName="/ppt/slides/slide51.xml" ContentType="application/vnd.openxmlformats-officedocument.presentationml.slide+xml"/>
  <Override PartName="/ppt/slideLayouts/slideLayout103.xml" ContentType="application/vnd.openxmlformats-officedocument.presentationml.slideLayout+xml"/>
  <Override PartName="/ppt/tags/tag179.xml" ContentType="application/vnd.openxmlformats-officedocument.presentationml.tags+xml"/>
  <Override PartName="/ppt/tags/tag242.xml" ContentType="application/vnd.openxmlformats-officedocument.presentationml.tags+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157.xml" ContentType="application/vnd.openxmlformats-officedocument.presentationml.tags+xml"/>
  <Override PartName="/ppt/tags/tag343.xml" ContentType="application/vnd.openxmlformats-officedocument.presentationml.tags+xml"/>
  <Override PartName="/ppt/tags/tag390.xml" ContentType="application/vnd.openxmlformats-officedocument.presentationml.tags+xml"/>
  <Override PartName="/ppt/slides/slide89.xml" ContentType="application/vnd.openxmlformats-officedocument.presentationml.slide+xml"/>
  <Override PartName="/ppt/tags/tag42.xml" ContentType="application/vnd.openxmlformats-officedocument.presentationml.tags+xml"/>
  <Override PartName="/ppt/tags/tag135.xml" ContentType="application/vnd.openxmlformats-officedocument.presentationml.tags+xml"/>
  <Override PartName="/ppt/tags/tag182.xml" ContentType="application/vnd.openxmlformats-officedocument.presentationml.tags+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ags/tag20.xml" ContentType="application/vnd.openxmlformats-officedocument.presentationml.tags+xml"/>
  <Override PartName="/ppt/tags/tag321.xml" ContentType="application/vnd.openxmlformats-officedocument.presentationml.tags+xml"/>
  <Override PartName="/ppt/slides/slide67.xml" ContentType="application/vnd.openxmlformats-officedocument.presentationml.slide+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58.xml" ContentType="application/vnd.openxmlformats-officedocument.presentationml.tags+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tags/tag58.xml" ContentType="application/vnd.openxmlformats-officedocument.presentationml.tags+xml"/>
  <Default Extension="xls" ContentType="application/vnd.ms-excel"/>
  <Override PartName="/ppt/tags/tag359.xml" ContentType="application/vnd.openxmlformats-officedocument.presentationml.tag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tags/tag198.xml" ContentType="application/vnd.openxmlformats-officedocument.presentationml.tags+xml"/>
  <Override PartName="/ppt/tags/tag214.xml" ContentType="application/vnd.openxmlformats-officedocument.presentationml.tags+xml"/>
  <Override PartName="/ppt/tags/tag261.xml" ContentType="application/vnd.openxmlformats-officedocument.presentationml.tags+xml"/>
  <Override PartName="/ppt/tags/tag400.xml" ContentType="application/vnd.openxmlformats-officedocument.presentationml.tags+xml"/>
  <Override PartName="/ppt/tags/tag36.xml" ContentType="application/vnd.openxmlformats-officedocument.presentationml.tags+xml"/>
  <Override PartName="/ppt/tags/tag83.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commentAuthors.xml" ContentType="application/vnd.openxmlformats-officedocument.presentationml.commentAuthors+xml"/>
  <Override PartName="/ppt/slideLayouts/slideLayout100.xml" ContentType="application/vnd.openxmlformats-officedocument.presentationml.slideLayout+xml"/>
  <Override PartName="/ppt/tags/tag14.xml" ContentType="application/vnd.openxmlformats-officedocument.presentationml.tags+xml"/>
  <Override PartName="/ppt/tags/tag61.xml" ContentType="application/vnd.openxmlformats-officedocument.presentationml.tags+xml"/>
  <Override PartName="/ppt/tags/tag129.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62.xml" ContentType="application/vnd.openxmlformats-officedocument.presentationml.tags+xml"/>
  <Override PartName="/ppt/slides/slide109.xml" ContentType="application/vnd.openxmlformats-officedocument.presentationml.slide+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slides/slide97.xml" ContentType="application/vnd.openxmlformats-officedocument.presentationml.slide+xml"/>
  <Override PartName="/ppt/tags/tag143.xml" ContentType="application/vnd.openxmlformats-officedocument.presentationml.tags+xml"/>
  <Override PartName="/ppt/charts/chart1.xml" ContentType="application/vnd.openxmlformats-officedocument.drawingml.chart+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drawings/drawing1.xml" ContentType="application/vnd.openxmlformats-officedocument.drawingml.chartshapes+xml"/>
  <Override PartName="/ppt/tags/tag208.xml" ContentType="application/vnd.openxmlformats-officedocument.presentationml.tags+xml"/>
  <Override PartName="/ppt/tags/tag255.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slides/slide53.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92.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slides/slide117.xml" ContentType="application/vnd.openxmlformats-officedocument.presentationml.slid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slides/slide58.xml" ContentType="application/vnd.openxmlformats-officedocument.presentationml.slide+xml"/>
  <Override PartName="/ppt/slideLayouts/slideLayout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tags/tag227.xml" ContentType="application/vnd.openxmlformats-officedocument.presentationml.tags+xml"/>
  <Override PartName="/ppt/tags/tag274.xml" ContentType="application/vnd.openxmlformats-officedocument.presentationml.tags+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slides/slide99.xml" ContentType="application/vnd.openxmlformats-officedocument.presentationml.slide+xml"/>
  <Override PartName="/ppt/tags/tag145.xml" ContentType="application/vnd.openxmlformats-officedocument.presentationml.tags+xml"/>
  <Override PartName="/ppt/tags/tag192.xml" ContentType="application/vnd.openxmlformats-officedocument.presentationml.tags+xml"/>
  <Override PartName="/ppt/slides/slide77.xml" ContentType="application/vnd.openxmlformats-officedocument.presentationml.slide+xml"/>
  <Override PartName="/ppt/slideLayouts/slideLayout98.xml" ContentType="application/vnd.openxmlformats-officedocument.presentationml.slideLayout+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slides/slide55.xml" ContentType="application/vnd.openxmlformats-officedocument.presentationml.slide+xml"/>
  <Override PartName="/ppt/slideLayouts/slideLayout107.xml" ContentType="application/vnd.openxmlformats-officedocument.presentationml.slideLayout+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tags/tag87.xml" ContentType="application/vnd.openxmlformats-officedocument.presentationml.tags+xml"/>
  <Default Extension="wmf" ContentType="image/x-wmf"/>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tags/tag319.xml" ContentType="application/vnd.openxmlformats-officedocument.presentationml.tags+xml"/>
  <Override PartName="/ppt/tags/tag36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slideLayouts/slideLayout89.xml" ContentType="application/vnd.openxmlformats-officedocument.presentationml.slideLayout+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slides/slide68.xml" ContentType="application/vnd.openxmlformats-officedocument.presentationml.slide+xml"/>
  <Override PartName="/ppt/slides/slide116.xml" ContentType="application/vnd.openxmlformats-officedocument.presentationml.slide+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slideLayouts/slideLayout67.xml" ContentType="application/vnd.openxmlformats-officedocument.presentationml.slideLayout+xml"/>
  <Override PartName="/ppt/tags/tag7.xml" ContentType="application/vnd.openxmlformats-officedocument.presentationml.tags+xml"/>
  <Override PartName="/ppt/theme/theme4.xml" ContentType="application/vnd.openxmlformats-officedocument.theme+xml"/>
  <Override PartName="/ppt/tags/tag300.xml" ContentType="application/vnd.openxmlformats-officedocument.presentationml.tags+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tags/tag237.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slideLayouts/slideLayout101.xml" ContentType="application/vnd.openxmlformats-officedocument.presentationml.slideLayout+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slides/slide87.xml" ContentType="application/vnd.openxmlformats-officedocument.presentationml.slide+xml"/>
  <Override PartName="/ppt/slideLayouts/slideLayout139.xml" ContentType="application/vnd.openxmlformats-officedocument.presentationml.slideLayout+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charts/chart2.xml" ContentType="application/vnd.openxmlformats-officedocument.drawingml.chart+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tags/tag209.xml" ContentType="application/vnd.openxmlformats-officedocument.presentationml.tags+xml"/>
  <Override PartName="/ppt/tags/tag256.xml" ContentType="application/vnd.openxmlformats-officedocument.presentationml.tags+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tags/tag4.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357.xml" ContentType="application/vnd.openxmlformats-officedocument.presentationml.tags+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slideLayouts/slideLayout58.xml" ContentType="application/vnd.openxmlformats-officedocument.presentationml.slideLayout+xml"/>
  <Override PartName="/ppt/tags/tag228.xml" ContentType="application/vnd.openxmlformats-officedocument.presentationml.tags+xml"/>
  <Override PartName="/ppt/tags/tag275.xml" ContentType="application/vnd.openxmlformats-officedocument.presentationml.tags+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tags/tag130.xml" ContentType="application/vnd.openxmlformats-officedocument.presentationml.tags+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114.xml" ContentType="application/vnd.openxmlformats-officedocument.presentationml.slideLayout+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ags/tag231.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68.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307.xml" ContentType="application/vnd.openxmlformats-officedocument.presentationml.tags+xml"/>
  <Override PartName="/ppt/tags/tag354.xml" ContentType="application/vnd.openxmlformats-officedocument.presentationml.tags+xml"/>
  <Override PartName="/ppt/slideLayouts/slideLayout99.xml" ContentType="application/vnd.openxmlformats-officedocument.presentationml.slideLayout+xml"/>
  <Override PartName="/ppt/tags/tag31.xml" ContentType="application/vnd.openxmlformats-officedocument.presentationml.tags+xml"/>
  <Override PartName="/ppt/tags/tag146.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slides/slide78.xml" ContentType="application/vnd.openxmlformats-officedocument.presentationml.slide+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408.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tags/tag247.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ags/tag102.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slideLayouts/slideLayout133.xml" ContentType="application/vnd.openxmlformats-officedocument.presentationml.slideLayout+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411.xml" ContentType="application/vnd.openxmlformats-officedocument.presentationml.tags+xml"/>
  <Default Extension="rels" ContentType="application/vnd.openxmlformats-package.relationships+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tags/tag203.xml" ContentType="application/vnd.openxmlformats-officedocument.presentationml.tags+xml"/>
  <Override PartName="/ppt/tags/tag250.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ags/tag187.xml" ContentType="application/vnd.openxmlformats-officedocument.presentationml.tags+xml"/>
  <Default Extension="pptx" ContentType="application/vnd.openxmlformats-officedocument.presentationml.presentation"/>
  <Override PartName="/ppt/tags/tag2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74" r:id="rId5"/>
  </p:sldMasterIdLst>
  <p:notesMasterIdLst>
    <p:notesMasterId r:id="rId125"/>
  </p:notesMasterIdLst>
  <p:handoutMasterIdLst>
    <p:handoutMasterId r:id="rId126"/>
  </p:handoutMasterIdLst>
  <p:sldIdLst>
    <p:sldId id="296" r:id="rId6"/>
    <p:sldId id="1051" r:id="rId7"/>
    <p:sldId id="1143" r:id="rId8"/>
    <p:sldId id="1063" r:id="rId9"/>
    <p:sldId id="761" r:id="rId10"/>
    <p:sldId id="1144" r:id="rId11"/>
    <p:sldId id="1145" r:id="rId12"/>
    <p:sldId id="1146" r:id="rId13"/>
    <p:sldId id="1147" r:id="rId14"/>
    <p:sldId id="1148" r:id="rId15"/>
    <p:sldId id="1149" r:id="rId16"/>
    <p:sldId id="1150" r:id="rId17"/>
    <p:sldId id="1294" r:id="rId18"/>
    <p:sldId id="1152" r:id="rId19"/>
    <p:sldId id="1153" r:id="rId20"/>
    <p:sldId id="1154" r:id="rId21"/>
    <p:sldId id="1155" r:id="rId22"/>
    <p:sldId id="1156" r:id="rId23"/>
    <p:sldId id="1295" r:id="rId24"/>
    <p:sldId id="1157" r:id="rId25"/>
    <p:sldId id="1158" r:id="rId26"/>
    <p:sldId id="1159" r:id="rId27"/>
    <p:sldId id="1160" r:id="rId28"/>
    <p:sldId id="1161" r:id="rId29"/>
    <p:sldId id="1162" r:id="rId30"/>
    <p:sldId id="1163" r:id="rId31"/>
    <p:sldId id="1164" r:id="rId32"/>
    <p:sldId id="1296" r:id="rId33"/>
    <p:sldId id="1274" r:id="rId34"/>
    <p:sldId id="1291" r:id="rId35"/>
    <p:sldId id="1293" r:id="rId36"/>
    <p:sldId id="1223" r:id="rId37"/>
    <p:sldId id="1212" r:id="rId38"/>
    <p:sldId id="1213" r:id="rId39"/>
    <p:sldId id="1214" r:id="rId40"/>
    <p:sldId id="1215" r:id="rId41"/>
    <p:sldId id="1216" r:id="rId42"/>
    <p:sldId id="1217" r:id="rId43"/>
    <p:sldId id="1218" r:id="rId44"/>
    <p:sldId id="1224" r:id="rId45"/>
    <p:sldId id="1286" r:id="rId46"/>
    <p:sldId id="1226" r:id="rId47"/>
    <p:sldId id="1287" r:id="rId48"/>
    <p:sldId id="1288" r:id="rId49"/>
    <p:sldId id="1179" r:id="rId50"/>
    <p:sldId id="1174" r:id="rId51"/>
    <p:sldId id="1272" r:id="rId52"/>
    <p:sldId id="1273" r:id="rId53"/>
    <p:sldId id="1176" r:id="rId54"/>
    <p:sldId id="1177" r:id="rId55"/>
    <p:sldId id="1178" r:id="rId56"/>
    <p:sldId id="1191" r:id="rId57"/>
    <p:sldId id="1180" r:id="rId58"/>
    <p:sldId id="1181" r:id="rId59"/>
    <p:sldId id="1182" r:id="rId60"/>
    <p:sldId id="1183" r:id="rId61"/>
    <p:sldId id="1184" r:id="rId62"/>
    <p:sldId id="1266" r:id="rId63"/>
    <p:sldId id="1185" r:id="rId64"/>
    <p:sldId id="1186" r:id="rId65"/>
    <p:sldId id="1187" r:id="rId66"/>
    <p:sldId id="1263" r:id="rId67"/>
    <p:sldId id="1264" r:id="rId68"/>
    <p:sldId id="1265" r:id="rId69"/>
    <p:sldId id="1188" r:id="rId70"/>
    <p:sldId id="1285" r:id="rId71"/>
    <p:sldId id="1276" r:id="rId72"/>
    <p:sldId id="1277" r:id="rId73"/>
    <p:sldId id="1278" r:id="rId74"/>
    <p:sldId id="1280" r:id="rId75"/>
    <p:sldId id="1281" r:id="rId76"/>
    <p:sldId id="1282" r:id="rId77"/>
    <p:sldId id="1284" r:id="rId78"/>
    <p:sldId id="1192" r:id="rId79"/>
    <p:sldId id="1190" r:id="rId80"/>
    <p:sldId id="1193" r:id="rId81"/>
    <p:sldId id="1194" r:id="rId82"/>
    <p:sldId id="1195" r:id="rId83"/>
    <p:sldId id="1196" r:id="rId84"/>
    <p:sldId id="1197" r:id="rId85"/>
    <p:sldId id="1198" r:id="rId86"/>
    <p:sldId id="1199" r:id="rId87"/>
    <p:sldId id="1201" r:id="rId88"/>
    <p:sldId id="1200" r:id="rId89"/>
    <p:sldId id="1202" r:id="rId90"/>
    <p:sldId id="1203" r:id="rId91"/>
    <p:sldId id="1204" r:id="rId92"/>
    <p:sldId id="1205" r:id="rId93"/>
    <p:sldId id="1206" r:id="rId94"/>
    <p:sldId id="1207" r:id="rId95"/>
    <p:sldId id="1208" r:id="rId96"/>
    <p:sldId id="1209" r:id="rId97"/>
    <p:sldId id="1210" r:id="rId98"/>
    <p:sldId id="1211" r:id="rId99"/>
    <p:sldId id="1231" r:id="rId100"/>
    <p:sldId id="1230" r:id="rId101"/>
    <p:sldId id="1220" r:id="rId102"/>
    <p:sldId id="1221" r:id="rId103"/>
    <p:sldId id="1233" r:id="rId104"/>
    <p:sldId id="1235" r:id="rId105"/>
    <p:sldId id="1240" r:id="rId106"/>
    <p:sldId id="1241" r:id="rId107"/>
    <p:sldId id="1242" r:id="rId108"/>
    <p:sldId id="1243" r:id="rId109"/>
    <p:sldId id="1248" r:id="rId110"/>
    <p:sldId id="1255" r:id="rId111"/>
    <p:sldId id="1256" r:id="rId112"/>
    <p:sldId id="1271" r:id="rId113"/>
    <p:sldId id="1165" r:id="rId114"/>
    <p:sldId id="1166" r:id="rId115"/>
    <p:sldId id="1169" r:id="rId116"/>
    <p:sldId id="1170" r:id="rId117"/>
    <p:sldId id="1171" r:id="rId118"/>
    <p:sldId id="1172" r:id="rId119"/>
    <p:sldId id="1173" r:id="rId120"/>
    <p:sldId id="1289" r:id="rId121"/>
    <p:sldId id="1268" r:id="rId122"/>
    <p:sldId id="1269" r:id="rId123"/>
    <p:sldId id="1270" r:id="rId124"/>
  </p:sldIdLst>
  <p:sldSz cx="9144000" cy="6858000" type="screen4x3"/>
  <p:notesSz cx="7010400" cy="9296400"/>
  <p:custDataLst>
    <p:tags r:id="rId1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Agenda" id="{93F94727-A135-4C79-B081-1358D317FE30}">
          <p14:sldIdLst>
            <p14:sldId id="296"/>
            <p14:sldId id="1051"/>
            <p14:sldId id="1143"/>
          </p14:sldIdLst>
        </p14:section>
        <p14:section name="Conducting Sourcing Analysis" id="{D21F2AD3-55DC-4088-85C3-3066431C18E5}">
          <p14:sldIdLst>
            <p14:sldId id="1063"/>
            <p14:sldId id="761"/>
            <p14:sldId id="1144"/>
            <p14:sldId id="1145"/>
            <p14:sldId id="1146"/>
            <p14:sldId id="1147"/>
            <p14:sldId id="1148"/>
            <p14:sldId id="1149"/>
            <p14:sldId id="1150"/>
            <p14:sldId id="1294"/>
            <p14:sldId id="1152"/>
            <p14:sldId id="1153"/>
            <p14:sldId id="1154"/>
            <p14:sldId id="1155"/>
            <p14:sldId id="1156"/>
            <p14:sldId id="1295"/>
            <p14:sldId id="1157"/>
            <p14:sldId id="1158"/>
            <p14:sldId id="1159"/>
            <p14:sldId id="1160"/>
            <p14:sldId id="1161"/>
            <p14:sldId id="1162"/>
            <p14:sldId id="1163"/>
            <p14:sldId id="1164"/>
            <p14:sldId id="1296"/>
            <p14:sldId id="1274"/>
            <p14:sldId id="1291"/>
            <p14:sldId id="1293"/>
          </p14:sldIdLst>
        </p14:section>
        <p14:section name="Data Management Methods" id="{228B92A8-DAD5-4CC7-8DCC-217D07FBEAAC}">
          <p14:sldIdLst>
            <p14:sldId id="1223"/>
            <p14:sldId id="1212"/>
            <p14:sldId id="1213"/>
            <p14:sldId id="1214"/>
            <p14:sldId id="1215"/>
            <p14:sldId id="1216"/>
            <p14:sldId id="1217"/>
            <p14:sldId id="1218"/>
            <p14:sldId id="1224"/>
            <p14:sldId id="1286"/>
            <p14:sldId id="1226"/>
            <p14:sldId id="1287"/>
            <p14:sldId id="1288"/>
          </p14:sldIdLst>
        </p14:section>
        <p14:section name="Creating &amp; Analyzing RFIs &amp; RFPs" id="{05D3D797-5631-44F8-881E-F75F11626A46}">
          <p14:sldIdLst>
            <p14:sldId id="1179"/>
            <p14:sldId id="1174"/>
            <p14:sldId id="1272"/>
            <p14:sldId id="1273"/>
            <p14:sldId id="1176"/>
            <p14:sldId id="1177"/>
            <p14:sldId id="1178"/>
            <p14:sldId id="1191"/>
            <p14:sldId id="1180"/>
            <p14:sldId id="1181"/>
            <p14:sldId id="1182"/>
            <p14:sldId id="1183"/>
            <p14:sldId id="1184"/>
            <p14:sldId id="1266"/>
            <p14:sldId id="1185"/>
            <p14:sldId id="1186"/>
            <p14:sldId id="1187"/>
            <p14:sldId id="1263"/>
            <p14:sldId id="1264"/>
            <p14:sldId id="1265"/>
            <p14:sldId id="1188"/>
            <p14:sldId id="1285"/>
            <p14:sldId id="1276"/>
            <p14:sldId id="1277"/>
            <p14:sldId id="1278"/>
            <p14:sldId id="1280"/>
            <p14:sldId id="1281"/>
            <p14:sldId id="1282"/>
            <p14:sldId id="1284"/>
            <p14:sldId id="1192"/>
            <p14:sldId id="1190"/>
            <p14:sldId id="1193"/>
            <p14:sldId id="1194"/>
            <p14:sldId id="1195"/>
            <p14:sldId id="1196"/>
            <p14:sldId id="1197"/>
            <p14:sldId id="1198"/>
            <p14:sldId id="1199"/>
            <p14:sldId id="1201"/>
            <p14:sldId id="1200"/>
            <p14:sldId id="1202"/>
            <p14:sldId id="1203"/>
            <p14:sldId id="1204"/>
            <p14:sldId id="1205"/>
            <p14:sldId id="1206"/>
            <p14:sldId id="1207"/>
            <p14:sldId id="1208"/>
            <p14:sldId id="1209"/>
            <p14:sldId id="1210"/>
            <p14:sldId id="1211"/>
          </p14:sldIdLst>
        </p14:section>
        <p14:section name="Preparing for Fact Based Negotiations" id="{3CD04713-14F7-410E-A2E0-9DFF7F6C58ED}">
          <p14:sldIdLst>
            <p14:sldId id="1231"/>
            <p14:sldId id="1230"/>
            <p14:sldId id="1220"/>
            <p14:sldId id="1221"/>
            <p14:sldId id="1233"/>
            <p14:sldId id="1235"/>
            <p14:sldId id="1240"/>
            <p14:sldId id="1241"/>
            <p14:sldId id="1242"/>
            <p14:sldId id="1243"/>
            <p14:sldId id="1248"/>
            <p14:sldId id="1255"/>
            <p14:sldId id="1256"/>
          </p14:sldIdLst>
        </p14:section>
        <p14:section name="Appendix" id="{7AA854E3-E3CE-4832-8B98-3A2ECF8311DE}">
          <p14:sldIdLst>
            <p14:sldId id="1271"/>
            <p14:sldId id="1165"/>
            <p14:sldId id="1166"/>
            <p14:sldId id="1169"/>
            <p14:sldId id="1170"/>
            <p14:sldId id="1171"/>
            <p14:sldId id="1172"/>
            <p14:sldId id="1173"/>
            <p14:sldId id="1289"/>
            <p14:sldId id="1268"/>
            <p14:sldId id="1269"/>
            <p14:sldId id="127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initials="KEC" lastIdx="48" clrIdx="0"/>
  <p:cmAuthor id="1" name="Eggers, Brian D." initials="BDE" lastIdx="2" clrIdx="1"/>
  <p:cmAuthor id="2" name="Neil Kronenthal" initials="Nk"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FF00"/>
    <a:srgbClr val="E7F3FC"/>
    <a:srgbClr val="000099"/>
    <a:srgbClr val="FFFFFF"/>
    <a:srgbClr val="EEECE1"/>
    <a:srgbClr val="4F81BD"/>
    <a:srgbClr val="59B7F2"/>
    <a:srgbClr val="AADDEE"/>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47" autoAdjust="0"/>
    <p:restoredTop sz="91652" autoAdjust="0"/>
  </p:normalViewPr>
  <p:slideViewPr>
    <p:cSldViewPr>
      <p:cViewPr varScale="1">
        <p:scale>
          <a:sx n="108" d="100"/>
          <a:sy n="108" d="100"/>
        </p:scale>
        <p:origin x="-114" y="-84"/>
      </p:cViewPr>
      <p:guideLst>
        <p:guide orient="horz" pos="864"/>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50"/>
    </p:cViewPr>
  </p:sorterViewPr>
  <p:notesViewPr>
    <p:cSldViewPr>
      <p:cViewPr varScale="1">
        <p:scale>
          <a:sx n="54" d="100"/>
          <a:sy n="54" d="100"/>
        </p:scale>
        <p:origin x="-2844"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tags" Target="tags/tag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rupert.miller\Documents\Corus\Data\ISO__Category_trend_graphs_extract_v0.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russell.porter\Desktop\desktop%20temp\Chart%20in%20UC_Strategic%20Sourcing%20Methodology%20Training_08092013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200">
                <a:latin typeface="Calibri" pitchFamily="34" charset="0"/>
              </a:defRPr>
            </a:pPr>
            <a:r>
              <a:rPr lang="en-GB" sz="1200" dirty="0">
                <a:latin typeface="Calibri" pitchFamily="34" charset="0"/>
              </a:rPr>
              <a:t>Bearings</a:t>
            </a:r>
          </a:p>
        </c:rich>
      </c:tx>
      <c:layout>
        <c:manualLayout>
          <c:xMode val="edge"/>
          <c:yMode val="edge"/>
          <c:x val="0.49596401662077388"/>
          <c:y val="7.8430823601872784E-2"/>
        </c:manualLayout>
      </c:layout>
    </c:title>
    <c:plotArea>
      <c:layout>
        <c:manualLayout>
          <c:layoutTarget val="inner"/>
          <c:xMode val="edge"/>
          <c:yMode val="edge"/>
          <c:x val="0.25334224322819676"/>
          <c:y val="0.19130380725246451"/>
          <c:w val="0.64168178549152965"/>
          <c:h val="0.63468234929969825"/>
        </c:manualLayout>
      </c:layout>
      <c:lineChart>
        <c:grouping val="standard"/>
        <c:ser>
          <c:idx val="0"/>
          <c:order val="0"/>
          <c:tx>
            <c:strRef>
              <c:f>B!$B$19</c:f>
              <c:strCache>
                <c:ptCount val="1"/>
                <c:pt idx="0">
                  <c:v>2008</c:v>
                </c:pt>
              </c:strCache>
            </c:strRef>
          </c:tx>
          <c:spPr>
            <a:ln>
              <a:solidFill>
                <a:srgbClr val="0070C0"/>
              </a:solidFill>
            </a:ln>
          </c:spPr>
          <c:marker>
            <c:symbol val="none"/>
          </c:marker>
          <c:val>
            <c:numRef>
              <c:f>B!$E$20:$E$31</c:f>
              <c:numCache>
                <c:formatCode>#,##0</c:formatCode>
                <c:ptCount val="12"/>
                <c:pt idx="0">
                  <c:v>761625.32000000041</c:v>
                </c:pt>
                <c:pt idx="1">
                  <c:v>1030425.1600000001</c:v>
                </c:pt>
                <c:pt idx="2">
                  <c:v>600941.67999999097</c:v>
                </c:pt>
                <c:pt idx="3">
                  <c:v>1349032.25</c:v>
                </c:pt>
                <c:pt idx="4">
                  <c:v>662198.07000000007</c:v>
                </c:pt>
                <c:pt idx="5">
                  <c:v>711422.87000000058</c:v>
                </c:pt>
                <c:pt idx="6">
                  <c:v>906586.93000000063</c:v>
                </c:pt>
                <c:pt idx="7">
                  <c:v>793879.77000000037</c:v>
                </c:pt>
                <c:pt idx="8">
                  <c:v>850620.86999999976</c:v>
                </c:pt>
                <c:pt idx="9">
                  <c:v>715795.85000000044</c:v>
                </c:pt>
                <c:pt idx="10">
                  <c:v>974625.5400000005</c:v>
                </c:pt>
                <c:pt idx="11">
                  <c:v>652128.03999999899</c:v>
                </c:pt>
              </c:numCache>
            </c:numRef>
          </c:val>
        </c:ser>
        <c:dLbls/>
        <c:marker val="1"/>
        <c:axId val="107172992"/>
        <c:axId val="107174912"/>
      </c:lineChart>
      <c:lineChart>
        <c:grouping val="standard"/>
        <c:ser>
          <c:idx val="1"/>
          <c:order val="1"/>
          <c:tx>
            <c:strRef>
              <c:f>B!$B$2</c:f>
              <c:strCache>
                <c:ptCount val="1"/>
                <c:pt idx="0">
                  <c:v>2009</c:v>
                </c:pt>
              </c:strCache>
            </c:strRef>
          </c:tx>
          <c:spPr>
            <a:ln>
              <a:solidFill>
                <a:srgbClr val="C00000"/>
              </a:solidFill>
            </a:ln>
          </c:spPr>
          <c:marker>
            <c:symbol val="none"/>
          </c:marker>
          <c:val>
            <c:numRef>
              <c:f>B!$E$3:$E$14</c:f>
              <c:numCache>
                <c:formatCode>#,##0</c:formatCode>
                <c:ptCount val="12"/>
                <c:pt idx="0">
                  <c:v>660332.89000000013</c:v>
                </c:pt>
                <c:pt idx="1">
                  <c:v>657452.38000000047</c:v>
                </c:pt>
                <c:pt idx="2">
                  <c:v>692933.18000000028</c:v>
                </c:pt>
                <c:pt idx="3">
                  <c:v>860833.12999999896</c:v>
                </c:pt>
                <c:pt idx="4">
                  <c:v>402301.60000000003</c:v>
                </c:pt>
                <c:pt idx="5">
                  <c:v>469487.2699999999</c:v>
                </c:pt>
                <c:pt idx="6">
                  <c:v>679402.91999999899</c:v>
                </c:pt>
                <c:pt idx="7">
                  <c:v>401317.74000000005</c:v>
                </c:pt>
                <c:pt idx="8">
                  <c:v>571644.33000000042</c:v>
                </c:pt>
                <c:pt idx="9">
                  <c:v>637121.08093234268</c:v>
                </c:pt>
                <c:pt idx="10">
                  <c:v>812381.46093234245</c:v>
                </c:pt>
                <c:pt idx="11">
                  <c:v>757515.4809323427</c:v>
                </c:pt>
              </c:numCache>
            </c:numRef>
          </c:val>
        </c:ser>
        <c:dLbls/>
        <c:marker val="1"/>
        <c:axId val="111726976"/>
        <c:axId val="110986752"/>
      </c:lineChart>
      <c:catAx>
        <c:axId val="107172992"/>
        <c:scaling>
          <c:orientation val="minMax"/>
        </c:scaling>
        <c:axPos val="b"/>
        <c:tickLblPos val="nextTo"/>
        <c:txPr>
          <a:bodyPr/>
          <a:lstStyle/>
          <a:p>
            <a:pPr>
              <a:defRPr sz="600"/>
            </a:pPr>
            <a:endParaRPr lang="en-US"/>
          </a:p>
        </c:txPr>
        <c:crossAx val="107174912"/>
        <c:crosses val="autoZero"/>
        <c:auto val="1"/>
        <c:lblAlgn val="ctr"/>
        <c:lblOffset val="100"/>
      </c:catAx>
      <c:valAx>
        <c:axId val="107174912"/>
        <c:scaling>
          <c:orientation val="minMax"/>
        </c:scaling>
        <c:axPos val="l"/>
        <c:majorGridlines/>
        <c:title>
          <c:tx>
            <c:rich>
              <a:bodyPr rot="-5400000" vert="horz"/>
              <a:lstStyle/>
              <a:p>
                <a:pPr>
                  <a:defRPr sz="1100">
                    <a:latin typeface="Calibri" pitchFamily="34" charset="0"/>
                  </a:defRPr>
                </a:pPr>
                <a:r>
                  <a:rPr lang="en-GB" sz="1100" dirty="0">
                    <a:latin typeface="Calibri" pitchFamily="34" charset="0"/>
                  </a:rPr>
                  <a:t>Spend</a:t>
                </a:r>
                <a:r>
                  <a:rPr lang="en-GB" sz="1100" baseline="0" dirty="0">
                    <a:latin typeface="Calibri" pitchFamily="34" charset="0"/>
                  </a:rPr>
                  <a:t> </a:t>
                </a:r>
                <a:r>
                  <a:rPr lang="en-GB" sz="1100" baseline="0" dirty="0" smtClean="0">
                    <a:latin typeface="Calibri" pitchFamily="34" charset="0"/>
                  </a:rPr>
                  <a:t>$</a:t>
                </a:r>
                <a:endParaRPr lang="en-GB" sz="1100" dirty="0">
                  <a:latin typeface="Calibri" pitchFamily="34" charset="0"/>
                </a:endParaRPr>
              </a:p>
            </c:rich>
          </c:tx>
        </c:title>
        <c:numFmt formatCode="#,##0" sourceLinked="0"/>
        <c:tickLblPos val="nextTo"/>
        <c:txPr>
          <a:bodyPr/>
          <a:lstStyle/>
          <a:p>
            <a:pPr>
              <a:defRPr sz="600"/>
            </a:pPr>
            <a:endParaRPr lang="en-US"/>
          </a:p>
        </c:txPr>
        <c:crossAx val="107172992"/>
        <c:crosses val="autoZero"/>
        <c:crossBetween val="between"/>
      </c:valAx>
      <c:valAx>
        <c:axId val="110986752"/>
        <c:scaling>
          <c:orientation val="minMax"/>
        </c:scaling>
        <c:delete val="1"/>
        <c:axPos val="r"/>
        <c:numFmt formatCode="#,##0" sourceLinked="1"/>
        <c:tickLblPos val="none"/>
        <c:crossAx val="111726976"/>
        <c:crosses val="max"/>
        <c:crossBetween val="between"/>
      </c:valAx>
      <c:catAx>
        <c:axId val="111726976"/>
        <c:scaling>
          <c:orientation val="minMax"/>
        </c:scaling>
        <c:delete val="1"/>
        <c:axPos val="b"/>
        <c:tickLblPos val="none"/>
        <c:crossAx val="110986752"/>
        <c:crosses val="autoZero"/>
        <c:auto val="1"/>
        <c:lblAlgn val="ctr"/>
        <c:lblOffset val="100"/>
      </c:catAx>
    </c:plotArea>
    <c:legend>
      <c:legendPos val="r"/>
      <c:layout>
        <c:manualLayout>
          <c:xMode val="edge"/>
          <c:yMode val="edge"/>
          <c:x val="0.75781051739880934"/>
          <c:y val="0.19120858399632581"/>
          <c:w val="0.14577729271070086"/>
          <c:h val="0.17611574868255972"/>
        </c:manualLayout>
      </c:layout>
      <c:txPr>
        <a:bodyPr/>
        <a:lstStyle/>
        <a:p>
          <a:pPr>
            <a:defRPr sz="800"/>
          </a:pPr>
          <a:endParaRPr lang="en-US"/>
        </a:p>
      </c:txPr>
    </c:legend>
    <c:plotVisOnly val="1"/>
    <c:dispBlanksAs val="zero"/>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2130965593784827E-2"/>
          <c:y val="4.4045676998368734E-2"/>
          <c:w val="0.84277810036246503"/>
          <c:h val="0.81892332789559563"/>
        </c:manualLayout>
      </c:layout>
      <c:barChart>
        <c:barDir val="col"/>
        <c:grouping val="clustered"/>
        <c:ser>
          <c:idx val="0"/>
          <c:order val="0"/>
          <c:tx>
            <c:strRef>
              <c:f>Sheet1!$B$1</c:f>
              <c:strCache>
                <c:ptCount val="1"/>
                <c:pt idx="0">
                  <c:v>Points</c:v>
                </c:pt>
              </c:strCache>
            </c:strRef>
          </c:tx>
          <c:spPr>
            <a:solidFill>
              <a:srgbClr val="000080"/>
            </a:solidFill>
            <a:ln w="12700">
              <a:solidFill>
                <a:srgbClr val="000000"/>
              </a:solidFill>
              <a:prstDash val="solid"/>
            </a:ln>
          </c:spPr>
          <c:cat>
            <c:strRef>
              <c:f>Sheet1!$A$2:$A$9</c:f>
              <c:strCache>
                <c:ptCount val="8"/>
                <c:pt idx="0">
                  <c:v>a</c:v>
                </c:pt>
                <c:pt idx="1">
                  <c:v>b</c:v>
                </c:pt>
                <c:pt idx="2">
                  <c:v>c</c:v>
                </c:pt>
                <c:pt idx="3">
                  <c:v>d</c:v>
                </c:pt>
                <c:pt idx="4">
                  <c:v>e</c:v>
                </c:pt>
                <c:pt idx="5">
                  <c:v>f</c:v>
                </c:pt>
                <c:pt idx="6">
                  <c:v>g</c:v>
                </c:pt>
                <c:pt idx="7">
                  <c:v>h</c:v>
                </c:pt>
              </c:strCache>
            </c:strRef>
          </c:cat>
          <c:val>
            <c:numRef>
              <c:f>Sheet1!$B$2:$B$9</c:f>
              <c:numCache>
                <c:formatCode>General</c:formatCode>
                <c:ptCount val="8"/>
                <c:pt idx="0">
                  <c:v>10</c:v>
                </c:pt>
                <c:pt idx="1">
                  <c:v>8</c:v>
                </c:pt>
                <c:pt idx="2">
                  <c:v>6</c:v>
                </c:pt>
                <c:pt idx="3">
                  <c:v>6</c:v>
                </c:pt>
                <c:pt idx="4">
                  <c:v>4</c:v>
                </c:pt>
                <c:pt idx="5">
                  <c:v>3</c:v>
                </c:pt>
                <c:pt idx="6">
                  <c:v>2</c:v>
                </c:pt>
                <c:pt idx="7">
                  <c:v>1</c:v>
                </c:pt>
              </c:numCache>
            </c:numRef>
          </c:val>
        </c:ser>
        <c:dLbls/>
        <c:axId val="113951872"/>
        <c:axId val="113953408"/>
      </c:barChart>
      <c:catAx>
        <c:axId val="113951872"/>
        <c:scaling>
          <c:orientation val="minMax"/>
        </c:scaling>
        <c:axPos val="b"/>
        <c:numFmt formatCode="General" sourceLinked="1"/>
        <c:tickLblPos val="nextTo"/>
        <c:spPr>
          <a:ln w="3175">
            <a:solidFill>
              <a:srgbClr val="000000"/>
            </a:solidFill>
            <a:prstDash val="solid"/>
          </a:ln>
        </c:spPr>
        <c:txPr>
          <a:bodyPr rot="0" vert="horz"/>
          <a:lstStyle/>
          <a:p>
            <a:pPr>
              <a:defRPr/>
            </a:pPr>
            <a:endParaRPr lang="en-US"/>
          </a:p>
        </c:txPr>
        <c:crossAx val="113953408"/>
        <c:crosses val="autoZero"/>
        <c:auto val="1"/>
        <c:lblAlgn val="ctr"/>
        <c:lblOffset val="100"/>
        <c:tickLblSkip val="1"/>
        <c:tickMarkSkip val="1"/>
      </c:catAx>
      <c:valAx>
        <c:axId val="113953408"/>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200"/>
            </a:pPr>
            <a:endParaRPr lang="en-US"/>
          </a:p>
        </c:txPr>
        <c:crossAx val="113951872"/>
        <c:crosses val="autoZero"/>
        <c:crossBetween val="between"/>
      </c:valAx>
      <c:spPr>
        <a:noFill/>
        <a:ln w="12700">
          <a:solidFill>
            <a:srgbClr val="000000"/>
          </a:solidFill>
          <a:prstDash val="solid"/>
        </a:ln>
      </c:spPr>
    </c:plotArea>
    <c:plotVisOnly val="1"/>
    <c:dispBlanksAs val="gap"/>
  </c:chart>
  <c:spPr>
    <a:noFill/>
    <a:ln w="9525">
      <a:noFill/>
    </a:ln>
  </c:spPr>
  <c:txPr>
    <a:bodyPr/>
    <a:lstStyle/>
    <a:p>
      <a:pPr>
        <a:defRPr sz="1400" b="0" i="0" u="none" strike="noStrike" baseline="0">
          <a:solidFill>
            <a:srgbClr val="000000"/>
          </a:solidFill>
          <a:latin typeface="Book Antiqua"/>
          <a:ea typeface="Book Antiqua"/>
          <a:cs typeface="Book Antiqua"/>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1.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0.40753</cdr:x>
      <cdr:y>0.88235</cdr:y>
    </cdr:from>
    <cdr:to>
      <cdr:x>0.73011</cdr:x>
      <cdr:y>1</cdr:y>
    </cdr:to>
    <cdr:sp macro="" textlink="">
      <cdr:nvSpPr>
        <cdr:cNvPr id="2" name="Rectangle 1"/>
        <cdr:cNvSpPr/>
      </cdr:nvSpPr>
      <cdr:spPr bwMode="auto">
        <a:xfrm xmlns:a="http://schemas.openxmlformats.org/drawingml/2006/main">
          <a:off x="1805000" y="2200290"/>
          <a:ext cx="1428760" cy="285752"/>
        </a:xfrm>
        <a:prstGeom xmlns:a="http://schemas.openxmlformats.org/drawingml/2006/main" prst="rect">
          <a:avLst/>
        </a:prstGeom>
        <a:noFill xmlns:a="http://schemas.openxmlformats.org/drawingml/2006/main"/>
        <a:ln xmlns:a="http://schemas.openxmlformats.org/drawingml/2006/main" w="8001"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0000" tIns="46800" rIns="90000" bIns="46800" numCol="1" anchor="ctr" anchorCtr="0" compatLnSpc="1">
          <a:prstTxWarp prst="textNoShape">
            <a:avLst/>
          </a:prstTxWarp>
        </a:bodyPr>
        <a:lstStyle xmlns:a="http://schemas.openxmlformats.org/drawingml/2006/main"/>
        <a:p xmlns:a="http://schemas.openxmlformats.org/drawingml/2006/main">
          <a:pPr algn="ctr"/>
          <a:r>
            <a:rPr lang="en-US" sz="900" b="1" dirty="0" smtClean="0"/>
            <a:t>Month</a:t>
          </a:r>
          <a:endParaRPr lang="en-US" sz="9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17512C6-44F4-4111-A5F0-D6C7BDA76E12}" type="datetimeFigureOut">
              <a:rPr lang="en-US" smtClean="0"/>
              <a:pPr/>
              <a:t>7/29/2014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3CBED67-F133-4FFE-BFF3-1C433C2E5583}" type="slidenum">
              <a:rPr lang="en-US" smtClean="0"/>
              <a:pPr/>
              <a:t>‹#›</a:t>
            </a:fld>
            <a:endParaRPr lang="en-US" dirty="0"/>
          </a:p>
        </p:txBody>
      </p:sp>
    </p:spTree>
    <p:extLst>
      <p:ext uri="{BB962C8B-B14F-4D97-AF65-F5344CB8AC3E}">
        <p14:creationId xmlns:p14="http://schemas.microsoft.com/office/powerpoint/2010/main" xmlns="" val="416095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107E20-F261-4C97-93A8-3030C06B8FBB}" type="datetimeFigureOut">
              <a:rPr lang="en-US" smtClean="0"/>
              <a:pPr/>
              <a:t>7/29/2014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08D246-3DDE-4B6A-B31B-047A060E1739}" type="slidenum">
              <a:rPr lang="en-US" smtClean="0"/>
              <a:pPr/>
              <a:t>‹#›</a:t>
            </a:fld>
            <a:endParaRPr lang="en-US" dirty="0"/>
          </a:p>
        </p:txBody>
      </p:sp>
    </p:spTree>
    <p:extLst>
      <p:ext uri="{BB962C8B-B14F-4D97-AF65-F5344CB8AC3E}">
        <p14:creationId xmlns:p14="http://schemas.microsoft.com/office/powerpoint/2010/main" xmlns="" val="419098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8D246-3DDE-4B6A-B31B-047A060E1739}"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xmlns="" val="185326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8D246-3DDE-4B6A-B31B-047A060E1739}"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xmlns="" val="1853263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7.xml"/><Relationship Id="rId7"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Placeholder 2"/>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a:xfrm>
            <a:off x="0" y="-1"/>
            <a:ext cx="9144000" cy="6858001"/>
          </a:xfrm>
          <a:prstGeom prst="rect">
            <a:avLst/>
          </a:prstGeom>
        </p:spPr>
      </p:pic>
      <p:sp>
        <p:nvSpPr>
          <p:cNvPr id="8" name="Title 1"/>
          <p:cNvSpPr txBox="1">
            <a:spLocks/>
          </p:cNvSpPr>
          <p:nvPr userDrawn="1"/>
        </p:nvSpPr>
        <p:spPr>
          <a:xfrm>
            <a:off x="0" y="1991270"/>
            <a:ext cx="8077200" cy="1056730"/>
          </a:xfrm>
          <a:prstGeom prst="rect">
            <a:avLst/>
          </a:prstGeom>
          <a:solidFill>
            <a:srgbClr val="59B7F2">
              <a:alpha val="75000"/>
            </a:srgbClr>
          </a:solidFill>
        </p:spPr>
        <p:txBody>
          <a:bodyPr vert="horz" lIns="0" tIns="0" rIns="0" bIns="0" rtlCol="0" anchor="t" anchorCtr="0">
            <a:noAutofit/>
          </a:bodyPr>
          <a:lstStyle>
            <a:lvl1pPr algn="l" defTabSz="457200" rtl="0" eaLnBrk="1" latinLnBrk="0" hangingPunct="1">
              <a:spcBef>
                <a:spcPct val="0"/>
              </a:spcBef>
              <a:buNone/>
              <a:defRPr sz="4000" b="0" i="0" kern="1200" baseline="0">
                <a:solidFill>
                  <a:schemeClr val="tx2"/>
                </a:solidFill>
                <a:latin typeface="Kievit Offc Pro Medium"/>
                <a:ea typeface="+mj-ea"/>
                <a:cs typeface="Kievit Offc Pro Medium"/>
              </a:defRPr>
            </a:lvl1pPr>
          </a:lstStyle>
          <a:p>
            <a:endParaRPr lang="en-US" dirty="0">
              <a:solidFill>
                <a:srgbClr val="59B7F2"/>
              </a:solidFill>
              <a:latin typeface="+mj-lt"/>
            </a:endParaRPr>
          </a:p>
        </p:txBody>
      </p:sp>
      <p:sp>
        <p:nvSpPr>
          <p:cNvPr id="14" name="Title 1"/>
          <p:cNvSpPr>
            <a:spLocks noGrp="1"/>
          </p:cNvSpPr>
          <p:nvPr>
            <p:ph type="title" hasCustomPrompt="1"/>
          </p:nvPr>
        </p:nvSpPr>
        <p:spPr>
          <a:xfrm>
            <a:off x="588517" y="2045525"/>
            <a:ext cx="7336283" cy="990600"/>
          </a:xfrm>
        </p:spPr>
        <p:txBody>
          <a:bodyPr anchor="t"/>
          <a:lstStyle>
            <a:lvl1pPr algn="l">
              <a:defRPr sz="3200" b="1" cap="all">
                <a:solidFill>
                  <a:schemeClr val="bg1"/>
                </a:solidFill>
                <a:latin typeface="+mj-lt"/>
              </a:defRPr>
            </a:lvl1pPr>
          </a:lstStyle>
          <a:p>
            <a:r>
              <a:rPr lang="en-US" dirty="0" smtClean="0"/>
              <a:t>&lt;INSERT DECK TITLE&gt;</a:t>
            </a:r>
            <a:br>
              <a:rPr lang="en-US" dirty="0" smtClean="0"/>
            </a:br>
            <a:r>
              <a:rPr lang="en-US" dirty="0" smtClean="0"/>
              <a:t>&lt;DATE&gt;</a:t>
            </a:r>
            <a:endParaRPr lang="en-US" dirty="0"/>
          </a:p>
        </p:txBody>
      </p:sp>
      <p:pic>
        <p:nvPicPr>
          <p:cNvPr id="7" name="Picture 6"/>
          <p:cNvPicPr>
            <a:picLocks noChangeAspect="1"/>
          </p:cNvPicPr>
          <p:nvPr userDrawn="1"/>
        </p:nvPicPr>
        <p:blipFill>
          <a:blip r:embed="rId3" cstate="print"/>
          <a:stretch>
            <a:fillRect/>
          </a:stretch>
        </p:blipFill>
        <p:spPr>
          <a:xfrm>
            <a:off x="717550" y="6324600"/>
            <a:ext cx="730250" cy="35052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9310902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9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2341504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8338817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2391798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0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2434894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0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5380587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0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4409871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0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1028523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0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9102232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0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96406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0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7683016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8509017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0043847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6353143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7108774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278437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4647459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8109714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3245587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421081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2114654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2795478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6756578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7457151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41058240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0225099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6310216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8675753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41064655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805717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202425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8911298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4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9782448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4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2329239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98921388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4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773591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4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4247669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5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2588550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5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7876531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nvGraphicFramePr>
        <p:xfrm>
          <a:off x="0" y="1"/>
          <a:ext cx="158750" cy="158751"/>
        </p:xfrm>
        <a:graphic>
          <a:graphicData uri="http://schemas.openxmlformats.org/presentationml/2006/ole">
            <p:oleObj spid="_x0000_s149548" name="think-cell Slide" r:id="rId8" imgW="360" imgH="360" progId="">
              <p:embed/>
            </p:oleObj>
          </a:graphicData>
        </a:graphic>
      </p:graphicFrame>
      <p:sp>
        <p:nvSpPr>
          <p:cNvPr id="2" name="Title 1"/>
          <p:cNvSpPr>
            <a:spLocks noGrp="1"/>
          </p:cNvSpPr>
          <p:nvPr>
            <p:ph type="title"/>
            <p:custDataLst>
              <p:tags r:id="rId2"/>
            </p:custDataLst>
          </p:nvPr>
        </p:nvSpPr>
        <p:spPr>
          <a:xfrm>
            <a:off x="144465" y="13648"/>
            <a:ext cx="8840049" cy="354842"/>
          </a:xfrm>
          <a:prstGeom prst="rect">
            <a:avLst/>
          </a:prstGeom>
        </p:spPr>
        <p:txBody>
          <a:bodyPr anchor="t"/>
          <a:lstStyle>
            <a:lvl1pPr>
              <a:defRPr baseline="0"/>
            </a:lvl1pPr>
          </a:lstStyle>
          <a:p>
            <a:r>
              <a:rPr lang="en-US" dirty="0" smtClean="0"/>
              <a:t>Click to edit Master title style</a:t>
            </a:r>
            <a:endParaRPr lang="en-AU" dirty="0"/>
          </a:p>
        </p:txBody>
      </p:sp>
      <p:sp>
        <p:nvSpPr>
          <p:cNvPr id="3" name="Content Placeholder 2"/>
          <p:cNvSpPr>
            <a:spLocks noGrp="1"/>
          </p:cNvSpPr>
          <p:nvPr>
            <p:ph idx="1"/>
            <p:custDataLst>
              <p:tags r:id="rId3"/>
            </p:custDataLst>
          </p:nvPr>
        </p:nvSpPr>
        <p:spPr>
          <a:xfrm>
            <a:off x="144463" y="1329071"/>
            <a:ext cx="8826500" cy="4995531"/>
          </a:xfrm>
          <a:prstGeom prst="rect">
            <a:avLst/>
          </a:prstGeom>
        </p:spPr>
        <p:txBody>
          <a:bodyPr/>
          <a:lstStyle>
            <a:lvl1pPr>
              <a:spcBef>
                <a:spcPts val="0"/>
              </a:spcBef>
              <a:buFont typeface="Arial" pitchFamily="34" charset="0"/>
              <a:buChar char="•"/>
              <a:defRPr/>
            </a:lvl1pPr>
            <a:lvl2pPr>
              <a:spcBef>
                <a:spcPts val="0"/>
              </a:spcBef>
              <a:defRPr sz="1200"/>
            </a:lvl2pPr>
            <a:lvl3pPr>
              <a:spcBef>
                <a:spcPts val="0"/>
              </a:spcBef>
              <a:buFont typeface="Arial" pitchFamily="34" charset="0"/>
              <a:buChar char="•"/>
              <a:defRPr sz="1000"/>
            </a:lvl3pPr>
            <a:lvl4pPr>
              <a:spcBef>
                <a:spcPts val="0"/>
              </a:spcBef>
              <a:defRPr sz="1000"/>
            </a:lvl4pPr>
            <a:lvl5pPr>
              <a:spcBef>
                <a:spcPts val="0"/>
              </a:spcBef>
              <a:buFont typeface="Arial" pitchFamily="34"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0"/>
          <p:cNvSpPr>
            <a:spLocks noGrp="1" noChangeArrowheads="1"/>
          </p:cNvSpPr>
          <p:nvPr>
            <p:ph type="sldNum" sz="quarter" idx="10"/>
            <p:custDataLst>
              <p:tags r:id="rId4"/>
            </p:custDataLst>
          </p:nvPr>
        </p:nvSpPr>
        <p:spPr>
          <a:ln/>
        </p:spPr>
        <p:txBody>
          <a:bodyPr/>
          <a:lstStyle>
            <a:lvl1pPr>
              <a:defRPr/>
            </a:lvl1pPr>
          </a:lstStyle>
          <a:p>
            <a:pPr>
              <a:defRPr/>
            </a:pPr>
            <a:fld id="{28A37779-3EFF-4C44-81BE-A0A03BDD188D}" type="slidenum">
              <a:rPr lang="en-AU" smtClean="0">
                <a:solidFill>
                  <a:prstClr val="black">
                    <a:lumMod val="50000"/>
                    <a:lumOff val="50000"/>
                  </a:prstClr>
                </a:solidFill>
              </a:rPr>
              <a:pPr>
                <a:defRPr/>
              </a:pPr>
              <a:t>‹#›</a:t>
            </a:fld>
            <a:endParaRPr lang="en-AU" dirty="0">
              <a:solidFill>
                <a:prstClr val="black">
                  <a:lumMod val="50000"/>
                  <a:lumOff val="50000"/>
                </a:prstClr>
              </a:solidFill>
            </a:endParaRPr>
          </a:p>
        </p:txBody>
      </p:sp>
      <p:sp>
        <p:nvSpPr>
          <p:cNvPr id="6" name="Text Placeholder 5"/>
          <p:cNvSpPr>
            <a:spLocks noGrp="1"/>
          </p:cNvSpPr>
          <p:nvPr>
            <p:ph type="body" sz="quarter" idx="12" hasCustomPrompt="1"/>
            <p:custDataLst>
              <p:tags r:id="rId5"/>
            </p:custDataLst>
          </p:nvPr>
        </p:nvSpPr>
        <p:spPr>
          <a:xfrm>
            <a:off x="152400" y="701676"/>
            <a:ext cx="8839200" cy="606131"/>
          </a:xfrm>
        </p:spPr>
        <p:txBody>
          <a:bodyPr/>
          <a:lstStyle>
            <a:lvl1pPr marL="0" indent="0">
              <a:spcBef>
                <a:spcPts val="0"/>
              </a:spcBef>
              <a:buNone/>
              <a:defRPr sz="1600" b="1" baseline="0"/>
            </a:lvl1pPr>
          </a:lstStyle>
          <a:p>
            <a:pPr lvl="0"/>
            <a:r>
              <a:rPr lang="en-US" dirty="0" smtClean="0"/>
              <a:t>Click to add tag line</a:t>
            </a:r>
          </a:p>
        </p:txBody>
      </p:sp>
      <p:sp>
        <p:nvSpPr>
          <p:cNvPr id="9" name="Text Placeholder 8"/>
          <p:cNvSpPr>
            <a:spLocks noGrp="1"/>
          </p:cNvSpPr>
          <p:nvPr>
            <p:ph type="body" sz="quarter" idx="13" hasCustomPrompt="1"/>
            <p:custDataLst>
              <p:tags r:id="rId6"/>
            </p:custDataLst>
          </p:nvPr>
        </p:nvSpPr>
        <p:spPr>
          <a:xfrm>
            <a:off x="144465" y="368703"/>
            <a:ext cx="8842248" cy="340981"/>
          </a:xfrm>
        </p:spPr>
        <p:txBody>
          <a:bodyPr/>
          <a:lstStyle>
            <a:lvl1pPr marL="0" indent="0">
              <a:buNone/>
              <a:defRPr i="1" baseline="0"/>
            </a:lvl1pPr>
            <a:lvl2pPr>
              <a:buNone/>
              <a:defRPr/>
            </a:lvl2pPr>
            <a:lvl3pPr>
              <a:buNone/>
              <a:defRPr/>
            </a:lvl3pPr>
            <a:lvl4pPr>
              <a:buNone/>
              <a:defRPr/>
            </a:lvl4pPr>
            <a:lvl5pPr>
              <a:buNone/>
              <a:defRPr/>
            </a:lvl5pPr>
          </a:lstStyle>
          <a:p>
            <a:pPr lvl="0"/>
            <a:r>
              <a:rPr lang="en-US" dirty="0" smtClean="0"/>
              <a:t>Click to add a subtitle</a:t>
            </a:r>
            <a:endParaRPr lang="en-US" dirty="0"/>
          </a:p>
        </p:txBody>
      </p:sp>
    </p:spTree>
    <p:extLst>
      <p:ext uri="{BB962C8B-B14F-4D97-AF65-F5344CB8AC3E}">
        <p14:creationId xmlns:p14="http://schemas.microsoft.com/office/powerpoint/2010/main" xmlns="" val="3245970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89117C4-E255-4E83-958B-97E631FE8F99}" type="datetimeFigureOut">
              <a:rPr lang="en-US" smtClean="0">
                <a:solidFill>
                  <a:prstClr val="black"/>
                </a:solidFill>
              </a:rPr>
              <a:pPr/>
              <a:t>7/29/2014</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C874160-21EE-4880-BCB5-F872E385CEA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28474603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563562"/>
          </a:xfrm>
        </p:spPr>
        <p:txBody>
          <a:bodyPr>
            <a:noAutofit/>
          </a:bodyPr>
          <a:lstStyle>
            <a:lvl1pPr algn="l">
              <a:defRPr sz="2800" b="0">
                <a:solidFill>
                  <a:srgbClr val="59B7F2"/>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600200"/>
            <a:ext cx="8382000" cy="4648200"/>
          </a:xfrm>
        </p:spPr>
        <p:txBody>
          <a:bodyPr>
            <a:normAutofit/>
          </a:bodyPr>
          <a:lstStyle>
            <a:lvl1pPr>
              <a:defRPr sz="2400">
                <a:solidFill>
                  <a:schemeClr val="tx1"/>
                </a:solidFill>
                <a:latin typeface="+mj-lt"/>
              </a:defRPr>
            </a:lvl1pPr>
            <a:lvl2pPr>
              <a:defRPr sz="2000">
                <a:solidFill>
                  <a:schemeClr val="tx1"/>
                </a:solidFill>
                <a:latin typeface="+mj-lt"/>
              </a:defRPr>
            </a:lvl2pPr>
            <a:lvl3pPr>
              <a:defRPr sz="18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0"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solidFill>
                  <a:schemeClr val="tx1"/>
                </a:solidFill>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extLst>
      <p:ext uri="{BB962C8B-B14F-4D97-AF65-F5344CB8AC3E}">
        <p14:creationId xmlns:p14="http://schemas.microsoft.com/office/powerpoint/2010/main" xmlns="" val="2043912414"/>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563562"/>
          </a:xfrm>
        </p:spPr>
        <p:txBody>
          <a:bodyPr>
            <a:noAutofit/>
          </a:bodyPr>
          <a:lstStyle>
            <a:lvl1pPr algn="l">
              <a:defRPr sz="2800" b="0">
                <a:solidFill>
                  <a:srgbClr val="59B7F2"/>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600200"/>
            <a:ext cx="8382000" cy="4648200"/>
          </a:xfrm>
        </p:spPr>
        <p:txBody>
          <a:bodyPr>
            <a:normAutofit/>
          </a:bodyPr>
          <a:lstStyle>
            <a:lvl1pPr>
              <a:defRPr sz="2400">
                <a:solidFill>
                  <a:schemeClr val="tx1"/>
                </a:solidFill>
                <a:latin typeface="+mj-lt"/>
              </a:defRPr>
            </a:lvl1pPr>
            <a:lvl2pPr>
              <a:defRPr sz="2000">
                <a:solidFill>
                  <a:schemeClr val="tx1"/>
                </a:solidFill>
                <a:latin typeface="+mj-lt"/>
              </a:defRPr>
            </a:lvl2pPr>
            <a:lvl3pPr>
              <a:defRPr sz="18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0"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solidFill>
                  <a:schemeClr val="tx1"/>
                </a:solidFill>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extLst>
      <p:ext uri="{BB962C8B-B14F-4D97-AF65-F5344CB8AC3E}">
        <p14:creationId xmlns:p14="http://schemas.microsoft.com/office/powerpoint/2010/main" xmlns="" val="3221042233"/>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563562"/>
          </a:xfrm>
        </p:spPr>
        <p:txBody>
          <a:bodyPr>
            <a:noAutofit/>
          </a:bodyPr>
          <a:lstStyle>
            <a:lvl1pPr algn="l">
              <a:defRPr sz="2800" b="0">
                <a:solidFill>
                  <a:srgbClr val="59B7F2"/>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600200"/>
            <a:ext cx="8382000" cy="4648200"/>
          </a:xfrm>
        </p:spPr>
        <p:txBody>
          <a:bodyPr>
            <a:normAutofit/>
          </a:bodyPr>
          <a:lstStyle>
            <a:lvl1pPr>
              <a:defRPr sz="2400">
                <a:solidFill>
                  <a:schemeClr val="tx1"/>
                </a:solidFill>
                <a:latin typeface="+mj-lt"/>
              </a:defRPr>
            </a:lvl1pPr>
            <a:lvl2pPr>
              <a:defRPr sz="2000">
                <a:solidFill>
                  <a:schemeClr val="tx1"/>
                </a:solidFill>
                <a:latin typeface="+mj-lt"/>
              </a:defRPr>
            </a:lvl2pPr>
            <a:lvl3pPr>
              <a:defRPr sz="18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0"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solidFill>
                  <a:schemeClr val="tx1"/>
                </a:solidFill>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extLst>
      <p:ext uri="{BB962C8B-B14F-4D97-AF65-F5344CB8AC3E}">
        <p14:creationId xmlns:p14="http://schemas.microsoft.com/office/powerpoint/2010/main" xmlns="" val="12714544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563562"/>
          </a:xfrm>
        </p:spPr>
        <p:txBody>
          <a:bodyPr>
            <a:noAutofit/>
          </a:bodyPr>
          <a:lstStyle>
            <a:lvl1pPr algn="l">
              <a:defRPr sz="2800" b="0">
                <a:solidFill>
                  <a:srgbClr val="59B7F2"/>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00200"/>
            <a:ext cx="8382000" cy="4648200"/>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pPr/>
              <a:t>‹#›</a:t>
            </a:fld>
            <a:endParaRPr lang="en-US" dirty="0"/>
          </a:p>
        </p:txBody>
      </p:sp>
      <p:sp>
        <p:nvSpPr>
          <p:cNvPr id="10"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582937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563562"/>
          </a:xfrm>
        </p:spPr>
        <p:txBody>
          <a:bodyPr>
            <a:noAutofit/>
          </a:bodyPr>
          <a:lstStyle>
            <a:lvl1pPr algn="l">
              <a:defRPr sz="2800" b="0">
                <a:solidFill>
                  <a:srgbClr val="59B7F2"/>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600200"/>
            <a:ext cx="8382000" cy="4648200"/>
          </a:xfrm>
        </p:spPr>
        <p:txBody>
          <a:bodyPr>
            <a:normAutofit/>
          </a:bodyPr>
          <a:lstStyle>
            <a:lvl1pPr>
              <a:defRPr sz="2400">
                <a:solidFill>
                  <a:schemeClr val="tx1"/>
                </a:solidFill>
                <a:latin typeface="+mj-lt"/>
              </a:defRPr>
            </a:lvl1pPr>
            <a:lvl2pPr>
              <a:defRPr sz="2000">
                <a:solidFill>
                  <a:schemeClr val="tx1"/>
                </a:solidFill>
                <a:latin typeface="+mj-lt"/>
              </a:defRPr>
            </a:lvl2pPr>
            <a:lvl3pPr>
              <a:defRPr sz="18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0"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solidFill>
                  <a:schemeClr val="tx1"/>
                </a:solidFill>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extLst>
      <p:ext uri="{BB962C8B-B14F-4D97-AF65-F5344CB8AC3E}">
        <p14:creationId xmlns:p14="http://schemas.microsoft.com/office/powerpoint/2010/main" xmlns="" val="28235124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563562"/>
          </a:xfrm>
        </p:spPr>
        <p:txBody>
          <a:bodyPr>
            <a:noAutofit/>
          </a:bodyPr>
          <a:lstStyle>
            <a:lvl1pPr algn="l">
              <a:defRPr sz="2800" b="0">
                <a:solidFill>
                  <a:srgbClr val="59B7F2"/>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600200"/>
            <a:ext cx="8382000" cy="4648200"/>
          </a:xfrm>
        </p:spPr>
        <p:txBody>
          <a:bodyPr>
            <a:normAutofit/>
          </a:bodyPr>
          <a:lstStyle>
            <a:lvl1pPr>
              <a:defRPr sz="2400">
                <a:solidFill>
                  <a:schemeClr val="tx1"/>
                </a:solidFill>
                <a:latin typeface="+mj-lt"/>
              </a:defRPr>
            </a:lvl1pPr>
            <a:lvl2pPr>
              <a:defRPr sz="2000">
                <a:solidFill>
                  <a:schemeClr val="tx1"/>
                </a:solidFill>
                <a:latin typeface="+mj-lt"/>
              </a:defRPr>
            </a:lvl2pPr>
            <a:lvl3pPr>
              <a:defRPr sz="18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0"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solidFill>
                  <a:schemeClr val="tx1"/>
                </a:solidFill>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extLst>
      <p:ext uri="{BB962C8B-B14F-4D97-AF65-F5344CB8AC3E}">
        <p14:creationId xmlns:p14="http://schemas.microsoft.com/office/powerpoint/2010/main" xmlns="" val="20662805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563562"/>
          </a:xfrm>
        </p:spPr>
        <p:txBody>
          <a:bodyPr>
            <a:noAutofit/>
          </a:bodyPr>
          <a:lstStyle>
            <a:lvl1pPr algn="l">
              <a:defRPr sz="2800" b="0">
                <a:solidFill>
                  <a:srgbClr val="59B7F2"/>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600200"/>
            <a:ext cx="8382000" cy="4648200"/>
          </a:xfrm>
        </p:spPr>
        <p:txBody>
          <a:bodyPr>
            <a:normAutofit/>
          </a:bodyPr>
          <a:lstStyle>
            <a:lvl1pPr>
              <a:defRPr sz="2400">
                <a:solidFill>
                  <a:schemeClr val="tx1"/>
                </a:solidFill>
                <a:latin typeface="+mj-lt"/>
              </a:defRPr>
            </a:lvl1pPr>
            <a:lvl2pPr>
              <a:defRPr sz="2000">
                <a:solidFill>
                  <a:schemeClr val="tx1"/>
                </a:solidFill>
                <a:latin typeface="+mj-lt"/>
              </a:defRPr>
            </a:lvl2pPr>
            <a:lvl3pPr>
              <a:defRPr sz="1800">
                <a:solidFill>
                  <a:schemeClr val="tx1"/>
                </a:solidFill>
                <a:latin typeface="+mj-lt"/>
              </a:defRPr>
            </a:lvl3pPr>
            <a:lvl4pPr>
              <a:defRPr sz="1600">
                <a:solidFill>
                  <a:schemeClr val="tx1"/>
                </a:solidFill>
                <a:latin typeface="+mj-lt"/>
              </a:defRPr>
            </a:lvl4pPr>
            <a:lvl5pPr>
              <a:defRPr sz="1600">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0"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solidFill>
                  <a:schemeClr val="tx1"/>
                </a:solidFill>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extLst>
      <p:ext uri="{BB962C8B-B14F-4D97-AF65-F5344CB8AC3E}">
        <p14:creationId xmlns:p14="http://schemas.microsoft.com/office/powerpoint/2010/main" xmlns="" val="162146739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529479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10"/>
          <p:cNvSpPr>
            <a:spLocks noGrp="1" noChangeArrowheads="1"/>
          </p:cNvSpPr>
          <p:nvPr>
            <p:ph type="ftr" sz="quarter" idx="10"/>
          </p:nvPr>
        </p:nvSpPr>
        <p:spPr>
          <a:xfrm>
            <a:off x="696913" y="6618288"/>
            <a:ext cx="2476500" cy="166687"/>
          </a:xfrm>
          <a:prstGeom prst="rect">
            <a:avLst/>
          </a:prstGeom>
          <a:ln/>
        </p:spPr>
        <p:txBody>
          <a:bodyPr/>
          <a:lstStyle>
            <a:lvl1pPr>
              <a:defRPr/>
            </a:lvl1pPr>
          </a:lstStyle>
          <a:p>
            <a:r>
              <a:rPr lang="en-US" dirty="0" smtClean="0"/>
              <a:t>Copyright © 2010 Accenture All Rights Reserved.</a:t>
            </a:r>
            <a:endParaRPr lang="en-US" dirty="0"/>
          </a:p>
        </p:txBody>
      </p:sp>
      <p:sp>
        <p:nvSpPr>
          <p:cNvPr id="4" name="Rectangle 65"/>
          <p:cNvSpPr>
            <a:spLocks noGrp="1" noChangeArrowheads="1"/>
          </p:cNvSpPr>
          <p:nvPr>
            <p:ph type="title"/>
          </p:nvPr>
        </p:nvSpPr>
        <p:spPr bwMode="gray">
          <a:xfrm>
            <a:off x="601663" y="212724"/>
            <a:ext cx="7912417" cy="56197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10"/>
          <p:cNvSpPr>
            <a:spLocks noGrp="1" noChangeArrowheads="1"/>
          </p:cNvSpPr>
          <p:nvPr>
            <p:ph type="ftr" sz="quarter" idx="10"/>
          </p:nvPr>
        </p:nvSpPr>
        <p:spPr>
          <a:xfrm>
            <a:off x="696913" y="6618288"/>
            <a:ext cx="2476500" cy="166687"/>
          </a:xfrm>
          <a:prstGeom prst="rect">
            <a:avLst/>
          </a:prstGeom>
          <a:ln/>
        </p:spPr>
        <p:txBody>
          <a:bodyPr/>
          <a:lstStyle>
            <a:lvl1pPr>
              <a:defRPr/>
            </a:lvl1pPr>
          </a:lstStyle>
          <a:p>
            <a:r>
              <a:rPr lang="en-US" dirty="0" smtClean="0"/>
              <a:t>Copyright © 2010 Accenture All Rights Reserved.</a:t>
            </a:r>
            <a:endParaRPr lang="en-US" dirty="0"/>
          </a:p>
        </p:txBody>
      </p:sp>
      <p:sp>
        <p:nvSpPr>
          <p:cNvPr id="4" name="Rectangle 65"/>
          <p:cNvSpPr>
            <a:spLocks noGrp="1" noChangeArrowheads="1"/>
          </p:cNvSpPr>
          <p:nvPr>
            <p:ph type="title"/>
          </p:nvPr>
        </p:nvSpPr>
        <p:spPr bwMode="gray">
          <a:xfrm>
            <a:off x="601663" y="212724"/>
            <a:ext cx="7912417" cy="56197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endParaRPr lang="en-US" dirty="0"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Placeholder 2"/>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a:xfrm>
            <a:off x="0" y="-1"/>
            <a:ext cx="9144000" cy="6858001"/>
          </a:xfrm>
          <a:prstGeom prst="rect">
            <a:avLst/>
          </a:prstGeom>
        </p:spPr>
      </p:pic>
      <p:sp>
        <p:nvSpPr>
          <p:cNvPr id="8" name="Title 1"/>
          <p:cNvSpPr txBox="1">
            <a:spLocks/>
          </p:cNvSpPr>
          <p:nvPr userDrawn="1"/>
        </p:nvSpPr>
        <p:spPr>
          <a:xfrm>
            <a:off x="0" y="1991270"/>
            <a:ext cx="8077200" cy="1056730"/>
          </a:xfrm>
          <a:prstGeom prst="rect">
            <a:avLst/>
          </a:prstGeom>
          <a:solidFill>
            <a:srgbClr val="59B7F2">
              <a:alpha val="75000"/>
            </a:srgbClr>
          </a:solidFill>
        </p:spPr>
        <p:txBody>
          <a:bodyPr vert="horz" lIns="0" tIns="0" rIns="0" bIns="0" rtlCol="0" anchor="t" anchorCtr="0">
            <a:noAutofit/>
          </a:bodyPr>
          <a:lstStyle>
            <a:lvl1pPr algn="l" defTabSz="457200" rtl="0" eaLnBrk="1" latinLnBrk="0" hangingPunct="1">
              <a:spcBef>
                <a:spcPct val="0"/>
              </a:spcBef>
              <a:buNone/>
              <a:defRPr sz="4000" b="0" i="0" kern="1200" baseline="0">
                <a:solidFill>
                  <a:schemeClr val="tx2"/>
                </a:solidFill>
                <a:latin typeface="Kievit Offc Pro Medium"/>
                <a:ea typeface="+mj-ea"/>
                <a:cs typeface="Kievit Offc Pro Medium"/>
              </a:defRPr>
            </a:lvl1pPr>
          </a:lstStyle>
          <a:p>
            <a:endParaRPr lang="en-US" dirty="0">
              <a:solidFill>
                <a:srgbClr val="59B7F2"/>
              </a:solidFill>
              <a:latin typeface="Calibri"/>
            </a:endParaRPr>
          </a:p>
        </p:txBody>
      </p:sp>
      <p:sp>
        <p:nvSpPr>
          <p:cNvPr id="14" name="Title 1"/>
          <p:cNvSpPr>
            <a:spLocks noGrp="1"/>
          </p:cNvSpPr>
          <p:nvPr>
            <p:ph type="title" hasCustomPrompt="1"/>
          </p:nvPr>
        </p:nvSpPr>
        <p:spPr>
          <a:xfrm>
            <a:off x="588517" y="2045525"/>
            <a:ext cx="7336283" cy="990600"/>
          </a:xfrm>
        </p:spPr>
        <p:txBody>
          <a:bodyPr anchor="t"/>
          <a:lstStyle>
            <a:lvl1pPr algn="l">
              <a:defRPr sz="3200" b="1" cap="all">
                <a:solidFill>
                  <a:schemeClr val="bg1"/>
                </a:solidFill>
                <a:latin typeface="+mj-lt"/>
              </a:defRPr>
            </a:lvl1pPr>
          </a:lstStyle>
          <a:p>
            <a:r>
              <a:rPr lang="en-US" dirty="0" smtClean="0"/>
              <a:t>&lt;INSERT DECK TITLE&gt;</a:t>
            </a:r>
            <a:br>
              <a:rPr lang="en-US" dirty="0" smtClean="0"/>
            </a:br>
            <a:r>
              <a:rPr lang="en-US" dirty="0" smtClean="0"/>
              <a:t>&lt;DATE&gt;</a:t>
            </a:r>
            <a:endParaRPr lang="en-US" dirty="0"/>
          </a:p>
        </p:txBody>
      </p:sp>
      <p:pic>
        <p:nvPicPr>
          <p:cNvPr id="7" name="Picture 6"/>
          <p:cNvPicPr>
            <a:picLocks noChangeAspect="1"/>
          </p:cNvPicPr>
          <p:nvPr userDrawn="1"/>
        </p:nvPicPr>
        <p:blipFill>
          <a:blip r:embed="rId3" cstate="print"/>
          <a:stretch>
            <a:fillRect/>
          </a:stretch>
        </p:blipFill>
        <p:spPr>
          <a:xfrm>
            <a:off x="717550" y="6324600"/>
            <a:ext cx="730250" cy="350520"/>
          </a:xfrm>
          <a:prstGeom prst="rect">
            <a:avLst/>
          </a:prstGeom>
        </p:spPr>
      </p:pic>
    </p:spTree>
    <p:extLst>
      <p:ext uri="{BB962C8B-B14F-4D97-AF65-F5344CB8AC3E}">
        <p14:creationId xmlns:p14="http://schemas.microsoft.com/office/powerpoint/2010/main" xmlns="" val="4807346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563562"/>
          </a:xfrm>
        </p:spPr>
        <p:txBody>
          <a:bodyPr>
            <a:noAutofit/>
          </a:bodyPr>
          <a:lstStyle>
            <a:lvl1pPr algn="l">
              <a:defRPr sz="2800" b="0">
                <a:solidFill>
                  <a:srgbClr val="59B7F2"/>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00200"/>
            <a:ext cx="8382000" cy="4648200"/>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0"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extLst>
      <p:ext uri="{BB962C8B-B14F-4D97-AF65-F5344CB8AC3E}">
        <p14:creationId xmlns:p14="http://schemas.microsoft.com/office/powerpoint/2010/main" xmlns="" val="29806510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1008103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1" name="Content Placeholder 2"/>
          <p:cNvSpPr>
            <a:spLocks noGrp="1"/>
          </p:cNvSpPr>
          <p:nvPr>
            <p:ph idx="11" hasCustomPrompt="1"/>
          </p:nvPr>
        </p:nvSpPr>
        <p:spPr>
          <a:xfrm>
            <a:off x="381000" y="914400"/>
            <a:ext cx="8382000" cy="685800"/>
          </a:xfrm>
        </p:spPr>
        <p:txBody>
          <a:bodyPr>
            <a:normAutofit/>
          </a:bodyPr>
          <a:lstStyle>
            <a:lvl1pPr marL="0" indent="0">
              <a:buFontTx/>
              <a:buNone/>
              <a:defRPr sz="1800" baseline="0">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extLst>
      <p:ext uri="{BB962C8B-B14F-4D97-AF65-F5344CB8AC3E}">
        <p14:creationId xmlns:p14="http://schemas.microsoft.com/office/powerpoint/2010/main" xmlns="" val="1427175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12"/>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13" name="Content Placeholder 2"/>
          <p:cNvSpPr>
            <a:spLocks noGrp="1"/>
          </p:cNvSpPr>
          <p:nvPr>
            <p:ph idx="13" hasCustomPrompt="1"/>
          </p:nvPr>
        </p:nvSpPr>
        <p:spPr>
          <a:xfrm>
            <a:off x="381000" y="914400"/>
            <a:ext cx="8382000" cy="685800"/>
          </a:xfrm>
        </p:spPr>
        <p:txBody>
          <a:bodyPr>
            <a:normAutofit/>
          </a:bodyPr>
          <a:lstStyle>
            <a:lvl1pPr marL="0" indent="0">
              <a:buFontTx/>
              <a:buNone/>
              <a:defRPr sz="1800" baseline="0">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extLst>
      <p:ext uri="{BB962C8B-B14F-4D97-AF65-F5344CB8AC3E}">
        <p14:creationId xmlns:p14="http://schemas.microsoft.com/office/powerpoint/2010/main" xmlns="" val="1807815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a:latin typeface="+mj-lt"/>
              </a:defRPr>
            </a:lvl1pPr>
          </a:lstStyle>
          <a:p>
            <a:r>
              <a:rPr lang="en-US" smtClean="0"/>
              <a:t>Click to edit Master title style</a:t>
            </a:r>
            <a:endParaRPr lang="en-US" dirty="0"/>
          </a:p>
        </p:txBody>
      </p:sp>
      <p:sp>
        <p:nvSpPr>
          <p:cNvPr id="8"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9"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extLst>
      <p:ext uri="{BB962C8B-B14F-4D97-AF65-F5344CB8AC3E}">
        <p14:creationId xmlns:p14="http://schemas.microsoft.com/office/powerpoint/2010/main" xmlns="" val="743788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8"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extLst>
      <p:ext uri="{BB962C8B-B14F-4D97-AF65-F5344CB8AC3E}">
        <p14:creationId xmlns:p14="http://schemas.microsoft.com/office/powerpoint/2010/main" xmlns="" val="1198403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0" name="Picture 9" descr="UC_wordmark_white.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5132" y="457200"/>
            <a:ext cx="760247" cy="367016"/>
          </a:xfrm>
          <a:prstGeom prst="rect">
            <a:avLst/>
          </a:prstGeom>
        </p:spPr>
      </p:pic>
      <p:sp>
        <p:nvSpPr>
          <p:cNvPr id="13" name="Title 1"/>
          <p:cNvSpPr txBox="1">
            <a:spLocks/>
          </p:cNvSpPr>
          <p:nvPr userDrawn="1"/>
        </p:nvSpPr>
        <p:spPr>
          <a:xfrm>
            <a:off x="0" y="1991270"/>
            <a:ext cx="5778500" cy="1056730"/>
          </a:xfrm>
          <a:prstGeom prst="rect">
            <a:avLst/>
          </a:prstGeom>
          <a:solidFill>
            <a:schemeClr val="bg1">
              <a:alpha val="75000"/>
            </a:schemeClr>
          </a:solidFill>
        </p:spPr>
        <p:txBody>
          <a:bodyPr vert="horz" lIns="0" tIns="0" rIns="0" bIns="0" rtlCol="0" anchor="t" anchorCtr="0">
            <a:noAutofit/>
          </a:bodyPr>
          <a:lstStyle>
            <a:lvl1pPr algn="l" defTabSz="457200" rtl="0" eaLnBrk="1" latinLnBrk="0" hangingPunct="1">
              <a:spcBef>
                <a:spcPct val="0"/>
              </a:spcBef>
              <a:buNone/>
              <a:defRPr sz="4000" b="0" i="0" kern="1200" baseline="0">
                <a:solidFill>
                  <a:schemeClr val="tx2"/>
                </a:solidFill>
                <a:latin typeface="Kievit Offc Pro Medium"/>
                <a:ea typeface="+mj-ea"/>
                <a:cs typeface="Kievit Offc Pro Medium"/>
              </a:defRPr>
            </a:lvl1pPr>
          </a:lstStyle>
          <a:p>
            <a:endParaRPr lang="en-US" dirty="0">
              <a:solidFill>
                <a:srgbClr val="59B7F2"/>
              </a:solidFill>
              <a:latin typeface="Calibri"/>
            </a:endParaRPr>
          </a:p>
        </p:txBody>
      </p:sp>
      <p:sp>
        <p:nvSpPr>
          <p:cNvPr id="15" name="Title 1"/>
          <p:cNvSpPr>
            <a:spLocks noGrp="1"/>
          </p:cNvSpPr>
          <p:nvPr>
            <p:ph type="ctrTitle" hasCustomPrompt="1"/>
          </p:nvPr>
        </p:nvSpPr>
        <p:spPr>
          <a:xfrm>
            <a:off x="457200" y="2054770"/>
            <a:ext cx="4775200" cy="738664"/>
          </a:xfrm>
          <a:noFill/>
        </p:spPr>
        <p:txBody>
          <a:bodyPr lIns="0" tIns="0" rIns="0" bIns="0" anchor="t" anchorCtr="0">
            <a:spAutoFit/>
          </a:bodyPr>
          <a:lstStyle>
            <a:lvl1pPr>
              <a:defRPr lang="en-US" sz="4800" b="1" kern="1200" dirty="0">
                <a:solidFill>
                  <a:schemeClr val="bg1"/>
                </a:solidFill>
                <a:latin typeface="+mj-lt"/>
                <a:ea typeface="+mj-ea"/>
                <a:cs typeface="+mj-cs"/>
              </a:defRPr>
            </a:lvl1pPr>
          </a:lstStyle>
          <a:p>
            <a:r>
              <a:rPr lang="en-US" dirty="0" smtClean="0"/>
              <a:t>Thank You</a:t>
            </a:r>
            <a:endParaRPr lang="en-US" dirty="0"/>
          </a:p>
        </p:txBody>
      </p:sp>
      <p:sp>
        <p:nvSpPr>
          <p:cNvPr id="18"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8"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extLst>
      <p:ext uri="{BB962C8B-B14F-4D97-AF65-F5344CB8AC3E}">
        <p14:creationId xmlns:p14="http://schemas.microsoft.com/office/powerpoint/2010/main" xmlns="" val="28012114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42412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pPr/>
              <a:t>‹#›</a:t>
            </a:fld>
            <a:endParaRPr lang="en-US" dirty="0"/>
          </a:p>
        </p:txBody>
      </p:sp>
      <p:sp>
        <p:nvSpPr>
          <p:cNvPr id="11" name="Content Placeholder 2"/>
          <p:cNvSpPr>
            <a:spLocks noGrp="1"/>
          </p:cNvSpPr>
          <p:nvPr>
            <p:ph idx="11" hasCustomPrompt="1"/>
          </p:nvPr>
        </p:nvSpPr>
        <p:spPr>
          <a:xfrm>
            <a:off x="381000" y="914400"/>
            <a:ext cx="8382000" cy="685800"/>
          </a:xfrm>
        </p:spPr>
        <p:txBody>
          <a:bodyPr>
            <a:normAutofit/>
          </a:bodyPr>
          <a:lstStyle>
            <a:lvl1pPr marL="0" indent="0">
              <a:buFontTx/>
              <a:buNone/>
              <a:defRPr sz="1800" baseline="0">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4240420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0546846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509209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5576867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22146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114959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698383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151090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4020778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12775"/>
            <a:ext cx="6919913" cy="560388"/>
          </a:xfrm>
          <a:prstGeom prst="rect">
            <a:avLst/>
          </a:prstGeom>
        </p:spPr>
        <p:txBody>
          <a:bodyPr/>
          <a:lstStyle>
            <a:lvl1pPr>
              <a:defRPr lang="en-US" sz="2800" b="0" kern="1200" dirty="0">
                <a:solidFill>
                  <a:srgbClr val="59B7F2"/>
                </a:solidFill>
                <a:latin typeface="+mj-lt"/>
                <a:ea typeface="+mj-ea"/>
                <a:cs typeface="+mj-cs"/>
              </a:defRPr>
            </a:lvl1pPr>
          </a:lstStyle>
          <a:p>
            <a:pPr lvl="0" algn="l" defTabSz="914400" rtl="0" eaLnBrk="1" latinLnBrk="0" hangingPunct="1">
              <a:spcBef>
                <a:spcPct val="0"/>
              </a:spcBef>
              <a:buNone/>
            </a:pPr>
            <a:r>
              <a:rPr lang="en-US" dirty="0" smtClean="0"/>
              <a:t>Click to edit Master title style</a:t>
            </a:r>
            <a:endParaRPr lang="en-US" dirty="0"/>
          </a:p>
        </p:txBody>
      </p:sp>
      <p:sp>
        <p:nvSpPr>
          <p:cNvPr id="3" name="Text Placeholder 2"/>
          <p:cNvSpPr>
            <a:spLocks noGrp="1"/>
          </p:cNvSpPr>
          <p:nvPr>
            <p:ph type="body" sz="half" idx="1"/>
          </p:nvPr>
        </p:nvSpPr>
        <p:spPr>
          <a:xfrm>
            <a:off x="381000" y="1581150"/>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581150"/>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xmlns="" val="380231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12"/>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pPr/>
              <a:t>‹#›</a:t>
            </a:fld>
            <a:endParaRPr lang="en-US" dirty="0"/>
          </a:p>
        </p:txBody>
      </p:sp>
      <p:sp>
        <p:nvSpPr>
          <p:cNvPr id="13" name="Content Placeholder 2"/>
          <p:cNvSpPr>
            <a:spLocks noGrp="1"/>
          </p:cNvSpPr>
          <p:nvPr>
            <p:ph idx="13" hasCustomPrompt="1"/>
          </p:nvPr>
        </p:nvSpPr>
        <p:spPr>
          <a:xfrm>
            <a:off x="381000" y="914400"/>
            <a:ext cx="8382000" cy="685800"/>
          </a:xfrm>
        </p:spPr>
        <p:txBody>
          <a:bodyPr>
            <a:normAutofit/>
          </a:bodyPr>
          <a:lstStyle>
            <a:lvl1pPr marL="0" indent="0">
              <a:buFontTx/>
              <a:buNone/>
              <a:defRPr sz="1800" baseline="0">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1375171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8057856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616846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6944974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1906448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60538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655105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2691424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13591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79909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a:latin typeface="+mj-lt"/>
              </a:defRPr>
            </a:lvl1pPr>
          </a:lstStyle>
          <a:p>
            <a:r>
              <a:rPr lang="en-US" smtClean="0"/>
              <a:t>Click to edit Master title style</a:t>
            </a:r>
            <a:endParaRPr lang="en-US" dirty="0"/>
          </a:p>
        </p:txBody>
      </p:sp>
      <p:sp>
        <p:nvSpPr>
          <p:cNvPr id="8"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pPr/>
              <a:t>‹#›</a:t>
            </a:fld>
            <a:endParaRPr lang="en-US" dirty="0"/>
          </a:p>
        </p:txBody>
      </p:sp>
      <p:sp>
        <p:nvSpPr>
          <p:cNvPr id="9"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957141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535135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7094571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1112776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15650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9080890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981754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2892800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8417484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406821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pPr/>
              <a:t>‹#›</a:t>
            </a:fld>
            <a:endParaRPr lang="en-US" dirty="0"/>
          </a:p>
        </p:txBody>
      </p:sp>
      <p:sp>
        <p:nvSpPr>
          <p:cNvPr id="8"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6246124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2167919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8373575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9765132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2154956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5875366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4371927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8144308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821108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6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8774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0" name="Picture 9" descr="UC_wordmark_white.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5132" y="457200"/>
            <a:ext cx="760247" cy="367016"/>
          </a:xfrm>
          <a:prstGeom prst="rect">
            <a:avLst/>
          </a:prstGeom>
        </p:spPr>
      </p:pic>
      <p:sp>
        <p:nvSpPr>
          <p:cNvPr id="13" name="Title 1"/>
          <p:cNvSpPr txBox="1">
            <a:spLocks/>
          </p:cNvSpPr>
          <p:nvPr userDrawn="1"/>
        </p:nvSpPr>
        <p:spPr>
          <a:xfrm>
            <a:off x="0" y="1991270"/>
            <a:ext cx="5778500" cy="1056730"/>
          </a:xfrm>
          <a:prstGeom prst="rect">
            <a:avLst/>
          </a:prstGeom>
          <a:solidFill>
            <a:schemeClr val="bg1">
              <a:alpha val="75000"/>
            </a:schemeClr>
          </a:solidFill>
        </p:spPr>
        <p:txBody>
          <a:bodyPr vert="horz" lIns="0" tIns="0" rIns="0" bIns="0" rtlCol="0" anchor="t" anchorCtr="0">
            <a:noAutofit/>
          </a:bodyPr>
          <a:lstStyle>
            <a:lvl1pPr algn="l" defTabSz="457200" rtl="0" eaLnBrk="1" latinLnBrk="0" hangingPunct="1">
              <a:spcBef>
                <a:spcPct val="0"/>
              </a:spcBef>
              <a:buNone/>
              <a:defRPr sz="4000" b="0" i="0" kern="1200" baseline="0">
                <a:solidFill>
                  <a:schemeClr val="tx2"/>
                </a:solidFill>
                <a:latin typeface="Kievit Offc Pro Medium"/>
                <a:ea typeface="+mj-ea"/>
                <a:cs typeface="Kievit Offc Pro Medium"/>
              </a:defRPr>
            </a:lvl1pPr>
          </a:lstStyle>
          <a:p>
            <a:endParaRPr lang="en-US" dirty="0">
              <a:solidFill>
                <a:srgbClr val="59B7F2"/>
              </a:solidFill>
              <a:latin typeface="+mj-lt"/>
            </a:endParaRPr>
          </a:p>
        </p:txBody>
      </p:sp>
      <p:sp>
        <p:nvSpPr>
          <p:cNvPr id="15" name="Title 1"/>
          <p:cNvSpPr>
            <a:spLocks noGrp="1"/>
          </p:cNvSpPr>
          <p:nvPr>
            <p:ph type="ctrTitle" hasCustomPrompt="1"/>
          </p:nvPr>
        </p:nvSpPr>
        <p:spPr>
          <a:xfrm>
            <a:off x="457200" y="2054770"/>
            <a:ext cx="4775200" cy="738664"/>
          </a:xfrm>
          <a:noFill/>
        </p:spPr>
        <p:txBody>
          <a:bodyPr lIns="0" tIns="0" rIns="0" bIns="0" anchor="t" anchorCtr="0">
            <a:spAutoFit/>
          </a:bodyPr>
          <a:lstStyle>
            <a:lvl1pPr>
              <a:defRPr lang="en-US" sz="4800" b="1" kern="1200" dirty="0">
                <a:solidFill>
                  <a:schemeClr val="bg1"/>
                </a:solidFill>
                <a:latin typeface="+mj-lt"/>
                <a:ea typeface="+mj-ea"/>
                <a:cs typeface="+mj-cs"/>
              </a:defRPr>
            </a:lvl1pPr>
          </a:lstStyle>
          <a:p>
            <a:r>
              <a:rPr lang="en-US" dirty="0" smtClean="0"/>
              <a:t>Thank You</a:t>
            </a:r>
            <a:endParaRPr lang="en-US" dirty="0"/>
          </a:p>
        </p:txBody>
      </p:sp>
      <p:sp>
        <p:nvSpPr>
          <p:cNvPr id="18"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pPr/>
              <a:t>‹#›</a:t>
            </a:fld>
            <a:endParaRPr lang="en-US" dirty="0"/>
          </a:p>
        </p:txBody>
      </p:sp>
      <p:sp>
        <p:nvSpPr>
          <p:cNvPr id="8" name="Content Placeholder 2"/>
          <p:cNvSpPr>
            <a:spLocks noGrp="1"/>
          </p:cNvSpPr>
          <p:nvPr>
            <p:ph idx="10" hasCustomPrompt="1"/>
          </p:nvPr>
        </p:nvSpPr>
        <p:spPr>
          <a:xfrm>
            <a:off x="381000" y="914400"/>
            <a:ext cx="8382000" cy="685800"/>
          </a:xfrm>
        </p:spPr>
        <p:txBody>
          <a:bodyPr>
            <a:normAutofit/>
          </a:bodyPr>
          <a:lstStyle>
            <a:lvl1pPr marL="0" indent="0">
              <a:buFontTx/>
              <a:buNone/>
              <a:defRPr sz="1800" baseline="0">
                <a:latin typeface="+mj-lt"/>
              </a:defRPr>
            </a:lvl1pPr>
            <a:lvl2pPr marL="457200" indent="0">
              <a:buNone/>
              <a:defRPr sz="2000">
                <a:latin typeface="+mj-lt"/>
              </a:defRPr>
            </a:lvl2pPr>
            <a:lvl3pPr>
              <a:defRPr sz="1800">
                <a:latin typeface="+mj-lt"/>
              </a:defRPr>
            </a:lvl3pPr>
            <a:lvl4pPr>
              <a:defRPr sz="1600">
                <a:latin typeface="+mj-lt"/>
              </a:defRPr>
            </a:lvl4pPr>
            <a:lvl5pPr>
              <a:defRPr sz="1600">
                <a:latin typeface="+mj-lt"/>
              </a:defRPr>
            </a:lvl5pPr>
          </a:lstStyle>
          <a:p>
            <a:pPr lvl="0"/>
            <a:r>
              <a:rPr lang="en-US" dirty="0" smtClean="0"/>
              <a:t>Tagline/Key Takeaway </a:t>
            </a:r>
            <a:endParaRPr lang="en-US" dirty="0"/>
          </a:p>
        </p:txBody>
      </p:sp>
    </p:spTree>
    <p:extLst>
      <p:ext uri="{BB962C8B-B14F-4D97-AF65-F5344CB8AC3E}">
        <p14:creationId xmlns:p14="http://schemas.microsoft.com/office/powerpoint/2010/main" xmlns="" val="496624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0156945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41185503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7386168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9216473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9320665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4373510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7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9136393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7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5840492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299122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5130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pPr/>
              <a:t>‹#›</a:t>
            </a:fld>
            <a:endParaRPr lang="en-US" dirty="0"/>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Autofit/>
          </a:bodyPr>
          <a:lstStyle>
            <a:lvl1pPr>
              <a:defRPr lang="en-AU" sz="2800" b="0" kern="1200" dirty="0">
                <a:solidFill>
                  <a:srgbClr val="59B7F2"/>
                </a:solidFill>
                <a:latin typeface="+mj-lt"/>
                <a:ea typeface="+mj-ea"/>
                <a:cs typeface="+mj-cs"/>
              </a:defRPr>
            </a:lvl1pPr>
          </a:lstStyle>
          <a:p>
            <a:pPr lvl="0" algn="l" defTabSz="914400" rtl="0" eaLnBrk="1" latinLnBrk="0" hangingPunct="1">
              <a:spcBef>
                <a:spcPct val="0"/>
              </a:spcBef>
              <a:buNone/>
            </a:pPr>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3031584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0770060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4275191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42448464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7520758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6995972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4621076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17591801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9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36332591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9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448041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9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7450137" y="6581510"/>
            <a:ext cx="1693863" cy="269875"/>
          </a:xfrm>
          <a:prstGeom prst="rect">
            <a:avLst/>
          </a:prstGeom>
        </p:spPr>
        <p:txBody>
          <a:bodyPr/>
          <a:lstStyle>
            <a:lvl1pPr algn="r">
              <a:defRPr sz="1000"/>
            </a:lvl1pPr>
          </a:lstStyle>
          <a:p>
            <a:fld id="{55B81B02-6718-46E4-8D74-ADF933AC564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6" name="Title Placeholder 1"/>
          <p:cNvSpPr>
            <a:spLocks noGrp="1"/>
          </p:cNvSpPr>
          <p:nvPr>
            <p:ph type="title"/>
          </p:nvPr>
        </p:nvSpPr>
        <p:spPr>
          <a:xfrm>
            <a:off x="496800" y="12201"/>
            <a:ext cx="8151900" cy="714319"/>
          </a:xfrm>
          <a:prstGeom prst="rect">
            <a:avLst/>
          </a:prstGeom>
        </p:spPr>
        <p:txBody>
          <a:bodyPr vert="horz" lIns="0" tIns="45720" rIns="91440" bIns="0" rtlCol="0" anchor="b" anchorCtr="0">
            <a:normAutofit/>
          </a:bodyPr>
          <a:lstStyle/>
          <a:p>
            <a:pPr lvl="0"/>
            <a:r>
              <a:rPr lang="en-AU" dirty="0" smtClean="0"/>
              <a:t>Slide title: uses this font color (24pt)</a:t>
            </a:r>
            <a:br>
              <a:rPr lang="en-AU" dirty="0" smtClean="0"/>
            </a:br>
            <a:r>
              <a:rPr lang="en-AU" dirty="0" smtClean="0"/>
              <a:t>Line two</a:t>
            </a:r>
            <a:endParaRPr lang="en-AU" dirty="0"/>
          </a:p>
        </p:txBody>
      </p:sp>
    </p:spTree>
    <p:extLst>
      <p:ext uri="{BB962C8B-B14F-4D97-AF65-F5344CB8AC3E}">
        <p14:creationId xmlns:p14="http://schemas.microsoft.com/office/powerpoint/2010/main" xmlns="" val="2141966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6.xml"/><Relationship Id="rId21" Type="http://schemas.openxmlformats.org/officeDocument/2006/relationships/slideLayout" Target="../slideLayouts/slideLayout51.xml"/><Relationship Id="rId42" Type="http://schemas.openxmlformats.org/officeDocument/2006/relationships/slideLayout" Target="../slideLayouts/slideLayout72.xml"/><Relationship Id="rId47" Type="http://schemas.openxmlformats.org/officeDocument/2006/relationships/slideLayout" Target="../slideLayouts/slideLayout77.xml"/><Relationship Id="rId63" Type="http://schemas.openxmlformats.org/officeDocument/2006/relationships/slideLayout" Target="../slideLayouts/slideLayout93.xml"/><Relationship Id="rId68" Type="http://schemas.openxmlformats.org/officeDocument/2006/relationships/slideLayout" Target="../slideLayouts/slideLayout98.xml"/><Relationship Id="rId84" Type="http://schemas.openxmlformats.org/officeDocument/2006/relationships/slideLayout" Target="../slideLayouts/slideLayout114.xml"/><Relationship Id="rId89" Type="http://schemas.openxmlformats.org/officeDocument/2006/relationships/slideLayout" Target="../slideLayouts/slideLayout119.xml"/><Relationship Id="rId112" Type="http://schemas.openxmlformats.org/officeDocument/2006/relationships/slideLayout" Target="../slideLayouts/slideLayout142.xml"/><Relationship Id="rId16" Type="http://schemas.openxmlformats.org/officeDocument/2006/relationships/slideLayout" Target="../slideLayouts/slideLayout46.xml"/><Relationship Id="rId107" Type="http://schemas.openxmlformats.org/officeDocument/2006/relationships/slideLayout" Target="../slideLayouts/slideLayout137.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45" Type="http://schemas.openxmlformats.org/officeDocument/2006/relationships/slideLayout" Target="../slideLayouts/slideLayout75.xml"/><Relationship Id="rId53" Type="http://schemas.openxmlformats.org/officeDocument/2006/relationships/slideLayout" Target="../slideLayouts/slideLayout83.xml"/><Relationship Id="rId58" Type="http://schemas.openxmlformats.org/officeDocument/2006/relationships/slideLayout" Target="../slideLayouts/slideLayout88.xml"/><Relationship Id="rId66" Type="http://schemas.openxmlformats.org/officeDocument/2006/relationships/slideLayout" Target="../slideLayouts/slideLayout96.xml"/><Relationship Id="rId74" Type="http://schemas.openxmlformats.org/officeDocument/2006/relationships/slideLayout" Target="../slideLayouts/slideLayout104.xml"/><Relationship Id="rId79" Type="http://schemas.openxmlformats.org/officeDocument/2006/relationships/slideLayout" Target="../slideLayouts/slideLayout109.xml"/><Relationship Id="rId87" Type="http://schemas.openxmlformats.org/officeDocument/2006/relationships/slideLayout" Target="../slideLayouts/slideLayout117.xml"/><Relationship Id="rId102" Type="http://schemas.openxmlformats.org/officeDocument/2006/relationships/slideLayout" Target="../slideLayouts/slideLayout132.xml"/><Relationship Id="rId110" Type="http://schemas.openxmlformats.org/officeDocument/2006/relationships/slideLayout" Target="../slideLayouts/slideLayout140.xml"/><Relationship Id="rId115" Type="http://schemas.openxmlformats.org/officeDocument/2006/relationships/tags" Target="../tags/tag4.xml"/><Relationship Id="rId5" Type="http://schemas.openxmlformats.org/officeDocument/2006/relationships/slideLayout" Target="../slideLayouts/slideLayout35.xml"/><Relationship Id="rId61" Type="http://schemas.openxmlformats.org/officeDocument/2006/relationships/slideLayout" Target="../slideLayouts/slideLayout91.xml"/><Relationship Id="rId82" Type="http://schemas.openxmlformats.org/officeDocument/2006/relationships/slideLayout" Target="../slideLayouts/slideLayout112.xml"/><Relationship Id="rId90" Type="http://schemas.openxmlformats.org/officeDocument/2006/relationships/slideLayout" Target="../slideLayouts/slideLayout120.xml"/><Relationship Id="rId95" Type="http://schemas.openxmlformats.org/officeDocument/2006/relationships/slideLayout" Target="../slideLayouts/slideLayout125.xml"/><Relationship Id="rId19" Type="http://schemas.openxmlformats.org/officeDocument/2006/relationships/slideLayout" Target="../slideLayouts/slideLayout4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43" Type="http://schemas.openxmlformats.org/officeDocument/2006/relationships/slideLayout" Target="../slideLayouts/slideLayout73.xml"/><Relationship Id="rId48" Type="http://schemas.openxmlformats.org/officeDocument/2006/relationships/slideLayout" Target="../slideLayouts/slideLayout78.xml"/><Relationship Id="rId56" Type="http://schemas.openxmlformats.org/officeDocument/2006/relationships/slideLayout" Target="../slideLayouts/slideLayout86.xml"/><Relationship Id="rId64" Type="http://schemas.openxmlformats.org/officeDocument/2006/relationships/slideLayout" Target="../slideLayouts/slideLayout94.xml"/><Relationship Id="rId69" Type="http://schemas.openxmlformats.org/officeDocument/2006/relationships/slideLayout" Target="../slideLayouts/slideLayout99.xml"/><Relationship Id="rId77" Type="http://schemas.openxmlformats.org/officeDocument/2006/relationships/slideLayout" Target="../slideLayouts/slideLayout107.xml"/><Relationship Id="rId100" Type="http://schemas.openxmlformats.org/officeDocument/2006/relationships/slideLayout" Target="../slideLayouts/slideLayout130.xml"/><Relationship Id="rId105" Type="http://schemas.openxmlformats.org/officeDocument/2006/relationships/slideLayout" Target="../slideLayouts/slideLayout135.xml"/><Relationship Id="rId113" Type="http://schemas.openxmlformats.org/officeDocument/2006/relationships/slideLayout" Target="../slideLayouts/slideLayout143.xml"/><Relationship Id="rId8" Type="http://schemas.openxmlformats.org/officeDocument/2006/relationships/slideLayout" Target="../slideLayouts/slideLayout38.xml"/><Relationship Id="rId51" Type="http://schemas.openxmlformats.org/officeDocument/2006/relationships/slideLayout" Target="../slideLayouts/slideLayout81.xml"/><Relationship Id="rId72" Type="http://schemas.openxmlformats.org/officeDocument/2006/relationships/slideLayout" Target="../slideLayouts/slideLayout102.xml"/><Relationship Id="rId80" Type="http://schemas.openxmlformats.org/officeDocument/2006/relationships/slideLayout" Target="../slideLayouts/slideLayout110.xml"/><Relationship Id="rId85" Type="http://schemas.openxmlformats.org/officeDocument/2006/relationships/slideLayout" Target="../slideLayouts/slideLayout115.xml"/><Relationship Id="rId93" Type="http://schemas.openxmlformats.org/officeDocument/2006/relationships/slideLayout" Target="../slideLayouts/slideLayout123.xml"/><Relationship Id="rId98" Type="http://schemas.openxmlformats.org/officeDocument/2006/relationships/slideLayout" Target="../slideLayouts/slideLayout128.xml"/><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 Id="rId46" Type="http://schemas.openxmlformats.org/officeDocument/2006/relationships/slideLayout" Target="../slideLayouts/slideLayout76.xml"/><Relationship Id="rId59" Type="http://schemas.openxmlformats.org/officeDocument/2006/relationships/slideLayout" Target="../slideLayouts/slideLayout89.xml"/><Relationship Id="rId67" Type="http://schemas.openxmlformats.org/officeDocument/2006/relationships/slideLayout" Target="../slideLayouts/slideLayout97.xml"/><Relationship Id="rId103" Type="http://schemas.openxmlformats.org/officeDocument/2006/relationships/slideLayout" Target="../slideLayouts/slideLayout133.xml"/><Relationship Id="rId108" Type="http://schemas.openxmlformats.org/officeDocument/2006/relationships/slideLayout" Target="../slideLayouts/slideLayout138.xml"/><Relationship Id="rId116" Type="http://schemas.openxmlformats.org/officeDocument/2006/relationships/tags" Target="../tags/tag5.xml"/><Relationship Id="rId20" Type="http://schemas.openxmlformats.org/officeDocument/2006/relationships/slideLayout" Target="../slideLayouts/slideLayout50.xml"/><Relationship Id="rId41" Type="http://schemas.openxmlformats.org/officeDocument/2006/relationships/slideLayout" Target="../slideLayouts/slideLayout71.xml"/><Relationship Id="rId54" Type="http://schemas.openxmlformats.org/officeDocument/2006/relationships/slideLayout" Target="../slideLayouts/slideLayout84.xml"/><Relationship Id="rId62" Type="http://schemas.openxmlformats.org/officeDocument/2006/relationships/slideLayout" Target="../slideLayouts/slideLayout92.xml"/><Relationship Id="rId70" Type="http://schemas.openxmlformats.org/officeDocument/2006/relationships/slideLayout" Target="../slideLayouts/slideLayout100.xml"/><Relationship Id="rId75" Type="http://schemas.openxmlformats.org/officeDocument/2006/relationships/slideLayout" Target="../slideLayouts/slideLayout105.xml"/><Relationship Id="rId83" Type="http://schemas.openxmlformats.org/officeDocument/2006/relationships/slideLayout" Target="../slideLayouts/slideLayout113.xml"/><Relationship Id="rId88" Type="http://schemas.openxmlformats.org/officeDocument/2006/relationships/slideLayout" Target="../slideLayouts/slideLayout118.xml"/><Relationship Id="rId91" Type="http://schemas.openxmlformats.org/officeDocument/2006/relationships/slideLayout" Target="../slideLayouts/slideLayout121.xml"/><Relationship Id="rId96" Type="http://schemas.openxmlformats.org/officeDocument/2006/relationships/slideLayout" Target="../slideLayouts/slideLayout126.xml"/><Relationship Id="rId111" Type="http://schemas.openxmlformats.org/officeDocument/2006/relationships/slideLayout" Target="../slideLayouts/slideLayout141.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49" Type="http://schemas.openxmlformats.org/officeDocument/2006/relationships/slideLayout" Target="../slideLayouts/slideLayout79.xml"/><Relationship Id="rId57" Type="http://schemas.openxmlformats.org/officeDocument/2006/relationships/slideLayout" Target="../slideLayouts/slideLayout87.xml"/><Relationship Id="rId106" Type="http://schemas.openxmlformats.org/officeDocument/2006/relationships/slideLayout" Target="../slideLayouts/slideLayout136.xml"/><Relationship Id="rId114" Type="http://schemas.openxmlformats.org/officeDocument/2006/relationships/theme" Target="../theme/theme2.xml"/><Relationship Id="rId10" Type="http://schemas.openxmlformats.org/officeDocument/2006/relationships/slideLayout" Target="../slideLayouts/slideLayout40.xml"/><Relationship Id="rId31" Type="http://schemas.openxmlformats.org/officeDocument/2006/relationships/slideLayout" Target="../slideLayouts/slideLayout61.xml"/><Relationship Id="rId44" Type="http://schemas.openxmlformats.org/officeDocument/2006/relationships/slideLayout" Target="../slideLayouts/slideLayout74.xml"/><Relationship Id="rId52" Type="http://schemas.openxmlformats.org/officeDocument/2006/relationships/slideLayout" Target="../slideLayouts/slideLayout82.xml"/><Relationship Id="rId60" Type="http://schemas.openxmlformats.org/officeDocument/2006/relationships/slideLayout" Target="../slideLayouts/slideLayout90.xml"/><Relationship Id="rId65" Type="http://schemas.openxmlformats.org/officeDocument/2006/relationships/slideLayout" Target="../slideLayouts/slideLayout95.xml"/><Relationship Id="rId73" Type="http://schemas.openxmlformats.org/officeDocument/2006/relationships/slideLayout" Target="../slideLayouts/slideLayout103.xml"/><Relationship Id="rId78" Type="http://schemas.openxmlformats.org/officeDocument/2006/relationships/slideLayout" Target="../slideLayouts/slideLayout108.xml"/><Relationship Id="rId81" Type="http://schemas.openxmlformats.org/officeDocument/2006/relationships/slideLayout" Target="../slideLayouts/slideLayout111.xml"/><Relationship Id="rId86" Type="http://schemas.openxmlformats.org/officeDocument/2006/relationships/slideLayout" Target="../slideLayouts/slideLayout116.xml"/><Relationship Id="rId94" Type="http://schemas.openxmlformats.org/officeDocument/2006/relationships/slideLayout" Target="../slideLayouts/slideLayout124.xml"/><Relationship Id="rId99" Type="http://schemas.openxmlformats.org/officeDocument/2006/relationships/slideLayout" Target="../slideLayouts/slideLayout129.xml"/><Relationship Id="rId101" Type="http://schemas.openxmlformats.org/officeDocument/2006/relationships/slideLayout" Target="../slideLayouts/slideLayout13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9" Type="http://schemas.openxmlformats.org/officeDocument/2006/relationships/slideLayout" Target="../slideLayouts/slideLayout69.xml"/><Relationship Id="rId109" Type="http://schemas.openxmlformats.org/officeDocument/2006/relationships/slideLayout" Target="../slideLayouts/slideLayout139.xml"/><Relationship Id="rId34" Type="http://schemas.openxmlformats.org/officeDocument/2006/relationships/slideLayout" Target="../slideLayouts/slideLayout64.xml"/><Relationship Id="rId50" Type="http://schemas.openxmlformats.org/officeDocument/2006/relationships/slideLayout" Target="../slideLayouts/slideLayout80.xml"/><Relationship Id="rId55" Type="http://schemas.openxmlformats.org/officeDocument/2006/relationships/slideLayout" Target="../slideLayouts/slideLayout85.xml"/><Relationship Id="rId76" Type="http://schemas.openxmlformats.org/officeDocument/2006/relationships/slideLayout" Target="../slideLayouts/slideLayout106.xml"/><Relationship Id="rId97" Type="http://schemas.openxmlformats.org/officeDocument/2006/relationships/slideLayout" Target="../slideLayouts/slideLayout127.xml"/><Relationship Id="rId104" Type="http://schemas.openxmlformats.org/officeDocument/2006/relationships/slideLayout" Target="../slideLayouts/slideLayout134.xml"/><Relationship Id="rId7" Type="http://schemas.openxmlformats.org/officeDocument/2006/relationships/slideLayout" Target="../slideLayouts/slideLayout37.xml"/><Relationship Id="rId71" Type="http://schemas.openxmlformats.org/officeDocument/2006/relationships/slideLayout" Target="../slideLayouts/slideLayout101.xml"/><Relationship Id="rId92" Type="http://schemas.openxmlformats.org/officeDocument/2006/relationships/slideLayout" Target="../slideLayouts/slideLayout122.xml"/><Relationship Id="rId2" Type="http://schemas.openxmlformats.org/officeDocument/2006/relationships/slideLayout" Target="../slideLayouts/slideLayout32.xml"/><Relationship Id="rId2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38200" y="685800"/>
            <a:ext cx="685800" cy="457200"/>
            <a:chOff x="76200" y="685800"/>
            <a:chExt cx="685800" cy="457200"/>
          </a:xfrm>
        </p:grpSpPr>
        <p:cxnSp>
          <p:nvCxnSpPr>
            <p:cNvPr id="9" name="Straight Connector 8"/>
            <p:cNvCxnSpPr/>
            <p:nvPr userDrawn="1"/>
          </p:nvCxnSpPr>
          <p:spPr>
            <a:xfrm>
              <a:off x="76200" y="914400"/>
              <a:ext cx="6858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81000" y="685800"/>
              <a:ext cx="0" cy="4572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381000" y="274638"/>
            <a:ext cx="8382000" cy="5635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914400"/>
            <a:ext cx="8382000" cy="5211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pPr/>
              <a:t>‹#›</a:t>
            </a:fld>
            <a:endParaRPr lang="en-US" dirty="0"/>
          </a:p>
        </p:txBody>
      </p:sp>
      <p:sp>
        <p:nvSpPr>
          <p:cNvPr id="4" name="AcnSubjectTitle_ID_4" hidden="1"/>
          <p:cNvSpPr txBox="1"/>
          <p:nvPr userDrawn="1">
            <p:custDataLst>
              <p:tags r:id="rId32"/>
            </p:custDataLst>
          </p:nvPr>
        </p:nvSpPr>
        <p:spPr bwMode="gray">
          <a:xfrm>
            <a:off x="381000" y="1420813"/>
            <a:ext cx="6985000" cy="338554"/>
          </a:xfrm>
          <a:prstGeom prst="rect">
            <a:avLst/>
          </a:prstGeom>
          <a:noFill/>
        </p:spPr>
        <p:txBody>
          <a:bodyPr vert="horz" wrap="square" rtlCol="0">
            <a:spAutoFit/>
          </a:bodyPr>
          <a:lstStyle/>
          <a:p>
            <a:pPr marL="0" algn="l" defTabSz="914400" rtl="0" eaLnBrk="1" latinLnBrk="0" hangingPunct="1">
              <a:buNone/>
            </a:pPr>
            <a:r>
              <a:rPr lang="en-US" sz="1600" b="1" i="0" dirty="0" smtClean="0">
                <a:solidFill>
                  <a:schemeClr val="tx1"/>
                </a:solidFill>
              </a:rPr>
              <a:t>Subject Title</a:t>
            </a:r>
            <a:endParaRPr lang="en-US" sz="1600" b="1" i="0" dirty="0">
              <a:solidFill>
                <a:schemeClr val="tx1"/>
              </a:solidFill>
            </a:endParaRPr>
          </a:p>
        </p:txBody>
      </p:sp>
      <p:sp>
        <p:nvSpPr>
          <p:cNvPr id="5" name="AcnFootnote_ID_5" hidden="1"/>
          <p:cNvSpPr txBox="1"/>
          <p:nvPr userDrawn="1">
            <p:custDataLst>
              <p:tags r:id="rId33"/>
            </p:custDataLst>
          </p:nvPr>
        </p:nvSpPr>
        <p:spPr bwMode="gray">
          <a:xfrm>
            <a:off x="381000" y="6254750"/>
            <a:ext cx="8382000" cy="430887"/>
          </a:xfrm>
          <a:prstGeom prst="rect">
            <a:avLst/>
          </a:prstGeom>
          <a:noFill/>
        </p:spPr>
        <p:txBody>
          <a:bodyPr vert="horz" wrap="square" rtlCol="0" anchor="b">
            <a:spAutoFit/>
          </a:bodyPr>
          <a:lstStyle/>
          <a:p>
            <a:pPr marL="538163" indent="-538163" algn="l" defTabSz="914400" rtl="0" eaLnBrk="1" latinLnBrk="0" hangingPunct="1">
              <a:buNone/>
            </a:pPr>
            <a:r>
              <a:rPr lang="en-US" sz="1000" b="0" i="0" dirty="0" smtClean="0">
                <a:solidFill>
                  <a:schemeClr val="tx1"/>
                </a:solidFill>
              </a:rPr>
              <a:t>*	Footnote</a:t>
            </a:r>
          </a:p>
          <a:p>
            <a:pPr marL="538163" indent="-538163" algn="l" defTabSz="914400" rtl="0" eaLnBrk="1" latinLnBrk="0" hangingPunct="1">
              <a:spcBef>
                <a:spcPct val="20000"/>
              </a:spcBef>
              <a:buNone/>
            </a:pPr>
            <a:r>
              <a:rPr lang="en-US" sz="1000" b="0" i="0" dirty="0" smtClean="0">
                <a:solidFill>
                  <a:schemeClr val="tx1"/>
                </a:solidFill>
              </a:rPr>
              <a:t>Source:	Source</a:t>
            </a:r>
            <a:endParaRPr lang="en-US" sz="1000" b="0" i="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711" r:id="rId9"/>
    <p:sldLayoutId id="2147483713" r:id="rId10"/>
    <p:sldLayoutId id="2147483717" r:id="rId11"/>
    <p:sldLayoutId id="2147483739" r:id="rId12"/>
    <p:sldLayoutId id="2147483740" r:id="rId13"/>
    <p:sldLayoutId id="2147483742" r:id="rId14"/>
    <p:sldLayoutId id="2147483784" r:id="rId15"/>
    <p:sldLayoutId id="2147483789" r:id="rId16"/>
    <p:sldLayoutId id="2147483798" r:id="rId17"/>
    <p:sldLayoutId id="2147483824" r:id="rId18"/>
    <p:sldLayoutId id="2147483844" r:id="rId19"/>
    <p:sldLayoutId id="2147483845" r:id="rId20"/>
    <p:sldLayoutId id="2147483855" r:id="rId21"/>
    <p:sldLayoutId id="2147483861" r:id="rId22"/>
    <p:sldLayoutId id="2147483868" r:id="rId23"/>
    <p:sldLayoutId id="2147483869" r:id="rId24"/>
    <p:sldLayoutId id="2147483870" r:id="rId25"/>
    <p:sldLayoutId id="2147483871" r:id="rId26"/>
    <p:sldLayoutId id="2147483872" r:id="rId27"/>
    <p:sldLayoutId id="2147483873" r:id="rId28"/>
    <p:sldLayoutId id="2147483989" r:id="rId29"/>
    <p:sldLayoutId id="2147483991" r:id="rId30"/>
  </p:sldLayoutIdLst>
  <p:timing>
    <p:tnLst>
      <p:par>
        <p:cTn id="1" dur="indefinite" restart="never" nodeType="tmRoot"/>
      </p:par>
    </p:tnLst>
  </p:timing>
  <p:hf hdr="0"/>
  <p:txStyles>
    <p:titleStyle>
      <a:lvl1pPr algn="l" defTabSz="914400" rtl="0" eaLnBrk="1" latinLnBrk="0" hangingPunct="1">
        <a:spcBef>
          <a:spcPct val="0"/>
        </a:spcBef>
        <a:buNone/>
        <a:defRPr lang="en-US" sz="2800" b="0" kern="1200" dirty="0">
          <a:solidFill>
            <a:srgbClr val="59B7F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38200" y="685800"/>
            <a:ext cx="685800" cy="457200"/>
            <a:chOff x="76200" y="685800"/>
            <a:chExt cx="685800" cy="457200"/>
          </a:xfrm>
        </p:grpSpPr>
        <p:cxnSp>
          <p:nvCxnSpPr>
            <p:cNvPr id="9" name="Straight Connector 8"/>
            <p:cNvCxnSpPr/>
            <p:nvPr userDrawn="1"/>
          </p:nvCxnSpPr>
          <p:spPr>
            <a:xfrm>
              <a:off x="76200" y="914400"/>
              <a:ext cx="6858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81000" y="685800"/>
              <a:ext cx="0" cy="4572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nvPr>
        </p:nvSpPr>
        <p:spPr>
          <a:xfrm>
            <a:off x="381000" y="274638"/>
            <a:ext cx="8382000" cy="5635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914400"/>
            <a:ext cx="8382000" cy="5211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001000" y="6400558"/>
            <a:ext cx="762000" cy="457442"/>
          </a:xfrm>
          <a:prstGeom prst="rect">
            <a:avLst/>
          </a:prstGeom>
        </p:spPr>
        <p:txBody>
          <a:bodyPr vert="horz" lIns="91440" tIns="45720" rIns="91440" bIns="45720" rtlCol="0" anchor="ctr"/>
          <a:lstStyle>
            <a:lvl1pPr algn="r">
              <a:defRPr sz="1100" b="1">
                <a:solidFill>
                  <a:schemeClr val="tx1">
                    <a:lumMod val="50000"/>
                    <a:lumOff val="50000"/>
                  </a:schemeClr>
                </a:solidFill>
                <a:latin typeface="+mj-lt"/>
              </a:defRPr>
            </a:lvl1pPr>
          </a:lstStyle>
          <a:p>
            <a:fld id="{67D120D4-6535-4B7A-BCEB-2AA33453683A}"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4" name="AcnSubjectTitle_ID_4" hidden="1"/>
          <p:cNvSpPr txBox="1"/>
          <p:nvPr userDrawn="1">
            <p:custDataLst>
              <p:tags r:id="rId115"/>
            </p:custDataLst>
          </p:nvPr>
        </p:nvSpPr>
        <p:spPr bwMode="gray">
          <a:xfrm>
            <a:off x="381000" y="1420813"/>
            <a:ext cx="6985000" cy="338554"/>
          </a:xfrm>
          <a:prstGeom prst="rect">
            <a:avLst/>
          </a:prstGeom>
          <a:noFill/>
        </p:spPr>
        <p:txBody>
          <a:bodyPr vert="horz" wrap="square" rtlCol="0">
            <a:spAutoFit/>
          </a:bodyPr>
          <a:lstStyle/>
          <a:p>
            <a:r>
              <a:rPr lang="en-US" sz="1600" b="1" dirty="0" smtClean="0">
                <a:solidFill>
                  <a:prstClr val="black"/>
                </a:solidFill>
              </a:rPr>
              <a:t>Subject Title</a:t>
            </a:r>
            <a:endParaRPr lang="en-US" sz="1600" b="1" dirty="0">
              <a:solidFill>
                <a:prstClr val="black"/>
              </a:solidFill>
            </a:endParaRPr>
          </a:p>
        </p:txBody>
      </p:sp>
      <p:sp>
        <p:nvSpPr>
          <p:cNvPr id="5" name="AcnFootnote_ID_5" hidden="1"/>
          <p:cNvSpPr txBox="1"/>
          <p:nvPr userDrawn="1">
            <p:custDataLst>
              <p:tags r:id="rId116"/>
            </p:custDataLst>
          </p:nvPr>
        </p:nvSpPr>
        <p:spPr bwMode="gray">
          <a:xfrm>
            <a:off x="381000" y="6254750"/>
            <a:ext cx="8382000" cy="430887"/>
          </a:xfrm>
          <a:prstGeom prst="rect">
            <a:avLst/>
          </a:prstGeom>
          <a:noFill/>
        </p:spPr>
        <p:txBody>
          <a:bodyPr vert="horz" wrap="square" rtlCol="0" anchor="b">
            <a:spAutoFit/>
          </a:bodyPr>
          <a:lstStyle/>
          <a:p>
            <a:pPr marL="538163" indent="-538163"/>
            <a:r>
              <a:rPr lang="en-US" sz="1000" dirty="0" smtClean="0">
                <a:solidFill>
                  <a:prstClr val="black"/>
                </a:solidFill>
              </a:rPr>
              <a:t>*	Footnote</a:t>
            </a:r>
          </a:p>
          <a:p>
            <a:pPr marL="538163" indent="-538163">
              <a:spcBef>
                <a:spcPct val="20000"/>
              </a:spcBef>
            </a:pPr>
            <a:r>
              <a:rPr lang="en-US" sz="1000" dirty="0" smtClean="0">
                <a:solidFill>
                  <a:prstClr val="black"/>
                </a:solidFill>
              </a:rPr>
              <a:t>Source:	Source</a:t>
            </a:r>
            <a:endParaRPr lang="en-US" sz="1000" dirty="0">
              <a:solidFill>
                <a:prstClr val="black"/>
              </a:solidFill>
            </a:endParaRPr>
          </a:p>
        </p:txBody>
      </p:sp>
    </p:spTree>
    <p:extLst>
      <p:ext uri="{BB962C8B-B14F-4D97-AF65-F5344CB8AC3E}">
        <p14:creationId xmlns:p14="http://schemas.microsoft.com/office/powerpoint/2010/main" xmlns="" val="2086959611"/>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 id="2147483892" r:id="rId18"/>
    <p:sldLayoutId id="2147483893" r:id="rId19"/>
    <p:sldLayoutId id="2147483894" r:id="rId20"/>
    <p:sldLayoutId id="2147483895" r:id="rId21"/>
    <p:sldLayoutId id="2147483896" r:id="rId22"/>
    <p:sldLayoutId id="2147483898" r:id="rId23"/>
    <p:sldLayoutId id="2147483899" r:id="rId24"/>
    <p:sldLayoutId id="2147483900" r:id="rId25"/>
    <p:sldLayoutId id="2147483901" r:id="rId26"/>
    <p:sldLayoutId id="2147483902" r:id="rId27"/>
    <p:sldLayoutId id="2147483903" r:id="rId28"/>
    <p:sldLayoutId id="2147483904" r:id="rId29"/>
    <p:sldLayoutId id="2147483905" r:id="rId30"/>
    <p:sldLayoutId id="2147483906" r:id="rId31"/>
    <p:sldLayoutId id="2147483907" r:id="rId32"/>
    <p:sldLayoutId id="2147483908" r:id="rId33"/>
    <p:sldLayoutId id="2147483909" r:id="rId34"/>
    <p:sldLayoutId id="2147483910" r:id="rId35"/>
    <p:sldLayoutId id="2147483911" r:id="rId36"/>
    <p:sldLayoutId id="2147483912" r:id="rId37"/>
    <p:sldLayoutId id="2147483913" r:id="rId38"/>
    <p:sldLayoutId id="2147483914" r:id="rId39"/>
    <p:sldLayoutId id="2147483915" r:id="rId40"/>
    <p:sldLayoutId id="2147483916" r:id="rId41"/>
    <p:sldLayoutId id="2147483917" r:id="rId42"/>
    <p:sldLayoutId id="2147483918" r:id="rId43"/>
    <p:sldLayoutId id="2147483919" r:id="rId44"/>
    <p:sldLayoutId id="2147483920" r:id="rId45"/>
    <p:sldLayoutId id="2147483921" r:id="rId46"/>
    <p:sldLayoutId id="2147483922" r:id="rId47"/>
    <p:sldLayoutId id="2147483923" r:id="rId48"/>
    <p:sldLayoutId id="2147483924" r:id="rId49"/>
    <p:sldLayoutId id="2147483925" r:id="rId50"/>
    <p:sldLayoutId id="2147483926" r:id="rId51"/>
    <p:sldLayoutId id="2147483927" r:id="rId52"/>
    <p:sldLayoutId id="2147483928" r:id="rId53"/>
    <p:sldLayoutId id="2147483929" r:id="rId54"/>
    <p:sldLayoutId id="2147483930" r:id="rId55"/>
    <p:sldLayoutId id="2147483931" r:id="rId56"/>
    <p:sldLayoutId id="2147483932" r:id="rId57"/>
    <p:sldLayoutId id="2147483933" r:id="rId58"/>
    <p:sldLayoutId id="2147483934" r:id="rId59"/>
    <p:sldLayoutId id="2147483935" r:id="rId60"/>
    <p:sldLayoutId id="2147483936" r:id="rId61"/>
    <p:sldLayoutId id="2147483937" r:id="rId62"/>
    <p:sldLayoutId id="2147483938" r:id="rId63"/>
    <p:sldLayoutId id="2147483939" r:id="rId64"/>
    <p:sldLayoutId id="2147483940" r:id="rId65"/>
    <p:sldLayoutId id="2147483941" r:id="rId66"/>
    <p:sldLayoutId id="2147483942" r:id="rId67"/>
    <p:sldLayoutId id="2147483943" r:id="rId68"/>
    <p:sldLayoutId id="2147483944" r:id="rId69"/>
    <p:sldLayoutId id="2147483945" r:id="rId70"/>
    <p:sldLayoutId id="2147483946" r:id="rId71"/>
    <p:sldLayoutId id="2147483947" r:id="rId72"/>
    <p:sldLayoutId id="2147483948" r:id="rId73"/>
    <p:sldLayoutId id="2147483949" r:id="rId74"/>
    <p:sldLayoutId id="2147483950" r:id="rId75"/>
    <p:sldLayoutId id="2147483951" r:id="rId76"/>
    <p:sldLayoutId id="2147483952" r:id="rId77"/>
    <p:sldLayoutId id="2147483953" r:id="rId78"/>
    <p:sldLayoutId id="2147483954" r:id="rId79"/>
    <p:sldLayoutId id="2147483955" r:id="rId80"/>
    <p:sldLayoutId id="2147483956" r:id="rId81"/>
    <p:sldLayoutId id="2147483957" r:id="rId82"/>
    <p:sldLayoutId id="2147483958" r:id="rId83"/>
    <p:sldLayoutId id="2147483959" r:id="rId84"/>
    <p:sldLayoutId id="2147483960" r:id="rId85"/>
    <p:sldLayoutId id="2147483961" r:id="rId86"/>
    <p:sldLayoutId id="2147483962" r:id="rId87"/>
    <p:sldLayoutId id="2147483963" r:id="rId88"/>
    <p:sldLayoutId id="2147483964" r:id="rId89"/>
    <p:sldLayoutId id="2147483965" r:id="rId90"/>
    <p:sldLayoutId id="2147483966" r:id="rId91"/>
    <p:sldLayoutId id="2147483967" r:id="rId92"/>
    <p:sldLayoutId id="2147483968" r:id="rId93"/>
    <p:sldLayoutId id="2147483969" r:id="rId94"/>
    <p:sldLayoutId id="2147483970" r:id="rId95"/>
    <p:sldLayoutId id="2147483971" r:id="rId96"/>
    <p:sldLayoutId id="2147483972" r:id="rId97"/>
    <p:sldLayoutId id="2147483973" r:id="rId98"/>
    <p:sldLayoutId id="2147483974" r:id="rId99"/>
    <p:sldLayoutId id="2147483975" r:id="rId100"/>
    <p:sldLayoutId id="2147483976" r:id="rId101"/>
    <p:sldLayoutId id="2147483977" r:id="rId102"/>
    <p:sldLayoutId id="2147483978" r:id="rId103"/>
    <p:sldLayoutId id="2147483979" r:id="rId104"/>
    <p:sldLayoutId id="2147483980" r:id="rId105"/>
    <p:sldLayoutId id="2147483981" r:id="rId106"/>
    <p:sldLayoutId id="2147483982" r:id="rId107"/>
    <p:sldLayoutId id="2147483983" r:id="rId108"/>
    <p:sldLayoutId id="2147483984" r:id="rId109"/>
    <p:sldLayoutId id="2147483985" r:id="rId110"/>
    <p:sldLayoutId id="2147483986" r:id="rId111"/>
    <p:sldLayoutId id="2147483987" r:id="rId112"/>
    <p:sldLayoutId id="2147483988" r:id="rId113"/>
  </p:sldLayoutIdLst>
  <p:timing>
    <p:tnLst>
      <p:par>
        <p:cTn id="1" dur="indefinite" restart="never" nodeType="tmRoot"/>
      </p:par>
    </p:tnLst>
  </p:timing>
  <p:hf hdr="0"/>
  <p:txStyles>
    <p:titleStyle>
      <a:lvl1pPr algn="l" defTabSz="914400" rtl="0" eaLnBrk="1" latinLnBrk="0" hangingPunct="1">
        <a:spcBef>
          <a:spcPct val="0"/>
        </a:spcBef>
        <a:buNone/>
        <a:defRPr lang="en-US" sz="2800" b="0" kern="1200" dirty="0">
          <a:solidFill>
            <a:srgbClr val="59B7F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tags" Target="../tags/tag88.xml"/><Relationship Id="rId39" Type="http://schemas.openxmlformats.org/officeDocument/2006/relationships/tags" Target="../tags/tag101.xml"/><Relationship Id="rId21" Type="http://schemas.openxmlformats.org/officeDocument/2006/relationships/tags" Target="../tags/tag83.xml"/><Relationship Id="rId34" Type="http://schemas.openxmlformats.org/officeDocument/2006/relationships/tags" Target="../tags/tag96.xml"/><Relationship Id="rId42" Type="http://schemas.openxmlformats.org/officeDocument/2006/relationships/tags" Target="../tags/tag104.xml"/><Relationship Id="rId47" Type="http://schemas.openxmlformats.org/officeDocument/2006/relationships/tags" Target="../tags/tag109.xml"/><Relationship Id="rId50" Type="http://schemas.openxmlformats.org/officeDocument/2006/relationships/tags" Target="../tags/tag112.xml"/><Relationship Id="rId55" Type="http://schemas.openxmlformats.org/officeDocument/2006/relationships/tags" Target="../tags/tag117.xml"/><Relationship Id="rId63" Type="http://schemas.openxmlformats.org/officeDocument/2006/relationships/tags" Target="../tags/tag125.xml"/><Relationship Id="rId68" Type="http://schemas.openxmlformats.org/officeDocument/2006/relationships/oleObject" Target="../embeddings/oleObject6.bin"/><Relationship Id="rId7" Type="http://schemas.openxmlformats.org/officeDocument/2006/relationships/tags" Target="../tags/tag69.xml"/><Relationship Id="rId2" Type="http://schemas.openxmlformats.org/officeDocument/2006/relationships/tags" Target="../tags/tag64.xml"/><Relationship Id="rId16" Type="http://schemas.openxmlformats.org/officeDocument/2006/relationships/tags" Target="../tags/tag78.xml"/><Relationship Id="rId29" Type="http://schemas.openxmlformats.org/officeDocument/2006/relationships/tags" Target="../tags/tag91.xml"/><Relationship Id="rId1" Type="http://schemas.openxmlformats.org/officeDocument/2006/relationships/vmlDrawing" Target="../drawings/vmlDrawing6.v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tags" Target="../tags/tag86.xml"/><Relationship Id="rId32" Type="http://schemas.openxmlformats.org/officeDocument/2006/relationships/tags" Target="../tags/tag94.xml"/><Relationship Id="rId37" Type="http://schemas.openxmlformats.org/officeDocument/2006/relationships/tags" Target="../tags/tag99.xml"/><Relationship Id="rId40" Type="http://schemas.openxmlformats.org/officeDocument/2006/relationships/tags" Target="../tags/tag102.xml"/><Relationship Id="rId45" Type="http://schemas.openxmlformats.org/officeDocument/2006/relationships/tags" Target="../tags/tag107.xml"/><Relationship Id="rId53" Type="http://schemas.openxmlformats.org/officeDocument/2006/relationships/tags" Target="../tags/tag115.xml"/><Relationship Id="rId58" Type="http://schemas.openxmlformats.org/officeDocument/2006/relationships/tags" Target="../tags/tag120.xml"/><Relationship Id="rId66" Type="http://schemas.openxmlformats.org/officeDocument/2006/relationships/tags" Target="../tags/tag128.xml"/><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tags" Target="../tags/tag85.xml"/><Relationship Id="rId28" Type="http://schemas.openxmlformats.org/officeDocument/2006/relationships/tags" Target="../tags/tag90.xml"/><Relationship Id="rId36" Type="http://schemas.openxmlformats.org/officeDocument/2006/relationships/tags" Target="../tags/tag98.xml"/><Relationship Id="rId49" Type="http://schemas.openxmlformats.org/officeDocument/2006/relationships/tags" Target="../tags/tag111.xml"/><Relationship Id="rId57" Type="http://schemas.openxmlformats.org/officeDocument/2006/relationships/tags" Target="../tags/tag119.xml"/><Relationship Id="rId61" Type="http://schemas.openxmlformats.org/officeDocument/2006/relationships/tags" Target="../tags/tag123.xml"/><Relationship Id="rId10" Type="http://schemas.openxmlformats.org/officeDocument/2006/relationships/tags" Target="../tags/tag72.xml"/><Relationship Id="rId19" Type="http://schemas.openxmlformats.org/officeDocument/2006/relationships/tags" Target="../tags/tag81.xml"/><Relationship Id="rId31" Type="http://schemas.openxmlformats.org/officeDocument/2006/relationships/tags" Target="../tags/tag93.xml"/><Relationship Id="rId44" Type="http://schemas.openxmlformats.org/officeDocument/2006/relationships/tags" Target="../tags/tag106.xml"/><Relationship Id="rId52" Type="http://schemas.openxmlformats.org/officeDocument/2006/relationships/tags" Target="../tags/tag114.xml"/><Relationship Id="rId60" Type="http://schemas.openxmlformats.org/officeDocument/2006/relationships/tags" Target="../tags/tag122.xml"/><Relationship Id="rId65" Type="http://schemas.openxmlformats.org/officeDocument/2006/relationships/tags" Target="../tags/tag127.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tags" Target="../tags/tag84.xml"/><Relationship Id="rId27" Type="http://schemas.openxmlformats.org/officeDocument/2006/relationships/tags" Target="../tags/tag89.xml"/><Relationship Id="rId30" Type="http://schemas.openxmlformats.org/officeDocument/2006/relationships/tags" Target="../tags/tag92.xml"/><Relationship Id="rId35" Type="http://schemas.openxmlformats.org/officeDocument/2006/relationships/tags" Target="../tags/tag97.xml"/><Relationship Id="rId43" Type="http://schemas.openxmlformats.org/officeDocument/2006/relationships/tags" Target="../tags/tag105.xml"/><Relationship Id="rId48" Type="http://schemas.openxmlformats.org/officeDocument/2006/relationships/tags" Target="../tags/tag110.xml"/><Relationship Id="rId56" Type="http://schemas.openxmlformats.org/officeDocument/2006/relationships/tags" Target="../tags/tag118.xml"/><Relationship Id="rId64" Type="http://schemas.openxmlformats.org/officeDocument/2006/relationships/tags" Target="../tags/tag126.xml"/><Relationship Id="rId8" Type="http://schemas.openxmlformats.org/officeDocument/2006/relationships/tags" Target="../tags/tag70.xml"/><Relationship Id="rId51" Type="http://schemas.openxmlformats.org/officeDocument/2006/relationships/tags" Target="../tags/tag113.xml"/><Relationship Id="rId3" Type="http://schemas.openxmlformats.org/officeDocument/2006/relationships/tags" Target="../tags/tag65.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tags" Target="../tags/tag87.xml"/><Relationship Id="rId33" Type="http://schemas.openxmlformats.org/officeDocument/2006/relationships/tags" Target="../tags/tag95.xml"/><Relationship Id="rId38" Type="http://schemas.openxmlformats.org/officeDocument/2006/relationships/tags" Target="../tags/tag100.xml"/><Relationship Id="rId46" Type="http://schemas.openxmlformats.org/officeDocument/2006/relationships/tags" Target="../tags/tag108.xml"/><Relationship Id="rId59" Type="http://schemas.openxmlformats.org/officeDocument/2006/relationships/tags" Target="../tags/tag121.xml"/><Relationship Id="rId67" Type="http://schemas.openxmlformats.org/officeDocument/2006/relationships/slideLayout" Target="../slideLayouts/slideLayout14.xml"/><Relationship Id="rId20" Type="http://schemas.openxmlformats.org/officeDocument/2006/relationships/tags" Target="../tags/tag82.xml"/><Relationship Id="rId41" Type="http://schemas.openxmlformats.org/officeDocument/2006/relationships/tags" Target="../tags/tag103.xml"/><Relationship Id="rId54" Type="http://schemas.openxmlformats.org/officeDocument/2006/relationships/tags" Target="../tags/tag116.xml"/><Relationship Id="rId62" Type="http://schemas.openxmlformats.org/officeDocument/2006/relationships/tags" Target="../tags/tag124.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4.xml"/><Relationship Id="rId1" Type="http://schemas.openxmlformats.org/officeDocument/2006/relationships/vmlDrawing" Target="../drawings/vmlDrawing77.v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14.xml"/><Relationship Id="rId1" Type="http://schemas.openxmlformats.org/officeDocument/2006/relationships/vmlDrawing" Target="../drawings/vmlDrawing78.v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4.xml"/><Relationship Id="rId1" Type="http://schemas.openxmlformats.org/officeDocument/2006/relationships/vmlDrawing" Target="../drawings/vmlDrawing79.v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14.xml"/><Relationship Id="rId1" Type="http://schemas.openxmlformats.org/officeDocument/2006/relationships/vmlDrawing" Target="../drawings/vmlDrawing80.v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4.xml"/><Relationship Id="rId1" Type="http://schemas.openxmlformats.org/officeDocument/2006/relationships/vmlDrawing" Target="../drawings/vmlDrawing81.v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4.xml"/><Relationship Id="rId1" Type="http://schemas.openxmlformats.org/officeDocument/2006/relationships/vmlDrawing" Target="../drawings/vmlDrawing82.v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4.xml"/><Relationship Id="rId1" Type="http://schemas.openxmlformats.org/officeDocument/2006/relationships/vmlDrawing" Target="../drawings/vmlDrawing83.v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4.xml"/><Relationship Id="rId1" Type="http://schemas.openxmlformats.org/officeDocument/2006/relationships/vmlDrawing" Target="../drawings/vmlDrawing84.v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4.xml"/><Relationship Id="rId1" Type="http://schemas.openxmlformats.org/officeDocument/2006/relationships/tags" Target="../tags/tag403.xml"/></Relationships>
</file>

<file path=ppt/slides/_rels/slide109.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406.xml"/><Relationship Id="rId7" Type="http://schemas.openxmlformats.org/officeDocument/2006/relationships/tags" Target="../tags/tag410.xml"/><Relationship Id="rId2" Type="http://schemas.openxmlformats.org/officeDocument/2006/relationships/tags" Target="../tags/tag405.xml"/><Relationship Id="rId1" Type="http://schemas.openxmlformats.org/officeDocument/2006/relationships/vmlDrawing" Target="../drawings/vmlDrawing85.v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tags" Target="../tags/tag407.xml"/><Relationship Id="rId9" Type="http://schemas.openxmlformats.org/officeDocument/2006/relationships/oleObject" Target="../embeddings/oleObject8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vmlDrawing" Target="../drawings/vmlDrawing7.v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4.xml"/><Relationship Id="rId1" Type="http://schemas.openxmlformats.org/officeDocument/2006/relationships/vmlDrawing" Target="../drawings/vmlDrawing86.vml"/><Relationship Id="rId4" Type="http://schemas.openxmlformats.org/officeDocument/2006/relationships/image" Target="../media/image50.png"/></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4.xml"/><Relationship Id="rId1" Type="http://schemas.openxmlformats.org/officeDocument/2006/relationships/vmlDrawing" Target="../drawings/vmlDrawing87.vml"/><Relationship Id="rId4" Type="http://schemas.openxmlformats.org/officeDocument/2006/relationships/image" Target="../media/image51.png"/></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14.xml"/><Relationship Id="rId1" Type="http://schemas.openxmlformats.org/officeDocument/2006/relationships/vmlDrawing" Target="../drawings/vmlDrawing88.v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4.xml"/><Relationship Id="rId1" Type="http://schemas.openxmlformats.org/officeDocument/2006/relationships/vmlDrawing" Target="../drawings/vmlDrawing89.vml"/><Relationship Id="rId4" Type="http://schemas.openxmlformats.org/officeDocument/2006/relationships/image" Target="../media/image52.png"/></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14.xml"/><Relationship Id="rId1" Type="http://schemas.openxmlformats.org/officeDocument/2006/relationships/vmlDrawing" Target="../drawings/vmlDrawing90.vml"/><Relationship Id="rId5" Type="http://schemas.openxmlformats.org/officeDocument/2006/relationships/image" Target="../media/image54.png"/><Relationship Id="rId4" Type="http://schemas.openxmlformats.org/officeDocument/2006/relationships/image" Target="../media/image53.png"/></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4.xml"/><Relationship Id="rId1" Type="http://schemas.openxmlformats.org/officeDocument/2006/relationships/vmlDrawing" Target="../drawings/vmlDrawing91.vml"/><Relationship Id="rId4" Type="http://schemas.openxmlformats.org/officeDocument/2006/relationships/oleObject" Target="../embeddings/Microsoft_Office_Excel_97-2003_Worksheet4.xls"/></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2.xml"/><Relationship Id="rId1" Type="http://schemas.openxmlformats.org/officeDocument/2006/relationships/tags" Target="../tags/tag411.xml"/></Relationships>
</file>

<file path=ppt/slides/_rels/slide117.xml.rels><?xml version="1.0" encoding="UTF-8" standalone="yes"?>
<Relationships xmlns="http://schemas.openxmlformats.org/package/2006/relationships"><Relationship Id="rId8" Type="http://schemas.openxmlformats.org/officeDocument/2006/relationships/hyperlink" Target="https://sp2010.ucop.edu/sites/procurement/Templates/UC%20Category%20Profile%20and%20Strategy%20Template%20v3.pptx" TargetMode="External"/><Relationship Id="rId13" Type="http://schemas.openxmlformats.org/officeDocument/2006/relationships/hyperlink" Target="https://sp2010.ucop.edu/sites/procurement/Templates/UC_TCO%20Model%20Template.xls" TargetMode="External"/><Relationship Id="rId3" Type="http://schemas.openxmlformats.org/officeDocument/2006/relationships/hyperlink" Target="https://sp2010.ucop.edu/sites/procurement/Templates/UC_Sourcing%20Project%20Work%20Plan%20Template%20v3.xlsx" TargetMode="External"/><Relationship Id="rId7" Type="http://schemas.openxmlformats.org/officeDocument/2006/relationships/hyperlink" Target="https://sp2010.ucop.edu/sites/procurement/Templates/UC_As%20Is%20Procurement%20Flow%20Template.pptx" TargetMode="External"/><Relationship Id="rId12" Type="http://schemas.openxmlformats.org/officeDocument/2006/relationships/hyperlink" Target="https://sp2010.ucop.edu/sites/procurement/Templates/UC_Supplier%20Survey%20Template.doc" TargetMode="External"/><Relationship Id="rId2" Type="http://schemas.openxmlformats.org/officeDocument/2006/relationships/hyperlink" Target="https://sp2010.ucop.edu/sites/procurement/Templates/UC_KickOff%20Meeting%20Template.pptx" TargetMode="External"/><Relationship Id="rId1" Type="http://schemas.openxmlformats.org/officeDocument/2006/relationships/slideLayout" Target="../slideLayouts/slideLayout25.xml"/><Relationship Id="rId6" Type="http://schemas.openxmlformats.org/officeDocument/2006/relationships/hyperlink" Target="https://sp2010.ucop.edu/sites/procurement/Templates/UC_Data%20Collection%20Template.xlsx" TargetMode="External"/><Relationship Id="rId11" Type="http://schemas.openxmlformats.org/officeDocument/2006/relationships/hyperlink" Target="https://sp2010.ucop.edu/sites/procurement/Templates/UC_Supplier%20one-on-one%20Questions.doc" TargetMode="External"/><Relationship Id="rId5" Type="http://schemas.openxmlformats.org/officeDocument/2006/relationships/hyperlink" Target="https://sp2010.ucop.edu/sites/procurement/Templates/UC_Stakeholder%20Management%20Toolkit.xlsx" TargetMode="External"/><Relationship Id="rId10" Type="http://schemas.openxmlformats.org/officeDocument/2006/relationships/hyperlink" Target="https://sp2010.ucop.edu/sites/procurement/Templates/UC_Financial%20Ratios%20Tool.xlsx" TargetMode="External"/><Relationship Id="rId4" Type="http://schemas.openxmlformats.org/officeDocument/2006/relationships/hyperlink" Target="https://sp2010.ucop.edu/sites/procurement/Templates/UC_Business%20Case%20Template.pptx" TargetMode="External"/><Relationship Id="rId9" Type="http://schemas.openxmlformats.org/officeDocument/2006/relationships/hyperlink" Target="https://sp2010.ucop.edu/sites/procurement/Templates/UC_Porter's%20Five%20Forces%20Analysis.xls"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sp2010.ucop.edu/sites/procurement/Templates/UC%20Category%20Profile%20and%20Strategy%20Template%20v3.pptx" TargetMode="External"/><Relationship Id="rId7" Type="http://schemas.openxmlformats.org/officeDocument/2006/relationships/hyperlink" Target="https://sp2010.ucop.edu/sites/procurement/Templates/UC_Implementation%20Plan%20Template.xls" TargetMode="External"/><Relationship Id="rId2" Type="http://schemas.openxmlformats.org/officeDocument/2006/relationships/hyperlink" Target="https://sp2010.ucop.edu/sites/procurement/Templates/UC_To%20Be%20Procurement%20Flow%20Template.pptx" TargetMode="External"/><Relationship Id="rId1" Type="http://schemas.openxmlformats.org/officeDocument/2006/relationships/slideLayout" Target="../slideLayouts/slideLayout26.xml"/><Relationship Id="rId6" Type="http://schemas.openxmlformats.org/officeDocument/2006/relationships/hyperlink" Target="https://sp2010.ucop.edu/sites/procurement/Templates/UC_FBN%20Strategy%20Template.xlsx" TargetMode="External"/><Relationship Id="rId5" Type="http://schemas.openxmlformats.org/officeDocument/2006/relationships/hyperlink" Target="https://sp2010.ucop.edu/sites/procurement/Templates/UC_ClarifyingQuestionsTemplate.xls" TargetMode="External"/><Relationship Id="rId4" Type="http://schemas.openxmlformats.org/officeDocument/2006/relationships/hyperlink" Target="https://sp2010.ucop.edu/sites/procurement/Templates/UC_Supplier%20Evaluation%20Criteria%20Matrix%20Template.xls"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sp2010.ucop.edu/sites/procurement/Templates/UC%20Unified%20Status%20Report_Life%20Sciences_New_Template.xlsx" TargetMode="External"/><Relationship Id="rId2" Type="http://schemas.openxmlformats.org/officeDocument/2006/relationships/hyperlink" Target="https://sp2010.ucop.edu/sites/procurement/Pages/Default.aspx" TargetMode="External"/><Relationship Id="rId1" Type="http://schemas.openxmlformats.org/officeDocument/2006/relationships/slideLayout" Target="../slideLayouts/slideLayout27.xml"/><Relationship Id="rId6" Type="http://schemas.openxmlformats.org/officeDocument/2006/relationships/hyperlink" Target="https://sp2010.ucop.edu/PSA/451/strategic_sourcing/_layouts/PowerPoint.aspx?PowerPointView=ReadingView&amp;PresentationId=/PSA/451/strategic_sourcing/Shared%20Documents/Operating%20Model/SS%20Business%20Rules%2016August2013Rev2.pptx&amp;Source=https://sp2010.ucop.edu/PSA/451/strategic_sourcing/default.aspx?RootFolder=/PSA/451/strategic_sourcing/Shared%20Documents/Operating%20Model&amp;FolderCTID=0x01200014EDC05EA83BA947929314363C0C3372&amp;View=%7bB1FB3249-D4F7-4103-B205-61B78BCFA5CB%7d&amp;DefaultItemOpen=1&amp;DefaultItemOpen=1" TargetMode="External"/><Relationship Id="rId5" Type="http://schemas.openxmlformats.org/officeDocument/2006/relationships/hyperlink" Target="http://brand.universityofcalifornia.edu/" TargetMode="External"/><Relationship Id="rId4" Type="http://schemas.openxmlformats.org/officeDocument/2006/relationships/hyperlink" Target="https://sp2010.ucop.edu/sites/procurement/Templates/UC%20Unified%20Status%20Report_MRO_New_Template.xlsx" TargetMode="Externa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8.vml"/></Relationships>
</file>

<file path=ppt/slides/_rels/slide13.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9.xml"/><Relationship Id="rId5" Type="http://schemas.openxmlformats.org/officeDocument/2006/relationships/tags" Target="../tags/tag133.xml"/><Relationship Id="rId4" Type="http://schemas.openxmlformats.org/officeDocument/2006/relationships/tags" Target="../tags/tag132.xml"/></Relationships>
</file>

<file path=ppt/slides/_rels/slide14.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18" Type="http://schemas.openxmlformats.org/officeDocument/2006/relationships/tags" Target="../tags/tag150.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tags" Target="../tags/tag149.xml"/><Relationship Id="rId2" Type="http://schemas.openxmlformats.org/officeDocument/2006/relationships/tags" Target="../tags/tag134.xml"/><Relationship Id="rId16" Type="http://schemas.openxmlformats.org/officeDocument/2006/relationships/tags" Target="../tags/tag148.xml"/><Relationship Id="rId20" Type="http://schemas.openxmlformats.org/officeDocument/2006/relationships/oleObject" Target="../embeddings/oleObject9.bin"/><Relationship Id="rId1" Type="http://schemas.openxmlformats.org/officeDocument/2006/relationships/vmlDrawing" Target="../drawings/vmlDrawing9.v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5" Type="http://schemas.openxmlformats.org/officeDocument/2006/relationships/tags" Target="../tags/tag147.xml"/><Relationship Id="rId10" Type="http://schemas.openxmlformats.org/officeDocument/2006/relationships/tags" Target="../tags/tag142.xml"/><Relationship Id="rId19" Type="http://schemas.openxmlformats.org/officeDocument/2006/relationships/slideLayout" Target="../slideLayouts/slideLayout14.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tags" Target="../tags/tag14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4.xml"/><Relationship Id="rId1" Type="http://schemas.openxmlformats.org/officeDocument/2006/relationships/vmlDrawing" Target="../drawings/vmlDrawing10.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1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4.xml"/><Relationship Id="rId1" Type="http://schemas.openxmlformats.org/officeDocument/2006/relationships/vmlDrawing" Target="../drawings/vmlDrawing1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13.vml"/></Relationships>
</file>

<file path=ppt/slides/_rels/slide19.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9.xml"/><Relationship Id="rId5" Type="http://schemas.openxmlformats.org/officeDocument/2006/relationships/tags" Target="../tags/tag155.xml"/><Relationship Id="rId4" Type="http://schemas.openxmlformats.org/officeDocument/2006/relationships/tags" Target="../tags/tag15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slideLayout" Target="../slideLayouts/slideLayout14.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image" Target="../media/image8.png"/><Relationship Id="rId2" Type="http://schemas.openxmlformats.org/officeDocument/2006/relationships/tags" Target="../tags/tag156.xml"/><Relationship Id="rId16" Type="http://schemas.openxmlformats.org/officeDocument/2006/relationships/image" Target="../media/image7.png"/><Relationship Id="rId1" Type="http://schemas.openxmlformats.org/officeDocument/2006/relationships/vmlDrawing" Target="../drawings/vmlDrawing14.v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image" Target="../media/image6.png"/><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oleObject" Target="../embeddings/oleObject15.bin"/><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slideLayout" Target="../slideLayouts/slideLayout14.xml"/><Relationship Id="rId1" Type="http://schemas.openxmlformats.org/officeDocument/2006/relationships/vmlDrawing" Target="../drawings/vmlDrawing15.v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68.xml"/><Relationship Id="rId7" Type="http://schemas.openxmlformats.org/officeDocument/2006/relationships/oleObject" Target="../embeddings/oleObject16.bin"/><Relationship Id="rId2" Type="http://schemas.openxmlformats.org/officeDocument/2006/relationships/tags" Target="../tags/tag167.xml"/><Relationship Id="rId1" Type="http://schemas.openxmlformats.org/officeDocument/2006/relationships/vmlDrawing" Target="../drawings/vmlDrawing16.vml"/><Relationship Id="rId6" Type="http://schemas.openxmlformats.org/officeDocument/2006/relationships/slideLayout" Target="../slideLayouts/slideLayout14.xml"/><Relationship Id="rId5" Type="http://schemas.openxmlformats.org/officeDocument/2006/relationships/tags" Target="../tags/tag170.xml"/><Relationship Id="rId4" Type="http://schemas.openxmlformats.org/officeDocument/2006/relationships/tags" Target="../tags/tag169.xml"/></Relationships>
</file>

<file path=ppt/slides/_rels/slide23.xml.rels><?xml version="1.0" encoding="UTF-8" standalone="yes"?>
<Relationships xmlns="http://schemas.openxmlformats.org/package/2006/relationships"><Relationship Id="rId8" Type="http://schemas.openxmlformats.org/officeDocument/2006/relationships/tags" Target="../tags/tag177.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vmlDrawing" Target="../drawings/vmlDrawing17.vml"/><Relationship Id="rId6" Type="http://schemas.openxmlformats.org/officeDocument/2006/relationships/tags" Target="../tags/tag175.xml"/><Relationship Id="rId11" Type="http://schemas.openxmlformats.org/officeDocument/2006/relationships/oleObject" Target="../embeddings/oleObject17.bin"/><Relationship Id="rId5" Type="http://schemas.openxmlformats.org/officeDocument/2006/relationships/tags" Target="../tags/tag174.xml"/><Relationship Id="rId10" Type="http://schemas.openxmlformats.org/officeDocument/2006/relationships/slideLayout" Target="../slideLayouts/slideLayout14.xml"/><Relationship Id="rId4" Type="http://schemas.openxmlformats.org/officeDocument/2006/relationships/tags" Target="../tags/tag173.xml"/><Relationship Id="rId9" Type="http://schemas.openxmlformats.org/officeDocument/2006/relationships/tags" Target="../tags/tag178.xml"/></Relationships>
</file>

<file path=ppt/slides/_rels/slide24.xml.rels><?xml version="1.0" encoding="UTF-8" standalone="yes"?>
<Relationships xmlns="http://schemas.openxmlformats.org/package/2006/relationships"><Relationship Id="rId8" Type="http://schemas.openxmlformats.org/officeDocument/2006/relationships/hyperlink" Target="http://tinyurl.com/33h88z4" TargetMode="External"/><Relationship Id="rId3" Type="http://schemas.openxmlformats.org/officeDocument/2006/relationships/tags" Target="../tags/tag180.xml"/><Relationship Id="rId7" Type="http://schemas.openxmlformats.org/officeDocument/2006/relationships/oleObject" Target="../embeddings/oleObject18.bin"/><Relationship Id="rId2" Type="http://schemas.openxmlformats.org/officeDocument/2006/relationships/tags" Target="../tags/tag179.xml"/><Relationship Id="rId1" Type="http://schemas.openxmlformats.org/officeDocument/2006/relationships/vmlDrawing" Target="../drawings/vmlDrawing18.vml"/><Relationship Id="rId6" Type="http://schemas.openxmlformats.org/officeDocument/2006/relationships/slideLayout" Target="../slideLayouts/slideLayout14.xml"/><Relationship Id="rId11" Type="http://schemas.openxmlformats.org/officeDocument/2006/relationships/oleObject" Target="../embeddings/Microsoft_Office_Excel_97-2003_Worksheet1.xls"/><Relationship Id="rId5" Type="http://schemas.openxmlformats.org/officeDocument/2006/relationships/tags" Target="../tags/tag182.xml"/><Relationship Id="rId10" Type="http://schemas.openxmlformats.org/officeDocument/2006/relationships/image" Target="../media/image21.png"/><Relationship Id="rId4" Type="http://schemas.openxmlformats.org/officeDocument/2006/relationships/tags" Target="../tags/tag181.xml"/><Relationship Id="rId9" Type="http://schemas.openxmlformats.org/officeDocument/2006/relationships/hyperlink" Target="http://investors.skf.com/en/industry-overview-and-competitors" TargetMode="External"/></Relationships>
</file>

<file path=ppt/slides/_rels/slide25.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image" Target="../media/image21.png"/><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oleObject" Target="../embeddings/oleObject19.bin"/><Relationship Id="rId2" Type="http://schemas.openxmlformats.org/officeDocument/2006/relationships/tags" Target="../tags/tag183.xml"/><Relationship Id="rId1" Type="http://schemas.openxmlformats.org/officeDocument/2006/relationships/vmlDrawing" Target="../drawings/vmlDrawing19.vml"/><Relationship Id="rId6" Type="http://schemas.openxmlformats.org/officeDocument/2006/relationships/tags" Target="../tags/tag187.xml"/><Relationship Id="rId11" Type="http://schemas.openxmlformats.org/officeDocument/2006/relationships/slideLayout" Target="../slideLayouts/slideLayout14.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93.xml"/><Relationship Id="rId7" Type="http://schemas.openxmlformats.org/officeDocument/2006/relationships/oleObject" Target="../embeddings/oleObject20.bin"/><Relationship Id="rId2" Type="http://schemas.openxmlformats.org/officeDocument/2006/relationships/tags" Target="../tags/tag192.xml"/><Relationship Id="rId1" Type="http://schemas.openxmlformats.org/officeDocument/2006/relationships/vmlDrawing" Target="../drawings/vmlDrawing20.vml"/><Relationship Id="rId6" Type="http://schemas.openxmlformats.org/officeDocument/2006/relationships/slideLayout" Target="../slideLayouts/slideLayout14.xml"/><Relationship Id="rId11" Type="http://schemas.openxmlformats.org/officeDocument/2006/relationships/image" Target="../media/image24.png"/><Relationship Id="rId5" Type="http://schemas.openxmlformats.org/officeDocument/2006/relationships/tags" Target="../tags/tag195.xml"/><Relationship Id="rId10" Type="http://schemas.openxmlformats.org/officeDocument/2006/relationships/image" Target="../media/image23.png"/><Relationship Id="rId4" Type="http://schemas.openxmlformats.org/officeDocument/2006/relationships/tags" Target="../tags/tag194.xml"/><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image" Target="../media/image25.png"/><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image" Target="../media/image21.png"/><Relationship Id="rId2" Type="http://schemas.openxmlformats.org/officeDocument/2006/relationships/tags" Target="../tags/tag196.xml"/><Relationship Id="rId1" Type="http://schemas.openxmlformats.org/officeDocument/2006/relationships/vmlDrawing" Target="../drawings/vmlDrawing21.vml"/><Relationship Id="rId6" Type="http://schemas.openxmlformats.org/officeDocument/2006/relationships/tags" Target="../tags/tag200.xml"/><Relationship Id="rId11" Type="http://schemas.openxmlformats.org/officeDocument/2006/relationships/oleObject" Target="../embeddings/oleObject21.bin"/><Relationship Id="rId5" Type="http://schemas.openxmlformats.org/officeDocument/2006/relationships/tags" Target="../tags/tag199.xml"/><Relationship Id="rId10" Type="http://schemas.openxmlformats.org/officeDocument/2006/relationships/slideLayout" Target="../slideLayouts/slideLayout14.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slideLayout" Target="../slideLayouts/slideLayout9.xml"/><Relationship Id="rId5" Type="http://schemas.openxmlformats.org/officeDocument/2006/relationships/tags" Target="../tags/tag208.xml"/><Relationship Id="rId4" Type="http://schemas.openxmlformats.org/officeDocument/2006/relationships/tags" Target="../tags/tag20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4.xml"/><Relationship Id="rId1" Type="http://schemas.openxmlformats.org/officeDocument/2006/relationships/vmlDrawing" Target="../drawings/vmlDrawing22.v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0.xml"/><Relationship Id="rId1" Type="http://schemas.openxmlformats.org/officeDocument/2006/relationships/tags" Target="../tags/tag209.xml"/></Relationships>
</file>

<file path=ppt/slides/_rels/slide33.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vmlDrawing" Target="../drawings/vmlDrawing23.vml"/><Relationship Id="rId5" Type="http://schemas.openxmlformats.org/officeDocument/2006/relationships/oleObject" Target="../embeddings/oleObject23.bin"/><Relationship Id="rId4"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vmlDrawing" Target="../drawings/vmlDrawing24.vml"/><Relationship Id="rId6" Type="http://schemas.openxmlformats.org/officeDocument/2006/relationships/image" Target="../media/image27.png"/><Relationship Id="rId5" Type="http://schemas.openxmlformats.org/officeDocument/2006/relationships/oleObject" Target="../embeddings/oleObject24.bin"/><Relationship Id="rId4"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4.xml"/><Relationship Id="rId1" Type="http://schemas.openxmlformats.org/officeDocument/2006/relationships/vmlDrawing" Target="../drawings/vmlDrawing25.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4.xml"/><Relationship Id="rId1" Type="http://schemas.openxmlformats.org/officeDocument/2006/relationships/vmlDrawing" Target="../drawings/vmlDrawing26.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4.xml"/><Relationship Id="rId1" Type="http://schemas.openxmlformats.org/officeDocument/2006/relationships/vmlDrawing" Target="../drawings/vmlDrawing27.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4.xml"/><Relationship Id="rId1" Type="http://schemas.openxmlformats.org/officeDocument/2006/relationships/vmlDrawing" Target="../drawings/vmlDrawing28.v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4.xml"/><Relationship Id="rId1" Type="http://schemas.openxmlformats.org/officeDocument/2006/relationships/vmlDrawing" Target="../drawings/vmlDrawing29.v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40.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vmlDrawing" Target="../drawings/vmlDrawing30.vml"/><Relationship Id="rId5" Type="http://schemas.openxmlformats.org/officeDocument/2006/relationships/oleObject" Target="../embeddings/oleObject30.bin"/><Relationship Id="rId4"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4.xml"/><Relationship Id="rId1" Type="http://schemas.openxmlformats.org/officeDocument/2006/relationships/vmlDrawing" Target="../drawings/vmlDrawing31.v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4.xml"/><Relationship Id="rId1" Type="http://schemas.openxmlformats.org/officeDocument/2006/relationships/vmlDrawing" Target="../drawings/vmlDrawing32.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4.xml"/><Relationship Id="rId1" Type="http://schemas.openxmlformats.org/officeDocument/2006/relationships/vmlDrawing" Target="../drawings/vmlDrawing33.v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4.xml"/><Relationship Id="rId1" Type="http://schemas.openxmlformats.org/officeDocument/2006/relationships/vmlDrawing" Target="../drawings/vmlDrawing34.v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8.xml"/><Relationship Id="rId1" Type="http://schemas.openxmlformats.org/officeDocument/2006/relationships/tags" Target="../tags/tag217.xml"/></Relationships>
</file>

<file path=ppt/slides/_rels/slide46.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oleObject" Target="../embeddings/oleObject35.bin"/><Relationship Id="rId2" Type="http://schemas.openxmlformats.org/officeDocument/2006/relationships/tags" Target="../tags/tag219.xml"/><Relationship Id="rId1" Type="http://schemas.openxmlformats.org/officeDocument/2006/relationships/vmlDrawing" Target="../drawings/vmlDrawing35.vml"/><Relationship Id="rId6" Type="http://schemas.openxmlformats.org/officeDocument/2006/relationships/slideLayout" Target="../slideLayouts/slideLayout14.xml"/><Relationship Id="rId5" Type="http://schemas.openxmlformats.org/officeDocument/2006/relationships/tags" Target="../tags/tag222.xml"/><Relationship Id="rId4" Type="http://schemas.openxmlformats.org/officeDocument/2006/relationships/tags" Target="../tags/tag2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tags" Target="../tags/tag234.xml"/><Relationship Id="rId18" Type="http://schemas.openxmlformats.org/officeDocument/2006/relationships/tags" Target="../tags/tag239.xml"/><Relationship Id="rId26" Type="http://schemas.openxmlformats.org/officeDocument/2006/relationships/tags" Target="../tags/tag247.xml"/><Relationship Id="rId3" Type="http://schemas.openxmlformats.org/officeDocument/2006/relationships/tags" Target="../tags/tag224.xml"/><Relationship Id="rId21" Type="http://schemas.openxmlformats.org/officeDocument/2006/relationships/tags" Target="../tags/tag242.xml"/><Relationship Id="rId34" Type="http://schemas.openxmlformats.org/officeDocument/2006/relationships/tags" Target="../tags/tag255.xml"/><Relationship Id="rId7" Type="http://schemas.openxmlformats.org/officeDocument/2006/relationships/tags" Target="../tags/tag228.xml"/><Relationship Id="rId12" Type="http://schemas.openxmlformats.org/officeDocument/2006/relationships/tags" Target="../tags/tag233.xml"/><Relationship Id="rId17" Type="http://schemas.openxmlformats.org/officeDocument/2006/relationships/tags" Target="../tags/tag238.xml"/><Relationship Id="rId25" Type="http://schemas.openxmlformats.org/officeDocument/2006/relationships/tags" Target="../tags/tag246.xml"/><Relationship Id="rId33" Type="http://schemas.openxmlformats.org/officeDocument/2006/relationships/tags" Target="../tags/tag254.xml"/><Relationship Id="rId2" Type="http://schemas.openxmlformats.org/officeDocument/2006/relationships/tags" Target="../tags/tag223.xml"/><Relationship Id="rId16" Type="http://schemas.openxmlformats.org/officeDocument/2006/relationships/tags" Target="../tags/tag237.xml"/><Relationship Id="rId20" Type="http://schemas.openxmlformats.org/officeDocument/2006/relationships/tags" Target="../tags/tag241.xml"/><Relationship Id="rId29" Type="http://schemas.openxmlformats.org/officeDocument/2006/relationships/tags" Target="../tags/tag250.xml"/><Relationship Id="rId1" Type="http://schemas.openxmlformats.org/officeDocument/2006/relationships/vmlDrawing" Target="../drawings/vmlDrawing36.vml"/><Relationship Id="rId6" Type="http://schemas.openxmlformats.org/officeDocument/2006/relationships/tags" Target="../tags/tag227.xml"/><Relationship Id="rId11" Type="http://schemas.openxmlformats.org/officeDocument/2006/relationships/tags" Target="../tags/tag232.xml"/><Relationship Id="rId24" Type="http://schemas.openxmlformats.org/officeDocument/2006/relationships/tags" Target="../tags/tag245.xml"/><Relationship Id="rId32" Type="http://schemas.openxmlformats.org/officeDocument/2006/relationships/tags" Target="../tags/tag253.xml"/><Relationship Id="rId37" Type="http://schemas.openxmlformats.org/officeDocument/2006/relationships/slide" Target="slide4.xml"/><Relationship Id="rId5" Type="http://schemas.openxmlformats.org/officeDocument/2006/relationships/tags" Target="../tags/tag226.xml"/><Relationship Id="rId15" Type="http://schemas.openxmlformats.org/officeDocument/2006/relationships/tags" Target="../tags/tag236.xml"/><Relationship Id="rId23" Type="http://schemas.openxmlformats.org/officeDocument/2006/relationships/tags" Target="../tags/tag244.xml"/><Relationship Id="rId28" Type="http://schemas.openxmlformats.org/officeDocument/2006/relationships/tags" Target="../tags/tag249.xml"/><Relationship Id="rId36" Type="http://schemas.openxmlformats.org/officeDocument/2006/relationships/oleObject" Target="../embeddings/oleObject36.bin"/><Relationship Id="rId10" Type="http://schemas.openxmlformats.org/officeDocument/2006/relationships/tags" Target="../tags/tag231.xml"/><Relationship Id="rId19" Type="http://schemas.openxmlformats.org/officeDocument/2006/relationships/tags" Target="../tags/tag240.xml"/><Relationship Id="rId31" Type="http://schemas.openxmlformats.org/officeDocument/2006/relationships/tags" Target="../tags/tag252.xml"/><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tags" Target="../tags/tag243.xml"/><Relationship Id="rId27" Type="http://schemas.openxmlformats.org/officeDocument/2006/relationships/tags" Target="../tags/tag248.xml"/><Relationship Id="rId30" Type="http://schemas.openxmlformats.org/officeDocument/2006/relationships/tags" Target="../tags/tag251.xml"/><Relationship Id="rId35"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9.xml"/><Relationship Id="rId5" Type="http://schemas.openxmlformats.org/officeDocument/2006/relationships/tags" Target="../tags/tag20.xml"/><Relationship Id="rId4" Type="http://schemas.openxmlformats.org/officeDocument/2006/relationships/tags" Target="../tags/tag19.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4.xml"/><Relationship Id="rId1" Type="http://schemas.openxmlformats.org/officeDocument/2006/relationships/vmlDrawing" Target="../drawings/vmlDrawing37.vml"/><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tags" Target="../tags/tag267.xml"/><Relationship Id="rId18" Type="http://schemas.openxmlformats.org/officeDocument/2006/relationships/tags" Target="../tags/tag272.xml"/><Relationship Id="rId26" Type="http://schemas.openxmlformats.org/officeDocument/2006/relationships/tags" Target="../tags/tag280.xml"/><Relationship Id="rId3" Type="http://schemas.openxmlformats.org/officeDocument/2006/relationships/tags" Target="../tags/tag257.xml"/><Relationship Id="rId21" Type="http://schemas.openxmlformats.org/officeDocument/2006/relationships/tags" Target="../tags/tag275.xml"/><Relationship Id="rId7" Type="http://schemas.openxmlformats.org/officeDocument/2006/relationships/tags" Target="../tags/tag261.xml"/><Relationship Id="rId12" Type="http://schemas.openxmlformats.org/officeDocument/2006/relationships/tags" Target="../tags/tag266.xml"/><Relationship Id="rId17" Type="http://schemas.openxmlformats.org/officeDocument/2006/relationships/tags" Target="../tags/tag271.xml"/><Relationship Id="rId25" Type="http://schemas.openxmlformats.org/officeDocument/2006/relationships/tags" Target="../tags/tag279.xml"/><Relationship Id="rId2" Type="http://schemas.openxmlformats.org/officeDocument/2006/relationships/tags" Target="../tags/tag256.xml"/><Relationship Id="rId16" Type="http://schemas.openxmlformats.org/officeDocument/2006/relationships/tags" Target="../tags/tag270.xml"/><Relationship Id="rId20" Type="http://schemas.openxmlformats.org/officeDocument/2006/relationships/tags" Target="../tags/tag274.xml"/><Relationship Id="rId1" Type="http://schemas.openxmlformats.org/officeDocument/2006/relationships/vmlDrawing" Target="../drawings/vmlDrawing38.vml"/><Relationship Id="rId6" Type="http://schemas.openxmlformats.org/officeDocument/2006/relationships/tags" Target="../tags/tag260.xml"/><Relationship Id="rId11" Type="http://schemas.openxmlformats.org/officeDocument/2006/relationships/tags" Target="../tags/tag265.xml"/><Relationship Id="rId24" Type="http://schemas.openxmlformats.org/officeDocument/2006/relationships/tags" Target="../tags/tag278.xml"/><Relationship Id="rId5" Type="http://schemas.openxmlformats.org/officeDocument/2006/relationships/tags" Target="../tags/tag259.xml"/><Relationship Id="rId15" Type="http://schemas.openxmlformats.org/officeDocument/2006/relationships/tags" Target="../tags/tag269.xml"/><Relationship Id="rId23" Type="http://schemas.openxmlformats.org/officeDocument/2006/relationships/tags" Target="../tags/tag277.xml"/><Relationship Id="rId28" Type="http://schemas.openxmlformats.org/officeDocument/2006/relationships/oleObject" Target="../embeddings/oleObject38.bin"/><Relationship Id="rId10" Type="http://schemas.openxmlformats.org/officeDocument/2006/relationships/tags" Target="../tags/tag264.xml"/><Relationship Id="rId19" Type="http://schemas.openxmlformats.org/officeDocument/2006/relationships/tags" Target="../tags/tag273.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 Id="rId22" Type="http://schemas.openxmlformats.org/officeDocument/2006/relationships/tags" Target="../tags/tag276.xml"/><Relationship Id="rId27"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tags" Target="../tags/tag282.xml"/><Relationship Id="rId7" Type="http://schemas.openxmlformats.org/officeDocument/2006/relationships/oleObject" Target="../embeddings/oleObject39.bin"/><Relationship Id="rId2" Type="http://schemas.openxmlformats.org/officeDocument/2006/relationships/tags" Target="../tags/tag281.xml"/><Relationship Id="rId1" Type="http://schemas.openxmlformats.org/officeDocument/2006/relationships/vmlDrawing" Target="../drawings/vmlDrawing39.vml"/><Relationship Id="rId6" Type="http://schemas.openxmlformats.org/officeDocument/2006/relationships/slideLayout" Target="../slideLayouts/slideLayout14.xml"/><Relationship Id="rId5" Type="http://schemas.openxmlformats.org/officeDocument/2006/relationships/tags" Target="../tags/tag284.xml"/><Relationship Id="rId4" Type="http://schemas.openxmlformats.org/officeDocument/2006/relationships/tags" Target="../tags/tag283.xml"/></Relationships>
</file>

<file path=ppt/slides/_rels/slide53.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slideLayout" Target="../slideLayouts/slideLayout14.xml"/><Relationship Id="rId4" Type="http://schemas.openxmlformats.org/officeDocument/2006/relationships/tags" Target="../tags/tag28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4.xml"/><Relationship Id="rId1" Type="http://schemas.openxmlformats.org/officeDocument/2006/relationships/vmlDrawing" Target="../drawings/vmlDrawing41.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4.xml"/><Relationship Id="rId1" Type="http://schemas.openxmlformats.org/officeDocument/2006/relationships/vmlDrawing" Target="../drawings/vmlDrawing42.vml"/></Relationships>
</file>

<file path=ppt/slides/_rels/slide56.xml.rels><?xml version="1.0" encoding="UTF-8" standalone="yes"?>
<Relationships xmlns="http://schemas.openxmlformats.org/package/2006/relationships"><Relationship Id="rId8" Type="http://schemas.openxmlformats.org/officeDocument/2006/relationships/tags" Target="../tags/tag294.xml"/><Relationship Id="rId13" Type="http://schemas.openxmlformats.org/officeDocument/2006/relationships/tags" Target="../tags/tag299.xml"/><Relationship Id="rId18" Type="http://schemas.openxmlformats.org/officeDocument/2006/relationships/tags" Target="../tags/tag304.xml"/><Relationship Id="rId3" Type="http://schemas.openxmlformats.org/officeDocument/2006/relationships/tags" Target="../tags/tag289.xml"/><Relationship Id="rId21" Type="http://schemas.openxmlformats.org/officeDocument/2006/relationships/oleObject" Target="../embeddings/oleObject43.bin"/><Relationship Id="rId7" Type="http://schemas.openxmlformats.org/officeDocument/2006/relationships/tags" Target="../tags/tag293.xml"/><Relationship Id="rId12" Type="http://schemas.openxmlformats.org/officeDocument/2006/relationships/tags" Target="../tags/tag298.xml"/><Relationship Id="rId17" Type="http://schemas.openxmlformats.org/officeDocument/2006/relationships/tags" Target="../tags/tag303.xml"/><Relationship Id="rId2" Type="http://schemas.openxmlformats.org/officeDocument/2006/relationships/tags" Target="../tags/tag288.xml"/><Relationship Id="rId16" Type="http://schemas.openxmlformats.org/officeDocument/2006/relationships/tags" Target="../tags/tag302.xml"/><Relationship Id="rId20" Type="http://schemas.openxmlformats.org/officeDocument/2006/relationships/slideLayout" Target="../slideLayouts/slideLayout14.xml"/><Relationship Id="rId1" Type="http://schemas.openxmlformats.org/officeDocument/2006/relationships/vmlDrawing" Target="../drawings/vmlDrawing43.vml"/><Relationship Id="rId6" Type="http://schemas.openxmlformats.org/officeDocument/2006/relationships/tags" Target="../tags/tag292.xml"/><Relationship Id="rId11" Type="http://schemas.openxmlformats.org/officeDocument/2006/relationships/tags" Target="../tags/tag297.xml"/><Relationship Id="rId5" Type="http://schemas.openxmlformats.org/officeDocument/2006/relationships/tags" Target="../tags/tag291.xml"/><Relationship Id="rId15" Type="http://schemas.openxmlformats.org/officeDocument/2006/relationships/tags" Target="../tags/tag301.xml"/><Relationship Id="rId10" Type="http://schemas.openxmlformats.org/officeDocument/2006/relationships/tags" Target="../tags/tag296.xml"/><Relationship Id="rId19" Type="http://schemas.openxmlformats.org/officeDocument/2006/relationships/tags" Target="../tags/tag305.xml"/><Relationship Id="rId4" Type="http://schemas.openxmlformats.org/officeDocument/2006/relationships/tags" Target="../tags/tag290.xml"/><Relationship Id="rId9" Type="http://schemas.openxmlformats.org/officeDocument/2006/relationships/tags" Target="../tags/tag295.xml"/><Relationship Id="rId14" Type="http://schemas.openxmlformats.org/officeDocument/2006/relationships/tags" Target="../tags/tag300.xml"/><Relationship Id="rId22" Type="http://schemas.openxmlformats.org/officeDocument/2006/relationships/oleObject" Target="../embeddings/Microsoft_Office_Word_97_-_2003_Document2.doc"/></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4.xml"/><Relationship Id="rId1" Type="http://schemas.openxmlformats.org/officeDocument/2006/relationships/vmlDrawing" Target="../drawings/vmlDrawing44.v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vmlDrawing" Target="../drawings/vmlDrawing45.vml"/><Relationship Id="rId6" Type="http://schemas.openxmlformats.org/officeDocument/2006/relationships/image" Target="../media/image36.emf"/><Relationship Id="rId5" Type="http://schemas.openxmlformats.org/officeDocument/2006/relationships/oleObject" Target="../embeddings/oleObject45.bin"/><Relationship Id="rId4"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oleObject" Target="../embeddings/oleObject2.bin"/><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1" Type="http://schemas.openxmlformats.org/officeDocument/2006/relationships/vmlDrawing" Target="../drawings/vmlDrawing2.v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slideLayout" Target="../slideLayouts/slideLayout14.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08.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s/_rels/slide61.xml.rels><?xml version="1.0" encoding="UTF-8" standalone="yes"?>
<Relationships xmlns="http://schemas.openxmlformats.org/package/2006/relationships"><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slideLayout" Target="../slideLayouts/slideLayout14.xml"/><Relationship Id="rId4" Type="http://schemas.openxmlformats.org/officeDocument/2006/relationships/tags" Target="../tags/tag31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4.xml"/><Relationship Id="rId1" Type="http://schemas.openxmlformats.org/officeDocument/2006/relationships/vmlDrawing" Target="../drawings/vmlDrawing48.vml"/><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4.xml"/><Relationship Id="rId1" Type="http://schemas.openxmlformats.org/officeDocument/2006/relationships/vmlDrawing" Target="../drawings/vmlDrawing49.vml"/><Relationship Id="rId5" Type="http://schemas.openxmlformats.org/officeDocument/2006/relationships/image" Target="../media/image40.png"/><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4.xml"/><Relationship Id="rId1" Type="http://schemas.openxmlformats.org/officeDocument/2006/relationships/vmlDrawing" Target="../drawings/vmlDrawing50.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3.xml"/><Relationship Id="rId1" Type="http://schemas.openxmlformats.org/officeDocument/2006/relationships/tags" Target="../tags/tag312.xml"/><Relationship Id="rId4" Type="http://schemas.openxmlformats.org/officeDocument/2006/relationships/image" Target="../media/image41.emf"/></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3.xml"/><Relationship Id="rId1" Type="http://schemas.openxmlformats.org/officeDocument/2006/relationships/tags" Target="../tags/tag313.xml"/></Relationships>
</file>

<file path=ppt/slides/_rels/slide73.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136.xml"/><Relationship Id="rId1" Type="http://schemas.openxmlformats.org/officeDocument/2006/relationships/vmlDrawing" Target="../drawings/vmlDrawing51.vml"/></Relationships>
</file>

<file path=ppt/slides/_rels/slide74.xml.rels><?xml version="1.0" encoding="UTF-8" standalone="yes"?>
<Relationships xmlns="http://schemas.openxmlformats.org/package/2006/relationships"><Relationship Id="rId3" Type="http://schemas.openxmlformats.org/officeDocument/2006/relationships/tags" Target="../tags/tag315.xml"/><Relationship Id="rId7" Type="http://schemas.openxmlformats.org/officeDocument/2006/relationships/oleObject" Target="../embeddings/oleObject53.bin"/><Relationship Id="rId2" Type="http://schemas.openxmlformats.org/officeDocument/2006/relationships/tags" Target="../tags/tag314.xml"/><Relationship Id="rId1" Type="http://schemas.openxmlformats.org/officeDocument/2006/relationships/vmlDrawing" Target="../drawings/vmlDrawing52.vml"/><Relationship Id="rId6" Type="http://schemas.openxmlformats.org/officeDocument/2006/relationships/slideLayout" Target="../slideLayouts/slideLayout14.xml"/><Relationship Id="rId5" Type="http://schemas.openxmlformats.org/officeDocument/2006/relationships/tags" Target="../tags/tag317.xml"/><Relationship Id="rId4" Type="http://schemas.openxmlformats.org/officeDocument/2006/relationships/tags" Target="../tags/tag316.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4.xml"/><Relationship Id="rId1" Type="http://schemas.openxmlformats.org/officeDocument/2006/relationships/vmlDrawing" Target="../drawings/vmlDrawing53.v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4.xml"/><Relationship Id="rId1" Type="http://schemas.openxmlformats.org/officeDocument/2006/relationships/vmlDrawing" Target="../drawings/vmlDrawing54.v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4.xml"/><Relationship Id="rId1" Type="http://schemas.openxmlformats.org/officeDocument/2006/relationships/vmlDrawing" Target="../drawings/vmlDrawing55.v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4.xml"/><Relationship Id="rId1" Type="http://schemas.openxmlformats.org/officeDocument/2006/relationships/vmlDrawing" Target="../drawings/vmlDrawing56.v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18.xml"/><Relationship Id="rId1" Type="http://schemas.openxmlformats.org/officeDocument/2006/relationships/vmlDrawing" Target="../drawings/vmlDrawing57.vml"/><Relationship Id="rId5" Type="http://schemas.openxmlformats.org/officeDocument/2006/relationships/oleObject" Target="../embeddings/Microsoft_Office_Excel_97-2003_Worksheet3.xls"/><Relationship Id="rId4" Type="http://schemas.openxmlformats.org/officeDocument/2006/relationships/oleObject" Target="../embeddings/oleObject58.bin"/></Relationships>
</file>

<file path=ppt/slides/_rels/slide8.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tags" Target="../tags/tag59.xml"/><Relationship Id="rId3" Type="http://schemas.openxmlformats.org/officeDocument/2006/relationships/tags" Target="../tags/tag44.xml"/><Relationship Id="rId21" Type="http://schemas.openxmlformats.org/officeDocument/2006/relationships/tags" Target="../tags/tag62.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tags" Target="../tags/tag58.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tags" Target="../tags/tag61.xml"/><Relationship Id="rId1" Type="http://schemas.openxmlformats.org/officeDocument/2006/relationships/vmlDrawing" Target="../drawings/vmlDrawing4.v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23" Type="http://schemas.openxmlformats.org/officeDocument/2006/relationships/oleObject" Target="../embeddings/oleObject4.bin"/><Relationship Id="rId10" Type="http://schemas.openxmlformats.org/officeDocument/2006/relationships/tags" Target="../tags/tag51.xml"/><Relationship Id="rId19" Type="http://schemas.openxmlformats.org/officeDocument/2006/relationships/tags" Target="../tags/tag60.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4.xml"/><Relationship Id="rId1" Type="http://schemas.openxmlformats.org/officeDocument/2006/relationships/vmlDrawing" Target="../drawings/vmlDrawing58.vml"/></Relationships>
</file>

<file path=ppt/slides/_rels/slide81.xml.rels><?xml version="1.0" encoding="UTF-8" standalone="yes"?>
<Relationships xmlns="http://schemas.openxmlformats.org/package/2006/relationships"><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vmlDrawing" Target="../drawings/vmlDrawing59.vml"/><Relationship Id="rId6" Type="http://schemas.openxmlformats.org/officeDocument/2006/relationships/image" Target="../media/image44.png"/><Relationship Id="rId5" Type="http://schemas.openxmlformats.org/officeDocument/2006/relationships/oleObject" Target="../embeddings/oleObject60.bin"/><Relationship Id="rId4"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vmlDrawing" Target="../drawings/vmlDrawing60.vml"/><Relationship Id="rId6" Type="http://schemas.openxmlformats.org/officeDocument/2006/relationships/image" Target="../media/image45.png"/><Relationship Id="rId5" Type="http://schemas.openxmlformats.org/officeDocument/2006/relationships/oleObject" Target="../embeddings/oleObject61.bin"/><Relationship Id="rId4"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4.xml"/><Relationship Id="rId1" Type="http://schemas.openxmlformats.org/officeDocument/2006/relationships/vmlDrawing" Target="../drawings/vmlDrawing61.v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4.xml"/><Relationship Id="rId1" Type="http://schemas.openxmlformats.org/officeDocument/2006/relationships/vmlDrawing" Target="../drawings/vmlDrawing62.vml"/></Relationships>
</file>

<file path=ppt/slides/_rels/slide8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324.xml"/><Relationship Id="rId7" Type="http://schemas.openxmlformats.org/officeDocument/2006/relationships/tags" Target="../tags/tag328.xml"/><Relationship Id="rId2" Type="http://schemas.openxmlformats.org/officeDocument/2006/relationships/tags" Target="../tags/tag323.xml"/><Relationship Id="rId1" Type="http://schemas.openxmlformats.org/officeDocument/2006/relationships/vmlDrawing" Target="../drawings/vmlDrawing63.vml"/><Relationship Id="rId6" Type="http://schemas.openxmlformats.org/officeDocument/2006/relationships/tags" Target="../tags/tag327.xml"/><Relationship Id="rId5" Type="http://schemas.openxmlformats.org/officeDocument/2006/relationships/tags" Target="../tags/tag326.xml"/><Relationship Id="rId10" Type="http://schemas.openxmlformats.org/officeDocument/2006/relationships/image" Target="../media/image46.png"/><Relationship Id="rId4" Type="http://schemas.openxmlformats.org/officeDocument/2006/relationships/tags" Target="../tags/tag325.xml"/><Relationship Id="rId9" Type="http://schemas.openxmlformats.org/officeDocument/2006/relationships/oleObject" Target="../embeddings/oleObject64.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4.xml"/><Relationship Id="rId1" Type="http://schemas.openxmlformats.org/officeDocument/2006/relationships/vmlDrawing" Target="../drawings/vmlDrawing64.vml"/></Relationships>
</file>

<file path=ppt/slides/_rels/slide87.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tags" Target="../tags/tag340.xml"/><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tags" Target="../tags/tag339.xml"/><Relationship Id="rId17" Type="http://schemas.openxmlformats.org/officeDocument/2006/relationships/image" Target="../media/image47.png"/><Relationship Id="rId2" Type="http://schemas.openxmlformats.org/officeDocument/2006/relationships/tags" Target="../tags/tag329.xml"/><Relationship Id="rId16" Type="http://schemas.openxmlformats.org/officeDocument/2006/relationships/oleObject" Target="../embeddings/oleObject66.bin"/><Relationship Id="rId1" Type="http://schemas.openxmlformats.org/officeDocument/2006/relationships/vmlDrawing" Target="../drawings/vmlDrawing65.vml"/><Relationship Id="rId6" Type="http://schemas.openxmlformats.org/officeDocument/2006/relationships/tags" Target="../tags/tag333.xml"/><Relationship Id="rId11" Type="http://schemas.openxmlformats.org/officeDocument/2006/relationships/tags" Target="../tags/tag338.xml"/><Relationship Id="rId5" Type="http://schemas.openxmlformats.org/officeDocument/2006/relationships/tags" Target="../tags/tag332.xml"/><Relationship Id="rId15" Type="http://schemas.openxmlformats.org/officeDocument/2006/relationships/slideLayout" Target="../slideLayouts/slideLayout14.xml"/><Relationship Id="rId10" Type="http://schemas.openxmlformats.org/officeDocument/2006/relationships/tags" Target="../tags/tag337.xml"/><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s>
</file>

<file path=ppt/slides/_rels/slide88.xml.rels><?xml version="1.0" encoding="UTF-8" standalone="yes"?>
<Relationships xmlns="http://schemas.openxmlformats.org/package/2006/relationships"><Relationship Id="rId8" Type="http://schemas.openxmlformats.org/officeDocument/2006/relationships/tags" Target="../tags/tag348.xml"/><Relationship Id="rId13" Type="http://schemas.openxmlformats.org/officeDocument/2006/relationships/oleObject" Target="../embeddings/oleObject67.bin"/><Relationship Id="rId3" Type="http://schemas.openxmlformats.org/officeDocument/2006/relationships/tags" Target="../tags/tag343.xml"/><Relationship Id="rId7" Type="http://schemas.openxmlformats.org/officeDocument/2006/relationships/tags" Target="../tags/tag347.xml"/><Relationship Id="rId12" Type="http://schemas.openxmlformats.org/officeDocument/2006/relationships/slideLayout" Target="../slideLayouts/slideLayout14.xml"/><Relationship Id="rId2" Type="http://schemas.openxmlformats.org/officeDocument/2006/relationships/tags" Target="../tags/tag342.xml"/><Relationship Id="rId1" Type="http://schemas.openxmlformats.org/officeDocument/2006/relationships/vmlDrawing" Target="../drawings/vmlDrawing66.vml"/><Relationship Id="rId6" Type="http://schemas.openxmlformats.org/officeDocument/2006/relationships/tags" Target="../tags/tag346.xml"/><Relationship Id="rId11" Type="http://schemas.openxmlformats.org/officeDocument/2006/relationships/tags" Target="../tags/tag351.xml"/><Relationship Id="rId5" Type="http://schemas.openxmlformats.org/officeDocument/2006/relationships/tags" Target="../tags/tag345.xml"/><Relationship Id="rId10" Type="http://schemas.openxmlformats.org/officeDocument/2006/relationships/tags" Target="../tags/tag350.xml"/><Relationship Id="rId4" Type="http://schemas.openxmlformats.org/officeDocument/2006/relationships/tags" Target="../tags/tag344.xml"/><Relationship Id="rId9" Type="http://schemas.openxmlformats.org/officeDocument/2006/relationships/tags" Target="../tags/tag349.xml"/><Relationship Id="rId14" Type="http://schemas.openxmlformats.org/officeDocument/2006/relationships/image" Target="../media/image48.png"/></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4.xml"/><Relationship Id="rId1" Type="http://schemas.openxmlformats.org/officeDocument/2006/relationships/vmlDrawing" Target="../drawings/vmlDrawing67.v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3.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8" Type="http://schemas.openxmlformats.org/officeDocument/2006/relationships/tags" Target="../tags/tag358.xml"/><Relationship Id="rId3" Type="http://schemas.openxmlformats.org/officeDocument/2006/relationships/tags" Target="../tags/tag353.xml"/><Relationship Id="rId7" Type="http://schemas.openxmlformats.org/officeDocument/2006/relationships/tags" Target="../tags/tag357.xml"/><Relationship Id="rId2" Type="http://schemas.openxmlformats.org/officeDocument/2006/relationships/tags" Target="../tags/tag352.xml"/><Relationship Id="rId1" Type="http://schemas.openxmlformats.org/officeDocument/2006/relationships/vmlDrawing" Target="../drawings/vmlDrawing68.vml"/><Relationship Id="rId6" Type="http://schemas.openxmlformats.org/officeDocument/2006/relationships/tags" Target="../tags/tag356.xml"/><Relationship Id="rId11" Type="http://schemas.openxmlformats.org/officeDocument/2006/relationships/image" Target="../media/image49.png"/><Relationship Id="rId5" Type="http://schemas.openxmlformats.org/officeDocument/2006/relationships/tags" Target="../tags/tag355.xml"/><Relationship Id="rId10" Type="http://schemas.openxmlformats.org/officeDocument/2006/relationships/oleObject" Target="../embeddings/oleObject69.bin"/><Relationship Id="rId4" Type="http://schemas.openxmlformats.org/officeDocument/2006/relationships/tags" Target="../tags/tag354.xml"/><Relationship Id="rId9"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tags" Target="../tags/tag360.xml"/><Relationship Id="rId7" Type="http://schemas.openxmlformats.org/officeDocument/2006/relationships/oleObject" Target="../embeddings/oleObject70.bin"/><Relationship Id="rId2" Type="http://schemas.openxmlformats.org/officeDocument/2006/relationships/tags" Target="../tags/tag359.xml"/><Relationship Id="rId1" Type="http://schemas.openxmlformats.org/officeDocument/2006/relationships/vmlDrawing" Target="../drawings/vmlDrawing69.vml"/><Relationship Id="rId6" Type="http://schemas.openxmlformats.org/officeDocument/2006/relationships/slideLayout" Target="../slideLayouts/slideLayout14.xml"/><Relationship Id="rId5" Type="http://schemas.openxmlformats.org/officeDocument/2006/relationships/tags" Target="../tags/tag362.xml"/><Relationship Id="rId4" Type="http://schemas.openxmlformats.org/officeDocument/2006/relationships/tags" Target="../tags/tag36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4.xml"/><Relationship Id="rId1" Type="http://schemas.openxmlformats.org/officeDocument/2006/relationships/vmlDrawing" Target="../drawings/vmlDrawing70.v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4.xml"/><Relationship Id="rId1" Type="http://schemas.openxmlformats.org/officeDocument/2006/relationships/vmlDrawing" Target="../drawings/vmlDrawing71.vml"/></Relationships>
</file>

<file path=ppt/slides/_rels/slide94.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tags" Target="../tags/tag374.xml"/><Relationship Id="rId18" Type="http://schemas.openxmlformats.org/officeDocument/2006/relationships/tags" Target="../tags/tag379.xml"/><Relationship Id="rId26" Type="http://schemas.openxmlformats.org/officeDocument/2006/relationships/tags" Target="../tags/tag387.xml"/><Relationship Id="rId39" Type="http://schemas.openxmlformats.org/officeDocument/2006/relationships/tags" Target="../tags/tag400.xml"/><Relationship Id="rId3" Type="http://schemas.openxmlformats.org/officeDocument/2006/relationships/tags" Target="../tags/tag364.xml"/><Relationship Id="rId21" Type="http://schemas.openxmlformats.org/officeDocument/2006/relationships/tags" Target="../tags/tag382.xml"/><Relationship Id="rId34" Type="http://schemas.openxmlformats.org/officeDocument/2006/relationships/tags" Target="../tags/tag395.xml"/><Relationship Id="rId7" Type="http://schemas.openxmlformats.org/officeDocument/2006/relationships/tags" Target="../tags/tag368.xml"/><Relationship Id="rId12" Type="http://schemas.openxmlformats.org/officeDocument/2006/relationships/tags" Target="../tags/tag373.xml"/><Relationship Id="rId17" Type="http://schemas.openxmlformats.org/officeDocument/2006/relationships/tags" Target="../tags/tag378.xml"/><Relationship Id="rId25" Type="http://schemas.openxmlformats.org/officeDocument/2006/relationships/tags" Target="../tags/tag386.xml"/><Relationship Id="rId33" Type="http://schemas.openxmlformats.org/officeDocument/2006/relationships/tags" Target="../tags/tag394.xml"/><Relationship Id="rId38" Type="http://schemas.openxmlformats.org/officeDocument/2006/relationships/tags" Target="../tags/tag399.xml"/><Relationship Id="rId2" Type="http://schemas.openxmlformats.org/officeDocument/2006/relationships/tags" Target="../tags/tag363.xml"/><Relationship Id="rId16" Type="http://schemas.openxmlformats.org/officeDocument/2006/relationships/tags" Target="../tags/tag377.xml"/><Relationship Id="rId20" Type="http://schemas.openxmlformats.org/officeDocument/2006/relationships/tags" Target="../tags/tag381.xml"/><Relationship Id="rId29" Type="http://schemas.openxmlformats.org/officeDocument/2006/relationships/tags" Target="../tags/tag390.xml"/><Relationship Id="rId41" Type="http://schemas.openxmlformats.org/officeDocument/2006/relationships/oleObject" Target="../embeddings/oleObject73.bin"/><Relationship Id="rId1" Type="http://schemas.openxmlformats.org/officeDocument/2006/relationships/vmlDrawing" Target="../drawings/vmlDrawing72.vml"/><Relationship Id="rId6" Type="http://schemas.openxmlformats.org/officeDocument/2006/relationships/tags" Target="../tags/tag367.xml"/><Relationship Id="rId11" Type="http://schemas.openxmlformats.org/officeDocument/2006/relationships/tags" Target="../tags/tag372.xml"/><Relationship Id="rId24" Type="http://schemas.openxmlformats.org/officeDocument/2006/relationships/tags" Target="../tags/tag385.xml"/><Relationship Id="rId32" Type="http://schemas.openxmlformats.org/officeDocument/2006/relationships/tags" Target="../tags/tag393.xml"/><Relationship Id="rId37" Type="http://schemas.openxmlformats.org/officeDocument/2006/relationships/tags" Target="../tags/tag398.xml"/><Relationship Id="rId40" Type="http://schemas.openxmlformats.org/officeDocument/2006/relationships/slideLayout" Target="../slideLayouts/slideLayout14.xml"/><Relationship Id="rId5" Type="http://schemas.openxmlformats.org/officeDocument/2006/relationships/tags" Target="../tags/tag366.xml"/><Relationship Id="rId15" Type="http://schemas.openxmlformats.org/officeDocument/2006/relationships/tags" Target="../tags/tag376.xml"/><Relationship Id="rId23" Type="http://schemas.openxmlformats.org/officeDocument/2006/relationships/tags" Target="../tags/tag384.xml"/><Relationship Id="rId28" Type="http://schemas.openxmlformats.org/officeDocument/2006/relationships/tags" Target="../tags/tag389.xml"/><Relationship Id="rId36" Type="http://schemas.openxmlformats.org/officeDocument/2006/relationships/tags" Target="../tags/tag397.xml"/><Relationship Id="rId10" Type="http://schemas.openxmlformats.org/officeDocument/2006/relationships/tags" Target="../tags/tag371.xml"/><Relationship Id="rId19" Type="http://schemas.openxmlformats.org/officeDocument/2006/relationships/tags" Target="../tags/tag380.xml"/><Relationship Id="rId31" Type="http://schemas.openxmlformats.org/officeDocument/2006/relationships/tags" Target="../tags/tag392.xml"/><Relationship Id="rId4" Type="http://schemas.openxmlformats.org/officeDocument/2006/relationships/tags" Target="../tags/tag365.xml"/><Relationship Id="rId9" Type="http://schemas.openxmlformats.org/officeDocument/2006/relationships/tags" Target="../tags/tag370.xml"/><Relationship Id="rId14" Type="http://schemas.openxmlformats.org/officeDocument/2006/relationships/tags" Target="../tags/tag375.xml"/><Relationship Id="rId22" Type="http://schemas.openxmlformats.org/officeDocument/2006/relationships/tags" Target="../tags/tag383.xml"/><Relationship Id="rId27" Type="http://schemas.openxmlformats.org/officeDocument/2006/relationships/tags" Target="../tags/tag388.xml"/><Relationship Id="rId30" Type="http://schemas.openxmlformats.org/officeDocument/2006/relationships/tags" Target="../tags/tag391.xml"/><Relationship Id="rId35" Type="http://schemas.openxmlformats.org/officeDocument/2006/relationships/tags" Target="../tags/tag396.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2.xml"/><Relationship Id="rId1" Type="http://schemas.openxmlformats.org/officeDocument/2006/relationships/tags" Target="../tags/tag40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4.xml"/><Relationship Id="rId1" Type="http://schemas.openxmlformats.org/officeDocument/2006/relationships/vmlDrawing" Target="../drawings/vmlDrawing73.v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4.xml"/><Relationship Id="rId1" Type="http://schemas.openxmlformats.org/officeDocument/2006/relationships/vmlDrawing" Target="../drawings/vmlDrawing74.v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4.xml"/><Relationship Id="rId1" Type="http://schemas.openxmlformats.org/officeDocument/2006/relationships/vmlDrawing" Target="../drawings/vmlDrawing75.v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4.xml"/><Relationship Id="rId1" Type="http://schemas.openxmlformats.org/officeDocument/2006/relationships/vmlDrawing" Target="../drawings/vmlDrawing76.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88517" y="2045525"/>
            <a:ext cx="7336283"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cap="all">
                <a:solidFill>
                  <a:schemeClr val="bg1"/>
                </a:solidFill>
                <a:latin typeface="+mj-lt"/>
                <a:ea typeface="+mj-ea"/>
                <a:cs typeface="+mj-cs"/>
              </a:defRPr>
            </a:lvl1pPr>
          </a:lstStyle>
          <a:p>
            <a:r>
              <a:rPr lang="en-US" sz="2400" dirty="0" smtClean="0"/>
              <a:t>Sourcing </a:t>
            </a:r>
            <a:r>
              <a:rPr lang="en-US" sz="2400" dirty="0" smtClean="0"/>
              <a:t>Analytics Training</a:t>
            </a:r>
            <a:endParaRPr lang="en-US" sz="2400" dirty="0"/>
          </a:p>
        </p:txBody>
      </p:sp>
    </p:spTree>
    <p:extLst>
      <p:ext uri="{BB962C8B-B14F-4D97-AF65-F5344CB8AC3E}">
        <p14:creationId xmlns:p14="http://schemas.microsoft.com/office/powerpoint/2010/main" xmlns="" val="339743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664912439"/>
              </p:ext>
            </p:extLst>
          </p:nvPr>
        </p:nvGraphicFramePr>
        <p:xfrm>
          <a:off x="1588" y="1588"/>
          <a:ext cx="1587" cy="1587"/>
        </p:xfrm>
        <a:graphic>
          <a:graphicData uri="http://schemas.openxmlformats.org/presentationml/2006/ole">
            <p:oleObj spid="_x0000_s40012" name="think-cell Slide" r:id="rId68"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10</a:t>
            </a:fld>
            <a:endParaRPr lang="en-US" dirty="0"/>
          </a:p>
        </p:txBody>
      </p:sp>
      <p:sp>
        <p:nvSpPr>
          <p:cNvPr id="4" name="Title 3"/>
          <p:cNvSpPr>
            <a:spLocks noGrp="1"/>
          </p:cNvSpPr>
          <p:nvPr>
            <p:ph type="title"/>
          </p:nvPr>
        </p:nvSpPr>
        <p:spPr/>
        <p:txBody>
          <a:bodyPr/>
          <a:lstStyle/>
          <a:p>
            <a:r>
              <a:rPr lang="en-GB" dirty="0"/>
              <a:t>Industry Trends &amp; Dynamics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Looking at trends such as Merger &amp; Acquisition activity and market concentration and plotting this information on a matrix provides a basis for understanding where the pressures lie and helps to identify areas of </a:t>
            </a:r>
            <a:r>
              <a:rPr lang="en-US" dirty="0" smtClean="0"/>
              <a:t>change.</a:t>
            </a:r>
            <a:endParaRPr lang="en-US" dirty="0"/>
          </a:p>
        </p:txBody>
      </p:sp>
      <p:cxnSp>
        <p:nvCxnSpPr>
          <p:cNvPr id="28" name="Straight Connector 27"/>
          <p:cNvCxnSpPr/>
          <p:nvPr>
            <p:custDataLst>
              <p:tags r:id="rId2"/>
            </p:custDataLst>
          </p:nvPr>
        </p:nvCxnSpPr>
        <p:spPr bwMode="auto">
          <a:xfrm rot="5400000">
            <a:off x="3955687" y="4033649"/>
            <a:ext cx="3852000" cy="1588"/>
          </a:xfrm>
          <a:prstGeom prst="line">
            <a:avLst/>
          </a:prstGeom>
          <a:solidFill>
            <a:srgbClr val="00BBEE"/>
          </a:solidFill>
          <a:ln w="9525" cap="flat" cmpd="sng" algn="ctr">
            <a:solidFill>
              <a:srgbClr val="000000"/>
            </a:solidFill>
            <a:prstDash val="solid"/>
            <a:round/>
            <a:headEnd type="none" w="med" len="med"/>
            <a:tailEnd type="none" w="med" len="med"/>
          </a:ln>
          <a:effectLst/>
        </p:spPr>
      </p:cxnSp>
      <p:cxnSp>
        <p:nvCxnSpPr>
          <p:cNvPr id="29" name="Straight Connector 28"/>
          <p:cNvCxnSpPr/>
          <p:nvPr>
            <p:custDataLst>
              <p:tags r:id="rId3"/>
            </p:custDataLst>
          </p:nvPr>
        </p:nvCxnSpPr>
        <p:spPr bwMode="auto">
          <a:xfrm>
            <a:off x="3621087" y="3885649"/>
            <a:ext cx="4775200" cy="1588"/>
          </a:xfrm>
          <a:prstGeom prst="line">
            <a:avLst/>
          </a:prstGeom>
          <a:solidFill>
            <a:srgbClr val="00BBEE"/>
          </a:solidFill>
          <a:ln w="9525" cap="flat" cmpd="sng" algn="ctr">
            <a:solidFill>
              <a:srgbClr val="000000"/>
            </a:solidFill>
            <a:prstDash val="solid"/>
            <a:round/>
            <a:headEnd type="none" w="med" len="med"/>
            <a:tailEnd type="none" w="med" len="med"/>
          </a:ln>
          <a:effectLst/>
        </p:spPr>
      </p:cxnSp>
      <p:sp>
        <p:nvSpPr>
          <p:cNvPr id="30" name="Rectangle 31"/>
          <p:cNvSpPr>
            <a:spLocks noChangeArrowheads="1"/>
          </p:cNvSpPr>
          <p:nvPr>
            <p:custDataLst>
              <p:tags r:id="rId4"/>
            </p:custDataLst>
          </p:nvPr>
        </p:nvSpPr>
        <p:spPr bwMode="auto">
          <a:xfrm>
            <a:off x="1304925" y="4865137"/>
            <a:ext cx="1898650" cy="215900"/>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31" name="Rectangle 5"/>
          <p:cNvSpPr>
            <a:spLocks noChangeArrowheads="1"/>
          </p:cNvSpPr>
          <p:nvPr>
            <p:custDataLst>
              <p:tags r:id="rId5"/>
            </p:custDataLst>
          </p:nvPr>
        </p:nvSpPr>
        <p:spPr bwMode="auto">
          <a:xfrm>
            <a:off x="2124075" y="5608087"/>
            <a:ext cx="376237" cy="192087"/>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32" name="Rectangle 6"/>
          <p:cNvSpPr>
            <a:spLocks noChangeArrowheads="1"/>
          </p:cNvSpPr>
          <p:nvPr>
            <p:custDataLst>
              <p:tags r:id="rId6"/>
            </p:custDataLst>
          </p:nvPr>
        </p:nvSpPr>
        <p:spPr bwMode="auto">
          <a:xfrm>
            <a:off x="1582737" y="5649362"/>
            <a:ext cx="192088" cy="9207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800" b="1" dirty="0">
                <a:solidFill>
                  <a:srgbClr val="000000"/>
                </a:solidFill>
                <a:latin typeface="Arial" charset="0"/>
              </a:rPr>
              <a:t>Time</a:t>
            </a:r>
            <a:endParaRPr lang="en-US" sz="3200" b="1" dirty="0">
              <a:solidFill>
                <a:srgbClr val="000000"/>
              </a:solidFill>
              <a:latin typeface="Arial" charset="0"/>
            </a:endParaRPr>
          </a:p>
        </p:txBody>
      </p:sp>
      <p:sp>
        <p:nvSpPr>
          <p:cNvPr id="33" name="Line 7"/>
          <p:cNvSpPr>
            <a:spLocks noChangeShapeType="1"/>
          </p:cNvSpPr>
          <p:nvPr>
            <p:custDataLst>
              <p:tags r:id="rId7"/>
            </p:custDataLst>
          </p:nvPr>
        </p:nvSpPr>
        <p:spPr bwMode="auto">
          <a:xfrm flipH="1">
            <a:off x="1501775" y="5582687"/>
            <a:ext cx="779462" cy="1587"/>
          </a:xfrm>
          <a:prstGeom prst="line">
            <a:avLst/>
          </a:prstGeom>
          <a:noFill/>
          <a:ln w="9525">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34" name="Line 8"/>
          <p:cNvSpPr>
            <a:spLocks noChangeShapeType="1"/>
          </p:cNvSpPr>
          <p:nvPr>
            <p:custDataLst>
              <p:tags r:id="rId8"/>
            </p:custDataLst>
          </p:nvPr>
        </p:nvSpPr>
        <p:spPr bwMode="auto">
          <a:xfrm>
            <a:off x="1493837" y="4887362"/>
            <a:ext cx="0" cy="695325"/>
          </a:xfrm>
          <a:prstGeom prst="line">
            <a:avLst/>
          </a:prstGeom>
          <a:noFill/>
          <a:ln w="9525">
            <a:solidFill>
              <a:srgbClr val="B1C2D3"/>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57" name="Line 9"/>
          <p:cNvSpPr>
            <a:spLocks noChangeShapeType="1"/>
          </p:cNvSpPr>
          <p:nvPr>
            <p:custDataLst>
              <p:tags r:id="rId9"/>
            </p:custDataLst>
          </p:nvPr>
        </p:nvSpPr>
        <p:spPr bwMode="auto">
          <a:xfrm flipH="1">
            <a:off x="1501775" y="5582687"/>
            <a:ext cx="779462" cy="1587"/>
          </a:xfrm>
          <a:prstGeom prst="line">
            <a:avLst/>
          </a:prstGeom>
          <a:noFill/>
          <a:ln w="9525">
            <a:solidFill>
              <a:srgbClr val="B1C2D3"/>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nvGrpSpPr>
          <p:cNvPr id="58" name="Group 10"/>
          <p:cNvGrpSpPr>
            <a:grpSpLocks/>
          </p:cNvGrpSpPr>
          <p:nvPr>
            <p:custDataLst>
              <p:tags r:id="rId10"/>
            </p:custDataLst>
          </p:nvPr>
        </p:nvGrpSpPr>
        <p:grpSpPr bwMode="auto">
          <a:xfrm>
            <a:off x="2124075" y="4928637"/>
            <a:ext cx="114300" cy="644525"/>
            <a:chOff x="1826" y="3822"/>
            <a:chExt cx="78" cy="435"/>
          </a:xfrm>
        </p:grpSpPr>
        <p:sp>
          <p:nvSpPr>
            <p:cNvPr id="59" name="Rectangle 11"/>
            <p:cNvSpPr>
              <a:spLocks noChangeArrowheads="1"/>
            </p:cNvSpPr>
            <p:nvPr/>
          </p:nvSpPr>
          <p:spPr bwMode="auto">
            <a:xfrm>
              <a:off x="1826" y="3822"/>
              <a:ext cx="78" cy="435"/>
            </a:xfrm>
            <a:prstGeom prst="rect">
              <a:avLst/>
            </a:prstGeom>
            <a:solidFill>
              <a:srgbClr val="418341"/>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0" name="Rectangle 12"/>
            <p:cNvSpPr>
              <a:spLocks noChangeArrowheads="1"/>
            </p:cNvSpPr>
            <p:nvPr/>
          </p:nvSpPr>
          <p:spPr bwMode="auto">
            <a:xfrm>
              <a:off x="1826" y="3822"/>
              <a:ext cx="78" cy="435"/>
            </a:xfrm>
            <a:prstGeom prst="rect">
              <a:avLst/>
            </a:prstGeom>
            <a:solidFill>
              <a:srgbClr val="418341"/>
            </a:solidFill>
            <a:ln w="9525" cap="rnd">
              <a:solidFill>
                <a:srgbClr val="000000"/>
              </a:solid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grpSp>
        <p:nvGrpSpPr>
          <p:cNvPr id="61" name="Group 13"/>
          <p:cNvGrpSpPr>
            <a:grpSpLocks/>
          </p:cNvGrpSpPr>
          <p:nvPr>
            <p:custDataLst>
              <p:tags r:id="rId11"/>
            </p:custDataLst>
          </p:nvPr>
        </p:nvGrpSpPr>
        <p:grpSpPr bwMode="auto">
          <a:xfrm>
            <a:off x="1870075" y="5020712"/>
            <a:ext cx="114300" cy="552450"/>
            <a:chOff x="1652" y="3884"/>
            <a:chExt cx="78" cy="373"/>
          </a:xfrm>
        </p:grpSpPr>
        <p:sp>
          <p:nvSpPr>
            <p:cNvPr id="62" name="Rectangle 14"/>
            <p:cNvSpPr>
              <a:spLocks noChangeArrowheads="1"/>
            </p:cNvSpPr>
            <p:nvPr/>
          </p:nvSpPr>
          <p:spPr bwMode="auto">
            <a:xfrm>
              <a:off x="1652" y="3884"/>
              <a:ext cx="78" cy="373"/>
            </a:xfrm>
            <a:prstGeom prst="rect">
              <a:avLst/>
            </a:prstGeom>
            <a:solidFill>
              <a:srgbClr val="418341"/>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3" name="Rectangle 15"/>
            <p:cNvSpPr>
              <a:spLocks noChangeArrowheads="1"/>
            </p:cNvSpPr>
            <p:nvPr/>
          </p:nvSpPr>
          <p:spPr bwMode="auto">
            <a:xfrm>
              <a:off x="1652" y="3884"/>
              <a:ext cx="78" cy="373"/>
            </a:xfrm>
            <a:prstGeom prst="rect">
              <a:avLst/>
            </a:prstGeom>
            <a:solidFill>
              <a:srgbClr val="418341"/>
            </a:solidFill>
            <a:ln w="9525" cap="rnd">
              <a:solidFill>
                <a:srgbClr val="000000"/>
              </a:solid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grpSp>
        <p:nvGrpSpPr>
          <p:cNvPr id="64" name="Group 16"/>
          <p:cNvGrpSpPr>
            <a:grpSpLocks/>
          </p:cNvGrpSpPr>
          <p:nvPr>
            <p:custDataLst>
              <p:tags r:id="rId12"/>
            </p:custDataLst>
          </p:nvPr>
        </p:nvGrpSpPr>
        <p:grpSpPr bwMode="auto">
          <a:xfrm>
            <a:off x="1581150" y="5146124"/>
            <a:ext cx="122237" cy="427038"/>
            <a:chOff x="1454" y="3969"/>
            <a:chExt cx="84" cy="288"/>
          </a:xfrm>
        </p:grpSpPr>
        <p:sp>
          <p:nvSpPr>
            <p:cNvPr id="65" name="Rectangle 17"/>
            <p:cNvSpPr>
              <a:spLocks noChangeArrowheads="1"/>
            </p:cNvSpPr>
            <p:nvPr/>
          </p:nvSpPr>
          <p:spPr bwMode="auto">
            <a:xfrm>
              <a:off x="1454" y="3969"/>
              <a:ext cx="84" cy="288"/>
            </a:xfrm>
            <a:prstGeom prst="rect">
              <a:avLst/>
            </a:prstGeom>
            <a:solidFill>
              <a:srgbClr val="418341"/>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6" name="Rectangle 18"/>
            <p:cNvSpPr>
              <a:spLocks noChangeArrowheads="1"/>
            </p:cNvSpPr>
            <p:nvPr/>
          </p:nvSpPr>
          <p:spPr bwMode="auto">
            <a:xfrm>
              <a:off x="1454" y="3969"/>
              <a:ext cx="84" cy="288"/>
            </a:xfrm>
            <a:prstGeom prst="rect">
              <a:avLst/>
            </a:prstGeom>
            <a:solidFill>
              <a:srgbClr val="418341"/>
            </a:solidFill>
            <a:ln w="9525" cap="rnd">
              <a:solidFill>
                <a:srgbClr val="000000"/>
              </a:solid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grpSp>
        <p:nvGrpSpPr>
          <p:cNvPr id="67" name="Group 19"/>
          <p:cNvGrpSpPr>
            <a:grpSpLocks/>
          </p:cNvGrpSpPr>
          <p:nvPr>
            <p:custDataLst>
              <p:tags r:id="rId13"/>
            </p:custDataLst>
          </p:nvPr>
        </p:nvGrpSpPr>
        <p:grpSpPr bwMode="auto">
          <a:xfrm>
            <a:off x="2124075" y="4928637"/>
            <a:ext cx="114300" cy="644525"/>
            <a:chOff x="1826" y="3822"/>
            <a:chExt cx="78" cy="435"/>
          </a:xfrm>
        </p:grpSpPr>
        <p:sp>
          <p:nvSpPr>
            <p:cNvPr id="68" name="Rectangle 20"/>
            <p:cNvSpPr>
              <a:spLocks noChangeArrowheads="1"/>
            </p:cNvSpPr>
            <p:nvPr/>
          </p:nvSpPr>
          <p:spPr bwMode="auto">
            <a:xfrm>
              <a:off x="1826" y="3822"/>
              <a:ext cx="78" cy="435"/>
            </a:xfrm>
            <a:prstGeom prst="rect">
              <a:avLst/>
            </a:prstGeom>
            <a:solidFill>
              <a:srgbClr val="00BBEE"/>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9" name="Rectangle 21"/>
            <p:cNvSpPr>
              <a:spLocks noChangeArrowheads="1"/>
            </p:cNvSpPr>
            <p:nvPr/>
          </p:nvSpPr>
          <p:spPr bwMode="auto">
            <a:xfrm>
              <a:off x="1826" y="3822"/>
              <a:ext cx="78" cy="435"/>
            </a:xfrm>
            <a:prstGeom prst="rect">
              <a:avLst/>
            </a:prstGeom>
            <a:solidFill>
              <a:srgbClr val="00BBEE"/>
            </a:solidFill>
            <a:ln w="9525" cap="rnd">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grpSp>
        <p:nvGrpSpPr>
          <p:cNvPr id="70" name="Group 22"/>
          <p:cNvGrpSpPr>
            <a:grpSpLocks/>
          </p:cNvGrpSpPr>
          <p:nvPr>
            <p:custDataLst>
              <p:tags r:id="rId14"/>
            </p:custDataLst>
          </p:nvPr>
        </p:nvGrpSpPr>
        <p:grpSpPr bwMode="auto">
          <a:xfrm>
            <a:off x="1870075" y="5020712"/>
            <a:ext cx="114300" cy="552450"/>
            <a:chOff x="1652" y="3884"/>
            <a:chExt cx="78" cy="373"/>
          </a:xfrm>
        </p:grpSpPr>
        <p:sp>
          <p:nvSpPr>
            <p:cNvPr id="71" name="Rectangle 23"/>
            <p:cNvSpPr>
              <a:spLocks noChangeArrowheads="1"/>
            </p:cNvSpPr>
            <p:nvPr/>
          </p:nvSpPr>
          <p:spPr bwMode="auto">
            <a:xfrm>
              <a:off x="1652" y="3884"/>
              <a:ext cx="78" cy="373"/>
            </a:xfrm>
            <a:prstGeom prst="rect">
              <a:avLst/>
            </a:prstGeom>
            <a:solidFill>
              <a:srgbClr val="00BBEE"/>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2" name="Rectangle 24"/>
            <p:cNvSpPr>
              <a:spLocks noChangeArrowheads="1"/>
            </p:cNvSpPr>
            <p:nvPr/>
          </p:nvSpPr>
          <p:spPr bwMode="auto">
            <a:xfrm>
              <a:off x="1652" y="3884"/>
              <a:ext cx="78" cy="373"/>
            </a:xfrm>
            <a:prstGeom prst="rect">
              <a:avLst/>
            </a:prstGeom>
            <a:solidFill>
              <a:srgbClr val="00BBEE"/>
            </a:solidFill>
            <a:ln w="9525" cap="rnd">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grpSp>
        <p:nvGrpSpPr>
          <p:cNvPr id="73" name="Group 25"/>
          <p:cNvGrpSpPr>
            <a:grpSpLocks/>
          </p:cNvGrpSpPr>
          <p:nvPr>
            <p:custDataLst>
              <p:tags r:id="rId15"/>
            </p:custDataLst>
          </p:nvPr>
        </p:nvGrpSpPr>
        <p:grpSpPr bwMode="auto">
          <a:xfrm>
            <a:off x="1581150" y="5146124"/>
            <a:ext cx="122237" cy="427038"/>
            <a:chOff x="1454" y="3969"/>
            <a:chExt cx="84" cy="288"/>
          </a:xfrm>
        </p:grpSpPr>
        <p:sp>
          <p:nvSpPr>
            <p:cNvPr id="74" name="Rectangle 26"/>
            <p:cNvSpPr>
              <a:spLocks noChangeArrowheads="1"/>
            </p:cNvSpPr>
            <p:nvPr/>
          </p:nvSpPr>
          <p:spPr bwMode="auto">
            <a:xfrm>
              <a:off x="1454" y="3969"/>
              <a:ext cx="84" cy="288"/>
            </a:xfrm>
            <a:prstGeom prst="rect">
              <a:avLst/>
            </a:prstGeom>
            <a:solidFill>
              <a:srgbClr val="00BBEE"/>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5" name="Rectangle 27"/>
            <p:cNvSpPr>
              <a:spLocks noChangeArrowheads="1"/>
            </p:cNvSpPr>
            <p:nvPr/>
          </p:nvSpPr>
          <p:spPr bwMode="auto">
            <a:xfrm>
              <a:off x="1454" y="3969"/>
              <a:ext cx="84" cy="288"/>
            </a:xfrm>
            <a:prstGeom prst="rect">
              <a:avLst/>
            </a:prstGeom>
            <a:solidFill>
              <a:srgbClr val="00BBEE"/>
            </a:solidFill>
            <a:ln w="9525" cap="rnd">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sp>
        <p:nvSpPr>
          <p:cNvPr id="76" name="Rectangle 28"/>
          <p:cNvSpPr>
            <a:spLocks noChangeArrowheads="1"/>
          </p:cNvSpPr>
          <p:nvPr>
            <p:custDataLst>
              <p:tags r:id="rId16"/>
            </p:custDataLst>
          </p:nvPr>
        </p:nvSpPr>
        <p:spPr bwMode="auto">
          <a:xfrm>
            <a:off x="771525" y="5054049"/>
            <a:ext cx="719137" cy="293688"/>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77" name="Rectangle 29"/>
          <p:cNvSpPr>
            <a:spLocks noChangeArrowheads="1"/>
          </p:cNvSpPr>
          <p:nvPr>
            <p:custDataLst>
              <p:tags r:id="rId17"/>
            </p:custDataLst>
          </p:nvPr>
        </p:nvSpPr>
        <p:spPr bwMode="auto">
          <a:xfrm>
            <a:off x="968375" y="5088974"/>
            <a:ext cx="284162" cy="9207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800" b="1" dirty="0">
                <a:solidFill>
                  <a:srgbClr val="000000"/>
                </a:solidFill>
                <a:latin typeface="Arial" charset="0"/>
              </a:rPr>
              <a:t># M&amp;A </a:t>
            </a:r>
            <a:endParaRPr lang="en-US" sz="3200" b="1" dirty="0">
              <a:solidFill>
                <a:srgbClr val="000000"/>
              </a:solidFill>
              <a:latin typeface="Arial" charset="0"/>
            </a:endParaRPr>
          </a:p>
        </p:txBody>
      </p:sp>
      <p:sp>
        <p:nvSpPr>
          <p:cNvPr id="78" name="Rectangle 30"/>
          <p:cNvSpPr>
            <a:spLocks noChangeArrowheads="1"/>
          </p:cNvSpPr>
          <p:nvPr>
            <p:custDataLst>
              <p:tags r:id="rId18"/>
            </p:custDataLst>
          </p:nvPr>
        </p:nvSpPr>
        <p:spPr bwMode="auto">
          <a:xfrm>
            <a:off x="862012" y="5196924"/>
            <a:ext cx="496888" cy="9207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800" b="1" dirty="0">
                <a:solidFill>
                  <a:srgbClr val="000000"/>
                </a:solidFill>
                <a:latin typeface="Arial" charset="0"/>
              </a:rPr>
              <a:t>Transactions</a:t>
            </a:r>
            <a:endParaRPr lang="en-US" sz="3200" b="1" dirty="0">
              <a:solidFill>
                <a:srgbClr val="000000"/>
              </a:solidFill>
              <a:latin typeface="Arial" charset="0"/>
            </a:endParaRPr>
          </a:p>
        </p:txBody>
      </p:sp>
      <p:sp>
        <p:nvSpPr>
          <p:cNvPr id="79" name="Rectangle 32"/>
          <p:cNvSpPr>
            <a:spLocks noChangeArrowheads="1"/>
          </p:cNvSpPr>
          <p:nvPr>
            <p:custDataLst>
              <p:tags r:id="rId19"/>
            </p:custDataLst>
          </p:nvPr>
        </p:nvSpPr>
        <p:spPr bwMode="auto">
          <a:xfrm>
            <a:off x="860425" y="4728612"/>
            <a:ext cx="1925207" cy="135422"/>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100" b="1" dirty="0">
                <a:solidFill>
                  <a:srgbClr val="000000"/>
                </a:solidFill>
                <a:latin typeface="Arial" charset="0"/>
              </a:rPr>
              <a:t>Merger &amp;Acquisition Activity</a:t>
            </a:r>
          </a:p>
        </p:txBody>
      </p:sp>
      <p:sp>
        <p:nvSpPr>
          <p:cNvPr id="80" name="Rectangle 33"/>
          <p:cNvSpPr>
            <a:spLocks noChangeArrowheads="1"/>
          </p:cNvSpPr>
          <p:nvPr>
            <p:custDataLst>
              <p:tags r:id="rId20"/>
            </p:custDataLst>
          </p:nvPr>
        </p:nvSpPr>
        <p:spPr bwMode="auto">
          <a:xfrm>
            <a:off x="1198562" y="3382412"/>
            <a:ext cx="1227138" cy="201612"/>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81" name="Rectangle 34"/>
          <p:cNvSpPr>
            <a:spLocks noChangeArrowheads="1"/>
          </p:cNvSpPr>
          <p:nvPr>
            <p:custDataLst>
              <p:tags r:id="rId21"/>
            </p:custDataLst>
          </p:nvPr>
        </p:nvSpPr>
        <p:spPr bwMode="auto">
          <a:xfrm>
            <a:off x="860425" y="3433212"/>
            <a:ext cx="1449115" cy="135422"/>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100" b="1" dirty="0">
                <a:solidFill>
                  <a:srgbClr val="000000"/>
                </a:solidFill>
                <a:latin typeface="Arial" charset="0"/>
              </a:rPr>
              <a:t>Market Concentration</a:t>
            </a:r>
          </a:p>
        </p:txBody>
      </p:sp>
      <p:sp>
        <p:nvSpPr>
          <p:cNvPr id="82" name="Rectangle 36"/>
          <p:cNvSpPr>
            <a:spLocks noChangeArrowheads="1"/>
          </p:cNvSpPr>
          <p:nvPr>
            <p:custDataLst>
              <p:tags r:id="rId22"/>
            </p:custDataLst>
          </p:nvPr>
        </p:nvSpPr>
        <p:spPr bwMode="auto">
          <a:xfrm>
            <a:off x="917575" y="4312687"/>
            <a:ext cx="377825" cy="193675"/>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83" name="Rectangle 37"/>
          <p:cNvSpPr>
            <a:spLocks noChangeArrowheads="1"/>
          </p:cNvSpPr>
          <p:nvPr>
            <p:custDataLst>
              <p:tags r:id="rId23"/>
            </p:custDataLst>
          </p:nvPr>
        </p:nvSpPr>
        <p:spPr bwMode="auto">
          <a:xfrm>
            <a:off x="1004887" y="4355549"/>
            <a:ext cx="488950" cy="98489"/>
          </a:xfrm>
          <a:prstGeom prst="rect">
            <a:avLst/>
          </a:prstGeom>
          <a:noFill/>
          <a:ln w="9525">
            <a:noFill/>
            <a:miter lim="800000"/>
            <a:headEnd/>
            <a:tailEnd/>
          </a:ln>
        </p:spPr>
        <p:txBody>
          <a:bodyPr wrap="square" lIns="0" tIns="0" rIns="0" bIns="0">
            <a:spAutoFit/>
          </a:bodyPr>
          <a:lstStyle/>
          <a:p>
            <a:pPr eaLnBrk="0" fontAlgn="base" hangingPunct="0">
              <a:lnSpc>
                <a:spcPct val="80000"/>
              </a:lnSpc>
              <a:spcBef>
                <a:spcPct val="0"/>
              </a:spcBef>
              <a:spcAft>
                <a:spcPct val="0"/>
              </a:spcAft>
            </a:pPr>
            <a:r>
              <a:rPr lang="en-US" sz="800" b="1" dirty="0" smtClean="0">
                <a:solidFill>
                  <a:srgbClr val="000000"/>
                </a:solidFill>
                <a:latin typeface="Arial" charset="0"/>
              </a:rPr>
              <a:t>200X</a:t>
            </a:r>
            <a:endParaRPr lang="en-US" sz="3200" b="1" dirty="0">
              <a:solidFill>
                <a:srgbClr val="000000"/>
              </a:solidFill>
              <a:latin typeface="Arial" charset="0"/>
            </a:endParaRPr>
          </a:p>
        </p:txBody>
      </p:sp>
      <p:sp>
        <p:nvSpPr>
          <p:cNvPr id="84" name="Rectangle 38"/>
          <p:cNvSpPr>
            <a:spLocks noChangeArrowheads="1"/>
          </p:cNvSpPr>
          <p:nvPr>
            <p:custDataLst>
              <p:tags r:id="rId24"/>
            </p:custDataLst>
          </p:nvPr>
        </p:nvSpPr>
        <p:spPr bwMode="auto">
          <a:xfrm>
            <a:off x="1811337" y="4312687"/>
            <a:ext cx="377825" cy="193675"/>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85" name="Rectangle 39"/>
          <p:cNvSpPr>
            <a:spLocks noChangeArrowheads="1"/>
          </p:cNvSpPr>
          <p:nvPr>
            <p:custDataLst>
              <p:tags r:id="rId25"/>
            </p:custDataLst>
          </p:nvPr>
        </p:nvSpPr>
        <p:spPr bwMode="auto">
          <a:xfrm>
            <a:off x="1898650" y="4355549"/>
            <a:ext cx="948753" cy="98489"/>
          </a:xfrm>
          <a:prstGeom prst="rect">
            <a:avLst/>
          </a:prstGeom>
          <a:noFill/>
          <a:ln w="9525">
            <a:noFill/>
            <a:miter lim="800000"/>
            <a:headEnd/>
            <a:tailEnd/>
          </a:ln>
        </p:spPr>
        <p:txBody>
          <a:bodyPr wrap="square" lIns="0" tIns="0" rIns="0" bIns="0">
            <a:spAutoFit/>
          </a:bodyPr>
          <a:lstStyle/>
          <a:p>
            <a:pPr eaLnBrk="0" fontAlgn="base" hangingPunct="0">
              <a:lnSpc>
                <a:spcPct val="80000"/>
              </a:lnSpc>
              <a:spcBef>
                <a:spcPct val="0"/>
              </a:spcBef>
              <a:spcAft>
                <a:spcPct val="0"/>
              </a:spcAft>
            </a:pPr>
            <a:r>
              <a:rPr lang="en-US" sz="800" b="1" dirty="0" smtClean="0">
                <a:solidFill>
                  <a:srgbClr val="000000"/>
                </a:solidFill>
                <a:latin typeface="Arial" charset="0"/>
              </a:rPr>
              <a:t>201X</a:t>
            </a:r>
            <a:endParaRPr lang="en-US" sz="3200" b="1" dirty="0">
              <a:solidFill>
                <a:srgbClr val="000000"/>
              </a:solidFill>
              <a:latin typeface="Arial" charset="0"/>
            </a:endParaRPr>
          </a:p>
        </p:txBody>
      </p:sp>
      <p:grpSp>
        <p:nvGrpSpPr>
          <p:cNvPr id="86" name="Group 40"/>
          <p:cNvGrpSpPr>
            <a:grpSpLocks/>
          </p:cNvGrpSpPr>
          <p:nvPr>
            <p:custDataLst>
              <p:tags r:id="rId26"/>
            </p:custDataLst>
          </p:nvPr>
        </p:nvGrpSpPr>
        <p:grpSpPr bwMode="auto">
          <a:xfrm>
            <a:off x="1663700" y="3668162"/>
            <a:ext cx="647700" cy="619125"/>
            <a:chOff x="1574" y="2896"/>
            <a:chExt cx="444" cy="418"/>
          </a:xfrm>
        </p:grpSpPr>
        <p:grpSp>
          <p:nvGrpSpPr>
            <p:cNvPr id="87" name="Group 41"/>
            <p:cNvGrpSpPr>
              <a:grpSpLocks/>
            </p:cNvGrpSpPr>
            <p:nvPr/>
          </p:nvGrpSpPr>
          <p:grpSpPr bwMode="auto">
            <a:xfrm>
              <a:off x="1574" y="2896"/>
              <a:ext cx="210" cy="198"/>
              <a:chOff x="1574" y="2896"/>
              <a:chExt cx="210" cy="198"/>
            </a:xfrm>
          </p:grpSpPr>
          <p:sp>
            <p:nvSpPr>
              <p:cNvPr id="91" name="Freeform 42"/>
              <p:cNvSpPr>
                <a:spLocks/>
              </p:cNvSpPr>
              <p:nvPr/>
            </p:nvSpPr>
            <p:spPr bwMode="auto">
              <a:xfrm>
                <a:off x="1574" y="2896"/>
                <a:ext cx="210" cy="198"/>
              </a:xfrm>
              <a:custGeom>
                <a:avLst/>
                <a:gdLst>
                  <a:gd name="T0" fmla="*/ 0 w 35"/>
                  <a:gd name="T1" fmla="*/ 1120 h 35"/>
                  <a:gd name="T2" fmla="*/ 360 w 35"/>
                  <a:gd name="T3" fmla="*/ 322 h 35"/>
                  <a:gd name="T4" fmla="*/ 1260 w 35"/>
                  <a:gd name="T5" fmla="*/ 0 h 35"/>
                  <a:gd name="T6" fmla="*/ 1260 w 35"/>
                  <a:gd name="T7" fmla="*/ 1120 h 35"/>
                  <a:gd name="T8" fmla="*/ 0 w 35"/>
                  <a:gd name="T9" fmla="*/ 1120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0" y="35"/>
                    </a:moveTo>
                    <a:cubicBezTo>
                      <a:pt x="0" y="26"/>
                      <a:pt x="3" y="17"/>
                      <a:pt x="10" y="10"/>
                    </a:cubicBezTo>
                    <a:cubicBezTo>
                      <a:pt x="17" y="3"/>
                      <a:pt x="26" y="0"/>
                      <a:pt x="35" y="0"/>
                    </a:cubicBezTo>
                    <a:lnTo>
                      <a:pt x="35" y="35"/>
                    </a:lnTo>
                    <a:lnTo>
                      <a:pt x="0" y="35"/>
                    </a:lnTo>
                    <a:close/>
                  </a:path>
                </a:pathLst>
              </a:custGeom>
              <a:solidFill>
                <a:srgbClr val="FFFFFF"/>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92" name="Freeform 43"/>
              <p:cNvSpPr>
                <a:spLocks/>
              </p:cNvSpPr>
              <p:nvPr/>
            </p:nvSpPr>
            <p:spPr bwMode="auto">
              <a:xfrm>
                <a:off x="1574" y="2896"/>
                <a:ext cx="210" cy="198"/>
              </a:xfrm>
              <a:custGeom>
                <a:avLst/>
                <a:gdLst>
                  <a:gd name="T0" fmla="*/ 0 w 35"/>
                  <a:gd name="T1" fmla="*/ 1120 h 35"/>
                  <a:gd name="T2" fmla="*/ 360 w 35"/>
                  <a:gd name="T3" fmla="*/ 322 h 35"/>
                  <a:gd name="T4" fmla="*/ 1260 w 35"/>
                  <a:gd name="T5" fmla="*/ 0 h 35"/>
                  <a:gd name="T6" fmla="*/ 0 60000 65536"/>
                  <a:gd name="T7" fmla="*/ 0 60000 65536"/>
                  <a:gd name="T8" fmla="*/ 0 60000 65536"/>
                  <a:gd name="T9" fmla="*/ 0 w 35"/>
                  <a:gd name="T10" fmla="*/ 0 h 35"/>
                  <a:gd name="T11" fmla="*/ 35 w 35"/>
                  <a:gd name="T12" fmla="*/ 35 h 35"/>
                </a:gdLst>
                <a:ahLst/>
                <a:cxnLst>
                  <a:cxn ang="T6">
                    <a:pos x="T0" y="T1"/>
                  </a:cxn>
                  <a:cxn ang="T7">
                    <a:pos x="T2" y="T3"/>
                  </a:cxn>
                  <a:cxn ang="T8">
                    <a:pos x="T4" y="T5"/>
                  </a:cxn>
                </a:cxnLst>
                <a:rect l="T9" t="T10" r="T11" b="T12"/>
                <a:pathLst>
                  <a:path w="35" h="35">
                    <a:moveTo>
                      <a:pt x="0" y="35"/>
                    </a:moveTo>
                    <a:cubicBezTo>
                      <a:pt x="0" y="26"/>
                      <a:pt x="3" y="17"/>
                      <a:pt x="10" y="10"/>
                    </a:cubicBezTo>
                    <a:cubicBezTo>
                      <a:pt x="17" y="3"/>
                      <a:pt x="26" y="0"/>
                      <a:pt x="35" y="0"/>
                    </a:cubicBezTo>
                  </a:path>
                </a:pathLst>
              </a:custGeom>
              <a:noFill/>
              <a:ln w="9525" cap="rnd">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grpSp>
          <p:nvGrpSpPr>
            <p:cNvPr id="88" name="Group 44"/>
            <p:cNvGrpSpPr>
              <a:grpSpLocks/>
            </p:cNvGrpSpPr>
            <p:nvPr/>
          </p:nvGrpSpPr>
          <p:grpSpPr bwMode="auto">
            <a:xfrm>
              <a:off x="1574" y="2896"/>
              <a:ext cx="444" cy="418"/>
              <a:chOff x="1574" y="2896"/>
              <a:chExt cx="444" cy="418"/>
            </a:xfrm>
          </p:grpSpPr>
          <p:sp>
            <p:nvSpPr>
              <p:cNvPr id="89" name="Freeform 45"/>
              <p:cNvSpPr>
                <a:spLocks/>
              </p:cNvSpPr>
              <p:nvPr/>
            </p:nvSpPr>
            <p:spPr bwMode="auto">
              <a:xfrm>
                <a:off x="1574" y="2896"/>
                <a:ext cx="444" cy="418"/>
              </a:xfrm>
              <a:custGeom>
                <a:avLst/>
                <a:gdLst>
                  <a:gd name="T0" fmla="*/ 1260 w 74"/>
                  <a:gd name="T1" fmla="*/ 0 h 74"/>
                  <a:gd name="T2" fmla="*/ 2160 w 74"/>
                  <a:gd name="T3" fmla="*/ 316 h 74"/>
                  <a:gd name="T4" fmla="*/ 2160 w 74"/>
                  <a:gd name="T5" fmla="*/ 1949 h 74"/>
                  <a:gd name="T6" fmla="*/ 360 w 74"/>
                  <a:gd name="T7" fmla="*/ 1915 h 74"/>
                  <a:gd name="T8" fmla="*/ 0 w 74"/>
                  <a:gd name="T9" fmla="*/ 1118 h 74"/>
                  <a:gd name="T10" fmla="*/ 1260 w 74"/>
                  <a:gd name="T11" fmla="*/ 1118 h 74"/>
                  <a:gd name="T12" fmla="*/ 1260 w 74"/>
                  <a:gd name="T13" fmla="*/ 0 h 74"/>
                  <a:gd name="T14" fmla="*/ 0 60000 65536"/>
                  <a:gd name="T15" fmla="*/ 0 60000 65536"/>
                  <a:gd name="T16" fmla="*/ 0 60000 65536"/>
                  <a:gd name="T17" fmla="*/ 0 60000 65536"/>
                  <a:gd name="T18" fmla="*/ 0 60000 65536"/>
                  <a:gd name="T19" fmla="*/ 0 60000 65536"/>
                  <a:gd name="T20" fmla="*/ 0 60000 65536"/>
                  <a:gd name="T21" fmla="*/ 0 w 74"/>
                  <a:gd name="T22" fmla="*/ 0 h 74"/>
                  <a:gd name="T23" fmla="*/ 74 w 74"/>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74">
                    <a:moveTo>
                      <a:pt x="35" y="0"/>
                    </a:moveTo>
                    <a:cubicBezTo>
                      <a:pt x="44" y="0"/>
                      <a:pt x="54" y="4"/>
                      <a:pt x="60" y="10"/>
                    </a:cubicBezTo>
                    <a:cubicBezTo>
                      <a:pt x="74" y="24"/>
                      <a:pt x="74" y="47"/>
                      <a:pt x="60" y="61"/>
                    </a:cubicBezTo>
                    <a:cubicBezTo>
                      <a:pt x="47" y="74"/>
                      <a:pt x="24" y="74"/>
                      <a:pt x="10" y="60"/>
                    </a:cubicBezTo>
                    <a:cubicBezTo>
                      <a:pt x="3" y="54"/>
                      <a:pt x="0" y="45"/>
                      <a:pt x="0" y="35"/>
                    </a:cubicBezTo>
                    <a:lnTo>
                      <a:pt x="35" y="35"/>
                    </a:lnTo>
                    <a:lnTo>
                      <a:pt x="35" y="0"/>
                    </a:lnTo>
                    <a:close/>
                  </a:path>
                </a:pathLst>
              </a:custGeom>
              <a:solidFill>
                <a:srgbClr val="808080"/>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90" name="Freeform 46"/>
              <p:cNvSpPr>
                <a:spLocks/>
              </p:cNvSpPr>
              <p:nvPr/>
            </p:nvSpPr>
            <p:spPr bwMode="auto">
              <a:xfrm>
                <a:off x="1574" y="2896"/>
                <a:ext cx="444" cy="418"/>
              </a:xfrm>
              <a:custGeom>
                <a:avLst/>
                <a:gdLst>
                  <a:gd name="T0" fmla="*/ 1260 w 74"/>
                  <a:gd name="T1" fmla="*/ 0 h 74"/>
                  <a:gd name="T2" fmla="*/ 2160 w 74"/>
                  <a:gd name="T3" fmla="*/ 316 h 74"/>
                  <a:gd name="T4" fmla="*/ 2160 w 74"/>
                  <a:gd name="T5" fmla="*/ 1949 h 74"/>
                  <a:gd name="T6" fmla="*/ 360 w 74"/>
                  <a:gd name="T7" fmla="*/ 1915 h 74"/>
                  <a:gd name="T8" fmla="*/ 0 w 74"/>
                  <a:gd name="T9" fmla="*/ 1118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5" y="0"/>
                    </a:moveTo>
                    <a:cubicBezTo>
                      <a:pt x="44" y="0"/>
                      <a:pt x="54" y="4"/>
                      <a:pt x="60" y="10"/>
                    </a:cubicBezTo>
                    <a:cubicBezTo>
                      <a:pt x="74" y="24"/>
                      <a:pt x="74" y="47"/>
                      <a:pt x="60" y="61"/>
                    </a:cubicBezTo>
                    <a:cubicBezTo>
                      <a:pt x="47" y="74"/>
                      <a:pt x="24" y="74"/>
                      <a:pt x="10" y="60"/>
                    </a:cubicBezTo>
                    <a:cubicBezTo>
                      <a:pt x="3" y="54"/>
                      <a:pt x="0" y="45"/>
                      <a:pt x="0" y="35"/>
                    </a:cubicBezTo>
                  </a:path>
                </a:pathLst>
              </a:custGeom>
              <a:noFill/>
              <a:ln w="9525" cap="rnd">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grpSp>
      <p:grpSp>
        <p:nvGrpSpPr>
          <p:cNvPr id="93" name="Group 47"/>
          <p:cNvGrpSpPr>
            <a:grpSpLocks/>
          </p:cNvGrpSpPr>
          <p:nvPr>
            <p:custDataLst>
              <p:tags r:id="rId27"/>
            </p:custDataLst>
          </p:nvPr>
        </p:nvGrpSpPr>
        <p:grpSpPr bwMode="auto">
          <a:xfrm>
            <a:off x="795337" y="3668162"/>
            <a:ext cx="682625" cy="619125"/>
            <a:chOff x="980" y="2896"/>
            <a:chExt cx="468" cy="418"/>
          </a:xfrm>
        </p:grpSpPr>
        <p:grpSp>
          <p:nvGrpSpPr>
            <p:cNvPr id="94" name="Group 48"/>
            <p:cNvGrpSpPr>
              <a:grpSpLocks/>
            </p:cNvGrpSpPr>
            <p:nvPr/>
          </p:nvGrpSpPr>
          <p:grpSpPr bwMode="auto">
            <a:xfrm>
              <a:off x="1220" y="2896"/>
              <a:ext cx="228" cy="299"/>
              <a:chOff x="1220" y="2896"/>
              <a:chExt cx="228" cy="299"/>
            </a:xfrm>
          </p:grpSpPr>
          <p:sp>
            <p:nvSpPr>
              <p:cNvPr id="98" name="Freeform 49"/>
              <p:cNvSpPr>
                <a:spLocks/>
              </p:cNvSpPr>
              <p:nvPr/>
            </p:nvSpPr>
            <p:spPr bwMode="auto">
              <a:xfrm>
                <a:off x="1220" y="2896"/>
                <a:ext cx="228" cy="299"/>
              </a:xfrm>
              <a:custGeom>
                <a:avLst/>
                <a:gdLst>
                  <a:gd name="T0" fmla="*/ 0 w 38"/>
                  <a:gd name="T1" fmla="*/ 0 h 53"/>
                  <a:gd name="T2" fmla="*/ 900 w 38"/>
                  <a:gd name="T3" fmla="*/ 316 h 53"/>
                  <a:gd name="T4" fmla="*/ 1080 w 38"/>
                  <a:gd name="T5" fmla="*/ 1687 h 53"/>
                  <a:gd name="T6" fmla="*/ 0 w 38"/>
                  <a:gd name="T7" fmla="*/ 1111 h 53"/>
                  <a:gd name="T8" fmla="*/ 0 w 38"/>
                  <a:gd name="T9" fmla="*/ 0 h 53"/>
                  <a:gd name="T10" fmla="*/ 0 60000 65536"/>
                  <a:gd name="T11" fmla="*/ 0 60000 65536"/>
                  <a:gd name="T12" fmla="*/ 0 60000 65536"/>
                  <a:gd name="T13" fmla="*/ 0 60000 65536"/>
                  <a:gd name="T14" fmla="*/ 0 60000 65536"/>
                  <a:gd name="T15" fmla="*/ 0 w 38"/>
                  <a:gd name="T16" fmla="*/ 0 h 53"/>
                  <a:gd name="T17" fmla="*/ 38 w 38"/>
                  <a:gd name="T18" fmla="*/ 53 h 53"/>
                </a:gdLst>
                <a:ahLst/>
                <a:cxnLst>
                  <a:cxn ang="T10">
                    <a:pos x="T0" y="T1"/>
                  </a:cxn>
                  <a:cxn ang="T11">
                    <a:pos x="T2" y="T3"/>
                  </a:cxn>
                  <a:cxn ang="T12">
                    <a:pos x="T4" y="T5"/>
                  </a:cxn>
                  <a:cxn ang="T13">
                    <a:pos x="T6" y="T7"/>
                  </a:cxn>
                  <a:cxn ang="T14">
                    <a:pos x="T8" y="T9"/>
                  </a:cxn>
                </a:cxnLst>
                <a:rect l="T15" t="T16" r="T17" b="T18"/>
                <a:pathLst>
                  <a:path w="38" h="53">
                    <a:moveTo>
                      <a:pt x="0" y="0"/>
                    </a:moveTo>
                    <a:cubicBezTo>
                      <a:pt x="9" y="0"/>
                      <a:pt x="18" y="4"/>
                      <a:pt x="25" y="10"/>
                    </a:cubicBezTo>
                    <a:cubicBezTo>
                      <a:pt x="36" y="22"/>
                      <a:pt x="38" y="39"/>
                      <a:pt x="30" y="53"/>
                    </a:cubicBezTo>
                    <a:lnTo>
                      <a:pt x="0" y="35"/>
                    </a:lnTo>
                    <a:lnTo>
                      <a:pt x="0" y="0"/>
                    </a:lnTo>
                    <a:close/>
                  </a:path>
                </a:pathLst>
              </a:custGeom>
              <a:solidFill>
                <a:srgbClr val="808080"/>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99" name="Freeform 50"/>
              <p:cNvSpPr>
                <a:spLocks/>
              </p:cNvSpPr>
              <p:nvPr/>
            </p:nvSpPr>
            <p:spPr bwMode="auto">
              <a:xfrm>
                <a:off x="1220" y="2896"/>
                <a:ext cx="228" cy="299"/>
              </a:xfrm>
              <a:custGeom>
                <a:avLst/>
                <a:gdLst>
                  <a:gd name="T0" fmla="*/ 0 w 38"/>
                  <a:gd name="T1" fmla="*/ 0 h 53"/>
                  <a:gd name="T2" fmla="*/ 900 w 38"/>
                  <a:gd name="T3" fmla="*/ 316 h 53"/>
                  <a:gd name="T4" fmla="*/ 1080 w 38"/>
                  <a:gd name="T5" fmla="*/ 1687 h 53"/>
                  <a:gd name="T6" fmla="*/ 0 60000 65536"/>
                  <a:gd name="T7" fmla="*/ 0 60000 65536"/>
                  <a:gd name="T8" fmla="*/ 0 60000 65536"/>
                  <a:gd name="T9" fmla="*/ 0 w 38"/>
                  <a:gd name="T10" fmla="*/ 0 h 53"/>
                  <a:gd name="T11" fmla="*/ 38 w 38"/>
                  <a:gd name="T12" fmla="*/ 53 h 53"/>
                </a:gdLst>
                <a:ahLst/>
                <a:cxnLst>
                  <a:cxn ang="T6">
                    <a:pos x="T0" y="T1"/>
                  </a:cxn>
                  <a:cxn ang="T7">
                    <a:pos x="T2" y="T3"/>
                  </a:cxn>
                  <a:cxn ang="T8">
                    <a:pos x="T4" y="T5"/>
                  </a:cxn>
                </a:cxnLst>
                <a:rect l="T9" t="T10" r="T11" b="T12"/>
                <a:pathLst>
                  <a:path w="38" h="53">
                    <a:moveTo>
                      <a:pt x="0" y="0"/>
                    </a:moveTo>
                    <a:cubicBezTo>
                      <a:pt x="9" y="0"/>
                      <a:pt x="18" y="4"/>
                      <a:pt x="25" y="10"/>
                    </a:cubicBezTo>
                    <a:cubicBezTo>
                      <a:pt x="36" y="22"/>
                      <a:pt x="38" y="39"/>
                      <a:pt x="30" y="53"/>
                    </a:cubicBezTo>
                  </a:path>
                </a:pathLst>
              </a:custGeom>
              <a:noFill/>
              <a:ln w="9525" cap="rnd">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grpSp>
          <p:nvGrpSpPr>
            <p:cNvPr id="95" name="Group 51"/>
            <p:cNvGrpSpPr>
              <a:grpSpLocks/>
            </p:cNvGrpSpPr>
            <p:nvPr/>
          </p:nvGrpSpPr>
          <p:grpSpPr bwMode="auto">
            <a:xfrm>
              <a:off x="980" y="2896"/>
              <a:ext cx="420" cy="418"/>
              <a:chOff x="980" y="2896"/>
              <a:chExt cx="420" cy="418"/>
            </a:xfrm>
          </p:grpSpPr>
          <p:sp>
            <p:nvSpPr>
              <p:cNvPr id="96" name="Freeform 52"/>
              <p:cNvSpPr>
                <a:spLocks/>
              </p:cNvSpPr>
              <p:nvPr/>
            </p:nvSpPr>
            <p:spPr bwMode="auto">
              <a:xfrm>
                <a:off x="980" y="2896"/>
                <a:ext cx="420" cy="418"/>
              </a:xfrm>
              <a:custGeom>
                <a:avLst/>
                <a:gdLst>
                  <a:gd name="T0" fmla="*/ 2520 w 70"/>
                  <a:gd name="T1" fmla="*/ 1689 h 74"/>
                  <a:gd name="T2" fmla="*/ 2340 w 70"/>
                  <a:gd name="T3" fmla="*/ 1915 h 74"/>
                  <a:gd name="T4" fmla="*/ 504 w 70"/>
                  <a:gd name="T5" fmla="*/ 1915 h 74"/>
                  <a:gd name="T6" fmla="*/ 504 w 70"/>
                  <a:gd name="T7" fmla="*/ 316 h 74"/>
                  <a:gd name="T8" fmla="*/ 1404 w 70"/>
                  <a:gd name="T9" fmla="*/ 0 h 74"/>
                  <a:gd name="T10" fmla="*/ 1404 w 70"/>
                  <a:gd name="T11" fmla="*/ 1118 h 74"/>
                  <a:gd name="T12" fmla="*/ 2520 w 70"/>
                  <a:gd name="T13" fmla="*/ 1689 h 74"/>
                  <a:gd name="T14" fmla="*/ 0 60000 65536"/>
                  <a:gd name="T15" fmla="*/ 0 60000 65536"/>
                  <a:gd name="T16" fmla="*/ 0 60000 65536"/>
                  <a:gd name="T17" fmla="*/ 0 60000 65536"/>
                  <a:gd name="T18" fmla="*/ 0 60000 65536"/>
                  <a:gd name="T19" fmla="*/ 0 60000 65536"/>
                  <a:gd name="T20" fmla="*/ 0 60000 65536"/>
                  <a:gd name="T21" fmla="*/ 0 w 70"/>
                  <a:gd name="T22" fmla="*/ 0 h 74"/>
                  <a:gd name="T23" fmla="*/ 70 w 70"/>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74">
                    <a:moveTo>
                      <a:pt x="70" y="53"/>
                    </a:moveTo>
                    <a:cubicBezTo>
                      <a:pt x="69" y="56"/>
                      <a:pt x="67" y="58"/>
                      <a:pt x="65" y="60"/>
                    </a:cubicBezTo>
                    <a:cubicBezTo>
                      <a:pt x="51" y="74"/>
                      <a:pt x="28" y="74"/>
                      <a:pt x="14" y="60"/>
                    </a:cubicBezTo>
                    <a:cubicBezTo>
                      <a:pt x="0" y="47"/>
                      <a:pt x="0" y="24"/>
                      <a:pt x="14" y="10"/>
                    </a:cubicBezTo>
                    <a:cubicBezTo>
                      <a:pt x="21" y="4"/>
                      <a:pt x="30" y="0"/>
                      <a:pt x="39" y="0"/>
                    </a:cubicBezTo>
                    <a:lnTo>
                      <a:pt x="39" y="35"/>
                    </a:lnTo>
                    <a:lnTo>
                      <a:pt x="70" y="53"/>
                    </a:lnTo>
                    <a:close/>
                  </a:path>
                </a:pathLst>
              </a:custGeom>
              <a:solidFill>
                <a:srgbClr val="FFFFFF"/>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97" name="Freeform 53"/>
              <p:cNvSpPr>
                <a:spLocks/>
              </p:cNvSpPr>
              <p:nvPr/>
            </p:nvSpPr>
            <p:spPr bwMode="auto">
              <a:xfrm>
                <a:off x="980" y="2896"/>
                <a:ext cx="420" cy="418"/>
              </a:xfrm>
              <a:custGeom>
                <a:avLst/>
                <a:gdLst>
                  <a:gd name="T0" fmla="*/ 2520 w 70"/>
                  <a:gd name="T1" fmla="*/ 1689 h 74"/>
                  <a:gd name="T2" fmla="*/ 2340 w 70"/>
                  <a:gd name="T3" fmla="*/ 1915 h 74"/>
                  <a:gd name="T4" fmla="*/ 504 w 70"/>
                  <a:gd name="T5" fmla="*/ 1915 h 74"/>
                  <a:gd name="T6" fmla="*/ 504 w 70"/>
                  <a:gd name="T7" fmla="*/ 316 h 74"/>
                  <a:gd name="T8" fmla="*/ 1404 w 70"/>
                  <a:gd name="T9" fmla="*/ 0 h 74"/>
                  <a:gd name="T10" fmla="*/ 0 60000 65536"/>
                  <a:gd name="T11" fmla="*/ 0 60000 65536"/>
                  <a:gd name="T12" fmla="*/ 0 60000 65536"/>
                  <a:gd name="T13" fmla="*/ 0 60000 65536"/>
                  <a:gd name="T14" fmla="*/ 0 60000 65536"/>
                  <a:gd name="T15" fmla="*/ 0 w 70"/>
                  <a:gd name="T16" fmla="*/ 0 h 74"/>
                  <a:gd name="T17" fmla="*/ 70 w 70"/>
                  <a:gd name="T18" fmla="*/ 74 h 74"/>
                </a:gdLst>
                <a:ahLst/>
                <a:cxnLst>
                  <a:cxn ang="T10">
                    <a:pos x="T0" y="T1"/>
                  </a:cxn>
                  <a:cxn ang="T11">
                    <a:pos x="T2" y="T3"/>
                  </a:cxn>
                  <a:cxn ang="T12">
                    <a:pos x="T4" y="T5"/>
                  </a:cxn>
                  <a:cxn ang="T13">
                    <a:pos x="T6" y="T7"/>
                  </a:cxn>
                  <a:cxn ang="T14">
                    <a:pos x="T8" y="T9"/>
                  </a:cxn>
                </a:cxnLst>
                <a:rect l="T15" t="T16" r="T17" b="T18"/>
                <a:pathLst>
                  <a:path w="70" h="74">
                    <a:moveTo>
                      <a:pt x="70" y="53"/>
                    </a:moveTo>
                    <a:cubicBezTo>
                      <a:pt x="69" y="56"/>
                      <a:pt x="67" y="58"/>
                      <a:pt x="65" y="60"/>
                    </a:cubicBezTo>
                    <a:cubicBezTo>
                      <a:pt x="51" y="74"/>
                      <a:pt x="28" y="74"/>
                      <a:pt x="14" y="60"/>
                    </a:cubicBezTo>
                    <a:cubicBezTo>
                      <a:pt x="0" y="47"/>
                      <a:pt x="0" y="24"/>
                      <a:pt x="14" y="10"/>
                    </a:cubicBezTo>
                    <a:cubicBezTo>
                      <a:pt x="21" y="4"/>
                      <a:pt x="30" y="0"/>
                      <a:pt x="39" y="0"/>
                    </a:cubicBezTo>
                  </a:path>
                </a:pathLst>
              </a:custGeom>
              <a:noFill/>
              <a:ln w="9525" cap="rnd">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grpSp>
      <p:sp>
        <p:nvSpPr>
          <p:cNvPr id="100" name="Rectangle 56"/>
          <p:cNvSpPr>
            <a:spLocks noChangeArrowheads="1"/>
          </p:cNvSpPr>
          <p:nvPr>
            <p:custDataLst>
              <p:tags r:id="rId28"/>
            </p:custDataLst>
          </p:nvPr>
        </p:nvSpPr>
        <p:spPr bwMode="auto">
          <a:xfrm>
            <a:off x="1811337" y="4312687"/>
            <a:ext cx="377825" cy="193675"/>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nvGrpSpPr>
          <p:cNvPr id="101" name="Group 58"/>
          <p:cNvGrpSpPr>
            <a:grpSpLocks/>
          </p:cNvGrpSpPr>
          <p:nvPr>
            <p:custDataLst>
              <p:tags r:id="rId29"/>
            </p:custDataLst>
          </p:nvPr>
        </p:nvGrpSpPr>
        <p:grpSpPr bwMode="auto">
          <a:xfrm>
            <a:off x="1663700" y="3668162"/>
            <a:ext cx="304800" cy="293687"/>
            <a:chOff x="1574" y="2896"/>
            <a:chExt cx="210" cy="198"/>
          </a:xfrm>
        </p:grpSpPr>
        <p:sp>
          <p:nvSpPr>
            <p:cNvPr id="102" name="Freeform 59"/>
            <p:cNvSpPr>
              <a:spLocks/>
            </p:cNvSpPr>
            <p:nvPr/>
          </p:nvSpPr>
          <p:spPr bwMode="auto">
            <a:xfrm>
              <a:off x="1574" y="2896"/>
              <a:ext cx="210" cy="198"/>
            </a:xfrm>
            <a:custGeom>
              <a:avLst/>
              <a:gdLst>
                <a:gd name="T0" fmla="*/ 0 w 35"/>
                <a:gd name="T1" fmla="*/ 1120 h 35"/>
                <a:gd name="T2" fmla="*/ 360 w 35"/>
                <a:gd name="T3" fmla="*/ 322 h 35"/>
                <a:gd name="T4" fmla="*/ 1260 w 35"/>
                <a:gd name="T5" fmla="*/ 0 h 35"/>
                <a:gd name="T6" fmla="*/ 1260 w 35"/>
                <a:gd name="T7" fmla="*/ 1120 h 35"/>
                <a:gd name="T8" fmla="*/ 0 w 35"/>
                <a:gd name="T9" fmla="*/ 1120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0" y="35"/>
                  </a:moveTo>
                  <a:cubicBezTo>
                    <a:pt x="0" y="26"/>
                    <a:pt x="3" y="17"/>
                    <a:pt x="10" y="10"/>
                  </a:cubicBezTo>
                  <a:cubicBezTo>
                    <a:pt x="17" y="3"/>
                    <a:pt x="26" y="0"/>
                    <a:pt x="35" y="0"/>
                  </a:cubicBezTo>
                  <a:lnTo>
                    <a:pt x="35" y="35"/>
                  </a:lnTo>
                  <a:lnTo>
                    <a:pt x="0" y="35"/>
                  </a:lnTo>
                  <a:close/>
                </a:path>
              </a:pathLst>
            </a:custGeom>
            <a:solidFill>
              <a:srgbClr val="FFFFFF"/>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03" name="Freeform 60"/>
            <p:cNvSpPr>
              <a:spLocks/>
            </p:cNvSpPr>
            <p:nvPr/>
          </p:nvSpPr>
          <p:spPr bwMode="auto">
            <a:xfrm>
              <a:off x="1574" y="2896"/>
              <a:ext cx="210" cy="198"/>
            </a:xfrm>
            <a:custGeom>
              <a:avLst/>
              <a:gdLst>
                <a:gd name="T0" fmla="*/ 0 w 35"/>
                <a:gd name="T1" fmla="*/ 1120 h 35"/>
                <a:gd name="T2" fmla="*/ 360 w 35"/>
                <a:gd name="T3" fmla="*/ 322 h 35"/>
                <a:gd name="T4" fmla="*/ 1260 w 35"/>
                <a:gd name="T5" fmla="*/ 0 h 35"/>
                <a:gd name="T6" fmla="*/ 0 60000 65536"/>
                <a:gd name="T7" fmla="*/ 0 60000 65536"/>
                <a:gd name="T8" fmla="*/ 0 60000 65536"/>
                <a:gd name="T9" fmla="*/ 0 w 35"/>
                <a:gd name="T10" fmla="*/ 0 h 35"/>
                <a:gd name="T11" fmla="*/ 35 w 35"/>
                <a:gd name="T12" fmla="*/ 35 h 35"/>
              </a:gdLst>
              <a:ahLst/>
              <a:cxnLst>
                <a:cxn ang="T6">
                  <a:pos x="T0" y="T1"/>
                </a:cxn>
                <a:cxn ang="T7">
                  <a:pos x="T2" y="T3"/>
                </a:cxn>
                <a:cxn ang="T8">
                  <a:pos x="T4" y="T5"/>
                </a:cxn>
              </a:cxnLst>
              <a:rect l="T9" t="T10" r="T11" b="T12"/>
              <a:pathLst>
                <a:path w="35" h="35">
                  <a:moveTo>
                    <a:pt x="0" y="35"/>
                  </a:moveTo>
                  <a:cubicBezTo>
                    <a:pt x="0" y="26"/>
                    <a:pt x="3" y="17"/>
                    <a:pt x="10" y="10"/>
                  </a:cubicBezTo>
                  <a:cubicBezTo>
                    <a:pt x="17" y="3"/>
                    <a:pt x="26" y="0"/>
                    <a:pt x="35" y="0"/>
                  </a:cubicBezTo>
                </a:path>
              </a:pathLst>
            </a:custGeom>
            <a:noFill/>
            <a:ln w="9525" cap="rnd">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grpSp>
        <p:nvGrpSpPr>
          <p:cNvPr id="104" name="Group 61"/>
          <p:cNvGrpSpPr>
            <a:grpSpLocks/>
          </p:cNvGrpSpPr>
          <p:nvPr>
            <p:custDataLst>
              <p:tags r:id="rId30"/>
            </p:custDataLst>
          </p:nvPr>
        </p:nvGrpSpPr>
        <p:grpSpPr bwMode="auto">
          <a:xfrm>
            <a:off x="1663700" y="3668162"/>
            <a:ext cx="647700" cy="619125"/>
            <a:chOff x="1574" y="2896"/>
            <a:chExt cx="444" cy="418"/>
          </a:xfrm>
        </p:grpSpPr>
        <p:sp>
          <p:nvSpPr>
            <p:cNvPr id="105" name="Freeform 62"/>
            <p:cNvSpPr>
              <a:spLocks/>
            </p:cNvSpPr>
            <p:nvPr/>
          </p:nvSpPr>
          <p:spPr bwMode="auto">
            <a:xfrm>
              <a:off x="1574" y="2896"/>
              <a:ext cx="444" cy="418"/>
            </a:xfrm>
            <a:custGeom>
              <a:avLst/>
              <a:gdLst>
                <a:gd name="T0" fmla="*/ 1260 w 74"/>
                <a:gd name="T1" fmla="*/ 0 h 74"/>
                <a:gd name="T2" fmla="*/ 2160 w 74"/>
                <a:gd name="T3" fmla="*/ 316 h 74"/>
                <a:gd name="T4" fmla="*/ 2160 w 74"/>
                <a:gd name="T5" fmla="*/ 1949 h 74"/>
                <a:gd name="T6" fmla="*/ 360 w 74"/>
                <a:gd name="T7" fmla="*/ 1915 h 74"/>
                <a:gd name="T8" fmla="*/ 0 w 74"/>
                <a:gd name="T9" fmla="*/ 1118 h 74"/>
                <a:gd name="T10" fmla="*/ 1260 w 74"/>
                <a:gd name="T11" fmla="*/ 1118 h 74"/>
                <a:gd name="T12" fmla="*/ 1260 w 74"/>
                <a:gd name="T13" fmla="*/ 0 h 74"/>
                <a:gd name="T14" fmla="*/ 0 60000 65536"/>
                <a:gd name="T15" fmla="*/ 0 60000 65536"/>
                <a:gd name="T16" fmla="*/ 0 60000 65536"/>
                <a:gd name="T17" fmla="*/ 0 60000 65536"/>
                <a:gd name="T18" fmla="*/ 0 60000 65536"/>
                <a:gd name="T19" fmla="*/ 0 60000 65536"/>
                <a:gd name="T20" fmla="*/ 0 60000 65536"/>
                <a:gd name="T21" fmla="*/ 0 w 74"/>
                <a:gd name="T22" fmla="*/ 0 h 74"/>
                <a:gd name="T23" fmla="*/ 74 w 74"/>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74">
                  <a:moveTo>
                    <a:pt x="35" y="0"/>
                  </a:moveTo>
                  <a:cubicBezTo>
                    <a:pt x="44" y="0"/>
                    <a:pt x="54" y="4"/>
                    <a:pt x="60" y="10"/>
                  </a:cubicBezTo>
                  <a:cubicBezTo>
                    <a:pt x="74" y="24"/>
                    <a:pt x="74" y="47"/>
                    <a:pt x="60" y="61"/>
                  </a:cubicBezTo>
                  <a:cubicBezTo>
                    <a:pt x="47" y="74"/>
                    <a:pt x="24" y="74"/>
                    <a:pt x="10" y="60"/>
                  </a:cubicBezTo>
                  <a:cubicBezTo>
                    <a:pt x="3" y="54"/>
                    <a:pt x="0" y="45"/>
                    <a:pt x="0" y="35"/>
                  </a:cubicBezTo>
                  <a:lnTo>
                    <a:pt x="35" y="35"/>
                  </a:lnTo>
                  <a:lnTo>
                    <a:pt x="35" y="0"/>
                  </a:lnTo>
                  <a:close/>
                </a:path>
              </a:pathLst>
            </a:custGeom>
            <a:solidFill>
              <a:srgbClr val="808080"/>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06" name="Freeform 63"/>
            <p:cNvSpPr>
              <a:spLocks/>
            </p:cNvSpPr>
            <p:nvPr/>
          </p:nvSpPr>
          <p:spPr bwMode="auto">
            <a:xfrm>
              <a:off x="1574" y="2896"/>
              <a:ext cx="444" cy="418"/>
            </a:xfrm>
            <a:custGeom>
              <a:avLst/>
              <a:gdLst>
                <a:gd name="T0" fmla="*/ 1260 w 74"/>
                <a:gd name="T1" fmla="*/ 0 h 74"/>
                <a:gd name="T2" fmla="*/ 2160 w 74"/>
                <a:gd name="T3" fmla="*/ 316 h 74"/>
                <a:gd name="T4" fmla="*/ 2160 w 74"/>
                <a:gd name="T5" fmla="*/ 1949 h 74"/>
                <a:gd name="T6" fmla="*/ 360 w 74"/>
                <a:gd name="T7" fmla="*/ 1915 h 74"/>
                <a:gd name="T8" fmla="*/ 0 w 74"/>
                <a:gd name="T9" fmla="*/ 1118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5" y="0"/>
                  </a:moveTo>
                  <a:cubicBezTo>
                    <a:pt x="44" y="0"/>
                    <a:pt x="54" y="4"/>
                    <a:pt x="60" y="10"/>
                  </a:cubicBezTo>
                  <a:cubicBezTo>
                    <a:pt x="74" y="24"/>
                    <a:pt x="74" y="47"/>
                    <a:pt x="60" y="61"/>
                  </a:cubicBezTo>
                  <a:cubicBezTo>
                    <a:pt x="47" y="74"/>
                    <a:pt x="24" y="74"/>
                    <a:pt x="10" y="60"/>
                  </a:cubicBezTo>
                  <a:cubicBezTo>
                    <a:pt x="3" y="54"/>
                    <a:pt x="0" y="45"/>
                    <a:pt x="0" y="35"/>
                  </a:cubicBezTo>
                </a:path>
              </a:pathLst>
            </a:custGeom>
            <a:noFill/>
            <a:ln w="9525" cap="rnd">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grpSp>
        <p:nvGrpSpPr>
          <p:cNvPr id="107" name="Group 64"/>
          <p:cNvGrpSpPr>
            <a:grpSpLocks/>
          </p:cNvGrpSpPr>
          <p:nvPr>
            <p:custDataLst>
              <p:tags r:id="rId31"/>
            </p:custDataLst>
          </p:nvPr>
        </p:nvGrpSpPr>
        <p:grpSpPr bwMode="auto">
          <a:xfrm>
            <a:off x="1663700" y="3668162"/>
            <a:ext cx="304800" cy="293687"/>
            <a:chOff x="1574" y="2896"/>
            <a:chExt cx="210" cy="198"/>
          </a:xfrm>
        </p:grpSpPr>
        <p:sp>
          <p:nvSpPr>
            <p:cNvPr id="108" name="Freeform 65"/>
            <p:cNvSpPr>
              <a:spLocks/>
            </p:cNvSpPr>
            <p:nvPr/>
          </p:nvSpPr>
          <p:spPr bwMode="auto">
            <a:xfrm>
              <a:off x="1574" y="2896"/>
              <a:ext cx="210" cy="198"/>
            </a:xfrm>
            <a:custGeom>
              <a:avLst/>
              <a:gdLst>
                <a:gd name="T0" fmla="*/ 0 w 35"/>
                <a:gd name="T1" fmla="*/ 1120 h 35"/>
                <a:gd name="T2" fmla="*/ 360 w 35"/>
                <a:gd name="T3" fmla="*/ 322 h 35"/>
                <a:gd name="T4" fmla="*/ 1260 w 35"/>
                <a:gd name="T5" fmla="*/ 0 h 35"/>
                <a:gd name="T6" fmla="*/ 1260 w 35"/>
                <a:gd name="T7" fmla="*/ 1120 h 35"/>
                <a:gd name="T8" fmla="*/ 0 w 35"/>
                <a:gd name="T9" fmla="*/ 1120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0" y="35"/>
                  </a:moveTo>
                  <a:cubicBezTo>
                    <a:pt x="0" y="26"/>
                    <a:pt x="3" y="17"/>
                    <a:pt x="10" y="10"/>
                  </a:cubicBezTo>
                  <a:cubicBezTo>
                    <a:pt x="17" y="3"/>
                    <a:pt x="26" y="0"/>
                    <a:pt x="35" y="0"/>
                  </a:cubicBezTo>
                  <a:lnTo>
                    <a:pt x="35" y="35"/>
                  </a:lnTo>
                  <a:lnTo>
                    <a:pt x="0" y="35"/>
                  </a:lnTo>
                  <a:close/>
                </a:path>
              </a:pathLst>
            </a:custGeom>
            <a:solidFill>
              <a:srgbClr val="FFFFFF"/>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09" name="Freeform 66"/>
            <p:cNvSpPr>
              <a:spLocks/>
            </p:cNvSpPr>
            <p:nvPr/>
          </p:nvSpPr>
          <p:spPr bwMode="auto">
            <a:xfrm>
              <a:off x="1574" y="2896"/>
              <a:ext cx="210" cy="198"/>
            </a:xfrm>
            <a:custGeom>
              <a:avLst/>
              <a:gdLst>
                <a:gd name="T0" fmla="*/ 0 w 35"/>
                <a:gd name="T1" fmla="*/ 1120 h 35"/>
                <a:gd name="T2" fmla="*/ 360 w 35"/>
                <a:gd name="T3" fmla="*/ 322 h 35"/>
                <a:gd name="T4" fmla="*/ 1260 w 35"/>
                <a:gd name="T5" fmla="*/ 0 h 35"/>
                <a:gd name="T6" fmla="*/ 0 60000 65536"/>
                <a:gd name="T7" fmla="*/ 0 60000 65536"/>
                <a:gd name="T8" fmla="*/ 0 60000 65536"/>
                <a:gd name="T9" fmla="*/ 0 w 35"/>
                <a:gd name="T10" fmla="*/ 0 h 35"/>
                <a:gd name="T11" fmla="*/ 35 w 35"/>
                <a:gd name="T12" fmla="*/ 35 h 35"/>
              </a:gdLst>
              <a:ahLst/>
              <a:cxnLst>
                <a:cxn ang="T6">
                  <a:pos x="T0" y="T1"/>
                </a:cxn>
                <a:cxn ang="T7">
                  <a:pos x="T2" y="T3"/>
                </a:cxn>
                <a:cxn ang="T8">
                  <a:pos x="T4" y="T5"/>
                </a:cxn>
              </a:cxnLst>
              <a:rect l="T9" t="T10" r="T11" b="T12"/>
              <a:pathLst>
                <a:path w="35" h="35">
                  <a:moveTo>
                    <a:pt x="0" y="35"/>
                  </a:moveTo>
                  <a:cubicBezTo>
                    <a:pt x="0" y="26"/>
                    <a:pt x="3" y="17"/>
                    <a:pt x="10" y="10"/>
                  </a:cubicBezTo>
                  <a:cubicBezTo>
                    <a:pt x="17" y="3"/>
                    <a:pt x="26" y="0"/>
                    <a:pt x="35" y="0"/>
                  </a:cubicBezTo>
                </a:path>
              </a:pathLst>
            </a:custGeom>
            <a:noFill/>
            <a:ln w="9525" cap="rnd">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grpSp>
        <p:nvGrpSpPr>
          <p:cNvPr id="110" name="Group 67"/>
          <p:cNvGrpSpPr>
            <a:grpSpLocks/>
          </p:cNvGrpSpPr>
          <p:nvPr>
            <p:custDataLst>
              <p:tags r:id="rId32"/>
            </p:custDataLst>
          </p:nvPr>
        </p:nvGrpSpPr>
        <p:grpSpPr bwMode="auto">
          <a:xfrm>
            <a:off x="1663700" y="3668162"/>
            <a:ext cx="647700" cy="619125"/>
            <a:chOff x="1574" y="2896"/>
            <a:chExt cx="444" cy="418"/>
          </a:xfrm>
        </p:grpSpPr>
        <p:sp>
          <p:nvSpPr>
            <p:cNvPr id="111" name="Freeform 68"/>
            <p:cNvSpPr>
              <a:spLocks/>
            </p:cNvSpPr>
            <p:nvPr/>
          </p:nvSpPr>
          <p:spPr bwMode="auto">
            <a:xfrm>
              <a:off x="1574" y="2896"/>
              <a:ext cx="444" cy="418"/>
            </a:xfrm>
            <a:custGeom>
              <a:avLst/>
              <a:gdLst>
                <a:gd name="T0" fmla="*/ 1260 w 74"/>
                <a:gd name="T1" fmla="*/ 0 h 74"/>
                <a:gd name="T2" fmla="*/ 2160 w 74"/>
                <a:gd name="T3" fmla="*/ 316 h 74"/>
                <a:gd name="T4" fmla="*/ 2160 w 74"/>
                <a:gd name="T5" fmla="*/ 1949 h 74"/>
                <a:gd name="T6" fmla="*/ 360 w 74"/>
                <a:gd name="T7" fmla="*/ 1915 h 74"/>
                <a:gd name="T8" fmla="*/ 0 w 74"/>
                <a:gd name="T9" fmla="*/ 1118 h 74"/>
                <a:gd name="T10" fmla="*/ 1260 w 74"/>
                <a:gd name="T11" fmla="*/ 1118 h 74"/>
                <a:gd name="T12" fmla="*/ 1260 w 74"/>
                <a:gd name="T13" fmla="*/ 0 h 74"/>
                <a:gd name="T14" fmla="*/ 0 60000 65536"/>
                <a:gd name="T15" fmla="*/ 0 60000 65536"/>
                <a:gd name="T16" fmla="*/ 0 60000 65536"/>
                <a:gd name="T17" fmla="*/ 0 60000 65536"/>
                <a:gd name="T18" fmla="*/ 0 60000 65536"/>
                <a:gd name="T19" fmla="*/ 0 60000 65536"/>
                <a:gd name="T20" fmla="*/ 0 60000 65536"/>
                <a:gd name="T21" fmla="*/ 0 w 74"/>
                <a:gd name="T22" fmla="*/ 0 h 74"/>
                <a:gd name="T23" fmla="*/ 74 w 74"/>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74">
                  <a:moveTo>
                    <a:pt x="35" y="0"/>
                  </a:moveTo>
                  <a:cubicBezTo>
                    <a:pt x="44" y="0"/>
                    <a:pt x="54" y="4"/>
                    <a:pt x="60" y="10"/>
                  </a:cubicBezTo>
                  <a:cubicBezTo>
                    <a:pt x="74" y="24"/>
                    <a:pt x="74" y="47"/>
                    <a:pt x="60" y="61"/>
                  </a:cubicBezTo>
                  <a:cubicBezTo>
                    <a:pt x="47" y="74"/>
                    <a:pt x="24" y="74"/>
                    <a:pt x="10" y="60"/>
                  </a:cubicBezTo>
                  <a:cubicBezTo>
                    <a:pt x="3" y="54"/>
                    <a:pt x="0" y="45"/>
                    <a:pt x="0" y="35"/>
                  </a:cubicBezTo>
                  <a:lnTo>
                    <a:pt x="35" y="35"/>
                  </a:lnTo>
                  <a:lnTo>
                    <a:pt x="35" y="0"/>
                  </a:lnTo>
                  <a:close/>
                </a:path>
              </a:pathLst>
            </a:custGeom>
            <a:solidFill>
              <a:srgbClr val="00BBEE"/>
            </a:solidFill>
            <a:ln w="9525">
              <a:solidFill>
                <a:srgbClr val="B1C2D3"/>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12" name="Freeform 69"/>
            <p:cNvSpPr>
              <a:spLocks/>
            </p:cNvSpPr>
            <p:nvPr/>
          </p:nvSpPr>
          <p:spPr bwMode="auto">
            <a:xfrm>
              <a:off x="1574" y="2896"/>
              <a:ext cx="444" cy="418"/>
            </a:xfrm>
            <a:custGeom>
              <a:avLst/>
              <a:gdLst>
                <a:gd name="T0" fmla="*/ 1260 w 74"/>
                <a:gd name="T1" fmla="*/ 0 h 74"/>
                <a:gd name="T2" fmla="*/ 2160 w 74"/>
                <a:gd name="T3" fmla="*/ 316 h 74"/>
                <a:gd name="T4" fmla="*/ 2160 w 74"/>
                <a:gd name="T5" fmla="*/ 1949 h 74"/>
                <a:gd name="T6" fmla="*/ 360 w 74"/>
                <a:gd name="T7" fmla="*/ 1915 h 74"/>
                <a:gd name="T8" fmla="*/ 0 w 74"/>
                <a:gd name="T9" fmla="*/ 1118 h 74"/>
                <a:gd name="T10" fmla="*/ 0 60000 65536"/>
                <a:gd name="T11" fmla="*/ 0 60000 65536"/>
                <a:gd name="T12" fmla="*/ 0 60000 65536"/>
                <a:gd name="T13" fmla="*/ 0 60000 65536"/>
                <a:gd name="T14" fmla="*/ 0 60000 65536"/>
                <a:gd name="T15" fmla="*/ 0 w 74"/>
                <a:gd name="T16" fmla="*/ 0 h 74"/>
                <a:gd name="T17" fmla="*/ 74 w 74"/>
                <a:gd name="T18" fmla="*/ 74 h 74"/>
              </a:gdLst>
              <a:ahLst/>
              <a:cxnLst>
                <a:cxn ang="T10">
                  <a:pos x="T0" y="T1"/>
                </a:cxn>
                <a:cxn ang="T11">
                  <a:pos x="T2" y="T3"/>
                </a:cxn>
                <a:cxn ang="T12">
                  <a:pos x="T4" y="T5"/>
                </a:cxn>
                <a:cxn ang="T13">
                  <a:pos x="T6" y="T7"/>
                </a:cxn>
                <a:cxn ang="T14">
                  <a:pos x="T8" y="T9"/>
                </a:cxn>
              </a:cxnLst>
              <a:rect l="T15" t="T16" r="T17" b="T18"/>
              <a:pathLst>
                <a:path w="74" h="74">
                  <a:moveTo>
                    <a:pt x="35" y="0"/>
                  </a:moveTo>
                  <a:cubicBezTo>
                    <a:pt x="44" y="0"/>
                    <a:pt x="54" y="4"/>
                    <a:pt x="60" y="10"/>
                  </a:cubicBezTo>
                  <a:cubicBezTo>
                    <a:pt x="74" y="24"/>
                    <a:pt x="74" y="47"/>
                    <a:pt x="60" y="61"/>
                  </a:cubicBezTo>
                  <a:cubicBezTo>
                    <a:pt x="47" y="74"/>
                    <a:pt x="24" y="74"/>
                    <a:pt x="10" y="60"/>
                  </a:cubicBezTo>
                  <a:cubicBezTo>
                    <a:pt x="3" y="54"/>
                    <a:pt x="0" y="45"/>
                    <a:pt x="0" y="35"/>
                  </a:cubicBezTo>
                </a:path>
              </a:pathLst>
            </a:custGeom>
            <a:noFill/>
            <a:ln w="9525" cap="rnd">
              <a:solidFill>
                <a:srgbClr val="B1C2D3"/>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grpSp>
        <p:nvGrpSpPr>
          <p:cNvPr id="113" name="Group 70"/>
          <p:cNvGrpSpPr>
            <a:grpSpLocks/>
          </p:cNvGrpSpPr>
          <p:nvPr>
            <p:custDataLst>
              <p:tags r:id="rId33"/>
            </p:custDataLst>
          </p:nvPr>
        </p:nvGrpSpPr>
        <p:grpSpPr bwMode="auto">
          <a:xfrm>
            <a:off x="1146175" y="3668162"/>
            <a:ext cx="331787" cy="442912"/>
            <a:chOff x="1220" y="2896"/>
            <a:chExt cx="228" cy="299"/>
          </a:xfrm>
        </p:grpSpPr>
        <p:sp>
          <p:nvSpPr>
            <p:cNvPr id="114" name="Freeform 71"/>
            <p:cNvSpPr>
              <a:spLocks/>
            </p:cNvSpPr>
            <p:nvPr/>
          </p:nvSpPr>
          <p:spPr bwMode="auto">
            <a:xfrm>
              <a:off x="1220" y="2896"/>
              <a:ext cx="228" cy="299"/>
            </a:xfrm>
            <a:custGeom>
              <a:avLst/>
              <a:gdLst>
                <a:gd name="T0" fmla="*/ 0 w 38"/>
                <a:gd name="T1" fmla="*/ 0 h 53"/>
                <a:gd name="T2" fmla="*/ 900 w 38"/>
                <a:gd name="T3" fmla="*/ 316 h 53"/>
                <a:gd name="T4" fmla="*/ 1080 w 38"/>
                <a:gd name="T5" fmla="*/ 1687 h 53"/>
                <a:gd name="T6" fmla="*/ 0 w 38"/>
                <a:gd name="T7" fmla="*/ 1111 h 53"/>
                <a:gd name="T8" fmla="*/ 0 w 38"/>
                <a:gd name="T9" fmla="*/ 0 h 53"/>
                <a:gd name="T10" fmla="*/ 0 60000 65536"/>
                <a:gd name="T11" fmla="*/ 0 60000 65536"/>
                <a:gd name="T12" fmla="*/ 0 60000 65536"/>
                <a:gd name="T13" fmla="*/ 0 60000 65536"/>
                <a:gd name="T14" fmla="*/ 0 60000 65536"/>
                <a:gd name="T15" fmla="*/ 0 w 38"/>
                <a:gd name="T16" fmla="*/ 0 h 53"/>
                <a:gd name="T17" fmla="*/ 38 w 38"/>
                <a:gd name="T18" fmla="*/ 53 h 53"/>
              </a:gdLst>
              <a:ahLst/>
              <a:cxnLst>
                <a:cxn ang="T10">
                  <a:pos x="T0" y="T1"/>
                </a:cxn>
                <a:cxn ang="T11">
                  <a:pos x="T2" y="T3"/>
                </a:cxn>
                <a:cxn ang="T12">
                  <a:pos x="T4" y="T5"/>
                </a:cxn>
                <a:cxn ang="T13">
                  <a:pos x="T6" y="T7"/>
                </a:cxn>
                <a:cxn ang="T14">
                  <a:pos x="T8" y="T9"/>
                </a:cxn>
              </a:cxnLst>
              <a:rect l="T15" t="T16" r="T17" b="T18"/>
              <a:pathLst>
                <a:path w="38" h="53">
                  <a:moveTo>
                    <a:pt x="0" y="0"/>
                  </a:moveTo>
                  <a:cubicBezTo>
                    <a:pt x="9" y="0"/>
                    <a:pt x="18" y="4"/>
                    <a:pt x="25" y="10"/>
                  </a:cubicBezTo>
                  <a:cubicBezTo>
                    <a:pt x="36" y="22"/>
                    <a:pt x="38" y="39"/>
                    <a:pt x="30" y="53"/>
                  </a:cubicBezTo>
                  <a:lnTo>
                    <a:pt x="0" y="35"/>
                  </a:lnTo>
                  <a:lnTo>
                    <a:pt x="0" y="0"/>
                  </a:lnTo>
                  <a:close/>
                </a:path>
              </a:pathLst>
            </a:custGeom>
            <a:solidFill>
              <a:srgbClr val="808080"/>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15" name="Freeform 72"/>
            <p:cNvSpPr>
              <a:spLocks/>
            </p:cNvSpPr>
            <p:nvPr/>
          </p:nvSpPr>
          <p:spPr bwMode="auto">
            <a:xfrm>
              <a:off x="1220" y="2896"/>
              <a:ext cx="228" cy="299"/>
            </a:xfrm>
            <a:custGeom>
              <a:avLst/>
              <a:gdLst>
                <a:gd name="T0" fmla="*/ 0 w 38"/>
                <a:gd name="T1" fmla="*/ 0 h 53"/>
                <a:gd name="T2" fmla="*/ 900 w 38"/>
                <a:gd name="T3" fmla="*/ 316 h 53"/>
                <a:gd name="T4" fmla="*/ 1080 w 38"/>
                <a:gd name="T5" fmla="*/ 1687 h 53"/>
                <a:gd name="T6" fmla="*/ 0 60000 65536"/>
                <a:gd name="T7" fmla="*/ 0 60000 65536"/>
                <a:gd name="T8" fmla="*/ 0 60000 65536"/>
                <a:gd name="T9" fmla="*/ 0 w 38"/>
                <a:gd name="T10" fmla="*/ 0 h 53"/>
                <a:gd name="T11" fmla="*/ 38 w 38"/>
                <a:gd name="T12" fmla="*/ 53 h 53"/>
              </a:gdLst>
              <a:ahLst/>
              <a:cxnLst>
                <a:cxn ang="T6">
                  <a:pos x="T0" y="T1"/>
                </a:cxn>
                <a:cxn ang="T7">
                  <a:pos x="T2" y="T3"/>
                </a:cxn>
                <a:cxn ang="T8">
                  <a:pos x="T4" y="T5"/>
                </a:cxn>
              </a:cxnLst>
              <a:rect l="T9" t="T10" r="T11" b="T12"/>
              <a:pathLst>
                <a:path w="38" h="53">
                  <a:moveTo>
                    <a:pt x="0" y="0"/>
                  </a:moveTo>
                  <a:cubicBezTo>
                    <a:pt x="9" y="0"/>
                    <a:pt x="18" y="4"/>
                    <a:pt x="25" y="10"/>
                  </a:cubicBezTo>
                  <a:cubicBezTo>
                    <a:pt x="36" y="22"/>
                    <a:pt x="38" y="39"/>
                    <a:pt x="30" y="53"/>
                  </a:cubicBezTo>
                </a:path>
              </a:pathLst>
            </a:custGeom>
            <a:noFill/>
            <a:ln w="9525" cap="rnd">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grpSp>
        <p:nvGrpSpPr>
          <p:cNvPr id="116" name="Group 73"/>
          <p:cNvGrpSpPr>
            <a:grpSpLocks/>
          </p:cNvGrpSpPr>
          <p:nvPr>
            <p:custDataLst>
              <p:tags r:id="rId34"/>
            </p:custDataLst>
          </p:nvPr>
        </p:nvGrpSpPr>
        <p:grpSpPr bwMode="auto">
          <a:xfrm>
            <a:off x="795337" y="3668162"/>
            <a:ext cx="612775" cy="619125"/>
            <a:chOff x="980" y="2896"/>
            <a:chExt cx="420" cy="418"/>
          </a:xfrm>
        </p:grpSpPr>
        <p:sp>
          <p:nvSpPr>
            <p:cNvPr id="117" name="Freeform 74"/>
            <p:cNvSpPr>
              <a:spLocks/>
            </p:cNvSpPr>
            <p:nvPr/>
          </p:nvSpPr>
          <p:spPr bwMode="auto">
            <a:xfrm>
              <a:off x="980" y="2896"/>
              <a:ext cx="420" cy="418"/>
            </a:xfrm>
            <a:custGeom>
              <a:avLst/>
              <a:gdLst>
                <a:gd name="T0" fmla="*/ 2520 w 70"/>
                <a:gd name="T1" fmla="*/ 1689 h 74"/>
                <a:gd name="T2" fmla="*/ 2340 w 70"/>
                <a:gd name="T3" fmla="*/ 1915 h 74"/>
                <a:gd name="T4" fmla="*/ 504 w 70"/>
                <a:gd name="T5" fmla="*/ 1915 h 74"/>
                <a:gd name="T6" fmla="*/ 504 w 70"/>
                <a:gd name="T7" fmla="*/ 316 h 74"/>
                <a:gd name="T8" fmla="*/ 1404 w 70"/>
                <a:gd name="T9" fmla="*/ 0 h 74"/>
                <a:gd name="T10" fmla="*/ 1404 w 70"/>
                <a:gd name="T11" fmla="*/ 1118 h 74"/>
                <a:gd name="T12" fmla="*/ 2520 w 70"/>
                <a:gd name="T13" fmla="*/ 1689 h 74"/>
                <a:gd name="T14" fmla="*/ 0 60000 65536"/>
                <a:gd name="T15" fmla="*/ 0 60000 65536"/>
                <a:gd name="T16" fmla="*/ 0 60000 65536"/>
                <a:gd name="T17" fmla="*/ 0 60000 65536"/>
                <a:gd name="T18" fmla="*/ 0 60000 65536"/>
                <a:gd name="T19" fmla="*/ 0 60000 65536"/>
                <a:gd name="T20" fmla="*/ 0 60000 65536"/>
                <a:gd name="T21" fmla="*/ 0 w 70"/>
                <a:gd name="T22" fmla="*/ 0 h 74"/>
                <a:gd name="T23" fmla="*/ 70 w 70"/>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74">
                  <a:moveTo>
                    <a:pt x="70" y="53"/>
                  </a:moveTo>
                  <a:cubicBezTo>
                    <a:pt x="69" y="56"/>
                    <a:pt x="67" y="58"/>
                    <a:pt x="65" y="60"/>
                  </a:cubicBezTo>
                  <a:cubicBezTo>
                    <a:pt x="51" y="74"/>
                    <a:pt x="28" y="74"/>
                    <a:pt x="14" y="60"/>
                  </a:cubicBezTo>
                  <a:cubicBezTo>
                    <a:pt x="0" y="47"/>
                    <a:pt x="0" y="24"/>
                    <a:pt x="14" y="10"/>
                  </a:cubicBezTo>
                  <a:cubicBezTo>
                    <a:pt x="21" y="4"/>
                    <a:pt x="30" y="0"/>
                    <a:pt x="39" y="0"/>
                  </a:cubicBezTo>
                  <a:lnTo>
                    <a:pt x="39" y="35"/>
                  </a:lnTo>
                  <a:lnTo>
                    <a:pt x="70" y="53"/>
                  </a:lnTo>
                  <a:close/>
                </a:path>
              </a:pathLst>
            </a:custGeom>
            <a:solidFill>
              <a:srgbClr val="FFFFFF"/>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18" name="Freeform 75"/>
            <p:cNvSpPr>
              <a:spLocks/>
            </p:cNvSpPr>
            <p:nvPr/>
          </p:nvSpPr>
          <p:spPr bwMode="auto">
            <a:xfrm>
              <a:off x="980" y="2896"/>
              <a:ext cx="420" cy="418"/>
            </a:xfrm>
            <a:custGeom>
              <a:avLst/>
              <a:gdLst>
                <a:gd name="T0" fmla="*/ 2520 w 70"/>
                <a:gd name="T1" fmla="*/ 1689 h 74"/>
                <a:gd name="T2" fmla="*/ 2340 w 70"/>
                <a:gd name="T3" fmla="*/ 1915 h 74"/>
                <a:gd name="T4" fmla="*/ 504 w 70"/>
                <a:gd name="T5" fmla="*/ 1915 h 74"/>
                <a:gd name="T6" fmla="*/ 504 w 70"/>
                <a:gd name="T7" fmla="*/ 316 h 74"/>
                <a:gd name="T8" fmla="*/ 1404 w 70"/>
                <a:gd name="T9" fmla="*/ 0 h 74"/>
                <a:gd name="T10" fmla="*/ 0 60000 65536"/>
                <a:gd name="T11" fmla="*/ 0 60000 65536"/>
                <a:gd name="T12" fmla="*/ 0 60000 65536"/>
                <a:gd name="T13" fmla="*/ 0 60000 65536"/>
                <a:gd name="T14" fmla="*/ 0 60000 65536"/>
                <a:gd name="T15" fmla="*/ 0 w 70"/>
                <a:gd name="T16" fmla="*/ 0 h 74"/>
                <a:gd name="T17" fmla="*/ 70 w 70"/>
                <a:gd name="T18" fmla="*/ 74 h 74"/>
              </a:gdLst>
              <a:ahLst/>
              <a:cxnLst>
                <a:cxn ang="T10">
                  <a:pos x="T0" y="T1"/>
                </a:cxn>
                <a:cxn ang="T11">
                  <a:pos x="T2" y="T3"/>
                </a:cxn>
                <a:cxn ang="T12">
                  <a:pos x="T4" y="T5"/>
                </a:cxn>
                <a:cxn ang="T13">
                  <a:pos x="T6" y="T7"/>
                </a:cxn>
                <a:cxn ang="T14">
                  <a:pos x="T8" y="T9"/>
                </a:cxn>
              </a:cxnLst>
              <a:rect l="T15" t="T16" r="T17" b="T18"/>
              <a:pathLst>
                <a:path w="70" h="74">
                  <a:moveTo>
                    <a:pt x="70" y="53"/>
                  </a:moveTo>
                  <a:cubicBezTo>
                    <a:pt x="69" y="56"/>
                    <a:pt x="67" y="58"/>
                    <a:pt x="65" y="60"/>
                  </a:cubicBezTo>
                  <a:cubicBezTo>
                    <a:pt x="51" y="74"/>
                    <a:pt x="28" y="74"/>
                    <a:pt x="14" y="60"/>
                  </a:cubicBezTo>
                  <a:cubicBezTo>
                    <a:pt x="0" y="47"/>
                    <a:pt x="0" y="24"/>
                    <a:pt x="14" y="10"/>
                  </a:cubicBezTo>
                  <a:cubicBezTo>
                    <a:pt x="21" y="4"/>
                    <a:pt x="30" y="0"/>
                    <a:pt x="39" y="0"/>
                  </a:cubicBezTo>
                </a:path>
              </a:pathLst>
            </a:custGeom>
            <a:noFill/>
            <a:ln w="9525" cap="rnd">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grpSp>
        <p:nvGrpSpPr>
          <p:cNvPr id="119" name="Group 76"/>
          <p:cNvGrpSpPr>
            <a:grpSpLocks/>
          </p:cNvGrpSpPr>
          <p:nvPr>
            <p:custDataLst>
              <p:tags r:id="rId35"/>
            </p:custDataLst>
          </p:nvPr>
        </p:nvGrpSpPr>
        <p:grpSpPr bwMode="auto">
          <a:xfrm>
            <a:off x="1146175" y="3668162"/>
            <a:ext cx="331787" cy="442912"/>
            <a:chOff x="1220" y="2896"/>
            <a:chExt cx="228" cy="299"/>
          </a:xfrm>
        </p:grpSpPr>
        <p:sp>
          <p:nvSpPr>
            <p:cNvPr id="120" name="Freeform 77"/>
            <p:cNvSpPr>
              <a:spLocks/>
            </p:cNvSpPr>
            <p:nvPr/>
          </p:nvSpPr>
          <p:spPr bwMode="auto">
            <a:xfrm>
              <a:off x="1220" y="2896"/>
              <a:ext cx="228" cy="299"/>
            </a:xfrm>
            <a:custGeom>
              <a:avLst/>
              <a:gdLst>
                <a:gd name="T0" fmla="*/ 0 w 38"/>
                <a:gd name="T1" fmla="*/ 0 h 53"/>
                <a:gd name="T2" fmla="*/ 900 w 38"/>
                <a:gd name="T3" fmla="*/ 316 h 53"/>
                <a:gd name="T4" fmla="*/ 1080 w 38"/>
                <a:gd name="T5" fmla="*/ 1687 h 53"/>
                <a:gd name="T6" fmla="*/ 0 w 38"/>
                <a:gd name="T7" fmla="*/ 1111 h 53"/>
                <a:gd name="T8" fmla="*/ 0 w 38"/>
                <a:gd name="T9" fmla="*/ 0 h 53"/>
                <a:gd name="T10" fmla="*/ 0 60000 65536"/>
                <a:gd name="T11" fmla="*/ 0 60000 65536"/>
                <a:gd name="T12" fmla="*/ 0 60000 65536"/>
                <a:gd name="T13" fmla="*/ 0 60000 65536"/>
                <a:gd name="T14" fmla="*/ 0 60000 65536"/>
                <a:gd name="T15" fmla="*/ 0 w 38"/>
                <a:gd name="T16" fmla="*/ 0 h 53"/>
                <a:gd name="T17" fmla="*/ 38 w 38"/>
                <a:gd name="T18" fmla="*/ 53 h 53"/>
              </a:gdLst>
              <a:ahLst/>
              <a:cxnLst>
                <a:cxn ang="T10">
                  <a:pos x="T0" y="T1"/>
                </a:cxn>
                <a:cxn ang="T11">
                  <a:pos x="T2" y="T3"/>
                </a:cxn>
                <a:cxn ang="T12">
                  <a:pos x="T4" y="T5"/>
                </a:cxn>
                <a:cxn ang="T13">
                  <a:pos x="T6" y="T7"/>
                </a:cxn>
                <a:cxn ang="T14">
                  <a:pos x="T8" y="T9"/>
                </a:cxn>
              </a:cxnLst>
              <a:rect l="T15" t="T16" r="T17" b="T18"/>
              <a:pathLst>
                <a:path w="38" h="53">
                  <a:moveTo>
                    <a:pt x="0" y="0"/>
                  </a:moveTo>
                  <a:cubicBezTo>
                    <a:pt x="9" y="0"/>
                    <a:pt x="18" y="4"/>
                    <a:pt x="25" y="10"/>
                  </a:cubicBezTo>
                  <a:cubicBezTo>
                    <a:pt x="36" y="22"/>
                    <a:pt x="38" y="39"/>
                    <a:pt x="30" y="53"/>
                  </a:cubicBezTo>
                  <a:lnTo>
                    <a:pt x="0" y="35"/>
                  </a:lnTo>
                  <a:lnTo>
                    <a:pt x="0" y="0"/>
                  </a:lnTo>
                  <a:close/>
                </a:path>
              </a:pathLst>
            </a:custGeom>
            <a:solidFill>
              <a:srgbClr val="00BBEE"/>
            </a:solidFill>
            <a:ln w="9525">
              <a:no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21" name="Freeform 78"/>
            <p:cNvSpPr>
              <a:spLocks/>
            </p:cNvSpPr>
            <p:nvPr/>
          </p:nvSpPr>
          <p:spPr bwMode="auto">
            <a:xfrm>
              <a:off x="1220" y="2896"/>
              <a:ext cx="228" cy="299"/>
            </a:xfrm>
            <a:custGeom>
              <a:avLst/>
              <a:gdLst>
                <a:gd name="T0" fmla="*/ 0 w 38"/>
                <a:gd name="T1" fmla="*/ 0 h 53"/>
                <a:gd name="T2" fmla="*/ 900 w 38"/>
                <a:gd name="T3" fmla="*/ 316 h 53"/>
                <a:gd name="T4" fmla="*/ 1080 w 38"/>
                <a:gd name="T5" fmla="*/ 1687 h 53"/>
                <a:gd name="T6" fmla="*/ 0 60000 65536"/>
                <a:gd name="T7" fmla="*/ 0 60000 65536"/>
                <a:gd name="T8" fmla="*/ 0 60000 65536"/>
                <a:gd name="T9" fmla="*/ 0 w 38"/>
                <a:gd name="T10" fmla="*/ 0 h 53"/>
                <a:gd name="T11" fmla="*/ 38 w 38"/>
                <a:gd name="T12" fmla="*/ 53 h 53"/>
              </a:gdLst>
              <a:ahLst/>
              <a:cxnLst>
                <a:cxn ang="T6">
                  <a:pos x="T0" y="T1"/>
                </a:cxn>
                <a:cxn ang="T7">
                  <a:pos x="T2" y="T3"/>
                </a:cxn>
                <a:cxn ang="T8">
                  <a:pos x="T4" y="T5"/>
                </a:cxn>
              </a:cxnLst>
              <a:rect l="T9" t="T10" r="T11" b="T12"/>
              <a:pathLst>
                <a:path w="38" h="53">
                  <a:moveTo>
                    <a:pt x="0" y="0"/>
                  </a:moveTo>
                  <a:cubicBezTo>
                    <a:pt x="9" y="0"/>
                    <a:pt x="18" y="4"/>
                    <a:pt x="25" y="10"/>
                  </a:cubicBezTo>
                  <a:cubicBezTo>
                    <a:pt x="36" y="22"/>
                    <a:pt x="38" y="39"/>
                    <a:pt x="30" y="53"/>
                  </a:cubicBezTo>
                </a:path>
              </a:pathLst>
            </a:custGeom>
            <a:solidFill>
              <a:srgbClr val="00BBEE"/>
            </a:solidFill>
            <a:ln w="9525" cap="rnd">
              <a:no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grpSp>
        <p:nvGrpSpPr>
          <p:cNvPr id="122" name="Group 79"/>
          <p:cNvGrpSpPr>
            <a:grpSpLocks/>
          </p:cNvGrpSpPr>
          <p:nvPr>
            <p:custDataLst>
              <p:tags r:id="rId36"/>
            </p:custDataLst>
          </p:nvPr>
        </p:nvGrpSpPr>
        <p:grpSpPr bwMode="auto">
          <a:xfrm>
            <a:off x="795337" y="3668162"/>
            <a:ext cx="612775" cy="619125"/>
            <a:chOff x="980" y="2896"/>
            <a:chExt cx="420" cy="418"/>
          </a:xfrm>
        </p:grpSpPr>
        <p:sp>
          <p:nvSpPr>
            <p:cNvPr id="123" name="Freeform 80"/>
            <p:cNvSpPr>
              <a:spLocks/>
            </p:cNvSpPr>
            <p:nvPr/>
          </p:nvSpPr>
          <p:spPr bwMode="auto">
            <a:xfrm>
              <a:off x="980" y="2896"/>
              <a:ext cx="420" cy="418"/>
            </a:xfrm>
            <a:custGeom>
              <a:avLst/>
              <a:gdLst>
                <a:gd name="T0" fmla="*/ 2520 w 70"/>
                <a:gd name="T1" fmla="*/ 1689 h 74"/>
                <a:gd name="T2" fmla="*/ 2340 w 70"/>
                <a:gd name="T3" fmla="*/ 1915 h 74"/>
                <a:gd name="T4" fmla="*/ 504 w 70"/>
                <a:gd name="T5" fmla="*/ 1915 h 74"/>
                <a:gd name="T6" fmla="*/ 504 w 70"/>
                <a:gd name="T7" fmla="*/ 316 h 74"/>
                <a:gd name="T8" fmla="*/ 1404 w 70"/>
                <a:gd name="T9" fmla="*/ 0 h 74"/>
                <a:gd name="T10" fmla="*/ 1404 w 70"/>
                <a:gd name="T11" fmla="*/ 1118 h 74"/>
                <a:gd name="T12" fmla="*/ 2520 w 70"/>
                <a:gd name="T13" fmla="*/ 1689 h 74"/>
                <a:gd name="T14" fmla="*/ 0 60000 65536"/>
                <a:gd name="T15" fmla="*/ 0 60000 65536"/>
                <a:gd name="T16" fmla="*/ 0 60000 65536"/>
                <a:gd name="T17" fmla="*/ 0 60000 65536"/>
                <a:gd name="T18" fmla="*/ 0 60000 65536"/>
                <a:gd name="T19" fmla="*/ 0 60000 65536"/>
                <a:gd name="T20" fmla="*/ 0 60000 65536"/>
                <a:gd name="T21" fmla="*/ 0 w 70"/>
                <a:gd name="T22" fmla="*/ 0 h 74"/>
                <a:gd name="T23" fmla="*/ 70 w 70"/>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74">
                  <a:moveTo>
                    <a:pt x="70" y="53"/>
                  </a:moveTo>
                  <a:cubicBezTo>
                    <a:pt x="69" y="56"/>
                    <a:pt x="67" y="58"/>
                    <a:pt x="65" y="60"/>
                  </a:cubicBezTo>
                  <a:cubicBezTo>
                    <a:pt x="51" y="74"/>
                    <a:pt x="28" y="74"/>
                    <a:pt x="14" y="60"/>
                  </a:cubicBezTo>
                  <a:cubicBezTo>
                    <a:pt x="0" y="47"/>
                    <a:pt x="0" y="24"/>
                    <a:pt x="14" y="10"/>
                  </a:cubicBezTo>
                  <a:cubicBezTo>
                    <a:pt x="21" y="4"/>
                    <a:pt x="30" y="0"/>
                    <a:pt x="39" y="0"/>
                  </a:cubicBezTo>
                  <a:lnTo>
                    <a:pt x="39" y="35"/>
                  </a:lnTo>
                  <a:lnTo>
                    <a:pt x="70" y="53"/>
                  </a:lnTo>
                  <a:close/>
                </a:path>
              </a:pathLst>
            </a:custGeom>
            <a:solidFill>
              <a:srgbClr val="FFFFFF"/>
            </a:solidFill>
            <a:ln w="9525">
              <a:solidFill>
                <a:srgbClr val="B1C2D3"/>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24" name="Freeform 81"/>
            <p:cNvSpPr>
              <a:spLocks/>
            </p:cNvSpPr>
            <p:nvPr/>
          </p:nvSpPr>
          <p:spPr bwMode="auto">
            <a:xfrm>
              <a:off x="980" y="2896"/>
              <a:ext cx="420" cy="418"/>
            </a:xfrm>
            <a:custGeom>
              <a:avLst/>
              <a:gdLst>
                <a:gd name="T0" fmla="*/ 2520 w 70"/>
                <a:gd name="T1" fmla="*/ 1689 h 74"/>
                <a:gd name="T2" fmla="*/ 2340 w 70"/>
                <a:gd name="T3" fmla="*/ 1915 h 74"/>
                <a:gd name="T4" fmla="*/ 504 w 70"/>
                <a:gd name="T5" fmla="*/ 1915 h 74"/>
                <a:gd name="T6" fmla="*/ 504 w 70"/>
                <a:gd name="T7" fmla="*/ 316 h 74"/>
                <a:gd name="T8" fmla="*/ 1404 w 70"/>
                <a:gd name="T9" fmla="*/ 0 h 74"/>
                <a:gd name="T10" fmla="*/ 0 60000 65536"/>
                <a:gd name="T11" fmla="*/ 0 60000 65536"/>
                <a:gd name="T12" fmla="*/ 0 60000 65536"/>
                <a:gd name="T13" fmla="*/ 0 60000 65536"/>
                <a:gd name="T14" fmla="*/ 0 60000 65536"/>
                <a:gd name="T15" fmla="*/ 0 w 70"/>
                <a:gd name="T16" fmla="*/ 0 h 74"/>
                <a:gd name="T17" fmla="*/ 70 w 70"/>
                <a:gd name="T18" fmla="*/ 74 h 74"/>
              </a:gdLst>
              <a:ahLst/>
              <a:cxnLst>
                <a:cxn ang="T10">
                  <a:pos x="T0" y="T1"/>
                </a:cxn>
                <a:cxn ang="T11">
                  <a:pos x="T2" y="T3"/>
                </a:cxn>
                <a:cxn ang="T12">
                  <a:pos x="T4" y="T5"/>
                </a:cxn>
                <a:cxn ang="T13">
                  <a:pos x="T6" y="T7"/>
                </a:cxn>
                <a:cxn ang="T14">
                  <a:pos x="T8" y="T9"/>
                </a:cxn>
              </a:cxnLst>
              <a:rect l="T15" t="T16" r="T17" b="T18"/>
              <a:pathLst>
                <a:path w="70" h="74">
                  <a:moveTo>
                    <a:pt x="70" y="53"/>
                  </a:moveTo>
                  <a:cubicBezTo>
                    <a:pt x="69" y="56"/>
                    <a:pt x="67" y="58"/>
                    <a:pt x="65" y="60"/>
                  </a:cubicBezTo>
                  <a:cubicBezTo>
                    <a:pt x="51" y="74"/>
                    <a:pt x="28" y="74"/>
                    <a:pt x="14" y="60"/>
                  </a:cubicBezTo>
                  <a:cubicBezTo>
                    <a:pt x="0" y="47"/>
                    <a:pt x="0" y="24"/>
                    <a:pt x="14" y="10"/>
                  </a:cubicBezTo>
                  <a:cubicBezTo>
                    <a:pt x="21" y="4"/>
                    <a:pt x="30" y="0"/>
                    <a:pt x="39" y="0"/>
                  </a:cubicBezTo>
                </a:path>
              </a:pathLst>
            </a:custGeom>
            <a:noFill/>
            <a:ln w="9525" cap="rnd">
              <a:solidFill>
                <a:srgbClr val="B1C2D3"/>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sp>
        <p:nvSpPr>
          <p:cNvPr id="125" name="Rectangle 82"/>
          <p:cNvSpPr>
            <a:spLocks noChangeArrowheads="1"/>
          </p:cNvSpPr>
          <p:nvPr>
            <p:custDataLst>
              <p:tags r:id="rId37"/>
            </p:custDataLst>
          </p:nvPr>
        </p:nvSpPr>
        <p:spPr bwMode="auto">
          <a:xfrm>
            <a:off x="1620837" y="3044274"/>
            <a:ext cx="377825" cy="193675"/>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26" name="Rectangle 83"/>
          <p:cNvSpPr>
            <a:spLocks noChangeArrowheads="1"/>
          </p:cNvSpPr>
          <p:nvPr>
            <p:custDataLst>
              <p:tags r:id="rId38"/>
            </p:custDataLst>
          </p:nvPr>
        </p:nvSpPr>
        <p:spPr bwMode="auto">
          <a:xfrm>
            <a:off x="1701800" y="3087137"/>
            <a:ext cx="190500" cy="9207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800" b="1" dirty="0">
                <a:solidFill>
                  <a:srgbClr val="000000"/>
                </a:solidFill>
                <a:latin typeface="Arial" charset="0"/>
              </a:rPr>
              <a:t>Time</a:t>
            </a:r>
            <a:endParaRPr lang="en-US" sz="3200" b="1" dirty="0">
              <a:solidFill>
                <a:srgbClr val="000000"/>
              </a:solidFill>
              <a:latin typeface="Arial" charset="0"/>
            </a:endParaRPr>
          </a:p>
        </p:txBody>
      </p:sp>
      <p:grpSp>
        <p:nvGrpSpPr>
          <p:cNvPr id="127" name="Group 84"/>
          <p:cNvGrpSpPr>
            <a:grpSpLocks/>
          </p:cNvGrpSpPr>
          <p:nvPr>
            <p:custDataLst>
              <p:tags r:id="rId39"/>
            </p:custDataLst>
          </p:nvPr>
        </p:nvGrpSpPr>
        <p:grpSpPr bwMode="auto">
          <a:xfrm>
            <a:off x="1411287" y="2323549"/>
            <a:ext cx="788988" cy="696913"/>
            <a:chOff x="1394" y="1930"/>
            <a:chExt cx="540" cy="470"/>
          </a:xfrm>
        </p:grpSpPr>
        <p:sp>
          <p:nvSpPr>
            <p:cNvPr id="128" name="Line 85"/>
            <p:cNvSpPr>
              <a:spLocks noChangeShapeType="1"/>
            </p:cNvSpPr>
            <p:nvPr/>
          </p:nvSpPr>
          <p:spPr bwMode="auto">
            <a:xfrm>
              <a:off x="1394" y="1930"/>
              <a:ext cx="1" cy="469"/>
            </a:xfrm>
            <a:prstGeom prst="line">
              <a:avLst/>
            </a:prstGeom>
            <a:noFill/>
            <a:ln w="9525">
              <a:solidFill>
                <a:srgbClr val="B1C2D3"/>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29" name="Line 86"/>
            <p:cNvSpPr>
              <a:spLocks noChangeShapeType="1"/>
            </p:cNvSpPr>
            <p:nvPr/>
          </p:nvSpPr>
          <p:spPr bwMode="auto">
            <a:xfrm flipH="1">
              <a:off x="1400" y="2399"/>
              <a:ext cx="534" cy="1"/>
            </a:xfrm>
            <a:prstGeom prst="line">
              <a:avLst/>
            </a:prstGeom>
            <a:noFill/>
            <a:ln w="9525">
              <a:solidFill>
                <a:srgbClr val="B1C2D3"/>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grpSp>
        <p:nvGrpSpPr>
          <p:cNvPr id="130" name="Group 87"/>
          <p:cNvGrpSpPr>
            <a:grpSpLocks/>
          </p:cNvGrpSpPr>
          <p:nvPr>
            <p:custDataLst>
              <p:tags r:id="rId40"/>
            </p:custDataLst>
          </p:nvPr>
        </p:nvGrpSpPr>
        <p:grpSpPr bwMode="auto">
          <a:xfrm>
            <a:off x="1498600" y="2379112"/>
            <a:ext cx="122237" cy="642937"/>
            <a:chOff x="1454" y="1959"/>
            <a:chExt cx="84" cy="434"/>
          </a:xfrm>
        </p:grpSpPr>
        <p:sp>
          <p:nvSpPr>
            <p:cNvPr id="131" name="Rectangle 88"/>
            <p:cNvSpPr>
              <a:spLocks noChangeArrowheads="1"/>
            </p:cNvSpPr>
            <p:nvPr/>
          </p:nvSpPr>
          <p:spPr bwMode="auto">
            <a:xfrm>
              <a:off x="1454" y="1959"/>
              <a:ext cx="84" cy="434"/>
            </a:xfrm>
            <a:prstGeom prst="rect">
              <a:avLst/>
            </a:prstGeom>
            <a:solidFill>
              <a:srgbClr val="00BBEE"/>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32" name="Rectangle 89"/>
            <p:cNvSpPr>
              <a:spLocks noChangeArrowheads="1"/>
            </p:cNvSpPr>
            <p:nvPr/>
          </p:nvSpPr>
          <p:spPr bwMode="auto">
            <a:xfrm>
              <a:off x="1457" y="1962"/>
              <a:ext cx="78" cy="428"/>
            </a:xfrm>
            <a:prstGeom prst="rect">
              <a:avLst/>
            </a:prstGeom>
            <a:solidFill>
              <a:srgbClr val="00BBEE"/>
            </a:solidFill>
            <a:ln w="9525" cap="rnd">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grpSp>
        <p:nvGrpSpPr>
          <p:cNvPr id="133" name="Group 90"/>
          <p:cNvGrpSpPr>
            <a:grpSpLocks/>
          </p:cNvGrpSpPr>
          <p:nvPr>
            <p:custDataLst>
              <p:tags r:id="rId41"/>
            </p:custDataLst>
          </p:nvPr>
        </p:nvGrpSpPr>
        <p:grpSpPr bwMode="auto">
          <a:xfrm>
            <a:off x="1754187" y="2471187"/>
            <a:ext cx="122238" cy="550862"/>
            <a:chOff x="1628" y="2021"/>
            <a:chExt cx="84" cy="372"/>
          </a:xfrm>
        </p:grpSpPr>
        <p:sp>
          <p:nvSpPr>
            <p:cNvPr id="134" name="Rectangle 91"/>
            <p:cNvSpPr>
              <a:spLocks noChangeArrowheads="1"/>
            </p:cNvSpPr>
            <p:nvPr/>
          </p:nvSpPr>
          <p:spPr bwMode="auto">
            <a:xfrm>
              <a:off x="1628" y="2021"/>
              <a:ext cx="84" cy="372"/>
            </a:xfrm>
            <a:prstGeom prst="rect">
              <a:avLst/>
            </a:prstGeom>
            <a:solidFill>
              <a:srgbClr val="00BBEE"/>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35" name="Rectangle 92"/>
            <p:cNvSpPr>
              <a:spLocks noChangeArrowheads="1"/>
            </p:cNvSpPr>
            <p:nvPr/>
          </p:nvSpPr>
          <p:spPr bwMode="auto">
            <a:xfrm>
              <a:off x="1631" y="2024"/>
              <a:ext cx="78" cy="366"/>
            </a:xfrm>
            <a:prstGeom prst="rect">
              <a:avLst/>
            </a:prstGeom>
            <a:solidFill>
              <a:srgbClr val="00BBEE"/>
            </a:solidFill>
            <a:ln w="9525" cap="rnd">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grpSp>
        <p:nvGrpSpPr>
          <p:cNvPr id="136" name="Group 93"/>
          <p:cNvGrpSpPr>
            <a:grpSpLocks/>
          </p:cNvGrpSpPr>
          <p:nvPr>
            <p:custDataLst>
              <p:tags r:id="rId42"/>
            </p:custDataLst>
          </p:nvPr>
        </p:nvGrpSpPr>
        <p:grpSpPr bwMode="auto">
          <a:xfrm>
            <a:off x="2041525" y="2595012"/>
            <a:ext cx="115887" cy="427037"/>
            <a:chOff x="1826" y="2105"/>
            <a:chExt cx="78" cy="288"/>
          </a:xfrm>
        </p:grpSpPr>
        <p:sp>
          <p:nvSpPr>
            <p:cNvPr id="137" name="Rectangle 94"/>
            <p:cNvSpPr>
              <a:spLocks noChangeArrowheads="1"/>
            </p:cNvSpPr>
            <p:nvPr/>
          </p:nvSpPr>
          <p:spPr bwMode="auto">
            <a:xfrm>
              <a:off x="1826" y="2105"/>
              <a:ext cx="78" cy="288"/>
            </a:xfrm>
            <a:prstGeom prst="rect">
              <a:avLst/>
            </a:prstGeom>
            <a:solidFill>
              <a:srgbClr val="00BBEE"/>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38" name="Rectangle 95"/>
            <p:cNvSpPr>
              <a:spLocks noChangeArrowheads="1"/>
            </p:cNvSpPr>
            <p:nvPr/>
          </p:nvSpPr>
          <p:spPr bwMode="auto">
            <a:xfrm>
              <a:off x="1829" y="2108"/>
              <a:ext cx="72" cy="282"/>
            </a:xfrm>
            <a:prstGeom prst="rect">
              <a:avLst/>
            </a:prstGeom>
            <a:solidFill>
              <a:srgbClr val="00BBEE"/>
            </a:solidFill>
            <a:ln w="9525" cap="rnd">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sp>
        <p:nvSpPr>
          <p:cNvPr id="139" name="Rectangle 96"/>
          <p:cNvSpPr>
            <a:spLocks noChangeArrowheads="1"/>
          </p:cNvSpPr>
          <p:nvPr>
            <p:custDataLst>
              <p:tags r:id="rId43"/>
            </p:custDataLst>
          </p:nvPr>
        </p:nvSpPr>
        <p:spPr bwMode="auto">
          <a:xfrm>
            <a:off x="760412" y="2504524"/>
            <a:ext cx="692150" cy="401638"/>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40" name="Rectangle 97"/>
          <p:cNvSpPr>
            <a:spLocks noChangeArrowheads="1"/>
          </p:cNvSpPr>
          <p:nvPr>
            <p:custDataLst>
              <p:tags r:id="rId44"/>
            </p:custDataLst>
          </p:nvPr>
        </p:nvSpPr>
        <p:spPr bwMode="auto">
          <a:xfrm>
            <a:off x="987425" y="2537862"/>
            <a:ext cx="169862" cy="9207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800" b="1" dirty="0">
                <a:solidFill>
                  <a:srgbClr val="000000"/>
                </a:solidFill>
                <a:latin typeface="Arial" charset="0"/>
              </a:rPr>
              <a:t># of </a:t>
            </a:r>
            <a:endParaRPr lang="en-US" sz="3200" b="1" dirty="0">
              <a:solidFill>
                <a:srgbClr val="000000"/>
              </a:solidFill>
              <a:latin typeface="Arial" charset="0"/>
            </a:endParaRPr>
          </a:p>
        </p:txBody>
      </p:sp>
      <p:sp>
        <p:nvSpPr>
          <p:cNvPr id="141" name="Rectangle 98"/>
          <p:cNvSpPr>
            <a:spLocks noChangeArrowheads="1"/>
          </p:cNvSpPr>
          <p:nvPr>
            <p:custDataLst>
              <p:tags r:id="rId45"/>
            </p:custDataLst>
          </p:nvPr>
        </p:nvSpPr>
        <p:spPr bwMode="auto">
          <a:xfrm>
            <a:off x="900112" y="2647399"/>
            <a:ext cx="307975" cy="9207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800" b="1" dirty="0">
                <a:solidFill>
                  <a:srgbClr val="000000"/>
                </a:solidFill>
                <a:latin typeface="Arial" charset="0"/>
              </a:rPr>
              <a:t>Industry</a:t>
            </a:r>
            <a:endParaRPr lang="en-US" sz="3200" b="1" dirty="0">
              <a:solidFill>
                <a:srgbClr val="000000"/>
              </a:solidFill>
              <a:latin typeface="Arial" charset="0"/>
            </a:endParaRPr>
          </a:p>
        </p:txBody>
      </p:sp>
      <p:sp>
        <p:nvSpPr>
          <p:cNvPr id="142" name="Rectangle 99"/>
          <p:cNvSpPr>
            <a:spLocks noChangeArrowheads="1"/>
          </p:cNvSpPr>
          <p:nvPr>
            <p:custDataLst>
              <p:tags r:id="rId46"/>
            </p:custDataLst>
          </p:nvPr>
        </p:nvSpPr>
        <p:spPr bwMode="auto">
          <a:xfrm>
            <a:off x="822325" y="2756937"/>
            <a:ext cx="465137" cy="9207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800" b="1" dirty="0">
                <a:solidFill>
                  <a:srgbClr val="000000"/>
                </a:solidFill>
                <a:latin typeface="Arial" charset="0"/>
              </a:rPr>
              <a:t>Competitors</a:t>
            </a:r>
            <a:endParaRPr lang="en-US" sz="3200" b="1" dirty="0">
              <a:solidFill>
                <a:srgbClr val="000000"/>
              </a:solidFill>
              <a:latin typeface="Arial" charset="0"/>
            </a:endParaRPr>
          </a:p>
        </p:txBody>
      </p:sp>
      <p:sp>
        <p:nvSpPr>
          <p:cNvPr id="143" name="Rectangle 100"/>
          <p:cNvSpPr>
            <a:spLocks noChangeArrowheads="1"/>
          </p:cNvSpPr>
          <p:nvPr>
            <p:custDataLst>
              <p:tags r:id="rId47"/>
            </p:custDataLst>
          </p:nvPr>
        </p:nvSpPr>
        <p:spPr bwMode="auto">
          <a:xfrm>
            <a:off x="860425" y="2128287"/>
            <a:ext cx="1433085" cy="135422"/>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100" b="1" dirty="0">
                <a:solidFill>
                  <a:srgbClr val="000000"/>
                </a:solidFill>
                <a:latin typeface="Arial" charset="0"/>
              </a:rPr>
              <a:t>Market Consolidation</a:t>
            </a:r>
          </a:p>
        </p:txBody>
      </p:sp>
      <p:sp>
        <p:nvSpPr>
          <p:cNvPr id="144" name="Rectangle 101"/>
          <p:cNvSpPr>
            <a:spLocks noChangeArrowheads="1"/>
          </p:cNvSpPr>
          <p:nvPr>
            <p:custDataLst>
              <p:tags r:id="rId48"/>
            </p:custDataLst>
          </p:nvPr>
        </p:nvSpPr>
        <p:spPr bwMode="auto">
          <a:xfrm>
            <a:off x="1620837" y="3044274"/>
            <a:ext cx="377825" cy="193675"/>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45" name="Rectangle 102"/>
          <p:cNvSpPr>
            <a:spLocks noChangeArrowheads="1"/>
          </p:cNvSpPr>
          <p:nvPr>
            <p:custDataLst>
              <p:tags r:id="rId49"/>
            </p:custDataLst>
          </p:nvPr>
        </p:nvSpPr>
        <p:spPr bwMode="auto">
          <a:xfrm>
            <a:off x="1701800" y="3087137"/>
            <a:ext cx="190500" cy="9207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800" b="1" dirty="0">
                <a:solidFill>
                  <a:srgbClr val="000000"/>
                </a:solidFill>
                <a:latin typeface="Arial" charset="0"/>
              </a:rPr>
              <a:t>Time</a:t>
            </a:r>
            <a:endParaRPr lang="en-US" sz="3200" b="1" dirty="0">
              <a:solidFill>
                <a:srgbClr val="000000"/>
              </a:solidFill>
              <a:latin typeface="Arial" charset="0"/>
            </a:endParaRPr>
          </a:p>
        </p:txBody>
      </p:sp>
      <p:sp>
        <p:nvSpPr>
          <p:cNvPr id="146" name="Rectangle 103"/>
          <p:cNvSpPr>
            <a:spLocks noChangeArrowheads="1"/>
          </p:cNvSpPr>
          <p:nvPr>
            <p:custDataLst>
              <p:tags r:id="rId50"/>
            </p:custDataLst>
          </p:nvPr>
        </p:nvSpPr>
        <p:spPr bwMode="auto">
          <a:xfrm>
            <a:off x="760412" y="2504524"/>
            <a:ext cx="692150" cy="401638"/>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47" name="Rectangle 104"/>
          <p:cNvSpPr>
            <a:spLocks noChangeArrowheads="1"/>
          </p:cNvSpPr>
          <p:nvPr>
            <p:custDataLst>
              <p:tags r:id="rId51"/>
            </p:custDataLst>
          </p:nvPr>
        </p:nvSpPr>
        <p:spPr bwMode="auto">
          <a:xfrm>
            <a:off x="987425" y="2537862"/>
            <a:ext cx="169862" cy="9207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800" b="1" dirty="0">
                <a:solidFill>
                  <a:srgbClr val="000000"/>
                </a:solidFill>
                <a:latin typeface="Arial" charset="0"/>
              </a:rPr>
              <a:t># of </a:t>
            </a:r>
            <a:endParaRPr lang="en-US" sz="3200" b="1" dirty="0">
              <a:solidFill>
                <a:srgbClr val="000000"/>
              </a:solidFill>
              <a:latin typeface="Arial" charset="0"/>
            </a:endParaRPr>
          </a:p>
        </p:txBody>
      </p:sp>
      <p:sp>
        <p:nvSpPr>
          <p:cNvPr id="148" name="Rectangle 105"/>
          <p:cNvSpPr>
            <a:spLocks noChangeArrowheads="1"/>
          </p:cNvSpPr>
          <p:nvPr>
            <p:custDataLst>
              <p:tags r:id="rId52"/>
            </p:custDataLst>
          </p:nvPr>
        </p:nvSpPr>
        <p:spPr bwMode="auto">
          <a:xfrm>
            <a:off x="900112" y="2647399"/>
            <a:ext cx="307975" cy="9207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800" b="1" dirty="0">
                <a:solidFill>
                  <a:srgbClr val="000000"/>
                </a:solidFill>
                <a:latin typeface="Arial" charset="0"/>
              </a:rPr>
              <a:t>Industry</a:t>
            </a:r>
            <a:endParaRPr lang="en-US" sz="3200" b="1" dirty="0">
              <a:solidFill>
                <a:srgbClr val="000000"/>
              </a:solidFill>
              <a:latin typeface="Arial" charset="0"/>
            </a:endParaRPr>
          </a:p>
        </p:txBody>
      </p:sp>
      <p:sp>
        <p:nvSpPr>
          <p:cNvPr id="149" name="Rectangle 106"/>
          <p:cNvSpPr>
            <a:spLocks noChangeArrowheads="1"/>
          </p:cNvSpPr>
          <p:nvPr>
            <p:custDataLst>
              <p:tags r:id="rId53"/>
            </p:custDataLst>
          </p:nvPr>
        </p:nvSpPr>
        <p:spPr bwMode="auto">
          <a:xfrm>
            <a:off x="822325" y="2756937"/>
            <a:ext cx="465137" cy="9207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800" b="1" dirty="0">
                <a:solidFill>
                  <a:srgbClr val="000000"/>
                </a:solidFill>
                <a:latin typeface="Arial" charset="0"/>
              </a:rPr>
              <a:t>Competitors</a:t>
            </a:r>
            <a:endParaRPr lang="en-US" sz="3200" b="1" dirty="0">
              <a:solidFill>
                <a:srgbClr val="000000"/>
              </a:solidFill>
              <a:latin typeface="Arial" charset="0"/>
            </a:endParaRPr>
          </a:p>
        </p:txBody>
      </p:sp>
      <p:sp>
        <p:nvSpPr>
          <p:cNvPr id="150" name="AutoShape 211"/>
          <p:cNvSpPr>
            <a:spLocks noChangeArrowheads="1"/>
          </p:cNvSpPr>
          <p:nvPr>
            <p:custDataLst>
              <p:tags r:id="rId54"/>
            </p:custDataLst>
          </p:nvPr>
        </p:nvSpPr>
        <p:spPr bwMode="auto">
          <a:xfrm rot="16200000" flipV="1">
            <a:off x="1358900" y="3868187"/>
            <a:ext cx="3632200" cy="228600"/>
          </a:xfrm>
          <a:prstGeom prst="triangle">
            <a:avLst>
              <a:gd name="adj" fmla="val 49986"/>
            </a:avLst>
          </a:prstGeom>
          <a:solidFill>
            <a:srgbClr val="DD4411"/>
          </a:solidFill>
          <a:ln w="12700">
            <a:noFill/>
            <a:miter lim="800000"/>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51" name="Rectangle 150"/>
          <p:cNvSpPr/>
          <p:nvPr>
            <p:custDataLst>
              <p:tags r:id="rId55"/>
            </p:custDataLst>
          </p:nvPr>
        </p:nvSpPr>
        <p:spPr bwMode="auto">
          <a:xfrm>
            <a:off x="3505200" y="2483887"/>
            <a:ext cx="2160587" cy="1152525"/>
          </a:xfrm>
          <a:prstGeom prst="rect">
            <a:avLst/>
          </a:prstGeom>
          <a:noFill/>
          <a:ln w="9525">
            <a:noFill/>
            <a:prstDash val="lgDash"/>
            <a:round/>
            <a:headEnd type="none" w="sm" len="sm"/>
            <a:tailEnd type="none" w="sm" len="sm"/>
          </a:ln>
          <a:effectLst/>
        </p:spPr>
        <p:txBody>
          <a:bodyPr/>
          <a:lstStyle/>
          <a:p>
            <a:pPr marL="85725" indent="-85725" eaLnBrk="0" fontAlgn="base" hangingPunct="0">
              <a:lnSpc>
                <a:spcPct val="80000"/>
              </a:lnSpc>
              <a:spcBef>
                <a:spcPct val="0"/>
              </a:spcBef>
              <a:spcAft>
                <a:spcPct val="0"/>
              </a:spcAft>
              <a:buFont typeface="Arial" pitchFamily="34" charset="0"/>
              <a:buChar char="•"/>
              <a:defRPr/>
            </a:pPr>
            <a:r>
              <a:rPr lang="en-GB" sz="1200" b="1" dirty="0">
                <a:solidFill>
                  <a:srgbClr val="000000"/>
                </a:solidFill>
                <a:latin typeface="Arial" charset="0"/>
                <a:cs typeface="Arial" charset="0"/>
              </a:rPr>
              <a:t>Many competitors; none can gain a significant advantage over another</a:t>
            </a:r>
          </a:p>
          <a:p>
            <a:pPr marL="85725" indent="-85725" eaLnBrk="0" fontAlgn="base" hangingPunct="0">
              <a:lnSpc>
                <a:spcPct val="80000"/>
              </a:lnSpc>
              <a:spcBef>
                <a:spcPct val="0"/>
              </a:spcBef>
              <a:spcAft>
                <a:spcPct val="0"/>
              </a:spcAft>
              <a:buFont typeface="Arial" pitchFamily="34" charset="0"/>
              <a:buChar char="•"/>
              <a:defRPr/>
            </a:pPr>
            <a:r>
              <a:rPr lang="en-GB" sz="1200" b="1" dirty="0">
                <a:solidFill>
                  <a:srgbClr val="000000"/>
                </a:solidFill>
                <a:latin typeface="Arial" charset="0"/>
                <a:cs typeface="Arial" charset="0"/>
              </a:rPr>
              <a:t> Typically a low profit margin for all players in the market</a:t>
            </a:r>
          </a:p>
          <a:p>
            <a:pPr marL="85725" indent="-85725" eaLnBrk="0" fontAlgn="base" hangingPunct="0">
              <a:lnSpc>
                <a:spcPct val="80000"/>
              </a:lnSpc>
              <a:spcBef>
                <a:spcPct val="0"/>
              </a:spcBef>
              <a:spcAft>
                <a:spcPct val="0"/>
              </a:spcAft>
              <a:buFont typeface="Arial" pitchFamily="34" charset="0"/>
              <a:buChar char="•"/>
              <a:defRPr/>
            </a:pPr>
            <a:r>
              <a:rPr lang="en-GB" sz="1200" b="1" dirty="0">
                <a:solidFill>
                  <a:srgbClr val="000000"/>
                </a:solidFill>
                <a:latin typeface="Arial" charset="0"/>
                <a:cs typeface="Arial" charset="0"/>
              </a:rPr>
              <a:t>Example: Dry Cleaning</a:t>
            </a:r>
          </a:p>
          <a:p>
            <a:pPr eaLnBrk="0" fontAlgn="base" hangingPunct="0">
              <a:lnSpc>
                <a:spcPct val="80000"/>
              </a:lnSpc>
              <a:spcBef>
                <a:spcPct val="0"/>
              </a:spcBef>
              <a:spcAft>
                <a:spcPct val="0"/>
              </a:spcAft>
              <a:buFont typeface="Arial" pitchFamily="34" charset="0"/>
              <a:buChar char="•"/>
              <a:defRPr/>
            </a:pPr>
            <a:endParaRPr lang="en-GB" sz="1200" b="1" dirty="0">
              <a:solidFill>
                <a:srgbClr val="000000"/>
              </a:solidFill>
              <a:latin typeface="Arial" charset="0"/>
              <a:cs typeface="Arial" charset="0"/>
            </a:endParaRPr>
          </a:p>
        </p:txBody>
      </p:sp>
      <p:sp>
        <p:nvSpPr>
          <p:cNvPr id="152" name="Rectangle 202"/>
          <p:cNvSpPr>
            <a:spLocks noChangeArrowheads="1"/>
          </p:cNvSpPr>
          <p:nvPr>
            <p:custDataLst>
              <p:tags r:id="rId56"/>
            </p:custDataLst>
          </p:nvPr>
        </p:nvSpPr>
        <p:spPr bwMode="auto">
          <a:xfrm>
            <a:off x="6313487" y="2483887"/>
            <a:ext cx="2160588" cy="1152525"/>
          </a:xfrm>
          <a:prstGeom prst="rect">
            <a:avLst/>
          </a:prstGeom>
          <a:noFill/>
          <a:ln w="9525">
            <a:noFill/>
            <a:prstDash val="lgDash"/>
            <a:round/>
            <a:headEnd type="none" w="sm" len="sm"/>
            <a:tailEnd type="none" w="sm" len="sm"/>
          </a:ln>
        </p:spPr>
        <p:txBody>
          <a:bodyPr/>
          <a:lstStyle/>
          <a:p>
            <a:pPr marL="85725" indent="-85725" eaLnBrk="0" fontAlgn="base" hangingPunct="0">
              <a:lnSpc>
                <a:spcPct val="80000"/>
              </a:lnSpc>
              <a:spcBef>
                <a:spcPct val="0"/>
              </a:spcBef>
              <a:spcAft>
                <a:spcPct val="0"/>
              </a:spcAft>
              <a:buFont typeface="Arial" pitchFamily="34" charset="0"/>
              <a:buChar char="•"/>
            </a:pPr>
            <a:r>
              <a:rPr lang="en-GB" sz="1200" b="1" dirty="0">
                <a:solidFill>
                  <a:srgbClr val="000000"/>
                </a:solidFill>
                <a:latin typeface="Arial" charset="0"/>
              </a:rPr>
              <a:t>Many competitors; the most successful dominate the niche areas of the market</a:t>
            </a:r>
          </a:p>
          <a:p>
            <a:pPr marL="85725" indent="-85725" eaLnBrk="0" fontAlgn="base" hangingPunct="0">
              <a:lnSpc>
                <a:spcPct val="80000"/>
              </a:lnSpc>
              <a:spcBef>
                <a:spcPct val="0"/>
              </a:spcBef>
              <a:spcAft>
                <a:spcPct val="0"/>
              </a:spcAft>
              <a:buFont typeface="Arial" pitchFamily="34" charset="0"/>
              <a:buChar char="•"/>
            </a:pPr>
            <a:r>
              <a:rPr lang="en-GB" sz="1200" b="1" dirty="0">
                <a:solidFill>
                  <a:srgbClr val="000000"/>
                </a:solidFill>
                <a:latin typeface="Arial" charset="0"/>
              </a:rPr>
              <a:t>These niche players can be highly profitable</a:t>
            </a:r>
          </a:p>
          <a:p>
            <a:pPr marL="85725" indent="-85725" eaLnBrk="0" fontAlgn="base" hangingPunct="0">
              <a:lnSpc>
                <a:spcPct val="80000"/>
              </a:lnSpc>
              <a:spcBef>
                <a:spcPct val="0"/>
              </a:spcBef>
              <a:spcAft>
                <a:spcPct val="0"/>
              </a:spcAft>
              <a:buFont typeface="Arial" pitchFamily="34" charset="0"/>
              <a:buChar char="•"/>
            </a:pPr>
            <a:r>
              <a:rPr lang="en-GB" sz="1200" b="1" dirty="0">
                <a:solidFill>
                  <a:srgbClr val="000000"/>
                </a:solidFill>
                <a:latin typeface="Arial" charset="0"/>
              </a:rPr>
              <a:t>Example: Pharmaceuticals</a:t>
            </a:r>
          </a:p>
        </p:txBody>
      </p:sp>
      <p:sp>
        <p:nvSpPr>
          <p:cNvPr id="153" name="Rectangle 203"/>
          <p:cNvSpPr>
            <a:spLocks noChangeArrowheads="1"/>
          </p:cNvSpPr>
          <p:nvPr>
            <p:custDataLst>
              <p:tags r:id="rId57"/>
            </p:custDataLst>
          </p:nvPr>
        </p:nvSpPr>
        <p:spPr bwMode="auto">
          <a:xfrm>
            <a:off x="3505200" y="4284112"/>
            <a:ext cx="2160587" cy="1152525"/>
          </a:xfrm>
          <a:prstGeom prst="rect">
            <a:avLst/>
          </a:prstGeom>
          <a:noFill/>
          <a:ln w="9525">
            <a:noFill/>
            <a:prstDash val="lgDash"/>
            <a:round/>
            <a:headEnd type="none" w="sm" len="sm"/>
            <a:tailEnd type="none" w="sm" len="sm"/>
          </a:ln>
        </p:spPr>
        <p:txBody>
          <a:bodyPr/>
          <a:lstStyle/>
          <a:p>
            <a:pPr marL="85725" indent="-85725" eaLnBrk="0" fontAlgn="base" hangingPunct="0">
              <a:lnSpc>
                <a:spcPct val="80000"/>
              </a:lnSpc>
              <a:spcBef>
                <a:spcPct val="0"/>
              </a:spcBef>
              <a:spcAft>
                <a:spcPct val="0"/>
              </a:spcAft>
              <a:buFont typeface="Arial" pitchFamily="34" charset="0"/>
              <a:buChar char="•"/>
            </a:pPr>
            <a:r>
              <a:rPr lang="en-GB" sz="1200" b="1" dirty="0">
                <a:solidFill>
                  <a:srgbClr val="000000"/>
                </a:solidFill>
                <a:latin typeface="Arial" charset="0"/>
              </a:rPr>
              <a:t>Few competitors; none can gain a sustainable advantage</a:t>
            </a:r>
          </a:p>
          <a:p>
            <a:pPr marL="85725" indent="-85725" eaLnBrk="0" fontAlgn="base" hangingPunct="0">
              <a:lnSpc>
                <a:spcPct val="80000"/>
              </a:lnSpc>
              <a:spcBef>
                <a:spcPct val="0"/>
              </a:spcBef>
              <a:spcAft>
                <a:spcPct val="0"/>
              </a:spcAft>
              <a:buFont typeface="Arial" pitchFamily="34" charset="0"/>
              <a:buChar char="•"/>
            </a:pPr>
            <a:r>
              <a:rPr lang="en-GB" sz="1200" b="1" dirty="0">
                <a:solidFill>
                  <a:srgbClr val="000000"/>
                </a:solidFill>
                <a:latin typeface="Arial" charset="0"/>
              </a:rPr>
              <a:t>Industry  typically has boom-and-bust cycles as one competitor invests to gain an advantage and the rest follow, erasing the advantage</a:t>
            </a:r>
          </a:p>
          <a:p>
            <a:pPr marL="85725" indent="-85725" eaLnBrk="0" fontAlgn="base" hangingPunct="0">
              <a:lnSpc>
                <a:spcPct val="80000"/>
              </a:lnSpc>
              <a:spcBef>
                <a:spcPct val="0"/>
              </a:spcBef>
              <a:spcAft>
                <a:spcPct val="0"/>
              </a:spcAft>
              <a:buFont typeface="Arial" pitchFamily="34" charset="0"/>
              <a:buChar char="•"/>
            </a:pPr>
            <a:r>
              <a:rPr lang="en-GB" sz="1200" b="1" dirty="0">
                <a:solidFill>
                  <a:srgbClr val="000000"/>
                </a:solidFill>
                <a:latin typeface="Arial" charset="0"/>
              </a:rPr>
              <a:t>Example: Airlines</a:t>
            </a:r>
          </a:p>
        </p:txBody>
      </p:sp>
      <p:sp>
        <p:nvSpPr>
          <p:cNvPr id="154" name="Rectangle 204"/>
          <p:cNvSpPr>
            <a:spLocks noChangeArrowheads="1"/>
          </p:cNvSpPr>
          <p:nvPr>
            <p:custDataLst>
              <p:tags r:id="rId58"/>
            </p:custDataLst>
          </p:nvPr>
        </p:nvSpPr>
        <p:spPr bwMode="auto">
          <a:xfrm>
            <a:off x="6313487" y="4284112"/>
            <a:ext cx="2160588" cy="1152525"/>
          </a:xfrm>
          <a:prstGeom prst="rect">
            <a:avLst/>
          </a:prstGeom>
          <a:noFill/>
          <a:ln w="9525">
            <a:noFill/>
            <a:prstDash val="lgDash"/>
            <a:round/>
            <a:headEnd type="none" w="sm" len="sm"/>
            <a:tailEnd type="none" w="sm" len="sm"/>
          </a:ln>
        </p:spPr>
        <p:txBody>
          <a:bodyPr/>
          <a:lstStyle/>
          <a:p>
            <a:pPr marL="85725" indent="-85725" eaLnBrk="0" fontAlgn="base" hangingPunct="0">
              <a:lnSpc>
                <a:spcPct val="80000"/>
              </a:lnSpc>
              <a:spcBef>
                <a:spcPct val="0"/>
              </a:spcBef>
              <a:spcAft>
                <a:spcPct val="0"/>
              </a:spcAft>
              <a:buFont typeface="Arial" pitchFamily="34" charset="0"/>
              <a:buChar char="•"/>
            </a:pPr>
            <a:r>
              <a:rPr lang="en-GB" sz="1200" b="1" dirty="0">
                <a:solidFill>
                  <a:srgbClr val="000000"/>
                </a:solidFill>
                <a:latin typeface="Arial" charset="0"/>
              </a:rPr>
              <a:t>Few competitors; the top one or two hold a commanding advantage over the group</a:t>
            </a:r>
          </a:p>
          <a:p>
            <a:pPr marL="85725" indent="-85725" eaLnBrk="0" fontAlgn="base" hangingPunct="0">
              <a:lnSpc>
                <a:spcPct val="80000"/>
              </a:lnSpc>
              <a:spcBef>
                <a:spcPct val="0"/>
              </a:spcBef>
              <a:spcAft>
                <a:spcPct val="0"/>
              </a:spcAft>
              <a:buFont typeface="Arial" pitchFamily="34" charset="0"/>
              <a:buChar char="•"/>
            </a:pPr>
            <a:r>
              <a:rPr lang="en-GB" sz="1200" b="1" dirty="0">
                <a:solidFill>
                  <a:srgbClr val="000000"/>
                </a:solidFill>
                <a:latin typeface="Arial" charset="0"/>
              </a:rPr>
              <a:t>Top competitors can be extremely profitable, with remainder usually close to break-even</a:t>
            </a:r>
          </a:p>
          <a:p>
            <a:pPr marL="85725" indent="-85725" eaLnBrk="0" fontAlgn="base" hangingPunct="0">
              <a:lnSpc>
                <a:spcPct val="80000"/>
              </a:lnSpc>
              <a:spcBef>
                <a:spcPct val="0"/>
              </a:spcBef>
              <a:spcAft>
                <a:spcPct val="0"/>
              </a:spcAft>
              <a:buFont typeface="Arial" pitchFamily="34" charset="0"/>
              <a:buChar char="•"/>
            </a:pPr>
            <a:r>
              <a:rPr lang="en-GB" sz="1200" b="1" dirty="0">
                <a:solidFill>
                  <a:srgbClr val="000000"/>
                </a:solidFill>
                <a:latin typeface="Arial" charset="0"/>
              </a:rPr>
              <a:t>Example: Memory Chips</a:t>
            </a:r>
          </a:p>
        </p:txBody>
      </p:sp>
      <p:sp>
        <p:nvSpPr>
          <p:cNvPr id="155" name="Rectangle 205"/>
          <p:cNvSpPr>
            <a:spLocks noChangeArrowheads="1"/>
          </p:cNvSpPr>
          <p:nvPr>
            <p:custDataLst>
              <p:tags r:id="rId59"/>
            </p:custDataLst>
          </p:nvPr>
        </p:nvSpPr>
        <p:spPr bwMode="auto">
          <a:xfrm>
            <a:off x="3505200" y="2272749"/>
            <a:ext cx="2089150" cy="215900"/>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a:solidFill>
                  <a:srgbClr val="000000"/>
                </a:solidFill>
                <a:latin typeface="Arial" charset="0"/>
              </a:rPr>
              <a:t>FRAGMENTED</a:t>
            </a:r>
          </a:p>
        </p:txBody>
      </p:sp>
      <p:sp>
        <p:nvSpPr>
          <p:cNvPr id="156" name="Rectangle 206"/>
          <p:cNvSpPr>
            <a:spLocks noChangeArrowheads="1"/>
          </p:cNvSpPr>
          <p:nvPr>
            <p:custDataLst>
              <p:tags r:id="rId60"/>
            </p:custDataLst>
          </p:nvPr>
        </p:nvSpPr>
        <p:spPr bwMode="auto">
          <a:xfrm>
            <a:off x="6242050" y="2267987"/>
            <a:ext cx="2089150" cy="215900"/>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a:solidFill>
                  <a:srgbClr val="000000"/>
                </a:solidFill>
                <a:latin typeface="Arial" charset="0"/>
              </a:rPr>
              <a:t>SPECIALITY</a:t>
            </a:r>
          </a:p>
        </p:txBody>
      </p:sp>
      <p:sp>
        <p:nvSpPr>
          <p:cNvPr id="157" name="Rectangle 207"/>
          <p:cNvSpPr>
            <a:spLocks noChangeArrowheads="1"/>
          </p:cNvSpPr>
          <p:nvPr>
            <p:custDataLst>
              <p:tags r:id="rId61"/>
            </p:custDataLst>
          </p:nvPr>
        </p:nvSpPr>
        <p:spPr bwMode="auto">
          <a:xfrm>
            <a:off x="3505200" y="4068212"/>
            <a:ext cx="2089150" cy="215900"/>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a:solidFill>
                  <a:srgbClr val="000000"/>
                </a:solidFill>
                <a:latin typeface="Arial" charset="0"/>
              </a:rPr>
              <a:t>STALEMATE</a:t>
            </a:r>
          </a:p>
        </p:txBody>
      </p:sp>
      <p:sp>
        <p:nvSpPr>
          <p:cNvPr id="158" name="Rectangle 208"/>
          <p:cNvSpPr>
            <a:spLocks noChangeArrowheads="1"/>
          </p:cNvSpPr>
          <p:nvPr>
            <p:custDataLst>
              <p:tags r:id="rId62"/>
            </p:custDataLst>
          </p:nvPr>
        </p:nvSpPr>
        <p:spPr bwMode="auto">
          <a:xfrm>
            <a:off x="6242050" y="4068212"/>
            <a:ext cx="2089150" cy="215900"/>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a:solidFill>
                  <a:srgbClr val="000000"/>
                </a:solidFill>
                <a:latin typeface="Arial" charset="0"/>
              </a:rPr>
              <a:t>SCALE</a:t>
            </a:r>
          </a:p>
        </p:txBody>
      </p:sp>
      <p:sp>
        <p:nvSpPr>
          <p:cNvPr id="159" name="Line 110"/>
          <p:cNvSpPr>
            <a:spLocks noChangeShapeType="1"/>
          </p:cNvSpPr>
          <p:nvPr>
            <p:custDataLst>
              <p:tags r:id="rId63"/>
            </p:custDataLst>
          </p:nvPr>
        </p:nvSpPr>
        <p:spPr bwMode="auto">
          <a:xfrm>
            <a:off x="5954712" y="2953787"/>
            <a:ext cx="1588" cy="2520950"/>
          </a:xfrm>
          <a:prstGeom prst="line">
            <a:avLst/>
          </a:prstGeom>
          <a:noFill/>
          <a:ln w="9525">
            <a:solidFill>
              <a:srgbClr val="F8F8F8"/>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60" name="Line 111"/>
          <p:cNvSpPr>
            <a:spLocks noChangeShapeType="1"/>
          </p:cNvSpPr>
          <p:nvPr>
            <p:custDataLst>
              <p:tags r:id="rId64"/>
            </p:custDataLst>
          </p:nvPr>
        </p:nvSpPr>
        <p:spPr bwMode="auto">
          <a:xfrm flipH="1">
            <a:off x="3938587" y="3957087"/>
            <a:ext cx="3959225" cy="1587"/>
          </a:xfrm>
          <a:prstGeom prst="line">
            <a:avLst/>
          </a:prstGeom>
          <a:noFill/>
          <a:ln w="9525">
            <a:solidFill>
              <a:srgbClr val="F8F8F8"/>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61" name="Right Arrow 211"/>
          <p:cNvSpPr>
            <a:spLocks noChangeArrowheads="1"/>
          </p:cNvSpPr>
          <p:nvPr>
            <p:custDataLst>
              <p:tags r:id="rId65"/>
            </p:custDataLst>
          </p:nvPr>
        </p:nvSpPr>
        <p:spPr bwMode="auto">
          <a:xfrm rot="19114330">
            <a:off x="5654675" y="3980899"/>
            <a:ext cx="863600" cy="431800"/>
          </a:xfrm>
          <a:prstGeom prst="rightArrow">
            <a:avLst>
              <a:gd name="adj1" fmla="val 50000"/>
              <a:gd name="adj2" fmla="val 50000"/>
            </a:avLst>
          </a:prstGeom>
          <a:solidFill>
            <a:srgbClr val="00B0F0"/>
          </a:solidFill>
          <a:ln w="9525">
            <a:noFill/>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200" b="1" dirty="0">
                <a:solidFill>
                  <a:srgbClr val="FFFFFF"/>
                </a:solidFill>
                <a:latin typeface="Arial" charset="0"/>
              </a:rPr>
              <a:t>Trend?</a:t>
            </a:r>
          </a:p>
        </p:txBody>
      </p:sp>
      <p:sp>
        <p:nvSpPr>
          <p:cNvPr id="162" name="Right Arrow 212"/>
          <p:cNvSpPr>
            <a:spLocks noChangeArrowheads="1"/>
          </p:cNvSpPr>
          <p:nvPr>
            <p:custDataLst>
              <p:tags r:id="rId66"/>
            </p:custDataLst>
          </p:nvPr>
        </p:nvSpPr>
        <p:spPr bwMode="auto">
          <a:xfrm rot="2669257">
            <a:off x="5270500" y="3584024"/>
            <a:ext cx="863600" cy="433388"/>
          </a:xfrm>
          <a:prstGeom prst="rightArrow">
            <a:avLst>
              <a:gd name="adj1" fmla="val 50000"/>
              <a:gd name="adj2" fmla="val 49817"/>
            </a:avLst>
          </a:prstGeom>
          <a:solidFill>
            <a:srgbClr val="00B0F0"/>
          </a:solidFill>
          <a:ln w="9525">
            <a:noFill/>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200" b="1" dirty="0">
                <a:solidFill>
                  <a:srgbClr val="FFFFFF"/>
                </a:solidFill>
                <a:latin typeface="Arial" charset="0"/>
              </a:rPr>
              <a:t>Trend?</a:t>
            </a:r>
          </a:p>
        </p:txBody>
      </p:sp>
    </p:spTree>
    <p:extLst>
      <p:ext uri="{BB962C8B-B14F-4D97-AF65-F5344CB8AC3E}">
        <p14:creationId xmlns:p14="http://schemas.microsoft.com/office/powerpoint/2010/main" xmlns="" val="38788433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692913709"/>
              </p:ext>
            </p:extLst>
          </p:nvPr>
        </p:nvGraphicFramePr>
        <p:xfrm>
          <a:off x="1588" y="1588"/>
          <a:ext cx="1587" cy="1587"/>
        </p:xfrm>
        <a:graphic>
          <a:graphicData uri="http://schemas.openxmlformats.org/presentationml/2006/ole">
            <p:oleObj spid="_x0000_s122949"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100</a:t>
            </a:fld>
            <a:endParaRPr lang="en-US" dirty="0"/>
          </a:p>
        </p:txBody>
      </p:sp>
      <p:sp>
        <p:nvSpPr>
          <p:cNvPr id="4" name="Title 3"/>
          <p:cNvSpPr>
            <a:spLocks noGrp="1"/>
          </p:cNvSpPr>
          <p:nvPr>
            <p:ph type="title"/>
          </p:nvPr>
        </p:nvSpPr>
        <p:spPr/>
        <p:txBody>
          <a:bodyPr/>
          <a:lstStyle/>
          <a:p>
            <a:r>
              <a:rPr lang="en-US" dirty="0" smtClean="0"/>
              <a:t>Create </a:t>
            </a:r>
            <a:r>
              <a:rPr lang="en-US" dirty="0"/>
              <a:t>Negotiations Strategy</a:t>
            </a:r>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Piecing together the different areas of analysis enables a case to be built justifying the target cost reductions, profitability increases or other business requirements.</a:t>
            </a:r>
          </a:p>
        </p:txBody>
      </p:sp>
      <p:sp>
        <p:nvSpPr>
          <p:cNvPr id="16" name="Text Box 69"/>
          <p:cNvSpPr txBox="1">
            <a:spLocks noChangeArrowheads="1"/>
          </p:cNvSpPr>
          <p:nvPr/>
        </p:nvSpPr>
        <p:spPr bwMode="auto">
          <a:xfrm>
            <a:off x="2262188" y="1981200"/>
            <a:ext cx="4670425" cy="333375"/>
          </a:xfrm>
          <a:prstGeom prst="rect">
            <a:avLst/>
          </a:prstGeom>
          <a:noFill/>
          <a:ln w="12700" algn="ctr">
            <a:noFill/>
            <a:miter lim="800000"/>
            <a:headEnd type="none" w="sm" len="sm"/>
            <a:tailEnd type="none" w="sm" len="sm"/>
          </a:ln>
        </p:spPr>
        <p:txBody>
          <a:bodyPr lIns="90488" tIns="44450" rIns="90488" bIns="44450">
            <a:spAutoFit/>
          </a:bodyPr>
          <a:lstStyle/>
          <a:p>
            <a:pPr eaLnBrk="0" fontAlgn="base" hangingPunct="0">
              <a:lnSpc>
                <a:spcPct val="80000"/>
              </a:lnSpc>
              <a:spcBef>
                <a:spcPct val="50000"/>
              </a:spcBef>
              <a:spcAft>
                <a:spcPct val="0"/>
              </a:spcAft>
            </a:pPr>
            <a:r>
              <a:rPr lang="en-US" sz="1600" b="1" dirty="0">
                <a:solidFill>
                  <a:srgbClr val="000000"/>
                </a:solidFill>
                <a:latin typeface="Arial" charset="0"/>
              </a:rPr>
              <a:t>Illustrative Assembly of Negotiations Facts</a:t>
            </a:r>
          </a:p>
        </p:txBody>
      </p:sp>
      <p:sp>
        <p:nvSpPr>
          <p:cNvPr id="18" name="Rectangle 4"/>
          <p:cNvSpPr>
            <a:spLocks noChangeArrowheads="1"/>
          </p:cNvSpPr>
          <p:nvPr/>
        </p:nvSpPr>
        <p:spPr bwMode="auto">
          <a:xfrm>
            <a:off x="1824038" y="2422525"/>
            <a:ext cx="2906712" cy="1685925"/>
          </a:xfrm>
          <a:prstGeom prst="rect">
            <a:avLst/>
          </a:prstGeom>
          <a:solidFill>
            <a:srgbClr val="003344"/>
          </a:solidFill>
          <a:ln w="9525">
            <a:noFill/>
            <a:miter lim="800000"/>
            <a:headEnd/>
            <a:tailEnd/>
          </a:ln>
          <a:effectLst/>
        </p:spPr>
        <p:txBody>
          <a:bodyPr wrap="none" lIns="92075" tIns="46038" rIns="92075" bIns="46038" anchor="ctr"/>
          <a:lstStyle/>
          <a:p>
            <a:pPr marL="0" marR="0" lvl="0" indent="0" algn="ctr" defTabSz="762000" eaLnBrk="0" fontAlgn="auto" latinLnBrk="0" hangingPunct="0">
              <a:lnSpc>
                <a:spcPct val="8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charset="0"/>
                <a:cs typeface="Arial" charset="0"/>
              </a:rPr>
              <a:t>Industry Data</a:t>
            </a:r>
          </a:p>
          <a:p>
            <a:pPr marL="0" marR="0" lvl="0" indent="0" algn="ctr" defTabSz="762000" eaLnBrk="0" fontAlgn="auto" latinLnBrk="0" hangingPunct="0">
              <a:lnSpc>
                <a:spcPct val="5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FFFFFF"/>
              </a:solidFill>
              <a:effectLst/>
              <a:uLnTx/>
              <a:uFillTx/>
              <a:latin typeface="Arial" charset="0"/>
              <a:cs typeface="Arial" charset="0"/>
            </a:endParaRPr>
          </a:p>
          <a:p>
            <a:pPr marL="0" marR="0" lvl="0" indent="0" algn="ctr" defTabSz="762000" eaLnBrk="0" fontAlgn="auto" latinLnBrk="0" hangingPunct="0">
              <a:lnSpc>
                <a:spcPct val="8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charset="0"/>
                <a:cs typeface="Arial" charset="0"/>
              </a:rPr>
              <a:t>Market Attractiveness</a:t>
            </a:r>
          </a:p>
          <a:p>
            <a:pPr marL="0" marR="0" lvl="0" indent="0" algn="ctr" defTabSz="762000" eaLnBrk="0" fontAlgn="auto" latinLnBrk="0" hangingPunct="0">
              <a:lnSpc>
                <a:spcPct val="8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charset="0"/>
                <a:cs typeface="Arial" charset="0"/>
              </a:rPr>
              <a:t>Industry Competition</a:t>
            </a:r>
          </a:p>
          <a:p>
            <a:pPr marL="0" marR="0" lvl="0" indent="0" algn="ctr" defTabSz="762000" eaLnBrk="0" fontAlgn="auto" latinLnBrk="0" hangingPunct="0">
              <a:lnSpc>
                <a:spcPct val="8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charset="0"/>
                <a:cs typeface="Arial" charset="0"/>
              </a:rPr>
              <a:t>Five Forces</a:t>
            </a:r>
          </a:p>
        </p:txBody>
      </p:sp>
      <p:sp>
        <p:nvSpPr>
          <p:cNvPr id="19" name="Rectangle 5"/>
          <p:cNvSpPr>
            <a:spLocks noChangeArrowheads="1"/>
          </p:cNvSpPr>
          <p:nvPr/>
        </p:nvSpPr>
        <p:spPr bwMode="auto">
          <a:xfrm>
            <a:off x="4730750" y="4108450"/>
            <a:ext cx="2584450" cy="1779587"/>
          </a:xfrm>
          <a:prstGeom prst="rect">
            <a:avLst/>
          </a:prstGeom>
          <a:solidFill>
            <a:srgbClr val="D6EBF6"/>
          </a:solidFill>
          <a:ln w="9525">
            <a:noFill/>
            <a:miter lim="800000"/>
            <a:headEnd/>
            <a:tailEnd/>
          </a:ln>
          <a:effectLst/>
        </p:spPr>
        <p:txBody>
          <a:bodyPr wrap="none" lIns="92075" tIns="46038" rIns="92075" bIns="46038" anchor="ctr"/>
          <a:lstStyle/>
          <a:p>
            <a:pPr algn="ctr" defTabSz="762000" eaLnBrk="0" hangingPunct="0">
              <a:lnSpc>
                <a:spcPct val="80000"/>
              </a:lnSpc>
              <a:defRPr/>
            </a:pPr>
            <a:r>
              <a:rPr lang="en-US" sz="1600" b="1" kern="0" dirty="0">
                <a:solidFill>
                  <a:sysClr val="windowText" lastClr="000000"/>
                </a:solidFill>
                <a:latin typeface="Arial" charset="0"/>
                <a:cs typeface="Arial" charset="0"/>
              </a:rPr>
              <a:t>Supplier Relationship</a:t>
            </a:r>
          </a:p>
          <a:p>
            <a:pPr algn="ctr" defTabSz="762000" eaLnBrk="0" hangingPunct="0">
              <a:lnSpc>
                <a:spcPct val="50000"/>
              </a:lnSpc>
              <a:defRPr/>
            </a:pPr>
            <a:endParaRPr lang="en-US" sz="1600" b="1" kern="0" dirty="0">
              <a:solidFill>
                <a:sysClr val="windowText" lastClr="000000"/>
              </a:solidFill>
              <a:latin typeface="Arial" charset="0"/>
              <a:cs typeface="Arial" charset="0"/>
            </a:endParaRPr>
          </a:p>
          <a:p>
            <a:pPr algn="ctr" defTabSz="762000" eaLnBrk="0" hangingPunct="0">
              <a:lnSpc>
                <a:spcPct val="80000"/>
              </a:lnSpc>
              <a:defRPr/>
            </a:pPr>
            <a:r>
              <a:rPr lang="en-US" sz="1600" b="1" kern="0" dirty="0">
                <a:solidFill>
                  <a:sysClr val="windowText" lastClr="000000"/>
                </a:solidFill>
                <a:latin typeface="Arial" charset="0"/>
                <a:cs typeface="Arial" charset="0"/>
              </a:rPr>
              <a:t>Purchase Volumes</a:t>
            </a:r>
          </a:p>
          <a:p>
            <a:pPr algn="ctr" defTabSz="762000" eaLnBrk="0" hangingPunct="0">
              <a:lnSpc>
                <a:spcPct val="80000"/>
              </a:lnSpc>
              <a:defRPr/>
            </a:pPr>
            <a:r>
              <a:rPr lang="en-US" sz="1600" b="1" kern="0" dirty="0">
                <a:solidFill>
                  <a:sysClr val="windowText" lastClr="000000"/>
                </a:solidFill>
                <a:latin typeface="Arial" charset="0"/>
                <a:cs typeface="Arial" charset="0"/>
              </a:rPr>
              <a:t>Margins/Profitability</a:t>
            </a:r>
          </a:p>
          <a:p>
            <a:pPr algn="ctr" defTabSz="762000" eaLnBrk="0" hangingPunct="0">
              <a:lnSpc>
                <a:spcPct val="80000"/>
              </a:lnSpc>
              <a:defRPr/>
            </a:pPr>
            <a:r>
              <a:rPr lang="en-US" sz="1600" b="1" kern="0" dirty="0">
                <a:solidFill>
                  <a:sysClr val="windowText" lastClr="000000"/>
                </a:solidFill>
                <a:latin typeface="Arial" charset="0"/>
                <a:cs typeface="Arial" charset="0"/>
              </a:rPr>
              <a:t>Supplier Compliance</a:t>
            </a:r>
          </a:p>
        </p:txBody>
      </p:sp>
      <p:sp>
        <p:nvSpPr>
          <p:cNvPr id="20" name="Rectangle 6"/>
          <p:cNvSpPr>
            <a:spLocks noChangeArrowheads="1"/>
          </p:cNvSpPr>
          <p:nvPr/>
        </p:nvSpPr>
        <p:spPr bwMode="auto">
          <a:xfrm>
            <a:off x="1824038" y="4108450"/>
            <a:ext cx="2906712" cy="1779587"/>
          </a:xfrm>
          <a:prstGeom prst="rect">
            <a:avLst/>
          </a:prstGeom>
          <a:solidFill>
            <a:srgbClr val="006699"/>
          </a:solidFill>
          <a:ln w="9525">
            <a:noFill/>
            <a:miter lim="800000"/>
            <a:headEnd/>
            <a:tailEnd/>
          </a:ln>
          <a:effectLst/>
        </p:spPr>
        <p:txBody>
          <a:bodyPr wrap="none" lIns="92075" tIns="46038" rIns="92075" bIns="46038" anchor="ctr"/>
          <a:lstStyle/>
          <a:p>
            <a:pPr algn="ctr" defTabSz="762000" eaLnBrk="0" hangingPunct="0">
              <a:lnSpc>
                <a:spcPct val="80000"/>
              </a:lnSpc>
              <a:defRPr/>
            </a:pPr>
            <a:r>
              <a:rPr lang="en-US" sz="1600" b="1" kern="0" dirty="0">
                <a:solidFill>
                  <a:srgbClr val="FFFFFF"/>
                </a:solidFill>
                <a:latin typeface="Arial" charset="0"/>
                <a:cs typeface="Arial" charset="0"/>
              </a:rPr>
              <a:t>Supplier Financial Data</a:t>
            </a:r>
          </a:p>
          <a:p>
            <a:pPr algn="ctr" defTabSz="762000" eaLnBrk="0" hangingPunct="0">
              <a:lnSpc>
                <a:spcPct val="80000"/>
              </a:lnSpc>
              <a:defRPr/>
            </a:pPr>
            <a:endParaRPr lang="en-US" sz="1600" b="1" kern="0" dirty="0">
              <a:solidFill>
                <a:srgbClr val="FFFFFF"/>
              </a:solidFill>
              <a:latin typeface="Arial" charset="0"/>
              <a:cs typeface="Arial" charset="0"/>
            </a:endParaRPr>
          </a:p>
          <a:p>
            <a:pPr algn="ctr" defTabSz="762000" eaLnBrk="0" hangingPunct="0">
              <a:lnSpc>
                <a:spcPct val="80000"/>
              </a:lnSpc>
              <a:defRPr/>
            </a:pPr>
            <a:r>
              <a:rPr lang="en-US" sz="1600" b="1" kern="0" dirty="0">
                <a:solidFill>
                  <a:srgbClr val="FFFFFF"/>
                </a:solidFill>
                <a:latin typeface="Arial" charset="0"/>
                <a:cs typeface="Arial" charset="0"/>
              </a:rPr>
              <a:t>Media Coverage</a:t>
            </a:r>
          </a:p>
          <a:p>
            <a:pPr algn="ctr" defTabSz="762000" eaLnBrk="0" hangingPunct="0">
              <a:lnSpc>
                <a:spcPct val="80000"/>
              </a:lnSpc>
              <a:defRPr/>
            </a:pPr>
            <a:r>
              <a:rPr lang="en-US" sz="1600" b="1" kern="0" dirty="0">
                <a:solidFill>
                  <a:srgbClr val="FFFFFF"/>
                </a:solidFill>
                <a:latin typeface="Arial" charset="0"/>
                <a:cs typeface="Arial" charset="0"/>
              </a:rPr>
              <a:t>Annual Reports</a:t>
            </a:r>
          </a:p>
          <a:p>
            <a:pPr algn="ctr" defTabSz="762000" eaLnBrk="0" hangingPunct="0">
              <a:lnSpc>
                <a:spcPct val="80000"/>
              </a:lnSpc>
              <a:defRPr/>
            </a:pPr>
            <a:r>
              <a:rPr lang="en-US" sz="1600" b="1" kern="0" dirty="0">
                <a:solidFill>
                  <a:srgbClr val="FFFFFF"/>
                </a:solidFill>
                <a:latin typeface="Arial" charset="0"/>
                <a:cs typeface="Arial" charset="0"/>
              </a:rPr>
              <a:t>Financial Stability</a:t>
            </a:r>
          </a:p>
        </p:txBody>
      </p:sp>
      <p:sp>
        <p:nvSpPr>
          <p:cNvPr id="21" name="Rectangle 7"/>
          <p:cNvSpPr>
            <a:spLocks noChangeArrowheads="1"/>
          </p:cNvSpPr>
          <p:nvPr/>
        </p:nvSpPr>
        <p:spPr bwMode="auto">
          <a:xfrm>
            <a:off x="4730750" y="2422525"/>
            <a:ext cx="2584450" cy="1685925"/>
          </a:xfrm>
          <a:prstGeom prst="rect">
            <a:avLst/>
          </a:prstGeom>
          <a:solidFill>
            <a:srgbClr val="0094C8"/>
          </a:solidFill>
          <a:ln w="9525">
            <a:noFill/>
            <a:miter lim="800000"/>
            <a:headEnd/>
            <a:tailEnd/>
          </a:ln>
          <a:effectLst/>
        </p:spPr>
        <p:txBody>
          <a:bodyPr wrap="none" lIns="92075" tIns="46038" rIns="92075" bIns="46038" anchor="ctr"/>
          <a:lstStyle/>
          <a:p>
            <a:pPr algn="ctr" defTabSz="762000" eaLnBrk="0" hangingPunct="0">
              <a:lnSpc>
                <a:spcPct val="80000"/>
              </a:lnSpc>
              <a:defRPr/>
            </a:pPr>
            <a:r>
              <a:rPr lang="en-US" sz="1600" b="1" kern="0" dirty="0">
                <a:solidFill>
                  <a:sysClr val="windowText" lastClr="000000"/>
                </a:solidFill>
                <a:latin typeface="Arial" charset="0"/>
                <a:cs typeface="Arial" charset="0"/>
              </a:rPr>
              <a:t>Economic Data</a:t>
            </a:r>
          </a:p>
          <a:p>
            <a:pPr algn="ctr" defTabSz="762000" eaLnBrk="0" hangingPunct="0">
              <a:lnSpc>
                <a:spcPct val="50000"/>
              </a:lnSpc>
              <a:defRPr/>
            </a:pPr>
            <a:endParaRPr lang="en-US" sz="1600" b="1" kern="0" dirty="0">
              <a:solidFill>
                <a:sysClr val="windowText" lastClr="000000"/>
              </a:solidFill>
              <a:latin typeface="Arial" charset="0"/>
              <a:cs typeface="Arial" charset="0"/>
            </a:endParaRPr>
          </a:p>
          <a:p>
            <a:pPr algn="ctr" defTabSz="762000" eaLnBrk="0" hangingPunct="0">
              <a:lnSpc>
                <a:spcPct val="80000"/>
              </a:lnSpc>
              <a:defRPr/>
            </a:pPr>
            <a:r>
              <a:rPr lang="en-US" sz="1600" b="1" kern="0" dirty="0">
                <a:solidFill>
                  <a:sysClr val="windowText" lastClr="000000"/>
                </a:solidFill>
                <a:latin typeface="Arial" charset="0"/>
                <a:cs typeface="Arial" charset="0"/>
              </a:rPr>
              <a:t>Freight Changes</a:t>
            </a:r>
          </a:p>
          <a:p>
            <a:pPr algn="ctr" defTabSz="762000" eaLnBrk="0" hangingPunct="0">
              <a:lnSpc>
                <a:spcPct val="80000"/>
              </a:lnSpc>
              <a:defRPr/>
            </a:pPr>
            <a:r>
              <a:rPr lang="en-US" sz="1600" b="1" kern="0" dirty="0">
                <a:solidFill>
                  <a:sysClr val="windowText" lastClr="000000"/>
                </a:solidFill>
                <a:latin typeface="Arial" charset="0"/>
                <a:cs typeface="Arial" charset="0"/>
              </a:rPr>
              <a:t>Labor Rates</a:t>
            </a:r>
          </a:p>
          <a:p>
            <a:pPr algn="ctr" defTabSz="762000" eaLnBrk="0" hangingPunct="0">
              <a:lnSpc>
                <a:spcPct val="80000"/>
              </a:lnSpc>
              <a:defRPr/>
            </a:pPr>
            <a:r>
              <a:rPr lang="en-US" sz="1600" b="1" kern="0" dirty="0">
                <a:solidFill>
                  <a:sysClr val="windowText" lastClr="000000"/>
                </a:solidFill>
                <a:latin typeface="Arial" charset="0"/>
                <a:cs typeface="Arial" charset="0"/>
              </a:rPr>
              <a:t>Commodity Prices</a:t>
            </a:r>
          </a:p>
        </p:txBody>
      </p:sp>
      <p:sp>
        <p:nvSpPr>
          <p:cNvPr id="22" name="Oval 8"/>
          <p:cNvSpPr>
            <a:spLocks noChangeArrowheads="1"/>
          </p:cNvSpPr>
          <p:nvPr/>
        </p:nvSpPr>
        <p:spPr bwMode="auto">
          <a:xfrm>
            <a:off x="3268663" y="4019550"/>
            <a:ext cx="484187" cy="342900"/>
          </a:xfrm>
          <a:prstGeom prst="ellipse">
            <a:avLst/>
          </a:prstGeom>
          <a:solidFill>
            <a:srgbClr val="003344"/>
          </a:solidFill>
          <a:ln w="9525">
            <a:noFill/>
            <a:round/>
            <a:headEnd/>
            <a:tailEnd/>
          </a:ln>
          <a:effectLst/>
        </p:spPr>
        <p:txBody>
          <a:bodyPr wrap="none" anchor="ctr"/>
          <a:lstStyle/>
          <a:p>
            <a:pPr marL="0" marR="0" lvl="0" indent="0" defTabSz="914400" eaLnBrk="0" fontAlgn="auto" latinLnBrk="0" hangingPunct="0">
              <a:lnSpc>
                <a:spcPct val="80000"/>
              </a:lnSpc>
              <a:spcBef>
                <a:spcPts val="0"/>
              </a:spcBef>
              <a:spcAft>
                <a:spcPts val="0"/>
              </a:spcAft>
              <a:buClrTx/>
              <a:buSzTx/>
              <a:buFontTx/>
              <a:buNone/>
              <a:tabLst/>
              <a:defRPr/>
            </a:pPr>
            <a:endParaRPr kumimoji="0" lang="en-GB" sz="3200" b="1" i="0" u="none" strike="noStrike" kern="0" cap="none" spc="0" normalizeH="0" baseline="0" noProof="0" dirty="0">
              <a:ln>
                <a:noFill/>
              </a:ln>
              <a:solidFill>
                <a:sysClr val="windowText" lastClr="000000"/>
              </a:solidFill>
              <a:effectLst/>
              <a:uLnTx/>
              <a:uFillTx/>
              <a:latin typeface="Arial" charset="0"/>
              <a:cs typeface="Arial" charset="0"/>
            </a:endParaRPr>
          </a:p>
        </p:txBody>
      </p:sp>
      <p:sp>
        <p:nvSpPr>
          <p:cNvPr id="23" name="Oval 9"/>
          <p:cNvSpPr>
            <a:spLocks noChangeArrowheads="1"/>
          </p:cNvSpPr>
          <p:nvPr/>
        </p:nvSpPr>
        <p:spPr bwMode="auto">
          <a:xfrm>
            <a:off x="4648200" y="4635500"/>
            <a:ext cx="342900" cy="482600"/>
          </a:xfrm>
          <a:prstGeom prst="ellipse">
            <a:avLst/>
          </a:prstGeom>
          <a:solidFill>
            <a:srgbClr val="006699"/>
          </a:solidFill>
          <a:ln w="9525">
            <a:noFill/>
            <a:round/>
            <a:headEnd/>
            <a:tailEnd/>
          </a:ln>
          <a:effectLst/>
        </p:spPr>
        <p:txBody>
          <a:bodyPr wrap="none" anchor="ctr"/>
          <a:lstStyle/>
          <a:p>
            <a:pPr eaLnBrk="0" hangingPunct="0">
              <a:lnSpc>
                <a:spcPct val="80000"/>
              </a:lnSpc>
              <a:defRPr/>
            </a:pPr>
            <a:endParaRPr lang="en-GB" sz="3200" b="1" kern="0" dirty="0">
              <a:solidFill>
                <a:sysClr val="windowText" lastClr="000000"/>
              </a:solidFill>
              <a:latin typeface="Arial" charset="0"/>
              <a:cs typeface="Arial" charset="0"/>
            </a:endParaRPr>
          </a:p>
        </p:txBody>
      </p:sp>
      <p:sp>
        <p:nvSpPr>
          <p:cNvPr id="24" name="Oval 10"/>
          <p:cNvSpPr>
            <a:spLocks noChangeArrowheads="1"/>
          </p:cNvSpPr>
          <p:nvPr/>
        </p:nvSpPr>
        <p:spPr bwMode="auto">
          <a:xfrm>
            <a:off x="5746750" y="3841750"/>
            <a:ext cx="484188" cy="342900"/>
          </a:xfrm>
          <a:prstGeom prst="ellipse">
            <a:avLst/>
          </a:prstGeom>
          <a:solidFill>
            <a:srgbClr val="D6EBF6"/>
          </a:solidFill>
          <a:ln w="9525">
            <a:noFill/>
            <a:round/>
            <a:headEnd/>
            <a:tailEnd/>
          </a:ln>
          <a:effectLst/>
        </p:spPr>
        <p:txBody>
          <a:bodyPr wrap="none" anchor="ctr"/>
          <a:lstStyle/>
          <a:p>
            <a:pPr eaLnBrk="0" hangingPunct="0">
              <a:lnSpc>
                <a:spcPct val="80000"/>
              </a:lnSpc>
              <a:defRPr/>
            </a:pPr>
            <a:endParaRPr lang="en-GB" sz="3200" b="1" kern="0" dirty="0">
              <a:solidFill>
                <a:sysClr val="windowText" lastClr="000000"/>
              </a:solidFill>
              <a:latin typeface="Arial" charset="0"/>
              <a:cs typeface="Arial" charset="0"/>
            </a:endParaRPr>
          </a:p>
        </p:txBody>
      </p:sp>
      <p:sp>
        <p:nvSpPr>
          <p:cNvPr id="25" name="Oval 11"/>
          <p:cNvSpPr>
            <a:spLocks noChangeArrowheads="1"/>
          </p:cNvSpPr>
          <p:nvPr/>
        </p:nvSpPr>
        <p:spPr bwMode="auto">
          <a:xfrm>
            <a:off x="4445000" y="3124200"/>
            <a:ext cx="342900" cy="482600"/>
          </a:xfrm>
          <a:prstGeom prst="ellipse">
            <a:avLst/>
          </a:prstGeom>
          <a:solidFill>
            <a:srgbClr val="0094C8"/>
          </a:solidFill>
          <a:ln w="9525">
            <a:noFill/>
            <a:round/>
            <a:headEnd/>
            <a:tailEnd/>
          </a:ln>
          <a:effectLst/>
        </p:spPr>
        <p:txBody>
          <a:bodyPr wrap="none" anchor="ctr"/>
          <a:lstStyle/>
          <a:p>
            <a:pPr eaLnBrk="0" hangingPunct="0">
              <a:lnSpc>
                <a:spcPct val="80000"/>
              </a:lnSpc>
              <a:defRPr/>
            </a:pPr>
            <a:endParaRPr lang="en-GB" sz="3200" b="1" kern="0" dirty="0">
              <a:solidFill>
                <a:sysClr val="windowText" lastClr="000000"/>
              </a:solidFill>
              <a:latin typeface="Arial" charset="0"/>
              <a:cs typeface="Arial" charset="0"/>
            </a:endParaRPr>
          </a:p>
        </p:txBody>
      </p:sp>
      <p:sp>
        <p:nvSpPr>
          <p:cNvPr id="26" name="Rectangle 12"/>
          <p:cNvSpPr>
            <a:spLocks noChangeArrowheads="1"/>
          </p:cNvSpPr>
          <p:nvPr/>
        </p:nvSpPr>
        <p:spPr bwMode="auto">
          <a:xfrm>
            <a:off x="1824038" y="2422525"/>
            <a:ext cx="5491162" cy="3465512"/>
          </a:xfrm>
          <a:prstGeom prst="rect">
            <a:avLst/>
          </a:prstGeom>
          <a:noFill/>
          <a:ln w="12700">
            <a:solidFill>
              <a:srgbClr val="000000"/>
            </a:solidFill>
            <a:miter lim="800000"/>
            <a:headEnd/>
            <a:tailEnd/>
          </a:ln>
          <a:effectLst/>
        </p:spPr>
        <p:txBody>
          <a:bodyPr wrap="none" anchor="ctr"/>
          <a:lstStyle/>
          <a:p>
            <a:pPr eaLnBrk="0" hangingPunct="0">
              <a:lnSpc>
                <a:spcPct val="80000"/>
              </a:lnSpc>
              <a:defRPr/>
            </a:pPr>
            <a:endParaRPr lang="en-GB" sz="3200" b="1" kern="0" dirty="0">
              <a:solidFill>
                <a:sysClr val="windowText" lastClr="000000"/>
              </a:solidFill>
              <a:latin typeface="Arial" charset="0"/>
              <a:cs typeface="Arial" charset="0"/>
            </a:endParaRPr>
          </a:p>
        </p:txBody>
      </p:sp>
    </p:spTree>
    <p:extLst>
      <p:ext uri="{BB962C8B-B14F-4D97-AF65-F5344CB8AC3E}">
        <p14:creationId xmlns:p14="http://schemas.microsoft.com/office/powerpoint/2010/main" xmlns="" val="24434477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4191144322"/>
              </p:ext>
            </p:extLst>
          </p:nvPr>
        </p:nvGraphicFramePr>
        <p:xfrm>
          <a:off x="1588" y="1588"/>
          <a:ext cx="1587" cy="1587"/>
        </p:xfrm>
        <a:graphic>
          <a:graphicData uri="http://schemas.openxmlformats.org/presentationml/2006/ole">
            <p:oleObj spid="_x0000_s127046"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101</a:t>
            </a:fld>
            <a:endParaRPr lang="en-US" dirty="0"/>
          </a:p>
        </p:txBody>
      </p:sp>
      <p:sp>
        <p:nvSpPr>
          <p:cNvPr id="4" name="Title 3"/>
          <p:cNvSpPr>
            <a:spLocks noGrp="1"/>
          </p:cNvSpPr>
          <p:nvPr>
            <p:ph type="title"/>
          </p:nvPr>
        </p:nvSpPr>
        <p:spPr/>
        <p:txBody>
          <a:bodyPr/>
          <a:lstStyle/>
          <a:p>
            <a:r>
              <a:rPr lang="en-US" dirty="0"/>
              <a:t>Define Negotiations Approach</a:t>
            </a:r>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Once the levers are determined, </a:t>
            </a:r>
            <a:r>
              <a:rPr lang="en-US" dirty="0" smtClean="0"/>
              <a:t>then next step is to o </a:t>
            </a:r>
            <a:r>
              <a:rPr lang="en-US" dirty="0"/>
              <a:t>develop goals and objectives for the negotiations.  Three critical </a:t>
            </a:r>
            <a:r>
              <a:rPr lang="en-US" dirty="0" smtClean="0"/>
              <a:t>components to </a:t>
            </a:r>
            <a:r>
              <a:rPr lang="en-US" dirty="0"/>
              <a:t>negotiation strategy </a:t>
            </a:r>
            <a:r>
              <a:rPr lang="en-US" dirty="0" smtClean="0"/>
              <a:t>are the negotiation boundaries.</a:t>
            </a:r>
            <a:endParaRPr lang="en-US" dirty="0"/>
          </a:p>
        </p:txBody>
      </p:sp>
      <p:sp>
        <p:nvSpPr>
          <p:cNvPr id="20" name="AutoShape 5"/>
          <p:cNvSpPr>
            <a:spLocks noChangeArrowheads="1"/>
          </p:cNvSpPr>
          <p:nvPr/>
        </p:nvSpPr>
        <p:spPr bwMode="auto">
          <a:xfrm>
            <a:off x="2168437" y="2713038"/>
            <a:ext cx="4075158" cy="3351212"/>
          </a:xfrm>
          <a:prstGeom prst="triangle">
            <a:avLst>
              <a:gd name="adj" fmla="val 49038"/>
            </a:avLst>
          </a:prstGeom>
          <a:noFill/>
          <a:ln w="12700">
            <a:solidFill>
              <a:srgbClr val="000000"/>
            </a:solidFill>
            <a:miter lim="800000"/>
            <a:headEnd type="none" w="sm" len="sm"/>
            <a:tailEnd type="none" w="sm" len="sm"/>
          </a:ln>
          <a:scene3d>
            <a:camera prst="legacyPerspectiveLeft"/>
            <a:lightRig rig="legacyFlat3" dir="r"/>
          </a:scene3d>
          <a:sp3d extrusionH="430200" prstMaterial="legacyMetal">
            <a:bevelT w="13500" h="13500" prst="angle"/>
            <a:bevelB w="13500" h="13500" prst="angle"/>
            <a:extrusionClr>
              <a:srgbClr val="6666FF"/>
            </a:extrusionClr>
          </a:sp3d>
        </p:spPr>
        <p:txBody>
          <a:bodyPr wrap="none" anchor="ctr">
            <a:flatTx/>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Arial" charset="0"/>
            </a:endParaRPr>
          </a:p>
        </p:txBody>
      </p:sp>
      <p:sp>
        <p:nvSpPr>
          <p:cNvPr id="21" name="Line 6"/>
          <p:cNvSpPr>
            <a:spLocks noChangeShapeType="1"/>
          </p:cNvSpPr>
          <p:nvPr/>
        </p:nvSpPr>
        <p:spPr bwMode="auto">
          <a:xfrm flipV="1">
            <a:off x="1614488" y="3808413"/>
            <a:ext cx="6103937"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22" name="Line 7"/>
          <p:cNvSpPr>
            <a:spLocks noChangeShapeType="1"/>
          </p:cNvSpPr>
          <p:nvPr/>
        </p:nvSpPr>
        <p:spPr bwMode="auto">
          <a:xfrm>
            <a:off x="1095375" y="4905375"/>
            <a:ext cx="7219950"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23" name="Text Box 8"/>
          <p:cNvSpPr txBox="1">
            <a:spLocks noChangeArrowheads="1"/>
          </p:cNvSpPr>
          <p:nvPr/>
        </p:nvSpPr>
        <p:spPr bwMode="auto">
          <a:xfrm>
            <a:off x="3662726" y="3425598"/>
            <a:ext cx="833437" cy="307975"/>
          </a:xfrm>
          <a:prstGeom prst="rect">
            <a:avLst/>
          </a:prstGeom>
          <a:noFill/>
          <a:ln w="12700">
            <a:noFill/>
            <a:miter lim="800000"/>
            <a:headEnd type="none" w="sm" len="sm"/>
            <a:tailEnd type="none" w="sm" len="sm"/>
          </a:ln>
        </p:spPr>
        <p:txBody>
          <a:bodyPr wrap="none">
            <a:spAutoFit/>
          </a:bodyPr>
          <a:lstStyle/>
          <a:p>
            <a:pPr eaLnBrk="0" fontAlgn="base" hangingPunct="0">
              <a:lnSpc>
                <a:spcPct val="80000"/>
              </a:lnSpc>
              <a:spcBef>
                <a:spcPct val="0"/>
              </a:spcBef>
              <a:spcAft>
                <a:spcPct val="0"/>
              </a:spcAft>
            </a:pPr>
            <a:r>
              <a:rPr lang="en-US" sz="1400" b="1" i="1" dirty="0">
                <a:solidFill>
                  <a:srgbClr val="000000"/>
                </a:solidFill>
                <a:latin typeface="Arial" charset="0"/>
              </a:rPr>
              <a:t>WANTS</a:t>
            </a:r>
            <a:endParaRPr lang="en-US" sz="3200" b="1" i="1" dirty="0">
              <a:solidFill>
                <a:srgbClr val="000000"/>
              </a:solidFill>
              <a:latin typeface="Antique Olive"/>
            </a:endParaRPr>
          </a:p>
        </p:txBody>
      </p:sp>
      <p:sp>
        <p:nvSpPr>
          <p:cNvPr id="24" name="Text Box 9"/>
          <p:cNvSpPr txBox="1">
            <a:spLocks noChangeArrowheads="1"/>
          </p:cNvSpPr>
          <p:nvPr/>
        </p:nvSpPr>
        <p:spPr bwMode="auto">
          <a:xfrm>
            <a:off x="3681775" y="4288881"/>
            <a:ext cx="804862" cy="307975"/>
          </a:xfrm>
          <a:prstGeom prst="rect">
            <a:avLst/>
          </a:prstGeom>
          <a:noFill/>
          <a:ln w="12700">
            <a:noFill/>
            <a:miter lim="800000"/>
            <a:headEnd type="none" w="sm" len="sm"/>
            <a:tailEnd type="none" w="sm" len="sm"/>
          </a:ln>
        </p:spPr>
        <p:txBody>
          <a:bodyPr wrap="none">
            <a:spAutoFit/>
          </a:bodyPr>
          <a:lstStyle/>
          <a:p>
            <a:pPr eaLnBrk="0" fontAlgn="base" hangingPunct="0">
              <a:lnSpc>
                <a:spcPct val="80000"/>
              </a:lnSpc>
              <a:spcBef>
                <a:spcPct val="0"/>
              </a:spcBef>
              <a:spcAft>
                <a:spcPct val="0"/>
              </a:spcAft>
            </a:pPr>
            <a:r>
              <a:rPr lang="en-US" sz="1400" b="1" i="1" dirty="0">
                <a:solidFill>
                  <a:srgbClr val="000000"/>
                </a:solidFill>
                <a:latin typeface="Arial" charset="0"/>
              </a:rPr>
              <a:t>NEEDS</a:t>
            </a:r>
            <a:endParaRPr lang="en-US" sz="3200" b="1" i="1" dirty="0">
              <a:solidFill>
                <a:srgbClr val="000000"/>
              </a:solidFill>
              <a:latin typeface="Antique Olive"/>
            </a:endParaRPr>
          </a:p>
        </p:txBody>
      </p:sp>
      <p:sp>
        <p:nvSpPr>
          <p:cNvPr id="25" name="Text Box 10"/>
          <p:cNvSpPr txBox="1">
            <a:spLocks noChangeArrowheads="1"/>
          </p:cNvSpPr>
          <p:nvPr/>
        </p:nvSpPr>
        <p:spPr bwMode="auto">
          <a:xfrm>
            <a:off x="3312115" y="5345566"/>
            <a:ext cx="1535112" cy="307975"/>
          </a:xfrm>
          <a:prstGeom prst="rect">
            <a:avLst/>
          </a:prstGeom>
          <a:noFill/>
          <a:ln w="12700">
            <a:noFill/>
            <a:miter lim="800000"/>
            <a:headEnd type="none" w="sm" len="sm"/>
            <a:tailEnd type="none" w="sm" len="sm"/>
          </a:ln>
        </p:spPr>
        <p:txBody>
          <a:bodyPr wrap="none">
            <a:spAutoFit/>
          </a:bodyPr>
          <a:lstStyle/>
          <a:p>
            <a:pPr eaLnBrk="0" fontAlgn="base" hangingPunct="0">
              <a:lnSpc>
                <a:spcPct val="80000"/>
              </a:lnSpc>
              <a:spcBef>
                <a:spcPct val="0"/>
              </a:spcBef>
              <a:spcAft>
                <a:spcPct val="0"/>
              </a:spcAft>
            </a:pPr>
            <a:r>
              <a:rPr lang="en-US" sz="1400" b="1" i="1" dirty="0">
                <a:solidFill>
                  <a:srgbClr val="000000"/>
                </a:solidFill>
                <a:latin typeface="Arial" charset="0"/>
              </a:rPr>
              <a:t>ALTERNATIVES</a:t>
            </a:r>
            <a:endParaRPr lang="en-US" sz="3200" b="1" i="1" dirty="0">
              <a:solidFill>
                <a:srgbClr val="000000"/>
              </a:solidFill>
              <a:latin typeface="Antique Olive"/>
            </a:endParaRPr>
          </a:p>
        </p:txBody>
      </p:sp>
      <p:sp>
        <p:nvSpPr>
          <p:cNvPr id="26" name="Text Box 11"/>
          <p:cNvSpPr txBox="1">
            <a:spLocks noChangeArrowheads="1"/>
          </p:cNvSpPr>
          <p:nvPr/>
        </p:nvSpPr>
        <p:spPr bwMode="auto">
          <a:xfrm>
            <a:off x="2278789" y="2705100"/>
            <a:ext cx="1289135" cy="880241"/>
          </a:xfrm>
          <a:prstGeom prst="rect">
            <a:avLst/>
          </a:prstGeom>
          <a:noFill/>
          <a:ln w="12700">
            <a:noFill/>
            <a:miter lim="800000"/>
            <a:headEnd type="none" w="sm" len="sm"/>
            <a:tailEnd type="none" w="sm" len="sm"/>
          </a:ln>
        </p:spPr>
        <p:txBody>
          <a:bodyPr wrap="none">
            <a:spAutoFit/>
          </a:bodyPr>
          <a:lstStyle/>
          <a:p>
            <a:pPr eaLnBrk="0" fontAlgn="base" hangingPunct="0">
              <a:lnSpc>
                <a:spcPct val="80000"/>
              </a:lnSpc>
              <a:spcBef>
                <a:spcPct val="0"/>
              </a:spcBef>
              <a:spcAft>
                <a:spcPct val="0"/>
              </a:spcAft>
            </a:pPr>
            <a:r>
              <a:rPr lang="en-US" sz="1600" dirty="0">
                <a:solidFill>
                  <a:srgbClr val="000000"/>
                </a:solidFill>
                <a:latin typeface="Arial" charset="0"/>
              </a:rPr>
              <a:t>Maximum</a:t>
            </a:r>
          </a:p>
          <a:p>
            <a:pPr eaLnBrk="0" fontAlgn="base" hangingPunct="0">
              <a:lnSpc>
                <a:spcPct val="80000"/>
              </a:lnSpc>
              <a:spcBef>
                <a:spcPct val="0"/>
              </a:spcBef>
              <a:spcAft>
                <a:spcPct val="0"/>
              </a:spcAft>
            </a:pPr>
            <a:r>
              <a:rPr lang="en-US" sz="1600" dirty="0">
                <a:solidFill>
                  <a:srgbClr val="000000"/>
                </a:solidFill>
                <a:latin typeface="Arial" charset="0"/>
              </a:rPr>
              <a:t>Supportable</a:t>
            </a:r>
          </a:p>
          <a:p>
            <a:pPr eaLnBrk="0" fontAlgn="base" hangingPunct="0">
              <a:lnSpc>
                <a:spcPct val="80000"/>
              </a:lnSpc>
              <a:spcBef>
                <a:spcPct val="0"/>
              </a:spcBef>
              <a:spcAft>
                <a:spcPct val="0"/>
              </a:spcAft>
            </a:pPr>
            <a:r>
              <a:rPr lang="en-US" sz="1600" dirty="0">
                <a:solidFill>
                  <a:srgbClr val="000000"/>
                </a:solidFill>
                <a:latin typeface="Arial" charset="0"/>
              </a:rPr>
              <a:t>Solution</a:t>
            </a:r>
          </a:p>
          <a:p>
            <a:pPr eaLnBrk="0" fontAlgn="base" hangingPunct="0">
              <a:lnSpc>
                <a:spcPct val="80000"/>
              </a:lnSpc>
              <a:spcBef>
                <a:spcPct val="0"/>
              </a:spcBef>
              <a:spcAft>
                <a:spcPct val="0"/>
              </a:spcAft>
            </a:pPr>
            <a:r>
              <a:rPr lang="en-US" sz="1600" dirty="0">
                <a:solidFill>
                  <a:srgbClr val="000000"/>
                </a:solidFill>
                <a:latin typeface="Arial" charset="0"/>
              </a:rPr>
              <a:t>(MSS)</a:t>
            </a:r>
            <a:endParaRPr lang="en-US" sz="1600" i="1" dirty="0">
              <a:solidFill>
                <a:srgbClr val="000000"/>
              </a:solidFill>
              <a:latin typeface="Arial" charset="0"/>
            </a:endParaRPr>
          </a:p>
        </p:txBody>
      </p:sp>
      <p:sp>
        <p:nvSpPr>
          <p:cNvPr id="27" name="Text Box 12"/>
          <p:cNvSpPr txBox="1">
            <a:spLocks noChangeArrowheads="1"/>
          </p:cNvSpPr>
          <p:nvPr/>
        </p:nvSpPr>
        <p:spPr bwMode="auto">
          <a:xfrm>
            <a:off x="1535158" y="3952331"/>
            <a:ext cx="1197764" cy="880241"/>
          </a:xfrm>
          <a:prstGeom prst="rect">
            <a:avLst/>
          </a:prstGeom>
          <a:noFill/>
          <a:ln w="12700">
            <a:noFill/>
            <a:miter lim="800000"/>
            <a:headEnd type="none" w="sm" len="sm"/>
            <a:tailEnd type="none" w="sm" len="sm"/>
          </a:ln>
        </p:spPr>
        <p:txBody>
          <a:bodyPr wrap="none">
            <a:spAutoFit/>
          </a:bodyPr>
          <a:lstStyle/>
          <a:p>
            <a:pPr eaLnBrk="0" fontAlgn="base" hangingPunct="0">
              <a:lnSpc>
                <a:spcPct val="80000"/>
              </a:lnSpc>
              <a:spcBef>
                <a:spcPct val="0"/>
              </a:spcBef>
              <a:spcAft>
                <a:spcPct val="0"/>
              </a:spcAft>
            </a:pPr>
            <a:r>
              <a:rPr lang="en-US" sz="1600" dirty="0">
                <a:solidFill>
                  <a:srgbClr val="000000"/>
                </a:solidFill>
                <a:latin typeface="Arial" charset="0"/>
              </a:rPr>
              <a:t>Least</a:t>
            </a:r>
          </a:p>
          <a:p>
            <a:pPr eaLnBrk="0" fontAlgn="base" hangingPunct="0">
              <a:lnSpc>
                <a:spcPct val="80000"/>
              </a:lnSpc>
              <a:spcBef>
                <a:spcPct val="0"/>
              </a:spcBef>
              <a:spcAft>
                <a:spcPct val="0"/>
              </a:spcAft>
            </a:pPr>
            <a:r>
              <a:rPr lang="en-US" sz="1600" dirty="0">
                <a:solidFill>
                  <a:srgbClr val="000000"/>
                </a:solidFill>
                <a:latin typeface="Arial" charset="0"/>
              </a:rPr>
              <a:t>Acceptable</a:t>
            </a:r>
          </a:p>
          <a:p>
            <a:pPr eaLnBrk="0" fontAlgn="base" hangingPunct="0">
              <a:lnSpc>
                <a:spcPct val="80000"/>
              </a:lnSpc>
              <a:spcBef>
                <a:spcPct val="0"/>
              </a:spcBef>
              <a:spcAft>
                <a:spcPct val="0"/>
              </a:spcAft>
            </a:pPr>
            <a:r>
              <a:rPr lang="en-US" sz="1600" dirty="0">
                <a:solidFill>
                  <a:srgbClr val="000000"/>
                </a:solidFill>
                <a:latin typeface="Arial" charset="0"/>
              </a:rPr>
              <a:t>Solution</a:t>
            </a:r>
          </a:p>
          <a:p>
            <a:pPr eaLnBrk="0" fontAlgn="base" hangingPunct="0">
              <a:lnSpc>
                <a:spcPct val="80000"/>
              </a:lnSpc>
              <a:spcBef>
                <a:spcPct val="0"/>
              </a:spcBef>
              <a:spcAft>
                <a:spcPct val="0"/>
              </a:spcAft>
            </a:pPr>
            <a:r>
              <a:rPr lang="en-US" sz="1600" dirty="0">
                <a:solidFill>
                  <a:srgbClr val="000000"/>
                </a:solidFill>
                <a:latin typeface="Arial" charset="0"/>
              </a:rPr>
              <a:t>(LAS)</a:t>
            </a:r>
            <a:endParaRPr lang="en-US" sz="1600" i="1" dirty="0">
              <a:solidFill>
                <a:srgbClr val="000000"/>
              </a:solidFill>
              <a:latin typeface="Arial" charset="0"/>
            </a:endParaRPr>
          </a:p>
        </p:txBody>
      </p:sp>
      <p:sp>
        <p:nvSpPr>
          <p:cNvPr id="28" name="Text Box 13"/>
          <p:cNvSpPr txBox="1">
            <a:spLocks noChangeArrowheads="1"/>
          </p:cNvSpPr>
          <p:nvPr/>
        </p:nvSpPr>
        <p:spPr bwMode="auto">
          <a:xfrm>
            <a:off x="583067" y="5139645"/>
            <a:ext cx="2311400" cy="880241"/>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600" dirty="0">
                <a:solidFill>
                  <a:srgbClr val="000000"/>
                </a:solidFill>
                <a:latin typeface="Arial" charset="0"/>
              </a:rPr>
              <a:t>Best Alternative </a:t>
            </a:r>
            <a:br>
              <a:rPr lang="en-US" sz="1600" dirty="0">
                <a:solidFill>
                  <a:srgbClr val="000000"/>
                </a:solidFill>
                <a:latin typeface="Arial" charset="0"/>
              </a:rPr>
            </a:br>
            <a:r>
              <a:rPr lang="en-US" sz="1600" dirty="0">
                <a:solidFill>
                  <a:srgbClr val="000000"/>
                </a:solidFill>
                <a:latin typeface="Arial" charset="0"/>
              </a:rPr>
              <a:t>To Negotiated</a:t>
            </a:r>
          </a:p>
          <a:p>
            <a:pPr eaLnBrk="0" fontAlgn="base" hangingPunct="0">
              <a:lnSpc>
                <a:spcPct val="80000"/>
              </a:lnSpc>
              <a:spcBef>
                <a:spcPct val="0"/>
              </a:spcBef>
              <a:spcAft>
                <a:spcPct val="0"/>
              </a:spcAft>
            </a:pPr>
            <a:r>
              <a:rPr lang="en-US" sz="1600" dirty="0">
                <a:solidFill>
                  <a:srgbClr val="000000"/>
                </a:solidFill>
                <a:latin typeface="Arial" charset="0"/>
              </a:rPr>
              <a:t>Agreement</a:t>
            </a:r>
          </a:p>
          <a:p>
            <a:pPr eaLnBrk="0" fontAlgn="base" hangingPunct="0">
              <a:lnSpc>
                <a:spcPct val="80000"/>
              </a:lnSpc>
              <a:spcBef>
                <a:spcPct val="0"/>
              </a:spcBef>
              <a:spcAft>
                <a:spcPct val="0"/>
              </a:spcAft>
            </a:pPr>
            <a:r>
              <a:rPr lang="en-US" sz="1600" dirty="0">
                <a:solidFill>
                  <a:srgbClr val="000000"/>
                </a:solidFill>
                <a:latin typeface="Arial" charset="0"/>
              </a:rPr>
              <a:t>(BATNA)</a:t>
            </a:r>
            <a:endParaRPr lang="en-US" sz="1600" i="1" dirty="0">
              <a:solidFill>
                <a:srgbClr val="000000"/>
              </a:solidFill>
              <a:latin typeface="Arial" charset="0"/>
            </a:endParaRPr>
          </a:p>
        </p:txBody>
      </p:sp>
      <p:sp>
        <p:nvSpPr>
          <p:cNvPr id="29" name="Text Box 14"/>
          <p:cNvSpPr txBox="1">
            <a:spLocks noChangeArrowheads="1"/>
          </p:cNvSpPr>
          <p:nvPr/>
        </p:nvSpPr>
        <p:spPr bwMode="auto">
          <a:xfrm>
            <a:off x="4794523" y="2705100"/>
            <a:ext cx="2460930" cy="781752"/>
          </a:xfrm>
          <a:prstGeom prst="rect">
            <a:avLst/>
          </a:prstGeom>
          <a:noFill/>
          <a:ln w="12700">
            <a:noFill/>
            <a:miter lim="800000"/>
            <a:headEnd type="none" w="sm" len="sm"/>
            <a:tailEnd type="none" w="sm" len="sm"/>
          </a:ln>
        </p:spPr>
        <p:txBody>
          <a:bodyPr wrap="none">
            <a:spAutoFit/>
          </a:bodyPr>
          <a:lstStyle/>
          <a:p>
            <a:pPr eaLnBrk="0" fontAlgn="base" hangingPunct="0">
              <a:lnSpc>
                <a:spcPct val="80000"/>
              </a:lnSpc>
              <a:spcBef>
                <a:spcPct val="0"/>
              </a:spcBef>
              <a:spcAft>
                <a:spcPct val="0"/>
              </a:spcAft>
            </a:pPr>
            <a:r>
              <a:rPr lang="en-US" sz="1400" dirty="0">
                <a:solidFill>
                  <a:srgbClr val="000000"/>
                </a:solidFill>
                <a:latin typeface="Arial" charset="0"/>
              </a:rPr>
              <a:t>Objective:</a:t>
            </a:r>
          </a:p>
          <a:p>
            <a:pPr eaLnBrk="0" fontAlgn="base" hangingPunct="0">
              <a:lnSpc>
                <a:spcPct val="80000"/>
              </a:lnSpc>
              <a:spcBef>
                <a:spcPct val="0"/>
              </a:spcBef>
              <a:spcAft>
                <a:spcPct val="0"/>
              </a:spcAft>
            </a:pPr>
            <a:r>
              <a:rPr lang="en-US" sz="1400" dirty="0">
                <a:solidFill>
                  <a:srgbClr val="000000"/>
                </a:solidFill>
                <a:latin typeface="Arial" charset="0"/>
              </a:rPr>
              <a:t>The altogether best proposal</a:t>
            </a:r>
          </a:p>
          <a:p>
            <a:pPr eaLnBrk="0" fontAlgn="base" hangingPunct="0">
              <a:lnSpc>
                <a:spcPct val="80000"/>
              </a:lnSpc>
              <a:spcBef>
                <a:spcPct val="0"/>
              </a:spcBef>
              <a:spcAft>
                <a:spcPct val="0"/>
              </a:spcAft>
            </a:pPr>
            <a:r>
              <a:rPr lang="en-US" sz="1400" dirty="0">
                <a:solidFill>
                  <a:srgbClr val="000000"/>
                </a:solidFill>
                <a:latin typeface="Arial" charset="0"/>
              </a:rPr>
              <a:t>based on overall benefits</a:t>
            </a:r>
          </a:p>
          <a:p>
            <a:pPr eaLnBrk="0" fontAlgn="base" hangingPunct="0">
              <a:lnSpc>
                <a:spcPct val="80000"/>
              </a:lnSpc>
              <a:spcBef>
                <a:spcPct val="0"/>
              </a:spcBef>
              <a:spcAft>
                <a:spcPct val="0"/>
              </a:spcAft>
            </a:pPr>
            <a:r>
              <a:rPr lang="en-US" sz="1400" dirty="0">
                <a:solidFill>
                  <a:srgbClr val="000000"/>
                </a:solidFill>
                <a:latin typeface="Arial" charset="0"/>
              </a:rPr>
              <a:t>and viability of alternative</a:t>
            </a:r>
            <a:endParaRPr lang="en-US" sz="1400" i="1" dirty="0">
              <a:solidFill>
                <a:srgbClr val="000000"/>
              </a:solidFill>
              <a:latin typeface="Arial" charset="0"/>
            </a:endParaRPr>
          </a:p>
        </p:txBody>
      </p:sp>
      <p:sp>
        <p:nvSpPr>
          <p:cNvPr id="30" name="Text Box 15"/>
          <p:cNvSpPr txBox="1">
            <a:spLocks noChangeArrowheads="1"/>
          </p:cNvSpPr>
          <p:nvPr/>
        </p:nvSpPr>
        <p:spPr bwMode="auto">
          <a:xfrm>
            <a:off x="5408250" y="4088765"/>
            <a:ext cx="2705100" cy="437043"/>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400" dirty="0">
                <a:solidFill>
                  <a:srgbClr val="000000"/>
                </a:solidFill>
                <a:latin typeface="Arial" charset="0"/>
              </a:rPr>
              <a:t>Bottom Line:</a:t>
            </a:r>
          </a:p>
          <a:p>
            <a:pPr eaLnBrk="0" fontAlgn="base" hangingPunct="0">
              <a:lnSpc>
                <a:spcPct val="80000"/>
              </a:lnSpc>
              <a:spcBef>
                <a:spcPct val="0"/>
              </a:spcBef>
              <a:spcAft>
                <a:spcPct val="0"/>
              </a:spcAft>
            </a:pPr>
            <a:r>
              <a:rPr lang="en-US" sz="1400" dirty="0">
                <a:solidFill>
                  <a:srgbClr val="000000"/>
                </a:solidFill>
                <a:latin typeface="Arial" charset="0"/>
              </a:rPr>
              <a:t>The company’s bottom line</a:t>
            </a:r>
            <a:endParaRPr lang="en-US" sz="1400" i="1" dirty="0">
              <a:solidFill>
                <a:srgbClr val="000000"/>
              </a:solidFill>
              <a:latin typeface="Arial" charset="0"/>
            </a:endParaRPr>
          </a:p>
        </p:txBody>
      </p:sp>
      <p:sp>
        <p:nvSpPr>
          <p:cNvPr id="31" name="Text Box 16"/>
          <p:cNvSpPr txBox="1">
            <a:spLocks noChangeArrowheads="1"/>
          </p:cNvSpPr>
          <p:nvPr/>
        </p:nvSpPr>
        <p:spPr bwMode="auto">
          <a:xfrm>
            <a:off x="6392048" y="5016591"/>
            <a:ext cx="2333942" cy="954107"/>
          </a:xfrm>
          <a:prstGeom prst="rect">
            <a:avLst/>
          </a:prstGeom>
          <a:noFill/>
          <a:ln w="12700">
            <a:noFill/>
            <a:miter lim="800000"/>
            <a:headEnd type="none" w="sm" len="sm"/>
            <a:tailEnd type="none" w="sm" len="sm"/>
          </a:ln>
        </p:spPr>
        <p:txBody>
          <a:bodyPr wrap="square">
            <a:spAutoFit/>
          </a:bodyPr>
          <a:lstStyle/>
          <a:p>
            <a:pPr eaLnBrk="0" fontAlgn="base" hangingPunct="0">
              <a:lnSpc>
                <a:spcPct val="80000"/>
              </a:lnSpc>
              <a:spcBef>
                <a:spcPct val="0"/>
              </a:spcBef>
              <a:spcAft>
                <a:spcPct val="0"/>
              </a:spcAft>
            </a:pPr>
            <a:r>
              <a:rPr lang="en-US" sz="1400" dirty="0">
                <a:solidFill>
                  <a:srgbClr val="000000"/>
                </a:solidFill>
                <a:latin typeface="Arial" charset="0"/>
              </a:rPr>
              <a:t>Switching Strategy:</a:t>
            </a:r>
          </a:p>
          <a:p>
            <a:pPr eaLnBrk="0" fontAlgn="base" hangingPunct="0">
              <a:lnSpc>
                <a:spcPct val="80000"/>
              </a:lnSpc>
              <a:spcBef>
                <a:spcPct val="0"/>
              </a:spcBef>
              <a:spcAft>
                <a:spcPct val="0"/>
              </a:spcAft>
            </a:pPr>
            <a:r>
              <a:rPr lang="en-US" sz="1400" dirty="0">
                <a:solidFill>
                  <a:srgbClr val="000000"/>
                </a:solidFill>
                <a:latin typeface="Arial" charset="0"/>
              </a:rPr>
              <a:t>Course of action we will pursue if the viable suppliers are not willing to agree to our bottom line</a:t>
            </a:r>
            <a:endParaRPr lang="en-US" sz="1400" i="1" dirty="0">
              <a:solidFill>
                <a:srgbClr val="000000"/>
              </a:solidFill>
              <a:latin typeface="Arial" charset="0"/>
            </a:endParaRPr>
          </a:p>
        </p:txBody>
      </p:sp>
      <p:sp>
        <p:nvSpPr>
          <p:cNvPr id="32" name="Text Box 17"/>
          <p:cNvSpPr txBox="1">
            <a:spLocks noChangeArrowheads="1"/>
          </p:cNvSpPr>
          <p:nvPr/>
        </p:nvSpPr>
        <p:spPr bwMode="auto">
          <a:xfrm>
            <a:off x="774700" y="2086791"/>
            <a:ext cx="4670425" cy="304800"/>
          </a:xfrm>
          <a:prstGeom prst="rect">
            <a:avLst/>
          </a:prstGeom>
          <a:noFill/>
          <a:ln w="12700" algn="ctr">
            <a:noFill/>
            <a:miter lim="800000"/>
            <a:headEnd type="none" w="sm" len="sm"/>
            <a:tailEnd type="none" w="sm" len="sm"/>
          </a:ln>
        </p:spPr>
        <p:txBody>
          <a:bodyPr lIns="90488" tIns="44450" rIns="90488" bIns="44450">
            <a:spAutoFit/>
          </a:bodyPr>
          <a:lstStyle/>
          <a:p>
            <a:pPr eaLnBrk="0" fontAlgn="base" hangingPunct="0">
              <a:lnSpc>
                <a:spcPct val="80000"/>
              </a:lnSpc>
              <a:spcBef>
                <a:spcPct val="50000"/>
              </a:spcBef>
              <a:spcAft>
                <a:spcPct val="0"/>
              </a:spcAft>
            </a:pPr>
            <a:r>
              <a:rPr lang="en-US" sz="1400" b="1" dirty="0">
                <a:solidFill>
                  <a:srgbClr val="000000"/>
                </a:solidFill>
                <a:latin typeface="Arial" charset="0"/>
              </a:rPr>
              <a:t>Negotiations Boundaries</a:t>
            </a:r>
          </a:p>
        </p:txBody>
      </p:sp>
    </p:spTree>
    <p:extLst>
      <p:ext uri="{BB962C8B-B14F-4D97-AF65-F5344CB8AC3E}">
        <p14:creationId xmlns:p14="http://schemas.microsoft.com/office/powerpoint/2010/main" xmlns="" val="26189349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4191144322"/>
              </p:ext>
            </p:extLst>
          </p:nvPr>
        </p:nvGraphicFramePr>
        <p:xfrm>
          <a:off x="1588" y="1588"/>
          <a:ext cx="1587" cy="1587"/>
        </p:xfrm>
        <a:graphic>
          <a:graphicData uri="http://schemas.openxmlformats.org/presentationml/2006/ole">
            <p:oleObj spid="_x0000_s128069"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102</a:t>
            </a:fld>
            <a:endParaRPr lang="en-US" dirty="0"/>
          </a:p>
        </p:txBody>
      </p:sp>
      <p:sp>
        <p:nvSpPr>
          <p:cNvPr id="4" name="Title 3"/>
          <p:cNvSpPr>
            <a:spLocks noGrp="1"/>
          </p:cNvSpPr>
          <p:nvPr>
            <p:ph type="title"/>
          </p:nvPr>
        </p:nvSpPr>
        <p:spPr/>
        <p:txBody>
          <a:bodyPr/>
          <a:lstStyle/>
          <a:p>
            <a:r>
              <a:rPr lang="en-US" dirty="0"/>
              <a:t>Define Negotiations Approach</a:t>
            </a:r>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A Maximum Supportable Solution (MSS), a Least Acceptable Solution (LAS), and the Best Alternative to Negotiated Agreement (BATNA) should be developed drawing on information from the analysis completed earlier.</a:t>
            </a:r>
          </a:p>
        </p:txBody>
      </p:sp>
      <p:grpSp>
        <p:nvGrpSpPr>
          <p:cNvPr id="31" name="Group 30"/>
          <p:cNvGrpSpPr/>
          <p:nvPr/>
        </p:nvGrpSpPr>
        <p:grpSpPr>
          <a:xfrm>
            <a:off x="776149" y="2466975"/>
            <a:ext cx="7575689" cy="3789364"/>
            <a:chOff x="296863" y="2239963"/>
            <a:chExt cx="8301037" cy="4445000"/>
          </a:xfrm>
        </p:grpSpPr>
        <p:sp>
          <p:nvSpPr>
            <p:cNvPr id="32" name="Rectangle 13"/>
            <p:cNvSpPr>
              <a:spLocks noChangeArrowheads="1"/>
            </p:cNvSpPr>
            <p:nvPr/>
          </p:nvSpPr>
          <p:spPr bwMode="auto">
            <a:xfrm>
              <a:off x="3078163" y="2903538"/>
              <a:ext cx="2635250" cy="1843087"/>
            </a:xfrm>
            <a:prstGeom prst="rect">
              <a:avLst/>
            </a:prstGeom>
            <a:noFill/>
            <a:ln w="9525">
              <a:noFill/>
              <a:miter lim="800000"/>
              <a:headEnd/>
              <a:tailEnd/>
            </a:ln>
          </p:spPr>
          <p:txBody>
            <a:bodyPr/>
            <a:lstStyle/>
            <a:p>
              <a:pPr marL="115888" marR="0" lvl="0" indent="-115888" defTabSz="914400" eaLnBrk="0" fontAlgn="base" latinLnBrk="0" hangingPunct="0">
                <a:lnSpc>
                  <a:spcPct val="80000"/>
                </a:lnSpc>
                <a:spcBef>
                  <a:spcPct val="20000"/>
                </a:spcBef>
                <a:spcAft>
                  <a:spcPct val="0"/>
                </a:spcAft>
                <a:buClrTx/>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Barring the emergence of a better option, settling for anything less than this is not a viable business option</a:t>
              </a:r>
            </a:p>
            <a:p>
              <a:pPr marL="115888" marR="0" lvl="0" indent="-115888" defTabSz="914400" eaLnBrk="0" fontAlgn="base" latinLnBrk="0" hangingPunct="0">
                <a:lnSpc>
                  <a:spcPct val="80000"/>
                </a:lnSpc>
                <a:spcBef>
                  <a:spcPct val="20000"/>
                </a:spcBef>
                <a:spcAft>
                  <a:spcPct val="0"/>
                </a:spcAft>
                <a:buClrTx/>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This is the minimum we can agree to without sacrificing our business interests</a:t>
              </a:r>
            </a:p>
            <a:p>
              <a:pPr marL="115888" marR="0" lvl="0" indent="-115888" defTabSz="914400" eaLnBrk="0" fontAlgn="base" latinLnBrk="0" hangingPunct="0">
                <a:lnSpc>
                  <a:spcPct val="80000"/>
                </a:lnSpc>
                <a:spcBef>
                  <a:spcPct val="20000"/>
                </a:spcBef>
                <a:spcAft>
                  <a:spcPct val="0"/>
                </a:spcAft>
                <a:buClrTx/>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We should never agree to any solution less than this without very careful consideration of our BATNA</a:t>
              </a:r>
            </a:p>
          </p:txBody>
        </p:sp>
        <p:sp>
          <p:nvSpPr>
            <p:cNvPr id="33" name="Rectangle 14"/>
            <p:cNvSpPr>
              <a:spLocks noChangeArrowheads="1"/>
            </p:cNvSpPr>
            <p:nvPr/>
          </p:nvSpPr>
          <p:spPr bwMode="auto">
            <a:xfrm>
              <a:off x="298450" y="2903538"/>
              <a:ext cx="2830513" cy="2325687"/>
            </a:xfrm>
            <a:prstGeom prst="rect">
              <a:avLst/>
            </a:prstGeom>
            <a:noFill/>
            <a:ln w="9525">
              <a:noFill/>
              <a:miter lim="800000"/>
              <a:headEnd/>
              <a:tailEnd/>
            </a:ln>
          </p:spPr>
          <p:txBody>
            <a:bodyPr/>
            <a:lstStyle/>
            <a:p>
              <a:pPr marL="115888" marR="0" lvl="0" indent="-115888" defTabSz="914400" eaLnBrk="0" fontAlgn="base" latinLnBrk="0" hangingPunct="0">
                <a:lnSpc>
                  <a:spcPct val="80000"/>
                </a:lnSpc>
                <a:spcBef>
                  <a:spcPct val="20000"/>
                </a:spcBef>
                <a:spcAft>
                  <a:spcPct val="0"/>
                </a:spcAft>
                <a:buClrTx/>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We will never get more than we ask for</a:t>
              </a:r>
            </a:p>
            <a:p>
              <a:pPr marL="115888" marR="0" lvl="0" indent="-115888" defTabSz="914400" eaLnBrk="0" fontAlgn="base" latinLnBrk="0" hangingPunct="0">
                <a:lnSpc>
                  <a:spcPct val="80000"/>
                </a:lnSpc>
                <a:spcBef>
                  <a:spcPct val="20000"/>
                </a:spcBef>
                <a:spcAft>
                  <a:spcPct val="0"/>
                </a:spcAft>
                <a:buClrTx/>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Aspiration level is one of the most important factors in determining success</a:t>
              </a:r>
            </a:p>
            <a:p>
              <a:pPr marL="115888" marR="0" lvl="0" indent="-115888" defTabSz="914400" eaLnBrk="0" fontAlgn="base" latinLnBrk="0" hangingPunct="0">
                <a:lnSpc>
                  <a:spcPct val="80000"/>
                </a:lnSpc>
                <a:spcBef>
                  <a:spcPct val="20000"/>
                </a:spcBef>
                <a:spcAft>
                  <a:spcPct val="0"/>
                </a:spcAft>
                <a:buClrTx/>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Be ambitious, but have a defensible rationale</a:t>
              </a:r>
            </a:p>
            <a:p>
              <a:pPr marL="115888" marR="0" lvl="0" indent="-115888" defTabSz="914400" eaLnBrk="0" fontAlgn="base" latinLnBrk="0" hangingPunct="0">
                <a:lnSpc>
                  <a:spcPct val="80000"/>
                </a:lnSpc>
                <a:spcBef>
                  <a:spcPct val="20000"/>
                </a:spcBef>
                <a:spcAft>
                  <a:spcPct val="0"/>
                </a:spcAft>
                <a:buClrTx/>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MSS is independent of what the other party will accept</a:t>
              </a:r>
            </a:p>
            <a:p>
              <a:pPr marL="115888" marR="0" lvl="0" indent="-115888" defTabSz="914400" eaLnBrk="0" fontAlgn="base" latinLnBrk="0" hangingPunct="0">
                <a:lnSpc>
                  <a:spcPct val="80000"/>
                </a:lnSpc>
                <a:spcBef>
                  <a:spcPct val="20000"/>
                </a:spcBef>
                <a:spcAft>
                  <a:spcPct val="0"/>
                </a:spcAft>
                <a:buClrTx/>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MSS is an opening, not a closing proposal</a:t>
              </a:r>
            </a:p>
          </p:txBody>
        </p:sp>
        <p:sp>
          <p:nvSpPr>
            <p:cNvPr id="34" name="Rectangle 15"/>
            <p:cNvSpPr>
              <a:spLocks noChangeArrowheads="1"/>
            </p:cNvSpPr>
            <p:nvPr/>
          </p:nvSpPr>
          <p:spPr bwMode="auto">
            <a:xfrm>
              <a:off x="5846763" y="2903538"/>
              <a:ext cx="2690812" cy="3205162"/>
            </a:xfrm>
            <a:prstGeom prst="rect">
              <a:avLst/>
            </a:prstGeom>
            <a:noFill/>
            <a:ln w="9525">
              <a:noFill/>
              <a:miter lim="800000"/>
              <a:headEnd/>
              <a:tailEnd/>
            </a:ln>
          </p:spPr>
          <p:txBody>
            <a:bodyPr/>
            <a:lstStyle/>
            <a:p>
              <a:pPr marL="115888" marR="0" lvl="0" indent="-115888" defTabSz="914400" eaLnBrk="0" fontAlgn="base" latinLnBrk="0" hangingPunct="0">
                <a:lnSpc>
                  <a:spcPct val="80000"/>
                </a:lnSpc>
                <a:spcBef>
                  <a:spcPct val="20000"/>
                </a:spcBef>
                <a:spcAft>
                  <a:spcPct val="0"/>
                </a:spcAft>
                <a:buClrTx/>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BATNA is not the same as our least acceptable solution or our bottom line</a:t>
              </a:r>
            </a:p>
            <a:p>
              <a:pPr marL="115888" marR="0" lvl="0" indent="-115888" defTabSz="914400" eaLnBrk="0" fontAlgn="base" latinLnBrk="0" hangingPunct="0">
                <a:lnSpc>
                  <a:spcPct val="80000"/>
                </a:lnSpc>
                <a:spcBef>
                  <a:spcPct val="20000"/>
                </a:spcBef>
                <a:spcAft>
                  <a:spcPct val="0"/>
                </a:spcAft>
                <a:buClrTx/>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What will we do if we cannot get a mutually acceptable agreement, i.e. alternatives in the event of a deadlock or unsuccessful agreement?</a:t>
              </a:r>
            </a:p>
            <a:p>
              <a:pPr marL="115888" marR="0" lvl="0" indent="-115888" defTabSz="914400" eaLnBrk="0" fontAlgn="base" latinLnBrk="0" hangingPunct="0">
                <a:lnSpc>
                  <a:spcPct val="80000"/>
                </a:lnSpc>
                <a:spcBef>
                  <a:spcPct val="20000"/>
                </a:spcBef>
                <a:spcAft>
                  <a:spcPct val="0"/>
                </a:spcAft>
                <a:buClrTx/>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A BATNA is a unilateral action on the company’s part</a:t>
              </a:r>
            </a:p>
            <a:p>
              <a:pPr marL="115888" marR="0" lvl="0" indent="-115888" defTabSz="914400" eaLnBrk="0" fontAlgn="base" latinLnBrk="0" hangingPunct="0">
                <a:lnSpc>
                  <a:spcPct val="80000"/>
                </a:lnSpc>
                <a:spcBef>
                  <a:spcPct val="20000"/>
                </a:spcBef>
                <a:spcAft>
                  <a:spcPct val="0"/>
                </a:spcAft>
                <a:buClrTx/>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A BATNA helps the company:</a:t>
              </a:r>
            </a:p>
            <a:p>
              <a:pPr marL="347663" marR="0" lvl="1" indent="-117475" defTabSz="914400" eaLnBrk="0" fontAlgn="base" latinLnBrk="0" hangingPunct="0">
                <a:lnSpc>
                  <a:spcPct val="80000"/>
                </a:lnSpc>
                <a:spcBef>
                  <a:spcPct val="20000"/>
                </a:spcBef>
                <a:spcAft>
                  <a:spcPct val="0"/>
                </a:spcAft>
                <a:buClr>
                  <a:srgbClr val="000000"/>
                </a:buClr>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Assess more realistically your relative power</a:t>
              </a:r>
            </a:p>
            <a:p>
              <a:pPr marL="347663" marR="0" lvl="1" indent="-117475" defTabSz="914400" eaLnBrk="0" fontAlgn="base" latinLnBrk="0" hangingPunct="0">
                <a:lnSpc>
                  <a:spcPct val="80000"/>
                </a:lnSpc>
                <a:spcBef>
                  <a:spcPct val="20000"/>
                </a:spcBef>
                <a:spcAft>
                  <a:spcPct val="0"/>
                </a:spcAft>
                <a:buClr>
                  <a:srgbClr val="000000"/>
                </a:buClr>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Ensure that you do not settle at any cost</a:t>
              </a:r>
            </a:p>
            <a:p>
              <a:pPr marL="347663" marR="0" lvl="1" indent="-117475" defTabSz="914400" eaLnBrk="0" fontAlgn="base" latinLnBrk="0" hangingPunct="0">
                <a:lnSpc>
                  <a:spcPct val="80000"/>
                </a:lnSpc>
                <a:spcBef>
                  <a:spcPct val="20000"/>
                </a:spcBef>
                <a:spcAft>
                  <a:spcPct val="0"/>
                </a:spcAft>
                <a:buClr>
                  <a:srgbClr val="000000"/>
                </a:buClr>
                <a:buSzPct val="100000"/>
                <a:buFontTx/>
                <a:buChar char="•"/>
                <a:tabLst/>
                <a:defRPr/>
              </a:pPr>
              <a:r>
                <a:rPr kumimoji="0" lang="en-US" sz="1200" b="0" i="0" u="none" strike="noStrike" kern="0" cap="none" spc="0" normalizeH="0" baseline="0" noProof="0" dirty="0" smtClean="0">
                  <a:ln>
                    <a:noFill/>
                  </a:ln>
                  <a:solidFill>
                    <a:srgbClr val="000000"/>
                  </a:solidFill>
                  <a:effectLst/>
                  <a:uLnTx/>
                  <a:uFillTx/>
                  <a:latin typeface="Arial" charset="0"/>
                </a:rPr>
                <a:t>Be more flexible, since it can provide a somewhat different perspective on any of the alternatives presented</a:t>
              </a:r>
            </a:p>
          </p:txBody>
        </p:sp>
        <p:sp>
          <p:nvSpPr>
            <p:cNvPr id="35" name="Rectangle 5"/>
            <p:cNvSpPr>
              <a:spLocks noChangeArrowheads="1"/>
            </p:cNvSpPr>
            <p:nvPr/>
          </p:nvSpPr>
          <p:spPr bwMode="auto">
            <a:xfrm>
              <a:off x="300038" y="2239963"/>
              <a:ext cx="8297862" cy="619125"/>
            </a:xfrm>
            <a:prstGeom prst="rect">
              <a:avLst/>
            </a:prstGeom>
            <a:solidFill>
              <a:srgbClr val="00BBEE"/>
            </a:solidFill>
            <a:ln w="12700">
              <a:solidFill>
                <a:srgbClr val="000000"/>
              </a:solidFill>
              <a:miter lim="800000"/>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6" name="Rectangle 6"/>
            <p:cNvSpPr>
              <a:spLocks noChangeArrowheads="1"/>
            </p:cNvSpPr>
            <p:nvPr/>
          </p:nvSpPr>
          <p:spPr bwMode="auto">
            <a:xfrm>
              <a:off x="296863" y="2859088"/>
              <a:ext cx="8297862" cy="3825875"/>
            </a:xfrm>
            <a:prstGeom prst="rect">
              <a:avLst/>
            </a:prstGeom>
            <a:noFill/>
            <a:ln w="12700">
              <a:solidFill>
                <a:srgbClr val="000000"/>
              </a:solidFill>
              <a:miter lim="800000"/>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7" name="Text Box 7"/>
            <p:cNvSpPr txBox="1">
              <a:spLocks noChangeArrowheads="1"/>
            </p:cNvSpPr>
            <p:nvPr/>
          </p:nvSpPr>
          <p:spPr bwMode="auto">
            <a:xfrm>
              <a:off x="395471" y="2319338"/>
              <a:ext cx="2471877" cy="464490"/>
            </a:xfrm>
            <a:prstGeom prst="rect">
              <a:avLst/>
            </a:prstGeom>
            <a:solidFill>
              <a:srgbClr val="00BBEE"/>
            </a:solidFill>
            <a:ln w="12700">
              <a:noFill/>
              <a:miter lim="800000"/>
              <a:headEnd type="none" w="sm" len="sm"/>
              <a:tailEnd type="none" w="sm" len="sm"/>
            </a:ln>
          </p:spPr>
          <p:txBody>
            <a:bodyPr wrap="square">
              <a:spAutoFit/>
            </a:bodyPr>
            <a:lstStyle/>
            <a:p>
              <a:pPr marL="0" marR="0" lvl="0" indent="0" algn="ctr" defTabSz="914400" eaLnBrk="0" fontAlgn="base" latinLnBrk="0" hangingPunct="0">
                <a:lnSpc>
                  <a:spcPct val="80000"/>
                </a:lnSpc>
                <a:spcBef>
                  <a:spcPct val="5000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charset="0"/>
                </a:rPr>
                <a:t>Maximum Supportable Solution (MSS)</a:t>
              </a:r>
            </a:p>
          </p:txBody>
        </p:sp>
        <p:sp>
          <p:nvSpPr>
            <p:cNvPr id="38" name="Text Box 8"/>
            <p:cNvSpPr txBox="1">
              <a:spLocks noChangeArrowheads="1"/>
            </p:cNvSpPr>
            <p:nvPr/>
          </p:nvSpPr>
          <p:spPr bwMode="auto">
            <a:xfrm>
              <a:off x="3055938" y="2319338"/>
              <a:ext cx="2765425" cy="523875"/>
            </a:xfrm>
            <a:prstGeom prst="rect">
              <a:avLst/>
            </a:prstGeom>
            <a:solidFill>
              <a:srgbClr val="00BBEE"/>
            </a:solidFill>
            <a:ln w="12700">
              <a:noFill/>
              <a:miter lim="800000"/>
              <a:headEnd type="none" w="sm" len="sm"/>
              <a:tailEnd type="none" w="sm" len="sm"/>
            </a:ln>
          </p:spPr>
          <p:txBody>
            <a:bodyPr>
              <a:spAutoFit/>
            </a:bodyPr>
            <a:lstStyle/>
            <a:p>
              <a:pPr marL="0" marR="0" lvl="0" indent="0" algn="ctr" defTabSz="914400" eaLnBrk="0" fontAlgn="base" latinLnBrk="0" hangingPunct="0">
                <a:lnSpc>
                  <a:spcPct val="80000"/>
                </a:lnSpc>
                <a:spcBef>
                  <a:spcPct val="5000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charset="0"/>
                </a:rPr>
                <a:t>Least Acceptable Solution (LAS)</a:t>
              </a:r>
            </a:p>
          </p:txBody>
        </p:sp>
        <p:sp>
          <p:nvSpPr>
            <p:cNvPr id="39" name="Text Box 9"/>
            <p:cNvSpPr txBox="1">
              <a:spLocks noChangeArrowheads="1"/>
            </p:cNvSpPr>
            <p:nvPr/>
          </p:nvSpPr>
          <p:spPr bwMode="auto">
            <a:xfrm>
              <a:off x="5826125" y="2319338"/>
              <a:ext cx="2765425" cy="281311"/>
            </a:xfrm>
            <a:prstGeom prst="rect">
              <a:avLst/>
            </a:prstGeom>
            <a:solidFill>
              <a:srgbClr val="00BBEE"/>
            </a:solidFill>
            <a:ln w="12700">
              <a:noFill/>
              <a:miter lim="800000"/>
              <a:headEnd type="none" w="sm" len="sm"/>
              <a:tailEnd type="none" w="sm" len="sm"/>
            </a:ln>
          </p:spPr>
          <p:txBody>
            <a:bodyPr>
              <a:spAutoFit/>
            </a:bodyPr>
            <a:lstStyle/>
            <a:p>
              <a:pPr marL="0" marR="0" lvl="0" indent="0" algn="ctr" defTabSz="914400" eaLnBrk="0" fontAlgn="base" latinLnBrk="0" hangingPunct="0">
                <a:lnSpc>
                  <a:spcPct val="80000"/>
                </a:lnSpc>
                <a:spcBef>
                  <a:spcPct val="5000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Arial" charset="0"/>
                </a:rPr>
                <a:t>Best Alternative (BATNA)</a:t>
              </a:r>
            </a:p>
          </p:txBody>
        </p:sp>
        <p:sp>
          <p:nvSpPr>
            <p:cNvPr id="40" name="Line 11"/>
            <p:cNvSpPr>
              <a:spLocks noChangeShapeType="1"/>
            </p:cNvSpPr>
            <p:nvPr/>
          </p:nvSpPr>
          <p:spPr bwMode="auto">
            <a:xfrm flipH="1">
              <a:off x="3059113" y="2239963"/>
              <a:ext cx="3175" cy="4445000"/>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1" name="Line 12"/>
            <p:cNvSpPr>
              <a:spLocks noChangeShapeType="1"/>
            </p:cNvSpPr>
            <p:nvPr/>
          </p:nvSpPr>
          <p:spPr bwMode="auto">
            <a:xfrm flipH="1">
              <a:off x="5803900" y="2247900"/>
              <a:ext cx="17463" cy="4437063"/>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sp>
        <p:nvSpPr>
          <p:cNvPr id="42" name="Text Box 16"/>
          <p:cNvSpPr txBox="1">
            <a:spLocks noChangeArrowheads="1"/>
          </p:cNvSpPr>
          <p:nvPr/>
        </p:nvSpPr>
        <p:spPr bwMode="auto">
          <a:xfrm>
            <a:off x="2135414" y="2133600"/>
            <a:ext cx="4670425" cy="333375"/>
          </a:xfrm>
          <a:prstGeom prst="rect">
            <a:avLst/>
          </a:prstGeom>
          <a:noFill/>
          <a:ln w="12700" algn="ctr">
            <a:noFill/>
            <a:miter lim="800000"/>
            <a:headEnd type="none" w="sm" len="sm"/>
            <a:tailEnd type="none" w="sm" len="sm"/>
          </a:ln>
        </p:spPr>
        <p:txBody>
          <a:bodyPr lIns="90488" tIns="44450" rIns="90488" bIns="44450">
            <a:spAutoFit/>
          </a:bodyPr>
          <a:lstStyle/>
          <a:p>
            <a:pPr algn="ctr" eaLnBrk="0" fontAlgn="base" hangingPunct="0">
              <a:lnSpc>
                <a:spcPct val="80000"/>
              </a:lnSpc>
              <a:spcBef>
                <a:spcPct val="50000"/>
              </a:spcBef>
              <a:spcAft>
                <a:spcPct val="0"/>
              </a:spcAft>
            </a:pPr>
            <a:r>
              <a:rPr lang="en-US" sz="1600" b="1" dirty="0">
                <a:solidFill>
                  <a:srgbClr val="000000"/>
                </a:solidFill>
                <a:latin typeface="Arial" charset="0"/>
              </a:rPr>
              <a:t>Negotiations Boundaries Guidelines</a:t>
            </a:r>
          </a:p>
        </p:txBody>
      </p:sp>
    </p:spTree>
    <p:extLst>
      <p:ext uri="{BB962C8B-B14F-4D97-AF65-F5344CB8AC3E}">
        <p14:creationId xmlns:p14="http://schemas.microsoft.com/office/powerpoint/2010/main" xmlns="" val="26189349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4191144322"/>
              </p:ext>
            </p:extLst>
          </p:nvPr>
        </p:nvGraphicFramePr>
        <p:xfrm>
          <a:off x="1588" y="1588"/>
          <a:ext cx="1587" cy="1587"/>
        </p:xfrm>
        <a:graphic>
          <a:graphicData uri="http://schemas.openxmlformats.org/presentationml/2006/ole">
            <p:oleObj spid="_x0000_s129094"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103</a:t>
            </a:fld>
            <a:endParaRPr lang="en-US" dirty="0"/>
          </a:p>
        </p:txBody>
      </p:sp>
      <p:sp>
        <p:nvSpPr>
          <p:cNvPr id="4" name="Title 3"/>
          <p:cNvSpPr>
            <a:spLocks noGrp="1"/>
          </p:cNvSpPr>
          <p:nvPr>
            <p:ph type="title"/>
          </p:nvPr>
        </p:nvSpPr>
        <p:spPr/>
        <p:txBody>
          <a:bodyPr/>
          <a:lstStyle/>
          <a:p>
            <a:r>
              <a:rPr lang="en-US" dirty="0"/>
              <a:t>Define Negotiations Approach</a:t>
            </a:r>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While the LAS is defined as the minimum needs for the materials or services purchased, the MSS can represent the lowest market price available, a lower volume commitment, or a longer-term contract.</a:t>
            </a:r>
          </a:p>
        </p:txBody>
      </p:sp>
      <p:graphicFrame>
        <p:nvGraphicFramePr>
          <p:cNvPr id="9" name="Group 193"/>
          <p:cNvGraphicFramePr>
            <a:graphicFrameLocks/>
          </p:cNvGraphicFramePr>
          <p:nvPr>
            <p:extLst>
              <p:ext uri="{D42A27DB-BD31-4B8C-83A1-F6EECF244321}">
                <p14:modId xmlns:p14="http://schemas.microsoft.com/office/powerpoint/2010/main" xmlns="" val="3756008452"/>
              </p:ext>
            </p:extLst>
          </p:nvPr>
        </p:nvGraphicFramePr>
        <p:xfrm>
          <a:off x="419100" y="2635250"/>
          <a:ext cx="8313737" cy="3293746"/>
        </p:xfrm>
        <a:graphic>
          <a:graphicData uri="http://schemas.openxmlformats.org/drawingml/2006/table">
            <a:tbl>
              <a:tblPr/>
              <a:tblGrid>
                <a:gridCol w="3358384"/>
                <a:gridCol w="1464737"/>
                <a:gridCol w="3490616"/>
              </a:tblGrid>
              <a:tr h="18097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1" i="0" u="none" strike="noStrike" cap="none" normalizeH="0" baseline="0" dirty="0" smtClean="0">
                          <a:ln>
                            <a:noFill/>
                          </a:ln>
                          <a:solidFill>
                            <a:schemeClr val="bg1"/>
                          </a:solidFill>
                          <a:effectLst/>
                          <a:latin typeface="Arial" charset="0"/>
                        </a:rPr>
                        <a:t>Least Acceptable Solution (“Needs”)</a:t>
                      </a:r>
                    </a:p>
                  </a:txBody>
                  <a:tcPr marL="96632" marR="96632" marT="44450" marB="44450" anchor="b" horzOverflow="overflow">
                    <a:lnL w="12700" cap="flat" cmpd="sng" algn="ctr">
                      <a:solidFill>
                        <a:srgbClr val="000000"/>
                      </a:solidFill>
                      <a:prstDash val="solid"/>
                      <a:round/>
                      <a:headEnd type="none" w="sm" len="sm"/>
                      <a:tailEnd type="none" w="sm" len="sm"/>
                    </a:lnL>
                    <a:lnR>
                      <a:noFill/>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BBEE"/>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Char char="•"/>
                        <a:tabLst/>
                      </a:pPr>
                      <a:endParaRPr kumimoji="0" lang="en-US" sz="1600" b="1" i="0" u="none" strike="noStrike" cap="none" normalizeH="0" baseline="0" dirty="0" smtClean="0">
                        <a:ln>
                          <a:noFill/>
                        </a:ln>
                        <a:solidFill>
                          <a:schemeClr val="bg1"/>
                        </a:solidFill>
                        <a:effectLst/>
                        <a:latin typeface="Arial" charset="0"/>
                      </a:endParaRPr>
                    </a:p>
                  </a:txBody>
                  <a:tcPr marL="96632" marR="96632" marT="44450" marB="44450" anchor="b" horzOverflow="overflow">
                    <a:lnL>
                      <a:noFill/>
                    </a:lnL>
                    <a:lnR>
                      <a:noFill/>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BBEE"/>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tx1"/>
                        </a:buClr>
                        <a:buSzPct val="100000"/>
                        <a:buFontTx/>
                        <a:buNone/>
                        <a:tabLst/>
                      </a:pPr>
                      <a:r>
                        <a:rPr kumimoji="0" lang="en-US" sz="1600" b="1" i="0" u="none" strike="noStrike" cap="none" normalizeH="0" baseline="0" dirty="0" smtClean="0">
                          <a:ln>
                            <a:noFill/>
                          </a:ln>
                          <a:solidFill>
                            <a:schemeClr val="bg1"/>
                          </a:solidFill>
                          <a:effectLst/>
                          <a:latin typeface="Arial" charset="0"/>
                        </a:rPr>
                        <a:t>Maximum Supportable Solution  (“Wants”)</a:t>
                      </a:r>
                    </a:p>
                  </a:txBody>
                  <a:tcPr marL="96632" marR="96632" marT="44450" marB="44450" anchor="b" horzOverflow="overflow">
                    <a:lnL>
                      <a:noFill/>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BBEE"/>
                    </a:solidFill>
                  </a:tcPr>
                </a:tc>
              </a:tr>
              <a:tr h="4937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34950" marR="0" lvl="0" indent="-234950" algn="l" defTabSz="914400" rtl="0" eaLnBrk="1" fontAlgn="base" latinLnBrk="0" hangingPunct="1">
                        <a:lnSpc>
                          <a:spcPct val="100000"/>
                        </a:lnSpc>
                        <a:spcBef>
                          <a:spcPct val="20000"/>
                        </a:spcBef>
                        <a:spcAft>
                          <a:spcPct val="0"/>
                        </a:spcAft>
                        <a:buClr>
                          <a:schemeClr val="tx1"/>
                        </a:buClr>
                        <a:buSzPct val="100000"/>
                        <a:buFontTx/>
                        <a:buChar char="•"/>
                        <a:tabLst/>
                      </a:pPr>
                      <a:r>
                        <a:rPr kumimoji="0" lang="en-US" sz="1600" b="0" i="0" u="none" strike="noStrike" cap="none" normalizeH="0" baseline="0" dirty="0" smtClean="0">
                          <a:ln>
                            <a:noFill/>
                          </a:ln>
                          <a:solidFill>
                            <a:schemeClr val="tx1"/>
                          </a:solidFill>
                          <a:effectLst/>
                          <a:latin typeface="Arial" charset="0"/>
                        </a:rPr>
                        <a:t>Maximum acceptable price that meets benefits goals</a:t>
                      </a:r>
                    </a:p>
                  </a:txBody>
                  <a:tcPr marL="96632" marR="96632" marT="44450" marB="44450" horzOverflow="overflow">
                    <a:lnL w="12700" cap="flat" cmpd="sng" algn="ctr">
                      <a:solidFill>
                        <a:srgbClr val="000000"/>
                      </a:solidFill>
                      <a:prstDash val="solid"/>
                      <a:round/>
                      <a:headEnd type="none" w="sm" len="sm"/>
                      <a:tailEnd type="none" w="sm" len="sm"/>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tx1"/>
                        </a:buClr>
                        <a:buSzPct val="100000"/>
                        <a:buFontTx/>
                        <a:buChar char="•"/>
                        <a:tabLst/>
                      </a:pPr>
                      <a:endParaRPr kumimoji="0" lang="en-US" sz="1600" b="0" i="0" u="none" strike="noStrike" cap="none" normalizeH="0" baseline="0" dirty="0" smtClean="0">
                        <a:ln>
                          <a:noFill/>
                        </a:ln>
                        <a:solidFill>
                          <a:schemeClr val="tx1"/>
                        </a:solidFill>
                        <a:effectLst/>
                        <a:latin typeface="Arial" charset="0"/>
                      </a:endParaRPr>
                    </a:p>
                  </a:txBody>
                  <a:tcPr marL="96632" marR="96632" marT="44450" marB="44450" horzOverflow="overflow">
                    <a:lnL>
                      <a:noFill/>
                    </a:lnL>
                    <a:lnR>
                      <a:noFill/>
                    </a:lnR>
                    <a:lnT w="12700" cap="flat" cmpd="sng" algn="ctr">
                      <a:solidFill>
                        <a:srgbClr val="000000"/>
                      </a:solidFill>
                      <a:prstDash val="solid"/>
                      <a:round/>
                      <a:headEnd type="none" w="sm" len="sm"/>
                      <a:tailEnd type="none" w="sm" len="sm"/>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34950" marR="0" lvl="0" indent="-234950" algn="l" defTabSz="914400" rtl="0" eaLnBrk="1" fontAlgn="base" latinLnBrk="0" hangingPunct="1">
                        <a:lnSpc>
                          <a:spcPct val="100000"/>
                        </a:lnSpc>
                        <a:spcBef>
                          <a:spcPct val="20000"/>
                        </a:spcBef>
                        <a:spcAft>
                          <a:spcPct val="0"/>
                        </a:spcAft>
                        <a:buClr>
                          <a:schemeClr val="tx1"/>
                        </a:buClr>
                        <a:buSzPct val="100000"/>
                        <a:buFontTx/>
                        <a:buChar char="•"/>
                        <a:tabLst/>
                      </a:pPr>
                      <a:r>
                        <a:rPr kumimoji="0" lang="en-US" sz="1600" b="0" i="0" u="none" strike="noStrike" cap="none" normalizeH="0" baseline="0" dirty="0" smtClean="0">
                          <a:ln>
                            <a:noFill/>
                          </a:ln>
                          <a:solidFill>
                            <a:schemeClr val="tx1"/>
                          </a:solidFill>
                          <a:effectLst/>
                          <a:latin typeface="Arial" charset="0"/>
                        </a:rPr>
                        <a:t>Minimum market price</a:t>
                      </a:r>
                    </a:p>
                  </a:txBody>
                  <a:tcPr marL="96632" marR="96632" marT="44450" marB="44450" horzOverflow="overflow">
                    <a:lnL>
                      <a:noFill/>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a:noFill/>
                    </a:lnB>
                    <a:lnTlToBr>
                      <a:noFill/>
                    </a:lnTlToBr>
                    <a:lnBlToTr>
                      <a:noFill/>
                    </a:lnBlToTr>
                    <a:noFill/>
                  </a:tcPr>
                </a:tc>
              </a:tr>
              <a:tr h="4937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34950" marR="0" lvl="0" indent="-234950" algn="l" defTabSz="914400" rtl="0" eaLnBrk="1" fontAlgn="base" latinLnBrk="0" hangingPunct="1">
                        <a:lnSpc>
                          <a:spcPct val="100000"/>
                        </a:lnSpc>
                        <a:spcBef>
                          <a:spcPct val="20000"/>
                        </a:spcBef>
                        <a:spcAft>
                          <a:spcPct val="0"/>
                        </a:spcAft>
                        <a:buClr>
                          <a:schemeClr val="tx1"/>
                        </a:buClr>
                        <a:buSzPct val="100000"/>
                        <a:buFontTx/>
                        <a:buChar char="•"/>
                        <a:tabLst/>
                      </a:pPr>
                      <a:r>
                        <a:rPr kumimoji="0" lang="en-US" sz="1600" b="0" i="0" u="none" strike="noStrike" cap="none" normalizeH="0" baseline="0" dirty="0" smtClean="0">
                          <a:ln>
                            <a:noFill/>
                          </a:ln>
                          <a:solidFill>
                            <a:schemeClr val="tx1"/>
                          </a:solidFill>
                          <a:effectLst/>
                          <a:latin typeface="Arial" charset="0"/>
                        </a:rPr>
                        <a:t>Volume commitment equal to previous contract</a:t>
                      </a:r>
                    </a:p>
                  </a:txBody>
                  <a:tcPr marL="96632" marR="96632" marT="44450" marB="44450" horzOverflow="overflow">
                    <a:lnL w="127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tx1"/>
                        </a:buClr>
                        <a:buSzPct val="100000"/>
                        <a:buFontTx/>
                        <a:buChar char="•"/>
                        <a:tabLst/>
                      </a:pPr>
                      <a:endParaRPr kumimoji="0" lang="en-US" sz="1600" b="0" i="0" u="none" strike="noStrike" cap="none" normalizeH="0" baseline="0" dirty="0" smtClean="0">
                        <a:ln>
                          <a:noFill/>
                        </a:ln>
                        <a:solidFill>
                          <a:schemeClr val="tx1"/>
                        </a:solidFill>
                        <a:effectLst/>
                        <a:latin typeface="Arial" charset="0"/>
                      </a:endParaRPr>
                    </a:p>
                  </a:txBody>
                  <a:tcPr marL="96632" marR="96632" marT="44450" marB="44450"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34950" marR="0" lvl="0" indent="-234950" algn="l" defTabSz="914400" rtl="0" eaLnBrk="1" fontAlgn="base" latinLnBrk="0" hangingPunct="1">
                        <a:lnSpc>
                          <a:spcPct val="100000"/>
                        </a:lnSpc>
                        <a:spcBef>
                          <a:spcPct val="20000"/>
                        </a:spcBef>
                        <a:spcAft>
                          <a:spcPct val="0"/>
                        </a:spcAft>
                        <a:buClr>
                          <a:schemeClr val="tx1"/>
                        </a:buClr>
                        <a:buSzPct val="100000"/>
                        <a:buFontTx/>
                        <a:buChar char="•"/>
                        <a:tabLst/>
                      </a:pPr>
                      <a:r>
                        <a:rPr kumimoji="0" lang="en-US" sz="1600" b="0" i="0" u="none" strike="noStrike" cap="none" normalizeH="0" baseline="0" dirty="0" smtClean="0">
                          <a:ln>
                            <a:noFill/>
                          </a:ln>
                          <a:solidFill>
                            <a:schemeClr val="tx1"/>
                          </a:solidFill>
                          <a:effectLst/>
                          <a:latin typeface="Arial" charset="0"/>
                        </a:rPr>
                        <a:t>Lower volume commitment for the same or better price</a:t>
                      </a:r>
                    </a:p>
                  </a:txBody>
                  <a:tcPr marL="96632" marR="96632" marT="44450" marB="44450" horzOverflow="overflow">
                    <a:lnL>
                      <a:noFill/>
                    </a:lnL>
                    <a:lnR w="12700" cap="flat" cmpd="sng" algn="ctr">
                      <a:solidFill>
                        <a:srgbClr val="000000"/>
                      </a:solidFill>
                      <a:prstDash val="solid"/>
                      <a:round/>
                      <a:headEnd type="none" w="sm" len="sm"/>
                      <a:tailEnd type="none" w="sm" len="sm"/>
                    </a:lnR>
                    <a:lnT>
                      <a:noFill/>
                    </a:lnT>
                    <a:lnB>
                      <a:noFill/>
                    </a:lnB>
                    <a:lnTlToBr>
                      <a:noFill/>
                    </a:lnTlToBr>
                    <a:lnBlToTr>
                      <a:noFill/>
                    </a:lnBlToTr>
                    <a:noFill/>
                  </a:tcPr>
                </a:tc>
              </a:tr>
              <a:tr h="4937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34950" marR="0" lvl="0" indent="-234950" algn="l" defTabSz="914400" rtl="0" eaLnBrk="1" fontAlgn="base" latinLnBrk="0" hangingPunct="1">
                        <a:lnSpc>
                          <a:spcPct val="100000"/>
                        </a:lnSpc>
                        <a:spcBef>
                          <a:spcPct val="20000"/>
                        </a:spcBef>
                        <a:spcAft>
                          <a:spcPct val="0"/>
                        </a:spcAft>
                        <a:buClr>
                          <a:schemeClr val="tx1"/>
                        </a:buClr>
                        <a:buSzPct val="100000"/>
                        <a:buFontTx/>
                        <a:buChar char="•"/>
                        <a:tabLst/>
                      </a:pPr>
                      <a:r>
                        <a:rPr kumimoji="0" lang="en-US" sz="1600" b="0" i="0" u="none" strike="noStrike" cap="none" normalizeH="0" baseline="0" dirty="0" smtClean="0">
                          <a:ln>
                            <a:noFill/>
                          </a:ln>
                          <a:solidFill>
                            <a:schemeClr val="tx1"/>
                          </a:solidFill>
                          <a:effectLst/>
                          <a:latin typeface="Arial" charset="0"/>
                        </a:rPr>
                        <a:t>Market average delivery time</a:t>
                      </a:r>
                    </a:p>
                  </a:txBody>
                  <a:tcPr marL="96632" marR="96632" marT="44450" marB="44450" horzOverflow="overflow">
                    <a:lnL w="127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tx1"/>
                        </a:buClr>
                        <a:buSzPct val="100000"/>
                        <a:buFontTx/>
                        <a:buChar char="•"/>
                        <a:tabLst/>
                      </a:pPr>
                      <a:endParaRPr kumimoji="0" lang="en-US" sz="1600" b="0" i="0" u="none" strike="noStrike" cap="none" normalizeH="0" baseline="0" dirty="0" smtClean="0">
                        <a:ln>
                          <a:noFill/>
                        </a:ln>
                        <a:solidFill>
                          <a:schemeClr val="tx1"/>
                        </a:solidFill>
                        <a:effectLst/>
                        <a:latin typeface="Arial" charset="0"/>
                      </a:endParaRPr>
                    </a:p>
                  </a:txBody>
                  <a:tcPr marL="96632" marR="96632" marT="44450" marB="44450"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34950" marR="0" lvl="0" indent="-234950" algn="l" defTabSz="914400" rtl="0" eaLnBrk="1" fontAlgn="base" latinLnBrk="0" hangingPunct="1">
                        <a:lnSpc>
                          <a:spcPct val="100000"/>
                        </a:lnSpc>
                        <a:spcBef>
                          <a:spcPct val="20000"/>
                        </a:spcBef>
                        <a:spcAft>
                          <a:spcPct val="0"/>
                        </a:spcAft>
                        <a:buClr>
                          <a:schemeClr val="tx1"/>
                        </a:buClr>
                        <a:buSzPct val="100000"/>
                        <a:buFontTx/>
                        <a:buChar char="•"/>
                        <a:tabLst/>
                      </a:pPr>
                      <a:r>
                        <a:rPr kumimoji="0" lang="en-US" sz="1600" b="0" i="0" u="none" strike="noStrike" cap="none" normalizeH="0" baseline="0" dirty="0" smtClean="0">
                          <a:ln>
                            <a:noFill/>
                          </a:ln>
                          <a:solidFill>
                            <a:schemeClr val="tx1"/>
                          </a:solidFill>
                          <a:effectLst/>
                          <a:latin typeface="Arial" charset="0"/>
                        </a:rPr>
                        <a:t>Shortest delivery time possible</a:t>
                      </a:r>
                    </a:p>
                  </a:txBody>
                  <a:tcPr marL="96632" marR="96632" marT="44450" marB="44450" horzOverflow="overflow">
                    <a:lnL>
                      <a:noFill/>
                    </a:lnL>
                    <a:lnR w="12700" cap="flat" cmpd="sng" algn="ctr">
                      <a:solidFill>
                        <a:srgbClr val="000000"/>
                      </a:solidFill>
                      <a:prstDash val="solid"/>
                      <a:round/>
                      <a:headEnd type="none" w="sm" len="sm"/>
                      <a:tailEnd type="none" w="sm" len="sm"/>
                    </a:lnR>
                    <a:lnT>
                      <a:noFill/>
                    </a:lnT>
                    <a:lnB>
                      <a:noFill/>
                    </a:lnB>
                    <a:lnTlToBr>
                      <a:noFill/>
                    </a:lnTlToBr>
                    <a:lnBlToTr>
                      <a:noFill/>
                    </a:lnBlToTr>
                    <a:noFill/>
                  </a:tcPr>
                </a:tc>
              </a:tr>
              <a:tr h="4937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34950" marR="0" lvl="0" indent="-234950" algn="l" defTabSz="914400" rtl="0" eaLnBrk="1" fontAlgn="base" latinLnBrk="0" hangingPunct="1">
                        <a:lnSpc>
                          <a:spcPct val="100000"/>
                        </a:lnSpc>
                        <a:spcBef>
                          <a:spcPct val="20000"/>
                        </a:spcBef>
                        <a:spcAft>
                          <a:spcPct val="0"/>
                        </a:spcAft>
                        <a:buClr>
                          <a:schemeClr val="tx1"/>
                        </a:buClr>
                        <a:buSzPct val="100000"/>
                        <a:buFontTx/>
                        <a:buChar char="•"/>
                        <a:tabLst/>
                      </a:pPr>
                      <a:r>
                        <a:rPr kumimoji="0" lang="en-US" sz="1600" b="0" i="0" u="none" strike="noStrike" cap="none" normalizeH="0" baseline="0" dirty="0" smtClean="0">
                          <a:ln>
                            <a:noFill/>
                          </a:ln>
                          <a:solidFill>
                            <a:schemeClr val="tx1"/>
                          </a:solidFill>
                          <a:effectLst/>
                          <a:latin typeface="Arial" charset="0"/>
                        </a:rPr>
                        <a:t>Product performance to meet specifications</a:t>
                      </a:r>
                    </a:p>
                  </a:txBody>
                  <a:tcPr marL="96632" marR="96632" marT="44450" marB="44450" horzOverflow="overflow">
                    <a:lnL w="12700" cap="flat" cmpd="sng" algn="ctr">
                      <a:solidFill>
                        <a:srgbClr val="000000"/>
                      </a:solidFill>
                      <a:prstDash val="solid"/>
                      <a:round/>
                      <a:headEnd type="none" w="sm" len="sm"/>
                      <a:tailEnd type="none" w="sm" len="sm"/>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tx1"/>
                        </a:buClr>
                        <a:buSzPct val="100000"/>
                        <a:buFontTx/>
                        <a:buChar char="•"/>
                        <a:tabLst/>
                      </a:pPr>
                      <a:endParaRPr kumimoji="0" lang="en-US" sz="1600" b="0" i="0" u="none" strike="noStrike" cap="none" normalizeH="0" baseline="0" dirty="0" smtClean="0">
                        <a:ln>
                          <a:noFill/>
                        </a:ln>
                        <a:solidFill>
                          <a:schemeClr val="tx1"/>
                        </a:solidFill>
                        <a:effectLst/>
                        <a:latin typeface="Arial" charset="0"/>
                      </a:endParaRPr>
                    </a:p>
                  </a:txBody>
                  <a:tcPr marL="96632" marR="96632" marT="44450" marB="44450" horzOverflow="overflow">
                    <a:lnL>
                      <a:noFill/>
                    </a:lnL>
                    <a:lnR>
                      <a:noFill/>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34950" marR="0" lvl="0" indent="-234950" algn="l" defTabSz="914400" rtl="0" eaLnBrk="1" fontAlgn="base" latinLnBrk="0" hangingPunct="1">
                        <a:lnSpc>
                          <a:spcPct val="100000"/>
                        </a:lnSpc>
                        <a:spcBef>
                          <a:spcPct val="20000"/>
                        </a:spcBef>
                        <a:spcAft>
                          <a:spcPct val="0"/>
                        </a:spcAft>
                        <a:buClr>
                          <a:schemeClr val="tx1"/>
                        </a:buClr>
                        <a:buSzPct val="100000"/>
                        <a:buFontTx/>
                        <a:buChar char="•"/>
                        <a:tabLst/>
                      </a:pPr>
                      <a:r>
                        <a:rPr kumimoji="0" lang="en-US" sz="1600" b="0" i="0" u="none" strike="noStrike" cap="none" normalizeH="0" baseline="0" dirty="0" smtClean="0">
                          <a:ln>
                            <a:noFill/>
                          </a:ln>
                          <a:solidFill>
                            <a:schemeClr val="tx1"/>
                          </a:solidFill>
                          <a:effectLst/>
                          <a:latin typeface="Arial" charset="0"/>
                        </a:rPr>
                        <a:t>Performance exceeding specifications</a:t>
                      </a:r>
                    </a:p>
                  </a:txBody>
                  <a:tcPr marL="96632" marR="96632" marT="44450" marB="44450" horzOverflow="overflow">
                    <a:lnL>
                      <a:noFill/>
                    </a:lnL>
                    <a:lnR w="12700" cap="flat" cmpd="sng" algn="ctr">
                      <a:solidFill>
                        <a:srgbClr val="000000"/>
                      </a:solidFill>
                      <a:prstDash val="solid"/>
                      <a:round/>
                      <a:headEnd type="none" w="sm" len="sm"/>
                      <a:tailEnd type="none" w="sm" len="sm"/>
                    </a:lnR>
                    <a:lnT>
                      <a:noFill/>
                    </a:lnT>
                    <a:lnB>
                      <a:noFill/>
                    </a:lnB>
                    <a:lnTlToBr>
                      <a:noFill/>
                    </a:lnTlToBr>
                    <a:lnBlToTr>
                      <a:noFill/>
                    </a:lnBlToTr>
                    <a:noFill/>
                  </a:tcPr>
                </a:tc>
              </a:tr>
              <a:tr h="4937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34950" marR="0" lvl="0" indent="-234950" algn="l" defTabSz="914400" rtl="0" eaLnBrk="1" fontAlgn="base" latinLnBrk="0" hangingPunct="1">
                        <a:lnSpc>
                          <a:spcPct val="100000"/>
                        </a:lnSpc>
                        <a:spcBef>
                          <a:spcPct val="20000"/>
                        </a:spcBef>
                        <a:spcAft>
                          <a:spcPct val="0"/>
                        </a:spcAft>
                        <a:buClr>
                          <a:schemeClr val="tx1"/>
                        </a:buClr>
                        <a:buSzPct val="100000"/>
                        <a:buFontTx/>
                        <a:buChar char="•"/>
                        <a:tabLst/>
                      </a:pPr>
                      <a:r>
                        <a:rPr kumimoji="0" lang="en-US" sz="1600" b="0" i="0" u="none" strike="noStrike" cap="none" normalizeH="0" baseline="0" dirty="0" smtClean="0">
                          <a:ln>
                            <a:noFill/>
                          </a:ln>
                          <a:solidFill>
                            <a:schemeClr val="tx1"/>
                          </a:solidFill>
                          <a:effectLst/>
                          <a:latin typeface="Arial" charset="0"/>
                        </a:rPr>
                        <a:t>Price firm for one year</a:t>
                      </a:r>
                    </a:p>
                  </a:txBody>
                  <a:tcPr marL="96632" marR="96632" marT="44450" marB="44450" horzOverflow="overflow">
                    <a:lnL w="12700" cap="flat" cmpd="sng" algn="ctr">
                      <a:solidFill>
                        <a:srgbClr val="000000"/>
                      </a:solidFill>
                      <a:prstDash val="solid"/>
                      <a:round/>
                      <a:headEnd type="none" w="sm" len="sm"/>
                      <a:tailEnd type="none" w="sm" len="sm"/>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tx1"/>
                        </a:buClr>
                        <a:buSzPct val="100000"/>
                        <a:buFontTx/>
                        <a:buChar char="•"/>
                        <a:tabLst/>
                      </a:pPr>
                      <a:endParaRPr kumimoji="0" lang="en-US" sz="1600" b="0" i="0" u="none" strike="noStrike" cap="none" normalizeH="0" baseline="0" dirty="0" smtClean="0">
                        <a:ln>
                          <a:noFill/>
                        </a:ln>
                        <a:solidFill>
                          <a:schemeClr val="tx1"/>
                        </a:solidFill>
                        <a:effectLst/>
                        <a:latin typeface="Arial" charset="0"/>
                      </a:endParaRPr>
                    </a:p>
                  </a:txBody>
                  <a:tcPr marL="96632" marR="96632" marT="44450" marB="44450" horzOverflow="overflow">
                    <a:lnL>
                      <a:noFill/>
                    </a:lnL>
                    <a:lnR>
                      <a:noFill/>
                    </a:lnR>
                    <a:lnT>
                      <a:noFill/>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234950" marR="0" lvl="0" indent="-234950" algn="l" defTabSz="914400" rtl="0" eaLnBrk="1" fontAlgn="base" latinLnBrk="0" hangingPunct="1">
                        <a:lnSpc>
                          <a:spcPct val="100000"/>
                        </a:lnSpc>
                        <a:spcBef>
                          <a:spcPct val="20000"/>
                        </a:spcBef>
                        <a:spcAft>
                          <a:spcPct val="0"/>
                        </a:spcAft>
                        <a:buClr>
                          <a:schemeClr val="tx1"/>
                        </a:buClr>
                        <a:buSzPct val="100000"/>
                        <a:buFontTx/>
                        <a:buChar char="•"/>
                        <a:tabLst/>
                      </a:pPr>
                      <a:r>
                        <a:rPr kumimoji="0" lang="en-US" sz="1600" b="0" i="0" u="none" strike="noStrike" cap="none" normalizeH="0" baseline="0" dirty="0" smtClean="0">
                          <a:ln>
                            <a:noFill/>
                          </a:ln>
                          <a:solidFill>
                            <a:schemeClr val="tx1"/>
                          </a:solidFill>
                          <a:effectLst/>
                          <a:latin typeface="Arial" charset="0"/>
                        </a:rPr>
                        <a:t>Longer-term price guarantee</a:t>
                      </a:r>
                    </a:p>
                  </a:txBody>
                  <a:tcPr marL="96632" marR="96632" marT="44450" marB="44450" horzOverflow="overflow">
                    <a:lnL>
                      <a:noFill/>
                    </a:lnL>
                    <a:lnR w="12700" cap="flat" cmpd="sng" algn="ctr">
                      <a:solidFill>
                        <a:srgbClr val="000000"/>
                      </a:solidFill>
                      <a:prstDash val="solid"/>
                      <a:round/>
                      <a:headEnd type="none" w="sm" len="sm"/>
                      <a:tailEnd type="none" w="sm" len="sm"/>
                    </a:lnR>
                    <a:lnT>
                      <a:noFill/>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10" name="Text Box 24"/>
          <p:cNvSpPr txBox="1">
            <a:spLocks noChangeArrowheads="1"/>
          </p:cNvSpPr>
          <p:nvPr/>
        </p:nvSpPr>
        <p:spPr bwMode="auto">
          <a:xfrm>
            <a:off x="2227263" y="2133600"/>
            <a:ext cx="4670425" cy="333375"/>
          </a:xfrm>
          <a:prstGeom prst="rect">
            <a:avLst/>
          </a:prstGeom>
          <a:noFill/>
          <a:ln w="12700" algn="ctr">
            <a:noFill/>
            <a:miter lim="800000"/>
            <a:headEnd type="none" w="sm" len="sm"/>
            <a:tailEnd type="none" w="sm" len="sm"/>
          </a:ln>
        </p:spPr>
        <p:txBody>
          <a:bodyPr lIns="90488" tIns="44450" rIns="90488" bIns="44450">
            <a:spAutoFit/>
          </a:bodyPr>
          <a:lstStyle/>
          <a:p>
            <a:pPr algn="ctr" eaLnBrk="0" fontAlgn="base" hangingPunct="0">
              <a:lnSpc>
                <a:spcPct val="80000"/>
              </a:lnSpc>
              <a:spcBef>
                <a:spcPct val="50000"/>
              </a:spcBef>
              <a:spcAft>
                <a:spcPct val="0"/>
              </a:spcAft>
            </a:pPr>
            <a:r>
              <a:rPr lang="en-US" sz="1600" b="1" dirty="0">
                <a:solidFill>
                  <a:srgbClr val="000000"/>
                </a:solidFill>
                <a:latin typeface="Arial" charset="0"/>
              </a:rPr>
              <a:t>Example Negotiations Boundaries</a:t>
            </a:r>
          </a:p>
        </p:txBody>
      </p:sp>
      <p:sp>
        <p:nvSpPr>
          <p:cNvPr id="11" name="AutoShape 190"/>
          <p:cNvSpPr>
            <a:spLocks noChangeArrowheads="1"/>
          </p:cNvSpPr>
          <p:nvPr/>
        </p:nvSpPr>
        <p:spPr bwMode="auto">
          <a:xfrm>
            <a:off x="3902075" y="3798887"/>
            <a:ext cx="1108075" cy="692150"/>
          </a:xfrm>
          <a:prstGeom prst="leftRightArrow">
            <a:avLst>
              <a:gd name="adj1" fmla="val 50000"/>
              <a:gd name="adj2" fmla="val 32018"/>
            </a:avLst>
          </a:prstGeom>
          <a:solidFill>
            <a:srgbClr val="666666"/>
          </a:solidFill>
          <a:ln w="25400" cap="flat" cmpd="sng" algn="ctr">
            <a:solidFill>
              <a:srgbClr val="666666">
                <a:shade val="50000"/>
              </a:srgbClr>
            </a:solidFill>
            <a:prstDash val="solid"/>
            <a:headEnd type="none" w="sm" len="sm"/>
            <a:tailEnd type="none" w="sm" len="sm"/>
          </a:ln>
          <a:effectLst/>
        </p:spPr>
        <p:txBody>
          <a:bodyPr wrap="none" lIns="90488" tIns="44450" rIns="90488" bIns="44450"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xmlns="" val="26189349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4191144322"/>
              </p:ext>
            </p:extLst>
          </p:nvPr>
        </p:nvGraphicFramePr>
        <p:xfrm>
          <a:off x="1588" y="1588"/>
          <a:ext cx="1587" cy="1587"/>
        </p:xfrm>
        <a:graphic>
          <a:graphicData uri="http://schemas.openxmlformats.org/presentationml/2006/ole">
            <p:oleObj spid="_x0000_s130118"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104</a:t>
            </a:fld>
            <a:endParaRPr lang="en-US" dirty="0"/>
          </a:p>
        </p:txBody>
      </p:sp>
      <p:sp>
        <p:nvSpPr>
          <p:cNvPr id="4" name="Title 3"/>
          <p:cNvSpPr>
            <a:spLocks noGrp="1"/>
          </p:cNvSpPr>
          <p:nvPr>
            <p:ph type="title"/>
          </p:nvPr>
        </p:nvSpPr>
        <p:spPr/>
        <p:txBody>
          <a:bodyPr/>
          <a:lstStyle/>
          <a:p>
            <a:r>
              <a:rPr lang="en-US" dirty="0"/>
              <a:t>Define Negotiations Approach</a:t>
            </a:r>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Determining the MSS and LAS for both the buyer and the supplier allows a Zone of Possible Agreement (ZOPA) to be created.</a:t>
            </a:r>
          </a:p>
        </p:txBody>
      </p:sp>
      <p:sp>
        <p:nvSpPr>
          <p:cNvPr id="43" name="Rectangle 42"/>
          <p:cNvSpPr>
            <a:spLocks noChangeArrowheads="1"/>
          </p:cNvSpPr>
          <p:nvPr/>
        </p:nvSpPr>
        <p:spPr bwMode="auto">
          <a:xfrm>
            <a:off x="4643438" y="3541713"/>
            <a:ext cx="2728912" cy="871537"/>
          </a:xfrm>
          <a:prstGeom prst="rect">
            <a:avLst/>
          </a:prstGeom>
          <a:solidFill>
            <a:srgbClr val="F8F8F8"/>
          </a:solidFill>
          <a:ln w="12700" algn="ctr">
            <a:solidFill>
              <a:srgbClr val="000000"/>
            </a:solidFill>
            <a:miter lim="800000"/>
            <a:headEnd type="none" w="sm" len="sm"/>
            <a:tailEnd type="none" w="sm" len="sm"/>
          </a:ln>
        </p:spPr>
        <p:txBody>
          <a:bodyPr wrap="none" lIns="90488" tIns="44450" rIns="90488" bIns="44450"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600" b="1" i="0" u="none" strike="noStrike" kern="0" cap="none" spc="0" normalizeH="0" baseline="0" noProof="0" dirty="0" smtClean="0">
              <a:ln>
                <a:noFill/>
              </a:ln>
              <a:solidFill>
                <a:srgbClr val="000000"/>
              </a:solidFill>
              <a:effectLst/>
              <a:uLnTx/>
              <a:uFillTx/>
              <a:latin typeface="Arial" charset="0"/>
            </a:endParaRPr>
          </a:p>
        </p:txBody>
      </p:sp>
      <p:sp>
        <p:nvSpPr>
          <p:cNvPr id="44" name="Line 5"/>
          <p:cNvSpPr>
            <a:spLocks noChangeAspect="1" noChangeShapeType="1"/>
          </p:cNvSpPr>
          <p:nvPr/>
        </p:nvSpPr>
        <p:spPr bwMode="auto">
          <a:xfrm flipH="1">
            <a:off x="7410450" y="3767138"/>
            <a:ext cx="0" cy="1831975"/>
          </a:xfrm>
          <a:prstGeom prst="line">
            <a:avLst/>
          </a:prstGeom>
          <a:noFill/>
          <a:ln w="38100">
            <a:noFill/>
            <a:round/>
            <a:headEnd type="none" w="sm" len="sm"/>
            <a:tailEnd type="none" w="sm" len="sm"/>
          </a:ln>
        </p:spPr>
        <p:txBody>
          <a:bodyPr wrap="none" anchor="ct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5" name="Line 6"/>
          <p:cNvSpPr>
            <a:spLocks noChangeAspect="1" noChangeShapeType="1"/>
          </p:cNvSpPr>
          <p:nvPr/>
        </p:nvSpPr>
        <p:spPr bwMode="auto">
          <a:xfrm flipH="1">
            <a:off x="4660900" y="3090863"/>
            <a:ext cx="0" cy="1536700"/>
          </a:xfrm>
          <a:prstGeom prst="line">
            <a:avLst/>
          </a:prstGeom>
          <a:noFill/>
          <a:ln w="38100">
            <a:noFill/>
            <a:round/>
            <a:headEnd type="none" w="sm" len="sm"/>
            <a:tailEnd type="none" w="sm" len="sm"/>
          </a:ln>
        </p:spPr>
        <p:txBody>
          <a:bodyPr wrap="none" anchor="ct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6" name="Line 7"/>
          <p:cNvSpPr>
            <a:spLocks noChangeAspect="1" noChangeShapeType="1"/>
          </p:cNvSpPr>
          <p:nvPr/>
        </p:nvSpPr>
        <p:spPr bwMode="auto">
          <a:xfrm>
            <a:off x="7399338" y="3770313"/>
            <a:ext cx="1044575" cy="3175"/>
          </a:xfrm>
          <a:prstGeom prst="line">
            <a:avLst/>
          </a:prstGeom>
          <a:noFill/>
          <a:ln w="38100">
            <a:noFill/>
            <a:round/>
            <a:headEnd type="none" w="sm" len="sm"/>
            <a:tailEnd type="none" w="sm" len="sm"/>
          </a:ln>
        </p:spPr>
        <p:txBody>
          <a:bodyPr wrap="none" anchor="ct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7" name="Line 8"/>
          <p:cNvSpPr>
            <a:spLocks noChangeAspect="1" noChangeShapeType="1"/>
          </p:cNvSpPr>
          <p:nvPr/>
        </p:nvSpPr>
        <p:spPr bwMode="auto">
          <a:xfrm>
            <a:off x="7404100" y="5580063"/>
            <a:ext cx="1044575" cy="3175"/>
          </a:xfrm>
          <a:prstGeom prst="line">
            <a:avLst/>
          </a:prstGeom>
          <a:noFill/>
          <a:ln w="38100">
            <a:noFill/>
            <a:round/>
            <a:headEnd type="none" w="sm" len="sm"/>
            <a:tailEnd type="none" w="sm" len="sm"/>
          </a:ln>
        </p:spPr>
        <p:txBody>
          <a:bodyPr wrap="none" anchor="ct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8" name="Line 9"/>
          <p:cNvSpPr>
            <a:spLocks noChangeShapeType="1"/>
          </p:cNvSpPr>
          <p:nvPr/>
        </p:nvSpPr>
        <p:spPr bwMode="auto">
          <a:xfrm>
            <a:off x="4687888" y="4608513"/>
            <a:ext cx="2703512" cy="0"/>
          </a:xfrm>
          <a:prstGeom prst="line">
            <a:avLst/>
          </a:prstGeom>
          <a:noFill/>
          <a:ln w="12700">
            <a:noFill/>
            <a:prstDash val="dash"/>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9" name="Line 10"/>
          <p:cNvSpPr>
            <a:spLocks noChangeShapeType="1"/>
          </p:cNvSpPr>
          <p:nvPr/>
        </p:nvSpPr>
        <p:spPr bwMode="auto">
          <a:xfrm>
            <a:off x="4687888" y="3770313"/>
            <a:ext cx="2703512" cy="0"/>
          </a:xfrm>
          <a:prstGeom prst="line">
            <a:avLst/>
          </a:prstGeom>
          <a:noFill/>
          <a:ln w="12700">
            <a:noFill/>
            <a:prstDash val="dash"/>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50" name="Rectangle 12"/>
          <p:cNvSpPr>
            <a:spLocks noChangeArrowheads="1"/>
          </p:cNvSpPr>
          <p:nvPr/>
        </p:nvSpPr>
        <p:spPr bwMode="auto">
          <a:xfrm>
            <a:off x="376649" y="2633663"/>
            <a:ext cx="3259138" cy="1378710"/>
          </a:xfrm>
          <a:prstGeom prst="rect">
            <a:avLst/>
          </a:prstGeom>
          <a:noFill/>
          <a:ln w="9525">
            <a:noFill/>
            <a:miter lim="800000"/>
            <a:headEnd/>
            <a:tailEnd/>
          </a:ln>
        </p:spPr>
        <p:txBody>
          <a:bodyPr lIns="71438" tIns="36512" rIns="71438" bIns="36512">
            <a:spAutoFit/>
          </a:bodyPr>
          <a:lstStyle/>
          <a:p>
            <a:pPr marL="231775" indent="-231775" defTabSz="708025" eaLnBrk="0" fontAlgn="base" hangingPunct="0">
              <a:lnSpc>
                <a:spcPct val="80000"/>
              </a:lnSpc>
              <a:spcBef>
                <a:spcPct val="70000"/>
              </a:spcBef>
              <a:spcAft>
                <a:spcPct val="0"/>
              </a:spcAft>
              <a:buClr>
                <a:srgbClr val="000000"/>
              </a:buClr>
              <a:buSzPct val="100000"/>
              <a:buFontTx/>
              <a:buChar char="•"/>
            </a:pPr>
            <a:r>
              <a:rPr lang="en-US" sz="1600" dirty="0">
                <a:solidFill>
                  <a:srgbClr val="000000"/>
                </a:solidFill>
                <a:latin typeface="Arial" charset="0"/>
              </a:rPr>
              <a:t>Determine your range</a:t>
            </a:r>
          </a:p>
          <a:p>
            <a:pPr marL="231775" indent="-231775" defTabSz="708025" eaLnBrk="0" fontAlgn="base" hangingPunct="0">
              <a:lnSpc>
                <a:spcPct val="80000"/>
              </a:lnSpc>
              <a:spcBef>
                <a:spcPct val="70000"/>
              </a:spcBef>
              <a:spcAft>
                <a:spcPct val="0"/>
              </a:spcAft>
              <a:buClr>
                <a:srgbClr val="000000"/>
              </a:buClr>
              <a:buSzPct val="100000"/>
              <a:buFontTx/>
              <a:buChar char="•"/>
            </a:pPr>
            <a:r>
              <a:rPr lang="en-US" sz="1600" dirty="0">
                <a:solidFill>
                  <a:srgbClr val="000000"/>
                </a:solidFill>
                <a:latin typeface="Arial" charset="0"/>
              </a:rPr>
              <a:t>Estimate your supplier’s range</a:t>
            </a:r>
          </a:p>
          <a:p>
            <a:pPr marL="231775" indent="-231775" defTabSz="708025" eaLnBrk="0" fontAlgn="base" hangingPunct="0">
              <a:lnSpc>
                <a:spcPct val="80000"/>
              </a:lnSpc>
              <a:spcBef>
                <a:spcPct val="70000"/>
              </a:spcBef>
              <a:spcAft>
                <a:spcPct val="0"/>
              </a:spcAft>
              <a:buClr>
                <a:srgbClr val="000000"/>
              </a:buClr>
              <a:buSzPct val="100000"/>
              <a:buFontTx/>
              <a:buChar char="•"/>
            </a:pPr>
            <a:r>
              <a:rPr lang="en-US" sz="1600" dirty="0">
                <a:solidFill>
                  <a:srgbClr val="000000"/>
                </a:solidFill>
                <a:latin typeface="Arial" charset="0"/>
              </a:rPr>
              <a:t>Find the overlap</a:t>
            </a:r>
          </a:p>
          <a:p>
            <a:pPr marL="231775" indent="-231775" defTabSz="708025" eaLnBrk="0" fontAlgn="base" hangingPunct="0">
              <a:lnSpc>
                <a:spcPct val="80000"/>
              </a:lnSpc>
              <a:spcBef>
                <a:spcPct val="70000"/>
              </a:spcBef>
              <a:spcAft>
                <a:spcPct val="0"/>
              </a:spcAft>
              <a:buClr>
                <a:srgbClr val="000000"/>
              </a:buClr>
              <a:buSzPct val="100000"/>
              <a:buFontTx/>
              <a:buChar char="•"/>
            </a:pPr>
            <a:r>
              <a:rPr lang="en-US" sz="1600" dirty="0">
                <a:solidFill>
                  <a:srgbClr val="000000"/>
                </a:solidFill>
                <a:latin typeface="Arial" charset="0"/>
              </a:rPr>
              <a:t>Negotiate agreement</a:t>
            </a:r>
          </a:p>
        </p:txBody>
      </p:sp>
      <p:sp>
        <p:nvSpPr>
          <p:cNvPr id="51" name="Text Box 13"/>
          <p:cNvSpPr txBox="1">
            <a:spLocks noChangeAspect="1" noChangeArrowheads="1"/>
          </p:cNvSpPr>
          <p:nvPr/>
        </p:nvSpPr>
        <p:spPr bwMode="auto">
          <a:xfrm>
            <a:off x="4973638" y="3798888"/>
            <a:ext cx="2055812" cy="338137"/>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50000"/>
              </a:spcBef>
              <a:spcAft>
                <a:spcPct val="0"/>
              </a:spcAft>
            </a:pPr>
            <a:r>
              <a:rPr lang="en-US" sz="1600" b="1" dirty="0">
                <a:solidFill>
                  <a:srgbClr val="000000"/>
                </a:solidFill>
                <a:latin typeface="Arial" charset="0"/>
              </a:rPr>
              <a:t>ZOPA</a:t>
            </a:r>
            <a:endParaRPr lang="en-US" sz="1600" b="1" i="1" dirty="0">
              <a:solidFill>
                <a:srgbClr val="000000"/>
              </a:solidFill>
              <a:latin typeface="Arial" charset="0"/>
            </a:endParaRPr>
          </a:p>
        </p:txBody>
      </p:sp>
      <p:sp>
        <p:nvSpPr>
          <p:cNvPr id="52" name="Line 14"/>
          <p:cNvSpPr>
            <a:spLocks noChangeAspect="1" noChangeShapeType="1"/>
          </p:cNvSpPr>
          <p:nvPr/>
        </p:nvSpPr>
        <p:spPr bwMode="auto">
          <a:xfrm flipH="1">
            <a:off x="7410450" y="3565525"/>
            <a:ext cx="0" cy="1831975"/>
          </a:xfrm>
          <a:prstGeom prst="line">
            <a:avLst/>
          </a:prstGeom>
          <a:noFill/>
          <a:ln w="381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3" name="Text Box 15"/>
          <p:cNvSpPr txBox="1">
            <a:spLocks noChangeAspect="1" noChangeArrowheads="1"/>
          </p:cNvSpPr>
          <p:nvPr/>
        </p:nvSpPr>
        <p:spPr bwMode="auto">
          <a:xfrm>
            <a:off x="7608389" y="5130665"/>
            <a:ext cx="822325" cy="1062037"/>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50000"/>
              </a:spcBef>
              <a:spcAft>
                <a:spcPct val="0"/>
              </a:spcAft>
            </a:pPr>
            <a:r>
              <a:rPr lang="en-US" sz="1400" b="1" dirty="0">
                <a:solidFill>
                  <a:srgbClr val="000000"/>
                </a:solidFill>
                <a:latin typeface="Arial" charset="0"/>
              </a:rPr>
              <a:t>MSS</a:t>
            </a:r>
          </a:p>
          <a:p>
            <a:pPr eaLnBrk="0" fontAlgn="base" hangingPunct="0">
              <a:lnSpc>
                <a:spcPct val="80000"/>
              </a:lnSpc>
              <a:spcBef>
                <a:spcPct val="50000"/>
              </a:spcBef>
              <a:spcAft>
                <a:spcPct val="0"/>
              </a:spcAft>
            </a:pPr>
            <a:r>
              <a:rPr lang="en-US" sz="1400" b="1" dirty="0">
                <a:solidFill>
                  <a:srgbClr val="000000"/>
                </a:solidFill>
                <a:latin typeface="Arial" charset="0"/>
              </a:rPr>
              <a:t>$140 per unit</a:t>
            </a:r>
          </a:p>
        </p:txBody>
      </p:sp>
      <p:sp>
        <p:nvSpPr>
          <p:cNvPr id="54" name="Text Box 16"/>
          <p:cNvSpPr txBox="1">
            <a:spLocks noChangeAspect="1" noChangeArrowheads="1"/>
          </p:cNvSpPr>
          <p:nvPr/>
        </p:nvSpPr>
        <p:spPr bwMode="auto">
          <a:xfrm>
            <a:off x="3536950" y="2122488"/>
            <a:ext cx="1195388" cy="307975"/>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50000"/>
              </a:spcBef>
              <a:spcAft>
                <a:spcPct val="0"/>
              </a:spcAft>
            </a:pPr>
            <a:r>
              <a:rPr lang="en-US" sz="1400" b="1" i="1" dirty="0">
                <a:solidFill>
                  <a:srgbClr val="000000"/>
                </a:solidFill>
                <a:latin typeface="Arial" charset="0"/>
              </a:rPr>
              <a:t>– Buyer –</a:t>
            </a:r>
          </a:p>
        </p:txBody>
      </p:sp>
      <p:sp>
        <p:nvSpPr>
          <p:cNvPr id="55" name="Text Box 17"/>
          <p:cNvSpPr txBox="1">
            <a:spLocks noChangeAspect="1" noChangeArrowheads="1"/>
          </p:cNvSpPr>
          <p:nvPr/>
        </p:nvSpPr>
        <p:spPr bwMode="auto">
          <a:xfrm>
            <a:off x="3565525" y="2581275"/>
            <a:ext cx="1168400" cy="307975"/>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50000"/>
              </a:spcBef>
              <a:spcAft>
                <a:spcPct val="0"/>
              </a:spcAft>
            </a:pPr>
            <a:r>
              <a:rPr lang="en-US" sz="1400" b="1" dirty="0">
                <a:solidFill>
                  <a:srgbClr val="000000"/>
                </a:solidFill>
                <a:latin typeface="Arial" charset="0"/>
              </a:rPr>
              <a:t>MSS</a:t>
            </a:r>
          </a:p>
        </p:txBody>
      </p:sp>
      <p:sp>
        <p:nvSpPr>
          <p:cNvPr id="56" name="Text Box 18"/>
          <p:cNvSpPr txBox="1">
            <a:spLocks noChangeAspect="1" noChangeArrowheads="1"/>
          </p:cNvSpPr>
          <p:nvPr/>
        </p:nvSpPr>
        <p:spPr bwMode="auto">
          <a:xfrm>
            <a:off x="7364413" y="3246438"/>
            <a:ext cx="1169987" cy="307975"/>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50000"/>
              </a:spcBef>
              <a:spcAft>
                <a:spcPct val="0"/>
              </a:spcAft>
            </a:pPr>
            <a:r>
              <a:rPr lang="en-US" sz="1400" b="1" dirty="0">
                <a:solidFill>
                  <a:srgbClr val="000000"/>
                </a:solidFill>
                <a:latin typeface="Arial" charset="0"/>
              </a:rPr>
              <a:t>LAS</a:t>
            </a:r>
          </a:p>
        </p:txBody>
      </p:sp>
      <p:sp>
        <p:nvSpPr>
          <p:cNvPr id="57" name="Text Box 19"/>
          <p:cNvSpPr txBox="1">
            <a:spLocks noChangeAspect="1" noChangeArrowheads="1"/>
          </p:cNvSpPr>
          <p:nvPr/>
        </p:nvSpPr>
        <p:spPr bwMode="auto">
          <a:xfrm>
            <a:off x="7529513" y="3659188"/>
            <a:ext cx="823912" cy="738187"/>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50000"/>
              </a:spcBef>
              <a:spcAft>
                <a:spcPct val="0"/>
              </a:spcAft>
            </a:pPr>
            <a:r>
              <a:rPr lang="en-US" sz="1400" b="1" dirty="0">
                <a:solidFill>
                  <a:srgbClr val="000000"/>
                </a:solidFill>
                <a:latin typeface="Arial" charset="0"/>
              </a:rPr>
              <a:t>$118 per unit</a:t>
            </a:r>
          </a:p>
        </p:txBody>
      </p:sp>
      <p:sp>
        <p:nvSpPr>
          <p:cNvPr id="58" name="Text Box 20"/>
          <p:cNvSpPr txBox="1">
            <a:spLocks noChangeAspect="1" noChangeArrowheads="1"/>
          </p:cNvSpPr>
          <p:nvPr/>
        </p:nvSpPr>
        <p:spPr bwMode="auto">
          <a:xfrm>
            <a:off x="3781425" y="2976563"/>
            <a:ext cx="727075" cy="738187"/>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50000"/>
              </a:spcBef>
              <a:spcAft>
                <a:spcPct val="0"/>
              </a:spcAft>
            </a:pPr>
            <a:r>
              <a:rPr lang="en-US" sz="1400" b="1" dirty="0">
                <a:solidFill>
                  <a:srgbClr val="000000"/>
                </a:solidFill>
                <a:latin typeface="Arial" charset="0"/>
              </a:rPr>
              <a:t>$114 per unit</a:t>
            </a:r>
          </a:p>
        </p:txBody>
      </p:sp>
      <p:sp>
        <p:nvSpPr>
          <p:cNvPr id="59" name="Text Box 21"/>
          <p:cNvSpPr txBox="1">
            <a:spLocks noChangeAspect="1" noChangeArrowheads="1"/>
          </p:cNvSpPr>
          <p:nvPr/>
        </p:nvSpPr>
        <p:spPr bwMode="auto">
          <a:xfrm>
            <a:off x="3832225" y="4157890"/>
            <a:ext cx="666750" cy="1062038"/>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50000"/>
              </a:spcBef>
              <a:spcAft>
                <a:spcPct val="0"/>
              </a:spcAft>
            </a:pPr>
            <a:r>
              <a:rPr lang="en-US" sz="1400" b="1" dirty="0">
                <a:solidFill>
                  <a:srgbClr val="000000"/>
                </a:solidFill>
                <a:latin typeface="Arial" charset="0"/>
              </a:rPr>
              <a:t>LAS</a:t>
            </a:r>
          </a:p>
          <a:p>
            <a:pPr eaLnBrk="0" fontAlgn="base" hangingPunct="0">
              <a:lnSpc>
                <a:spcPct val="80000"/>
              </a:lnSpc>
              <a:spcBef>
                <a:spcPct val="50000"/>
              </a:spcBef>
              <a:spcAft>
                <a:spcPct val="0"/>
              </a:spcAft>
            </a:pPr>
            <a:r>
              <a:rPr lang="en-US" sz="1400" b="1" dirty="0">
                <a:solidFill>
                  <a:srgbClr val="000000"/>
                </a:solidFill>
                <a:latin typeface="Arial" charset="0"/>
              </a:rPr>
              <a:t>$121 per unit</a:t>
            </a:r>
          </a:p>
        </p:txBody>
      </p:sp>
      <p:sp>
        <p:nvSpPr>
          <p:cNvPr id="60" name="Line 22"/>
          <p:cNvSpPr>
            <a:spLocks noChangeAspect="1" noChangeShapeType="1"/>
          </p:cNvSpPr>
          <p:nvPr/>
        </p:nvSpPr>
        <p:spPr bwMode="auto">
          <a:xfrm>
            <a:off x="3629025" y="2897188"/>
            <a:ext cx="1044575" cy="3175"/>
          </a:xfrm>
          <a:prstGeom prst="line">
            <a:avLst/>
          </a:prstGeom>
          <a:noFill/>
          <a:ln w="381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1" name="Line 23"/>
          <p:cNvSpPr>
            <a:spLocks noChangeAspect="1" noChangeShapeType="1"/>
          </p:cNvSpPr>
          <p:nvPr/>
        </p:nvSpPr>
        <p:spPr bwMode="auto">
          <a:xfrm flipH="1">
            <a:off x="4660900" y="2889250"/>
            <a:ext cx="0" cy="1536700"/>
          </a:xfrm>
          <a:prstGeom prst="line">
            <a:avLst/>
          </a:prstGeom>
          <a:noFill/>
          <a:ln w="381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2" name="Line 24"/>
          <p:cNvSpPr>
            <a:spLocks noChangeAspect="1" noChangeShapeType="1"/>
          </p:cNvSpPr>
          <p:nvPr/>
        </p:nvSpPr>
        <p:spPr bwMode="auto">
          <a:xfrm flipV="1">
            <a:off x="4826000" y="3632200"/>
            <a:ext cx="673100" cy="411163"/>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3" name="Line 25"/>
          <p:cNvSpPr>
            <a:spLocks noChangeAspect="1" noChangeShapeType="1"/>
          </p:cNvSpPr>
          <p:nvPr/>
        </p:nvSpPr>
        <p:spPr bwMode="auto">
          <a:xfrm flipV="1">
            <a:off x="4826000" y="3611563"/>
            <a:ext cx="1073150" cy="727075"/>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4" name="Line 26"/>
          <p:cNvSpPr>
            <a:spLocks noChangeAspect="1" noChangeShapeType="1"/>
          </p:cNvSpPr>
          <p:nvPr/>
        </p:nvSpPr>
        <p:spPr bwMode="auto">
          <a:xfrm flipV="1">
            <a:off x="4835525" y="3641725"/>
            <a:ext cx="200025" cy="115888"/>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5" name="Line 27"/>
          <p:cNvSpPr>
            <a:spLocks noChangeAspect="1" noChangeShapeType="1"/>
          </p:cNvSpPr>
          <p:nvPr/>
        </p:nvSpPr>
        <p:spPr bwMode="auto">
          <a:xfrm>
            <a:off x="3624263" y="4408488"/>
            <a:ext cx="1044575" cy="3175"/>
          </a:xfrm>
          <a:prstGeom prst="line">
            <a:avLst/>
          </a:prstGeom>
          <a:noFill/>
          <a:ln w="381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6" name="Line 28"/>
          <p:cNvSpPr>
            <a:spLocks noChangeAspect="1" noChangeShapeType="1"/>
          </p:cNvSpPr>
          <p:nvPr/>
        </p:nvSpPr>
        <p:spPr bwMode="auto">
          <a:xfrm>
            <a:off x="7399338" y="3568700"/>
            <a:ext cx="1044575" cy="3175"/>
          </a:xfrm>
          <a:prstGeom prst="line">
            <a:avLst/>
          </a:prstGeom>
          <a:noFill/>
          <a:ln w="381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7" name="Line 29"/>
          <p:cNvSpPr>
            <a:spLocks noChangeAspect="1" noChangeShapeType="1"/>
          </p:cNvSpPr>
          <p:nvPr/>
        </p:nvSpPr>
        <p:spPr bwMode="auto">
          <a:xfrm>
            <a:off x="7404100" y="5378450"/>
            <a:ext cx="1044575" cy="3175"/>
          </a:xfrm>
          <a:prstGeom prst="line">
            <a:avLst/>
          </a:prstGeom>
          <a:noFill/>
          <a:ln w="381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8" name="Line 30"/>
          <p:cNvSpPr>
            <a:spLocks noChangeShapeType="1"/>
          </p:cNvSpPr>
          <p:nvPr/>
        </p:nvSpPr>
        <p:spPr bwMode="auto">
          <a:xfrm>
            <a:off x="4687888" y="4406900"/>
            <a:ext cx="2703512" cy="0"/>
          </a:xfrm>
          <a:prstGeom prst="line">
            <a:avLst/>
          </a:prstGeom>
          <a:noFill/>
          <a:ln w="12700">
            <a:solidFill>
              <a:srgbClr val="000000"/>
            </a:solidFill>
            <a:prstDash val="dash"/>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9" name="Line 31"/>
          <p:cNvSpPr>
            <a:spLocks noChangeShapeType="1"/>
          </p:cNvSpPr>
          <p:nvPr/>
        </p:nvSpPr>
        <p:spPr bwMode="auto">
          <a:xfrm>
            <a:off x="4687888" y="3568700"/>
            <a:ext cx="2703512" cy="0"/>
          </a:xfrm>
          <a:prstGeom prst="line">
            <a:avLst/>
          </a:prstGeom>
          <a:noFill/>
          <a:ln w="12700">
            <a:solidFill>
              <a:srgbClr val="000000"/>
            </a:solidFill>
            <a:prstDash val="dash"/>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0" name="Line 32"/>
          <p:cNvSpPr>
            <a:spLocks noChangeAspect="1" noChangeShapeType="1"/>
          </p:cNvSpPr>
          <p:nvPr/>
        </p:nvSpPr>
        <p:spPr bwMode="auto">
          <a:xfrm flipV="1">
            <a:off x="5143500" y="3636963"/>
            <a:ext cx="1073150" cy="727075"/>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1" name="Line 33"/>
          <p:cNvSpPr>
            <a:spLocks noChangeAspect="1" noChangeShapeType="1"/>
          </p:cNvSpPr>
          <p:nvPr/>
        </p:nvSpPr>
        <p:spPr bwMode="auto">
          <a:xfrm flipV="1">
            <a:off x="5461000" y="3624263"/>
            <a:ext cx="1073150" cy="727075"/>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2" name="Line 34"/>
          <p:cNvSpPr>
            <a:spLocks noChangeAspect="1" noChangeShapeType="1"/>
          </p:cNvSpPr>
          <p:nvPr/>
        </p:nvSpPr>
        <p:spPr bwMode="auto">
          <a:xfrm flipV="1">
            <a:off x="5778500" y="3611563"/>
            <a:ext cx="1073150" cy="727075"/>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3" name="Line 35"/>
          <p:cNvSpPr>
            <a:spLocks noChangeAspect="1" noChangeShapeType="1"/>
          </p:cNvSpPr>
          <p:nvPr/>
        </p:nvSpPr>
        <p:spPr bwMode="auto">
          <a:xfrm flipV="1">
            <a:off x="6096000" y="3598863"/>
            <a:ext cx="1073150" cy="727075"/>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4" name="Line 36"/>
          <p:cNvSpPr>
            <a:spLocks noChangeAspect="1" noChangeShapeType="1"/>
          </p:cNvSpPr>
          <p:nvPr/>
        </p:nvSpPr>
        <p:spPr bwMode="auto">
          <a:xfrm flipV="1">
            <a:off x="6461125" y="3751263"/>
            <a:ext cx="860425" cy="582612"/>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5" name="Line 37"/>
          <p:cNvSpPr>
            <a:spLocks noChangeAspect="1" noChangeShapeType="1"/>
          </p:cNvSpPr>
          <p:nvPr/>
        </p:nvSpPr>
        <p:spPr bwMode="auto">
          <a:xfrm flipV="1">
            <a:off x="6767513" y="3997325"/>
            <a:ext cx="566737" cy="346075"/>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6" name="Line 38"/>
          <p:cNvSpPr>
            <a:spLocks noChangeAspect="1" noChangeShapeType="1"/>
          </p:cNvSpPr>
          <p:nvPr/>
        </p:nvSpPr>
        <p:spPr bwMode="auto">
          <a:xfrm flipV="1">
            <a:off x="7134225" y="4230688"/>
            <a:ext cx="200025" cy="115887"/>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7" name="Text Box 39"/>
          <p:cNvSpPr txBox="1">
            <a:spLocks noChangeAspect="1" noChangeArrowheads="1"/>
          </p:cNvSpPr>
          <p:nvPr/>
        </p:nvSpPr>
        <p:spPr bwMode="auto">
          <a:xfrm>
            <a:off x="7296150" y="2122488"/>
            <a:ext cx="1195388" cy="307975"/>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50000"/>
              </a:spcBef>
              <a:spcAft>
                <a:spcPct val="0"/>
              </a:spcAft>
            </a:pPr>
            <a:r>
              <a:rPr lang="en-US" sz="1400" b="1" i="1" dirty="0">
                <a:solidFill>
                  <a:srgbClr val="000000"/>
                </a:solidFill>
                <a:latin typeface="Arial" charset="0"/>
              </a:rPr>
              <a:t>– Seller –</a:t>
            </a:r>
          </a:p>
        </p:txBody>
      </p:sp>
      <p:sp>
        <p:nvSpPr>
          <p:cNvPr id="78" name="Text Box 40"/>
          <p:cNvSpPr txBox="1">
            <a:spLocks noChangeArrowheads="1"/>
          </p:cNvSpPr>
          <p:nvPr/>
        </p:nvSpPr>
        <p:spPr bwMode="auto">
          <a:xfrm>
            <a:off x="295687" y="2122488"/>
            <a:ext cx="2798762" cy="304800"/>
          </a:xfrm>
          <a:prstGeom prst="rect">
            <a:avLst/>
          </a:prstGeom>
          <a:noFill/>
          <a:ln w="12700" algn="ctr">
            <a:noFill/>
            <a:miter lim="800000"/>
            <a:headEnd type="none" w="sm" len="sm"/>
            <a:tailEnd type="none" w="sm" len="sm"/>
          </a:ln>
        </p:spPr>
        <p:txBody>
          <a:bodyPr lIns="90488" tIns="44450" rIns="90488" bIns="44450">
            <a:spAutoFit/>
          </a:bodyPr>
          <a:lstStyle/>
          <a:p>
            <a:pPr eaLnBrk="0" fontAlgn="base" hangingPunct="0">
              <a:lnSpc>
                <a:spcPct val="80000"/>
              </a:lnSpc>
              <a:spcBef>
                <a:spcPct val="50000"/>
              </a:spcBef>
              <a:spcAft>
                <a:spcPct val="0"/>
              </a:spcAft>
            </a:pPr>
            <a:r>
              <a:rPr lang="en-US" sz="1400" b="1" dirty="0">
                <a:solidFill>
                  <a:srgbClr val="000000"/>
                </a:solidFill>
                <a:latin typeface="Arial" charset="0"/>
              </a:rPr>
              <a:t>Creating a ZOPA</a:t>
            </a:r>
          </a:p>
        </p:txBody>
      </p:sp>
    </p:spTree>
    <p:extLst>
      <p:ext uri="{BB962C8B-B14F-4D97-AF65-F5344CB8AC3E}">
        <p14:creationId xmlns:p14="http://schemas.microsoft.com/office/powerpoint/2010/main" xmlns="" val="26189349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046219656"/>
              </p:ext>
            </p:extLst>
          </p:nvPr>
        </p:nvGraphicFramePr>
        <p:xfrm>
          <a:off x="1588" y="1588"/>
          <a:ext cx="1587" cy="1587"/>
        </p:xfrm>
        <a:graphic>
          <a:graphicData uri="http://schemas.openxmlformats.org/presentationml/2006/ole">
            <p:oleObj spid="_x0000_s136263"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105</a:t>
            </a:fld>
            <a:endParaRPr lang="en-US" dirty="0"/>
          </a:p>
        </p:txBody>
      </p:sp>
      <p:sp>
        <p:nvSpPr>
          <p:cNvPr id="4" name="Title 3"/>
          <p:cNvSpPr>
            <a:spLocks noGrp="1"/>
          </p:cNvSpPr>
          <p:nvPr>
            <p:ph type="title"/>
          </p:nvPr>
        </p:nvSpPr>
        <p:spPr/>
        <p:txBody>
          <a:bodyPr/>
          <a:lstStyle/>
          <a:p>
            <a:r>
              <a:rPr lang="en-US" dirty="0"/>
              <a:t>Plan Negotiations</a:t>
            </a:r>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Determination of negotiations team roles beforehand is essential to effectively communicating UC’s goals during the negotiations sessions. Each negotiating team participant should be assigned one or more “roles.”</a:t>
            </a:r>
            <a:br>
              <a:rPr lang="en-US" dirty="0"/>
            </a:br>
            <a:endParaRPr lang="en-US" dirty="0"/>
          </a:p>
        </p:txBody>
      </p:sp>
      <p:graphicFrame>
        <p:nvGraphicFramePr>
          <p:cNvPr id="7" name="Group 48"/>
          <p:cNvGraphicFramePr>
            <a:graphicFrameLocks/>
          </p:cNvGraphicFramePr>
          <p:nvPr>
            <p:extLst>
              <p:ext uri="{D42A27DB-BD31-4B8C-83A1-F6EECF244321}">
                <p14:modId xmlns:p14="http://schemas.microsoft.com/office/powerpoint/2010/main" xmlns="" val="1877857674"/>
              </p:ext>
            </p:extLst>
          </p:nvPr>
        </p:nvGraphicFramePr>
        <p:xfrm>
          <a:off x="774700" y="2057400"/>
          <a:ext cx="7577138" cy="3639985"/>
        </p:xfrm>
        <a:graphic>
          <a:graphicData uri="http://schemas.openxmlformats.org/drawingml/2006/table">
            <a:tbl>
              <a:tblPr/>
              <a:tblGrid>
                <a:gridCol w="2786894"/>
                <a:gridCol w="4790244"/>
              </a:tblGrid>
              <a:tr h="38507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100000"/>
                        <a:buFont typeface="Wingdings" pitchFamily="2" charset="2"/>
                        <a:buNone/>
                        <a:tabLst/>
                      </a:pPr>
                      <a:r>
                        <a:rPr kumimoji="0" lang="en-CA" sz="1400" b="1" i="0" u="none" strike="noStrike" cap="none" normalizeH="0" baseline="0" dirty="0" smtClean="0">
                          <a:ln>
                            <a:noFill/>
                          </a:ln>
                          <a:solidFill>
                            <a:schemeClr val="bg1"/>
                          </a:solidFill>
                          <a:effectLst/>
                          <a:latin typeface="Arial" charset="0"/>
                        </a:rPr>
                        <a:t>Role</a:t>
                      </a:r>
                    </a:p>
                  </a:txBody>
                  <a:tcPr marL="45348" marR="45348"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BEE"/>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100000"/>
                        <a:buFont typeface="Wingdings" pitchFamily="2" charset="2"/>
                        <a:buNone/>
                        <a:tabLst/>
                      </a:pPr>
                      <a:r>
                        <a:rPr kumimoji="0" lang="en-CA" sz="1400" b="1" i="0" u="none" strike="noStrike" cap="none" normalizeH="0" baseline="0" dirty="0" smtClean="0">
                          <a:ln>
                            <a:noFill/>
                          </a:ln>
                          <a:solidFill>
                            <a:schemeClr val="bg1"/>
                          </a:solidFill>
                          <a:effectLst/>
                          <a:latin typeface="Arial" charset="0"/>
                        </a:rPr>
                        <a:t>Responsibility</a:t>
                      </a:r>
                    </a:p>
                  </a:txBody>
                  <a:tcPr marL="45348" marR="45348"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BEE"/>
                    </a:solidFill>
                  </a:tcPr>
                </a:tc>
              </a:tr>
              <a:tr h="56599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100000"/>
                        <a:buFont typeface="Wingdings" pitchFamily="2" charset="2"/>
                        <a:buNone/>
                        <a:tabLst/>
                      </a:pPr>
                      <a:r>
                        <a:rPr kumimoji="0" lang="en-CA" sz="1400" b="1" i="1" u="none" strike="noStrike" cap="none" normalizeH="0" baseline="0" dirty="0" smtClean="0">
                          <a:ln>
                            <a:noFill/>
                          </a:ln>
                          <a:solidFill>
                            <a:schemeClr val="tx1"/>
                          </a:solidFill>
                          <a:effectLst/>
                          <a:latin typeface="Arial" charset="0"/>
                        </a:rPr>
                        <a:t>Team Lead</a:t>
                      </a:r>
                    </a:p>
                  </a:txBody>
                  <a:tcPr marL="45348" marR="45348" marT="47625" marB="476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100000"/>
                        <a:buFont typeface="Wingdings" pitchFamily="2" charset="2"/>
                        <a:buNone/>
                        <a:tabLst/>
                      </a:pPr>
                      <a:r>
                        <a:rPr kumimoji="0" lang="en-CA" sz="1400" b="0" i="0" u="none" strike="noStrike" cap="none" normalizeH="0" baseline="0" dirty="0" smtClean="0">
                          <a:ln>
                            <a:noFill/>
                          </a:ln>
                          <a:solidFill>
                            <a:schemeClr val="tx1"/>
                          </a:solidFill>
                          <a:effectLst/>
                          <a:latin typeface="Arial" charset="0"/>
                        </a:rPr>
                        <a:t>Overall authority for shaping the negotiation strategy</a:t>
                      </a:r>
                    </a:p>
                  </a:txBody>
                  <a:tcPr marL="45348" marR="45348" marT="47625" marB="476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064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100000"/>
                        <a:buFont typeface="Wingdings" pitchFamily="2" charset="2"/>
                        <a:buNone/>
                        <a:tabLst/>
                      </a:pPr>
                      <a:r>
                        <a:rPr kumimoji="0" lang="en-CA" sz="1400" b="1" i="1" u="none" strike="noStrike" cap="none" normalizeH="0" baseline="0" dirty="0" smtClean="0">
                          <a:ln>
                            <a:noFill/>
                          </a:ln>
                          <a:solidFill>
                            <a:schemeClr val="tx1"/>
                          </a:solidFill>
                          <a:effectLst/>
                          <a:latin typeface="Arial" charset="0"/>
                        </a:rPr>
                        <a:t>Principal Negotiator</a:t>
                      </a:r>
                    </a:p>
                  </a:txBody>
                  <a:tcPr marL="45348" marR="45348" marT="47625" marB="476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100000"/>
                        <a:buFont typeface="Wingdings" pitchFamily="2" charset="2"/>
                        <a:buNone/>
                        <a:tabLst/>
                      </a:pPr>
                      <a:r>
                        <a:rPr kumimoji="0" lang="en-CA" sz="1400" b="0" i="0" u="none" strike="noStrike" cap="none" normalizeH="0" baseline="0" dirty="0" smtClean="0">
                          <a:ln>
                            <a:noFill/>
                          </a:ln>
                          <a:solidFill>
                            <a:schemeClr val="tx1"/>
                          </a:solidFill>
                          <a:effectLst/>
                          <a:latin typeface="Arial" charset="0"/>
                        </a:rPr>
                        <a:t>The ‘One Voice’ for UC; conducts primary negotiations with the supplier</a:t>
                      </a:r>
                    </a:p>
                  </a:txBody>
                  <a:tcPr marL="45348" marR="45348" marT="47625" marB="476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541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100000"/>
                        <a:buFont typeface="Wingdings" pitchFamily="2" charset="2"/>
                        <a:buNone/>
                        <a:tabLst/>
                      </a:pPr>
                      <a:r>
                        <a:rPr kumimoji="0" lang="en-CA" sz="1400" b="1" i="1" u="none" strike="noStrike" cap="none" normalizeH="0" baseline="0" dirty="0" smtClean="0">
                          <a:ln>
                            <a:noFill/>
                          </a:ln>
                          <a:solidFill>
                            <a:schemeClr val="tx1"/>
                          </a:solidFill>
                          <a:effectLst/>
                          <a:latin typeface="Arial" charset="0"/>
                        </a:rPr>
                        <a:t>Sourcing Analyst</a:t>
                      </a:r>
                    </a:p>
                    <a:p>
                      <a:pPr marL="0" marR="0" lvl="0" indent="0" algn="l" defTabSz="914400" rtl="0" eaLnBrk="1" fontAlgn="base" latinLnBrk="0" hangingPunct="1">
                        <a:lnSpc>
                          <a:spcPct val="100000"/>
                        </a:lnSpc>
                        <a:spcBef>
                          <a:spcPct val="20000"/>
                        </a:spcBef>
                        <a:spcAft>
                          <a:spcPct val="0"/>
                        </a:spcAft>
                        <a:buClr>
                          <a:schemeClr val="folHlink"/>
                        </a:buClr>
                        <a:buSzPct val="100000"/>
                        <a:buFont typeface="Wingdings" pitchFamily="2" charset="2"/>
                        <a:buNone/>
                        <a:tabLst/>
                      </a:pPr>
                      <a:endParaRPr kumimoji="0" lang="en-CA" sz="1400" b="1" i="1" u="none" strike="noStrike" cap="none" normalizeH="0" baseline="0" dirty="0" smtClean="0">
                        <a:ln>
                          <a:noFill/>
                        </a:ln>
                        <a:solidFill>
                          <a:schemeClr val="tx1"/>
                        </a:solidFill>
                        <a:effectLst/>
                        <a:latin typeface="Arial" charset="0"/>
                      </a:endParaRPr>
                    </a:p>
                  </a:txBody>
                  <a:tcPr marL="45348" marR="45348" marT="47625" marB="476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10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Has thorough understanding of user requirements, usage volumes, prices, </a:t>
                      </a:r>
                      <a:r>
                        <a:rPr kumimoji="0" lang="en-CA" sz="1400" b="0" i="0" u="none" strike="noStrike" cap="none" normalizeH="0" baseline="0" dirty="0" smtClean="0">
                          <a:ln>
                            <a:noFill/>
                          </a:ln>
                          <a:solidFill>
                            <a:schemeClr val="tx1"/>
                          </a:solidFill>
                          <a:effectLst/>
                          <a:latin typeface="Arial" charset="0"/>
                        </a:rPr>
                        <a:t>supplier information, supplier competition, and market factors</a:t>
                      </a:r>
                    </a:p>
                  </a:txBody>
                  <a:tcPr marL="45348" marR="45348" marT="47625" marB="476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230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100000"/>
                        <a:buFont typeface="Wingdings" pitchFamily="2" charset="2"/>
                        <a:buNone/>
                        <a:tabLst/>
                      </a:pPr>
                      <a:r>
                        <a:rPr kumimoji="0" lang="en-CA" sz="1400" b="1" i="1" u="none" strike="noStrike" cap="none" normalizeH="0" baseline="0" dirty="0" smtClean="0">
                          <a:ln>
                            <a:noFill/>
                          </a:ln>
                          <a:solidFill>
                            <a:schemeClr val="tx1"/>
                          </a:solidFill>
                          <a:effectLst/>
                          <a:latin typeface="Arial" charset="0"/>
                        </a:rPr>
                        <a:t>Strategist</a:t>
                      </a:r>
                    </a:p>
                  </a:txBody>
                  <a:tcPr marL="45348" marR="45348" marT="47625" marB="476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100000"/>
                        <a:buFont typeface="Wingdings" pitchFamily="2" charset="2"/>
                        <a:buNone/>
                        <a:tabLst/>
                      </a:pPr>
                      <a:r>
                        <a:rPr kumimoji="0" lang="en-CA" sz="1400" b="0" i="0" u="none" strike="noStrike" cap="none" normalizeH="0" baseline="0" dirty="0" smtClean="0">
                          <a:ln>
                            <a:noFill/>
                          </a:ln>
                          <a:solidFill>
                            <a:schemeClr val="tx1"/>
                          </a:solidFill>
                          <a:effectLst/>
                          <a:latin typeface="Arial" charset="0"/>
                        </a:rPr>
                        <a:t>Thorough understanding of strategy and leverage points; provides support in conducting negotiations</a:t>
                      </a:r>
                    </a:p>
                  </a:txBody>
                  <a:tcPr marL="45348" marR="45348" marT="47625" marB="476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064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100000"/>
                        <a:buFont typeface="Wingdings" pitchFamily="2" charset="2"/>
                        <a:buNone/>
                        <a:tabLst/>
                      </a:pPr>
                      <a:r>
                        <a:rPr kumimoji="0" lang="en-CA" sz="1400" b="1" i="1" u="none" strike="noStrike" cap="none" normalizeH="0" baseline="0" dirty="0" smtClean="0">
                          <a:ln>
                            <a:noFill/>
                          </a:ln>
                          <a:solidFill>
                            <a:schemeClr val="tx1"/>
                          </a:solidFill>
                          <a:effectLst/>
                          <a:latin typeface="Arial" charset="0"/>
                        </a:rPr>
                        <a:t>Recorder</a:t>
                      </a:r>
                    </a:p>
                  </a:txBody>
                  <a:tcPr marL="45348" marR="45348" marT="47625" marB="476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20000"/>
                        </a:spcBef>
                        <a:spcAft>
                          <a:spcPct val="0"/>
                        </a:spcAft>
                        <a:buClr>
                          <a:schemeClr val="folHlink"/>
                        </a:buClr>
                        <a:buSzPct val="100000"/>
                        <a:buFont typeface="Wingdings" pitchFamily="2" charset="2"/>
                        <a:buNone/>
                        <a:tabLst/>
                      </a:pPr>
                      <a:r>
                        <a:rPr kumimoji="0" lang="en-CA" sz="1400" b="0" i="0" u="none" strike="noStrike" cap="none" normalizeH="0" baseline="0" dirty="0" smtClean="0">
                          <a:ln>
                            <a:noFill/>
                          </a:ln>
                          <a:solidFill>
                            <a:schemeClr val="tx1"/>
                          </a:solidFill>
                          <a:effectLst/>
                          <a:latin typeface="Arial" charset="0"/>
                        </a:rPr>
                        <a:t>Provides detailed documentation of all discussions, agreements and unresolved issues</a:t>
                      </a:r>
                    </a:p>
                  </a:txBody>
                  <a:tcPr marL="45348" marR="45348" marT="47625" marB="476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11375762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4230950702"/>
              </p:ext>
            </p:extLst>
          </p:nvPr>
        </p:nvGraphicFramePr>
        <p:xfrm>
          <a:off x="1588" y="1588"/>
          <a:ext cx="1587" cy="1587"/>
        </p:xfrm>
        <a:graphic>
          <a:graphicData uri="http://schemas.openxmlformats.org/presentationml/2006/ole">
            <p:oleObj spid="_x0000_s144452"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106</a:t>
            </a:fld>
            <a:endParaRPr lang="en-US" dirty="0"/>
          </a:p>
        </p:txBody>
      </p:sp>
      <p:sp>
        <p:nvSpPr>
          <p:cNvPr id="4" name="Title 3"/>
          <p:cNvSpPr>
            <a:spLocks noGrp="1"/>
          </p:cNvSpPr>
          <p:nvPr>
            <p:ph type="title"/>
          </p:nvPr>
        </p:nvSpPr>
        <p:spPr/>
        <p:txBody>
          <a:bodyPr/>
          <a:lstStyle/>
          <a:p>
            <a:r>
              <a:rPr lang="en-US" dirty="0"/>
              <a:t>Execute Negotiations</a:t>
            </a:r>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Supplier responses and any additional proposals are then analyzed and carefully considered.  Finally, UC and the selected supplier(s) agree to key service levels, OR if no supplier is selected, the team moves on to the Best Alternative to a Negotiated Agreement (BATNA).</a:t>
            </a:r>
          </a:p>
        </p:txBody>
      </p:sp>
      <p:sp>
        <p:nvSpPr>
          <p:cNvPr id="7" name="AutoShape 5"/>
          <p:cNvSpPr>
            <a:spLocks noChangeArrowheads="1"/>
          </p:cNvSpPr>
          <p:nvPr/>
        </p:nvSpPr>
        <p:spPr bwMode="auto">
          <a:xfrm>
            <a:off x="635000" y="2705100"/>
            <a:ext cx="7716838" cy="2179177"/>
          </a:xfrm>
          <a:prstGeom prst="roundRect">
            <a:avLst>
              <a:gd name="adj" fmla="val 16667"/>
            </a:avLst>
          </a:prstGeom>
          <a:noFill/>
          <a:ln w="9525" algn="ctr">
            <a:noFill/>
            <a:prstDash val="dash"/>
            <a:round/>
            <a:headEnd/>
            <a:tailEnd/>
          </a:ln>
        </p:spPr>
        <p:txBody>
          <a:bodyPr lIns="71438" tIns="36512" rIns="71438" bIns="36512">
            <a:spAutoFit/>
          </a:bodyPr>
          <a:lstStyle/>
          <a:p>
            <a:pPr marL="228600" indent="-228600" eaLnBrk="0" fontAlgn="base" hangingPunct="0">
              <a:lnSpc>
                <a:spcPct val="80000"/>
              </a:lnSpc>
              <a:spcBef>
                <a:spcPct val="60000"/>
              </a:spcBef>
              <a:spcAft>
                <a:spcPct val="0"/>
              </a:spcAft>
              <a:buClr>
                <a:srgbClr val="000000"/>
              </a:buClr>
              <a:buSzPct val="100000"/>
              <a:buFontTx/>
              <a:buChar char="•"/>
            </a:pPr>
            <a:r>
              <a:rPr lang="en-US" sz="1400" dirty="0">
                <a:solidFill>
                  <a:srgbClr val="000000"/>
                </a:solidFill>
                <a:latin typeface="Arial" charset="0"/>
              </a:rPr>
              <a:t>Assess the results of the second meeting and review the commercial conditions</a:t>
            </a:r>
          </a:p>
          <a:p>
            <a:pPr marL="228600" indent="-228600" eaLnBrk="0" fontAlgn="base" hangingPunct="0">
              <a:lnSpc>
                <a:spcPct val="80000"/>
              </a:lnSpc>
              <a:spcBef>
                <a:spcPct val="60000"/>
              </a:spcBef>
              <a:spcAft>
                <a:spcPct val="0"/>
              </a:spcAft>
              <a:buClr>
                <a:srgbClr val="000000"/>
              </a:buClr>
              <a:buSzPct val="100000"/>
              <a:buFontTx/>
              <a:buChar char="•"/>
            </a:pPr>
            <a:r>
              <a:rPr lang="en-US" sz="1400" dirty="0">
                <a:solidFill>
                  <a:srgbClr val="000000"/>
                </a:solidFill>
                <a:latin typeface="Arial" charset="0"/>
              </a:rPr>
              <a:t>Ensure business requirements are signed-off by both parties as agreement on each is reached</a:t>
            </a:r>
          </a:p>
          <a:p>
            <a:pPr marL="228600" indent="-228600" eaLnBrk="0" fontAlgn="base" hangingPunct="0">
              <a:lnSpc>
                <a:spcPct val="80000"/>
              </a:lnSpc>
              <a:spcBef>
                <a:spcPct val="60000"/>
              </a:spcBef>
              <a:spcAft>
                <a:spcPct val="0"/>
              </a:spcAft>
              <a:buClr>
                <a:srgbClr val="000000"/>
              </a:buClr>
              <a:buSzPct val="100000"/>
              <a:buFontTx/>
              <a:buChar char="•"/>
            </a:pPr>
            <a:r>
              <a:rPr lang="en-US" sz="1400" dirty="0">
                <a:solidFill>
                  <a:srgbClr val="000000"/>
                </a:solidFill>
                <a:latin typeface="Arial" charset="0"/>
              </a:rPr>
              <a:t>Agree on indices and key performance indicators that will become the basis for future negotiations</a:t>
            </a:r>
          </a:p>
          <a:p>
            <a:pPr marL="228600" indent="-228600" eaLnBrk="0" fontAlgn="base" hangingPunct="0">
              <a:lnSpc>
                <a:spcPct val="80000"/>
              </a:lnSpc>
              <a:spcBef>
                <a:spcPct val="60000"/>
              </a:spcBef>
              <a:spcAft>
                <a:spcPct val="0"/>
              </a:spcAft>
              <a:buClr>
                <a:srgbClr val="000000"/>
              </a:buClr>
              <a:buSzPct val="100000"/>
              <a:buFontTx/>
              <a:buChar char="•"/>
            </a:pPr>
            <a:r>
              <a:rPr lang="en-US" sz="1400" dirty="0">
                <a:solidFill>
                  <a:srgbClr val="000000"/>
                </a:solidFill>
                <a:latin typeface="Arial" charset="0"/>
              </a:rPr>
              <a:t>Establish the frequency of future supplier reviews and SLA meetings</a:t>
            </a:r>
          </a:p>
          <a:p>
            <a:pPr marL="228600" indent="-228600" eaLnBrk="0" fontAlgn="base" hangingPunct="0">
              <a:lnSpc>
                <a:spcPct val="80000"/>
              </a:lnSpc>
              <a:spcBef>
                <a:spcPct val="60000"/>
              </a:spcBef>
              <a:spcAft>
                <a:spcPct val="0"/>
              </a:spcAft>
              <a:buClr>
                <a:srgbClr val="000000"/>
              </a:buClr>
              <a:buSzPct val="100000"/>
              <a:buFontTx/>
              <a:buChar char="•"/>
            </a:pPr>
            <a:r>
              <a:rPr lang="en-US" sz="1400" dirty="0">
                <a:solidFill>
                  <a:srgbClr val="000000"/>
                </a:solidFill>
                <a:latin typeface="Arial" charset="0"/>
              </a:rPr>
              <a:t>If the minimum business requirements cannot be achieved, be prepared to switch to BATNA</a:t>
            </a:r>
          </a:p>
        </p:txBody>
      </p:sp>
    </p:spTree>
    <p:extLst>
      <p:ext uri="{BB962C8B-B14F-4D97-AF65-F5344CB8AC3E}">
        <p14:creationId xmlns:p14="http://schemas.microsoft.com/office/powerpoint/2010/main" xmlns="" val="446047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4230950702"/>
              </p:ext>
            </p:extLst>
          </p:nvPr>
        </p:nvGraphicFramePr>
        <p:xfrm>
          <a:off x="1588" y="1588"/>
          <a:ext cx="1587" cy="1587"/>
        </p:xfrm>
        <a:graphic>
          <a:graphicData uri="http://schemas.openxmlformats.org/presentationml/2006/ole">
            <p:oleObj spid="_x0000_s145476"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107</a:t>
            </a:fld>
            <a:endParaRPr lang="en-US" dirty="0"/>
          </a:p>
        </p:txBody>
      </p:sp>
      <p:sp>
        <p:nvSpPr>
          <p:cNvPr id="4" name="Title 3"/>
          <p:cNvSpPr>
            <a:spLocks noGrp="1"/>
          </p:cNvSpPr>
          <p:nvPr>
            <p:ph type="title"/>
          </p:nvPr>
        </p:nvSpPr>
        <p:spPr/>
        <p:txBody>
          <a:bodyPr/>
          <a:lstStyle/>
          <a:p>
            <a:r>
              <a:rPr lang="en-US" dirty="0"/>
              <a:t>Execute Negotiations</a:t>
            </a:r>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Once a supplier(s) is selected by the strategic sourcing team, a </a:t>
            </a:r>
            <a:r>
              <a:rPr lang="en-US" dirty="0" smtClean="0"/>
              <a:t>business case is prepared for review with stakeholders and procurement leadership outlining the options resulting from negotiations and a final </a:t>
            </a:r>
            <a:r>
              <a:rPr lang="en-US" dirty="0"/>
              <a:t>recommendation.</a:t>
            </a:r>
          </a:p>
        </p:txBody>
      </p:sp>
      <p:sp>
        <p:nvSpPr>
          <p:cNvPr id="11" name="AutoShape 6"/>
          <p:cNvSpPr>
            <a:spLocks noChangeArrowheads="1"/>
          </p:cNvSpPr>
          <p:nvPr/>
        </p:nvSpPr>
        <p:spPr bwMode="auto">
          <a:xfrm>
            <a:off x="381000" y="2603500"/>
            <a:ext cx="2698750" cy="1011237"/>
          </a:xfrm>
          <a:prstGeom prst="roundRect">
            <a:avLst>
              <a:gd name="adj" fmla="val 16667"/>
            </a:avLst>
          </a:prstGeom>
          <a:solidFill>
            <a:srgbClr val="00BBEE"/>
          </a:solidFill>
          <a:ln w="12700" algn="ctr">
            <a:solidFill>
              <a:srgbClr val="000000"/>
            </a:solidFill>
            <a:prstDash val="dash"/>
            <a:round/>
            <a:headEnd type="none" w="sm" len="sm"/>
            <a:tailEnd type="none" w="sm" len="sm"/>
          </a:ln>
        </p:spPr>
        <p:txBody>
          <a:bodyPr wrap="none" lIns="90488" tIns="44450" rIns="90488" bIns="4445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charset="0"/>
              </a:rPr>
              <a:t>Scenario 1:</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charset="0"/>
              </a:rPr>
              <a:t>Greatest TCO Benefits</a:t>
            </a:r>
          </a:p>
        </p:txBody>
      </p:sp>
      <p:sp>
        <p:nvSpPr>
          <p:cNvPr id="12" name="AutoShape 7"/>
          <p:cNvSpPr>
            <a:spLocks noChangeArrowheads="1"/>
          </p:cNvSpPr>
          <p:nvPr/>
        </p:nvSpPr>
        <p:spPr bwMode="auto">
          <a:xfrm>
            <a:off x="3209925" y="2597150"/>
            <a:ext cx="2698750" cy="1011237"/>
          </a:xfrm>
          <a:prstGeom prst="roundRect">
            <a:avLst>
              <a:gd name="adj" fmla="val 16667"/>
            </a:avLst>
          </a:prstGeom>
          <a:solidFill>
            <a:srgbClr val="00BBEE"/>
          </a:solidFill>
          <a:ln w="12700" algn="ctr">
            <a:solidFill>
              <a:srgbClr val="000000"/>
            </a:solidFill>
            <a:prstDash val="dash"/>
            <a:round/>
            <a:headEnd type="none" w="sm" len="sm"/>
            <a:tailEnd type="none" w="sm" len="sm"/>
          </a:ln>
        </p:spPr>
        <p:txBody>
          <a:bodyPr wrap="none" lIns="90488" tIns="44450" rIns="90488" bIns="4445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charset="0"/>
              </a:rPr>
              <a:t>Scenario 2:</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charset="0"/>
              </a:rPr>
              <a:t>Distributor Offering</a:t>
            </a:r>
          </a:p>
        </p:txBody>
      </p:sp>
      <p:sp>
        <p:nvSpPr>
          <p:cNvPr id="13" name="AutoShape 8"/>
          <p:cNvSpPr>
            <a:spLocks noChangeArrowheads="1"/>
          </p:cNvSpPr>
          <p:nvPr/>
        </p:nvSpPr>
        <p:spPr bwMode="auto">
          <a:xfrm>
            <a:off x="6040437" y="2590800"/>
            <a:ext cx="2698750" cy="1011237"/>
          </a:xfrm>
          <a:prstGeom prst="roundRect">
            <a:avLst>
              <a:gd name="adj" fmla="val 16667"/>
            </a:avLst>
          </a:prstGeom>
          <a:solidFill>
            <a:srgbClr val="00BBEE"/>
          </a:solidFill>
          <a:ln w="12700" algn="ctr">
            <a:solidFill>
              <a:srgbClr val="000000"/>
            </a:solidFill>
            <a:prstDash val="dash"/>
            <a:round/>
            <a:headEnd type="none" w="sm" len="sm"/>
            <a:tailEnd type="none" w="sm" len="sm"/>
          </a:ln>
        </p:spPr>
        <p:txBody>
          <a:bodyPr wrap="none" lIns="90488" tIns="44450" rIns="90488" bIns="4445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charset="0"/>
              </a:rPr>
              <a:t>Scenario 3:</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Arial" charset="0"/>
              </a:rPr>
              <a:t>Fewest Suppliers</a:t>
            </a:r>
          </a:p>
        </p:txBody>
      </p:sp>
      <p:sp>
        <p:nvSpPr>
          <p:cNvPr id="14" name="AutoShape 9"/>
          <p:cNvSpPr>
            <a:spLocks noChangeArrowheads="1"/>
          </p:cNvSpPr>
          <p:nvPr/>
        </p:nvSpPr>
        <p:spPr bwMode="auto">
          <a:xfrm rot="10800000">
            <a:off x="1855788" y="4168775"/>
            <a:ext cx="5459412" cy="638175"/>
          </a:xfrm>
          <a:prstGeom prst="triangle">
            <a:avLst>
              <a:gd name="adj" fmla="val 50000"/>
            </a:avLst>
          </a:prstGeom>
          <a:solidFill>
            <a:srgbClr val="003344"/>
          </a:solidFill>
          <a:ln w="9525" cap="flat" cmpd="sng" algn="ctr">
            <a:noFill/>
            <a:prstDash val="solid"/>
            <a:headEnd type="none" w="sm" len="sm"/>
            <a:tailEnd type="none" w="sm" len="sm"/>
          </a:ln>
          <a:effectLst>
            <a:outerShdw blurRad="40000" dist="23000" dir="5400000" rotWithShape="0">
              <a:srgbClr val="000000">
                <a:alpha val="35000"/>
              </a:srgbClr>
            </a:outerShdw>
          </a:effectLst>
        </p:spPr>
        <p:txBody>
          <a:bodyPr wrap="none" lIns="90488" tIns="44450" rIns="90488" bIns="44450"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FFFFFF"/>
              </a:solidFill>
              <a:effectLst/>
              <a:uLnTx/>
              <a:uFillTx/>
              <a:latin typeface="Arial"/>
            </a:endParaRPr>
          </a:p>
        </p:txBody>
      </p:sp>
      <p:sp>
        <p:nvSpPr>
          <p:cNvPr id="15" name="Text Box 10"/>
          <p:cNvSpPr txBox="1">
            <a:spLocks noChangeArrowheads="1"/>
          </p:cNvSpPr>
          <p:nvPr/>
        </p:nvSpPr>
        <p:spPr bwMode="auto">
          <a:xfrm>
            <a:off x="1546225" y="5387975"/>
            <a:ext cx="5915025" cy="483722"/>
          </a:xfrm>
          <a:prstGeom prst="rect">
            <a:avLst/>
          </a:prstGeom>
          <a:noFill/>
          <a:ln w="12700" algn="ctr">
            <a:noFill/>
            <a:miter lim="800000"/>
            <a:headEnd type="none" w="sm" len="sm"/>
            <a:tailEnd type="none" w="sm" len="sm"/>
          </a:ln>
        </p:spPr>
        <p:txBody>
          <a:bodyPr lIns="90488" tIns="44450" rIns="90488" bIns="44450">
            <a:spAutoFit/>
          </a:bodyPr>
          <a:lstStyle/>
          <a:p>
            <a:pPr algn="ctr" eaLnBrk="0" fontAlgn="base" hangingPunct="0">
              <a:lnSpc>
                <a:spcPct val="80000"/>
              </a:lnSpc>
              <a:spcBef>
                <a:spcPct val="50000"/>
              </a:spcBef>
              <a:spcAft>
                <a:spcPct val="0"/>
              </a:spcAft>
            </a:pPr>
            <a:r>
              <a:rPr lang="en-US" sz="3200" i="1" dirty="0">
                <a:solidFill>
                  <a:srgbClr val="000000"/>
                </a:solidFill>
                <a:latin typeface="Arial" charset="0"/>
              </a:rPr>
              <a:t>Team Recommendation</a:t>
            </a:r>
          </a:p>
        </p:txBody>
      </p:sp>
    </p:spTree>
    <p:extLst>
      <p:ext uri="{BB962C8B-B14F-4D97-AF65-F5344CB8AC3E}">
        <p14:creationId xmlns:p14="http://schemas.microsoft.com/office/powerpoint/2010/main" xmlns="" val="4460477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graphicFrame>
        <p:nvGraphicFramePr>
          <p:cNvPr id="8" name="Content Placeholder 8"/>
          <p:cNvGraphicFramePr>
            <a:graphicFrameLocks noGrp="1"/>
          </p:cNvGraphicFramePr>
          <p:nvPr>
            <p:ph idx="1"/>
            <p:custDataLst>
              <p:tags r:id="rId2"/>
            </p:custDataLst>
            <p:extLst>
              <p:ext uri="{D42A27DB-BD31-4B8C-83A1-F6EECF244321}">
                <p14:modId xmlns:p14="http://schemas.microsoft.com/office/powerpoint/2010/main" xmlns="" val="3114499906"/>
              </p:ext>
            </p:extLst>
          </p:nvPr>
        </p:nvGraphicFramePr>
        <p:xfrm>
          <a:off x="381000" y="2140903"/>
          <a:ext cx="7661913" cy="2210950"/>
        </p:xfrm>
        <a:graphic>
          <a:graphicData uri="http://schemas.openxmlformats.org/drawingml/2006/table">
            <a:tbl>
              <a:tblPr firstRow="1" bandRow="1">
                <a:tableStyleId>{2D5ABB26-0587-4C30-8999-92F81FD0307C}</a:tableStyleId>
              </a:tblPr>
              <a:tblGrid>
                <a:gridCol w="7661913"/>
              </a:tblGrid>
              <a:tr h="0">
                <a:tc>
                  <a:txBody>
                    <a:bodyPr/>
                    <a:lstStyle/>
                    <a:p>
                      <a:pPr marL="0" lvl="0" algn="l">
                        <a:spcBef>
                          <a:spcPts val="10"/>
                        </a:spcBef>
                        <a:spcAft>
                          <a:spcPts val="10"/>
                        </a:spcAft>
                      </a:pPr>
                      <a:r>
                        <a:rPr lang="en-US" sz="1600" b="0" dirty="0" smtClean="0">
                          <a:solidFill>
                            <a:srgbClr val="000000"/>
                          </a:solidFill>
                        </a:rPr>
                        <a:t>Conducting Sourcing Analysis</a:t>
                      </a:r>
                      <a:endParaRPr lang="en-US" sz="1600" b="0" dirty="0">
                        <a:solidFill>
                          <a:srgbClr val="000000"/>
                        </a:solidFill>
                      </a:endParaRPr>
                    </a:p>
                  </a:txBody>
                  <a:tcPr marL="72009" marR="72009" marT="36005" marB="36005" anchor="ctr">
                    <a:noFill/>
                  </a:tcPr>
                </a:tc>
              </a:tr>
              <a:tr h="0">
                <a:tc>
                  <a:txBody>
                    <a:bodyPr/>
                    <a:lstStyle/>
                    <a:p>
                      <a:pPr marL="0" marR="0" lvl="0" indent="0" algn="l" defTabSz="914400" rtl="0" eaLnBrk="1" fontAlgn="auto" latinLnBrk="0" hangingPunct="1">
                        <a:lnSpc>
                          <a:spcPct val="100000"/>
                        </a:lnSpc>
                        <a:spcBef>
                          <a:spcPts val="10"/>
                        </a:spcBef>
                        <a:spcAft>
                          <a:spcPts val="10"/>
                        </a:spcAft>
                        <a:buClrTx/>
                        <a:buSzTx/>
                        <a:buFontTx/>
                        <a:buNone/>
                        <a:tabLst/>
                        <a:defRPr/>
                      </a:pPr>
                      <a:r>
                        <a:rPr lang="en-AU" sz="1600" b="0" dirty="0" smtClean="0"/>
                        <a:t>Data Management Methods</a:t>
                      </a:r>
                      <a:endParaRPr lang="en-US" sz="1600" b="0" dirty="0" smtClean="0">
                        <a:solidFill>
                          <a:srgbClr val="000000"/>
                        </a:solidFill>
                      </a:endParaRPr>
                    </a:p>
                  </a:txBody>
                  <a:tcPr marL="72009" marR="72009" marT="36005" marB="36005" anchor="ctr">
                    <a:noFill/>
                  </a:tcPr>
                </a:tc>
              </a:tr>
              <a:tr h="0">
                <a:tc>
                  <a:txBody>
                    <a:bodyPr/>
                    <a:lstStyle/>
                    <a:p>
                      <a:pPr marL="0" lvl="0" algn="l">
                        <a:spcBef>
                          <a:spcPts val="10"/>
                        </a:spcBef>
                        <a:spcAft>
                          <a:spcPts val="10"/>
                        </a:spcAft>
                      </a:pPr>
                      <a:r>
                        <a:rPr lang="en-US" sz="1600" b="0" noProof="0" dirty="0" smtClean="0"/>
                        <a:t>Creating &amp; Analyzing RFIs &amp; RFPs</a:t>
                      </a:r>
                      <a:endParaRPr lang="en-US" sz="1600" b="0" noProof="0" dirty="0">
                        <a:solidFill>
                          <a:srgbClr val="000000"/>
                        </a:solidFill>
                      </a:endParaRPr>
                    </a:p>
                  </a:txBody>
                  <a:tcPr marL="72009" marR="72009" marT="36005" marB="36005" anchor="ctr">
                    <a:noFill/>
                  </a:tcPr>
                </a:tc>
              </a:tr>
              <a:tr h="0">
                <a:tc>
                  <a:txBody>
                    <a:bodyPr/>
                    <a:lstStyle/>
                    <a:p>
                      <a:pPr marL="0" lvl="0" algn="l">
                        <a:spcBef>
                          <a:spcPts val="10"/>
                        </a:spcBef>
                        <a:spcAft>
                          <a:spcPts val="10"/>
                        </a:spcAft>
                      </a:pPr>
                      <a:r>
                        <a:rPr lang="en-AU" sz="1600" b="0" dirty="0" smtClean="0"/>
                        <a:t>Preparing for Fact Based Negotiations</a:t>
                      </a:r>
                      <a:endParaRPr lang="en-US" sz="1600" b="0" dirty="0">
                        <a:solidFill>
                          <a:srgbClr val="000000"/>
                        </a:solidFill>
                      </a:endParaRPr>
                    </a:p>
                  </a:txBody>
                  <a:tcPr marL="72009" marR="72009" marT="36005" marB="36005" anchor="ctr">
                    <a:noFill/>
                  </a:tcPr>
                </a:tc>
              </a:tr>
              <a:tr h="0">
                <a:tc>
                  <a:txBody>
                    <a:bodyPr/>
                    <a:lstStyle/>
                    <a:p>
                      <a:pPr marL="0" lvl="0" algn="l">
                        <a:spcBef>
                          <a:spcPts val="10"/>
                        </a:spcBef>
                        <a:spcAft>
                          <a:spcPts val="10"/>
                        </a:spcAft>
                      </a:pPr>
                      <a:r>
                        <a:rPr lang="en-US" sz="1600" b="1" dirty="0" smtClean="0">
                          <a:solidFill>
                            <a:srgbClr val="000000"/>
                          </a:solidFill>
                        </a:rPr>
                        <a:t>Appendix</a:t>
                      </a:r>
                      <a:endParaRPr lang="en-US" sz="1600" b="1" dirty="0">
                        <a:solidFill>
                          <a:srgbClr val="000000"/>
                        </a:solidFill>
                      </a:endParaRPr>
                    </a:p>
                  </a:txBody>
                  <a:tcPr marL="72009" marR="72009" marT="36005" marB="36005" anchor="ctr">
                    <a:solidFill>
                      <a:schemeClr val="bg1">
                        <a:lumMod val="85000"/>
                      </a:schemeClr>
                    </a:solidFill>
                  </a:tcPr>
                </a:tc>
              </a:tr>
              <a:tr h="0">
                <a:tc>
                  <a:txBody>
                    <a:bodyPr/>
                    <a:lstStyle/>
                    <a:p>
                      <a:pPr marL="463550" lvl="0" indent="0" algn="l">
                        <a:spcBef>
                          <a:spcPts val="10"/>
                        </a:spcBef>
                        <a:spcAft>
                          <a:spcPts val="10"/>
                        </a:spcAft>
                      </a:pPr>
                      <a:r>
                        <a:rPr lang="en-US" sz="1600" b="1" dirty="0" smtClean="0">
                          <a:solidFill>
                            <a:srgbClr val="000000"/>
                          </a:solidFill>
                        </a:rPr>
                        <a:t>Key Excel Skills for Analysts</a:t>
                      </a:r>
                      <a:endParaRPr lang="en-US" sz="1600" b="1" dirty="0">
                        <a:solidFill>
                          <a:srgbClr val="000000"/>
                        </a:solidFill>
                      </a:endParaRPr>
                    </a:p>
                  </a:txBody>
                  <a:tcPr marL="72009" marR="72009" marT="36005" marB="36005" anchor="ctr">
                    <a:solidFill>
                      <a:schemeClr val="bg1">
                        <a:lumMod val="85000"/>
                      </a:schemeClr>
                    </a:solidFill>
                  </a:tcPr>
                </a:tc>
              </a:tr>
              <a:tr h="0">
                <a:tc>
                  <a:txBody>
                    <a:bodyPr/>
                    <a:lstStyle/>
                    <a:p>
                      <a:pPr marL="463550" lvl="0" indent="0" algn="l">
                        <a:spcBef>
                          <a:spcPts val="10"/>
                        </a:spcBef>
                        <a:spcAft>
                          <a:spcPts val="10"/>
                        </a:spcAft>
                      </a:pPr>
                      <a:r>
                        <a:rPr lang="en-US" sz="1600" b="0" dirty="0" smtClean="0">
                          <a:solidFill>
                            <a:srgbClr val="000000"/>
                          </a:solidFill>
                        </a:rPr>
                        <a:t>Tools and Templates</a:t>
                      </a:r>
                      <a:endParaRPr lang="en-US" sz="1600" b="0" dirty="0">
                        <a:solidFill>
                          <a:srgbClr val="000000"/>
                        </a:solidFill>
                      </a:endParaRPr>
                    </a:p>
                  </a:txBody>
                  <a:tcPr marL="72009" marR="72009" marT="36005" marB="36005" anchor="ctr">
                    <a:noFill/>
                  </a:tcPr>
                </a:tc>
              </a:tr>
            </a:tbl>
          </a:graphicData>
        </a:graphic>
      </p:graphicFrame>
    </p:spTree>
    <p:custDataLst>
      <p:tags r:id="rId1"/>
    </p:custDataLst>
    <p:extLst>
      <p:ext uri="{BB962C8B-B14F-4D97-AF65-F5344CB8AC3E}">
        <p14:creationId xmlns:p14="http://schemas.microsoft.com/office/powerpoint/2010/main" xmlns="" val="35802167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197669365"/>
              </p:ext>
            </p:extLst>
          </p:nvPr>
        </p:nvGraphicFramePr>
        <p:xfrm>
          <a:off x="1588" y="1588"/>
          <a:ext cx="1587" cy="1587"/>
        </p:xfrm>
        <a:graphic>
          <a:graphicData uri="http://schemas.openxmlformats.org/presentationml/2006/ole">
            <p:oleObj spid="_x0000_s56396" name="think-cell Slide" r:id="rId9"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109</a:t>
            </a:fld>
            <a:endParaRPr lang="en-US" dirty="0"/>
          </a:p>
        </p:txBody>
      </p:sp>
      <p:sp>
        <p:nvSpPr>
          <p:cNvPr id="4" name="Title 3"/>
          <p:cNvSpPr>
            <a:spLocks noGrp="1"/>
          </p:cNvSpPr>
          <p:nvPr>
            <p:ph type="title"/>
          </p:nvPr>
        </p:nvSpPr>
        <p:spPr/>
        <p:txBody>
          <a:bodyPr/>
          <a:lstStyle/>
          <a:p>
            <a:r>
              <a:rPr lang="en-GB" dirty="0"/>
              <a:t>Key Excel Skills for Analysts</a:t>
            </a:r>
            <a:endParaRPr lang="en-US" dirty="0"/>
          </a:p>
        </p:txBody>
      </p:sp>
      <p:grpSp>
        <p:nvGrpSpPr>
          <p:cNvPr id="31" name="Group 30"/>
          <p:cNvGrpSpPr/>
          <p:nvPr/>
        </p:nvGrpSpPr>
        <p:grpSpPr>
          <a:xfrm>
            <a:off x="481013" y="1281113"/>
            <a:ext cx="6732587" cy="704441"/>
            <a:chOff x="481013" y="1281113"/>
            <a:chExt cx="6732587" cy="704441"/>
          </a:xfrm>
        </p:grpSpPr>
        <p:sp>
          <p:nvSpPr>
            <p:cNvPr id="32" name="Pentagon 31"/>
            <p:cNvSpPr/>
            <p:nvPr>
              <p:custDataLst>
                <p:tags r:id="rId7"/>
              </p:custDataLst>
            </p:nvPr>
          </p:nvSpPr>
          <p:spPr bwMode="auto">
            <a:xfrm>
              <a:off x="611188" y="1362075"/>
              <a:ext cx="6602412" cy="623479"/>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92075" defTabSz="914400" eaLnBrk="0" fontAlgn="base" latinLnBrk="0" hangingPunct="0">
                <a:lnSpc>
                  <a:spcPct val="80000"/>
                </a:lnSpc>
                <a:spcBef>
                  <a:spcPct val="0"/>
                </a:spcBef>
                <a:spcAft>
                  <a:spcPct val="0"/>
                </a:spcAft>
                <a:buClrTx/>
                <a:buSzTx/>
                <a:buFontTx/>
                <a:buNone/>
                <a:tabLst/>
                <a:defRPr/>
              </a:pPr>
              <a:r>
                <a:rPr kumimoji="0" lang="en-GB" sz="1600" b="1" i="0" u="none" strike="noStrike" kern="0" cap="none" spc="0" normalizeH="0" baseline="0" noProof="0" dirty="0" smtClean="0">
                  <a:ln>
                    <a:noFill/>
                  </a:ln>
                  <a:solidFill>
                    <a:srgbClr val="000000"/>
                  </a:solidFill>
                  <a:effectLst/>
                  <a:uLnTx/>
                  <a:uFillTx/>
                  <a:latin typeface="Arial"/>
                  <a:cs typeface="Arial" charset="0"/>
                </a:rPr>
                <a:t>Data Filters</a:t>
              </a:r>
              <a:endParaRPr kumimoji="0" lang="en-GB" sz="1600" b="1" i="0" u="none" strike="noStrike" kern="0" cap="none" spc="0" normalizeH="0" baseline="0" noProof="0" dirty="0">
                <a:ln>
                  <a:noFill/>
                </a:ln>
                <a:solidFill>
                  <a:srgbClr val="000000"/>
                </a:solidFill>
                <a:effectLst/>
                <a:uLnTx/>
                <a:uFillTx/>
                <a:latin typeface="Arial"/>
                <a:cs typeface="Arial" charset="0"/>
              </a:endParaRPr>
            </a:p>
          </p:txBody>
        </p:sp>
        <p:sp>
          <p:nvSpPr>
            <p:cNvPr id="33" name="Oval 38"/>
            <p:cNvSpPr>
              <a:spLocks noChangeArrowheads="1"/>
            </p:cNvSpPr>
            <p:nvPr/>
          </p:nvSpPr>
          <p:spPr bwMode="auto">
            <a:xfrm>
              <a:off x="525860" y="1303381"/>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34" name="Rectangle 39"/>
            <p:cNvSpPr>
              <a:spLocks noChangeArrowheads="1"/>
            </p:cNvSpPr>
            <p:nvPr/>
          </p:nvSpPr>
          <p:spPr bwMode="auto">
            <a:xfrm>
              <a:off x="481013" y="1281113"/>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1</a:t>
              </a:r>
            </a:p>
          </p:txBody>
        </p:sp>
      </p:grpSp>
      <p:grpSp>
        <p:nvGrpSpPr>
          <p:cNvPr id="35" name="Group 34"/>
          <p:cNvGrpSpPr/>
          <p:nvPr/>
        </p:nvGrpSpPr>
        <p:grpSpPr>
          <a:xfrm>
            <a:off x="481013" y="2138907"/>
            <a:ext cx="6732587" cy="704441"/>
            <a:chOff x="481013" y="1281113"/>
            <a:chExt cx="6732587" cy="704441"/>
          </a:xfrm>
        </p:grpSpPr>
        <p:sp>
          <p:nvSpPr>
            <p:cNvPr id="36" name="Pentagon 35"/>
            <p:cNvSpPr/>
            <p:nvPr>
              <p:custDataLst>
                <p:tags r:id="rId6"/>
              </p:custDataLst>
            </p:nvPr>
          </p:nvSpPr>
          <p:spPr bwMode="auto">
            <a:xfrm>
              <a:off x="611188" y="1362075"/>
              <a:ext cx="6602412" cy="623479"/>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92075" defTabSz="914400" eaLnBrk="0" fontAlgn="base" latinLnBrk="0" hangingPunct="0">
                <a:lnSpc>
                  <a:spcPct val="80000"/>
                </a:lnSpc>
                <a:spcBef>
                  <a:spcPct val="0"/>
                </a:spcBef>
                <a:spcAft>
                  <a:spcPct val="0"/>
                </a:spcAft>
                <a:buClrTx/>
                <a:buSzTx/>
                <a:buFontTx/>
                <a:buNone/>
                <a:tabLst/>
                <a:defRPr/>
              </a:pPr>
              <a:r>
                <a:rPr kumimoji="0" lang="en-GB" sz="1600" b="1" i="0" u="none" strike="noStrike" kern="0" cap="none" spc="0" normalizeH="0" baseline="0" noProof="0" dirty="0" smtClean="0">
                  <a:ln>
                    <a:noFill/>
                  </a:ln>
                  <a:solidFill>
                    <a:srgbClr val="000000"/>
                  </a:solidFill>
                  <a:effectLst/>
                  <a:uLnTx/>
                  <a:uFillTx/>
                  <a:latin typeface="Arial"/>
                  <a:cs typeface="Arial" charset="0"/>
                </a:rPr>
                <a:t>Pivot Tables</a:t>
              </a:r>
              <a:endParaRPr kumimoji="0" lang="en-GB" sz="1600" b="1" i="0" u="none" strike="noStrike" kern="0" cap="none" spc="0" normalizeH="0" baseline="0" noProof="0" dirty="0">
                <a:ln>
                  <a:noFill/>
                </a:ln>
                <a:solidFill>
                  <a:srgbClr val="000000"/>
                </a:solidFill>
                <a:effectLst/>
                <a:uLnTx/>
                <a:uFillTx/>
                <a:latin typeface="Arial"/>
                <a:cs typeface="Arial" charset="0"/>
              </a:endParaRPr>
            </a:p>
          </p:txBody>
        </p:sp>
        <p:sp>
          <p:nvSpPr>
            <p:cNvPr id="37" name="Oval 38"/>
            <p:cNvSpPr>
              <a:spLocks noChangeArrowheads="1"/>
            </p:cNvSpPr>
            <p:nvPr/>
          </p:nvSpPr>
          <p:spPr bwMode="auto">
            <a:xfrm>
              <a:off x="525860" y="1303381"/>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38" name="Rectangle 39"/>
            <p:cNvSpPr>
              <a:spLocks noChangeArrowheads="1"/>
            </p:cNvSpPr>
            <p:nvPr/>
          </p:nvSpPr>
          <p:spPr bwMode="auto">
            <a:xfrm>
              <a:off x="481013" y="1281113"/>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2</a:t>
              </a:r>
            </a:p>
          </p:txBody>
        </p:sp>
      </p:grpSp>
      <p:grpSp>
        <p:nvGrpSpPr>
          <p:cNvPr id="39" name="Group 38"/>
          <p:cNvGrpSpPr/>
          <p:nvPr/>
        </p:nvGrpSpPr>
        <p:grpSpPr>
          <a:xfrm>
            <a:off x="481013" y="2996701"/>
            <a:ext cx="6732587" cy="704441"/>
            <a:chOff x="481013" y="1281113"/>
            <a:chExt cx="6732587" cy="704441"/>
          </a:xfrm>
        </p:grpSpPr>
        <p:sp>
          <p:nvSpPr>
            <p:cNvPr id="40" name="Pentagon 39"/>
            <p:cNvSpPr/>
            <p:nvPr>
              <p:custDataLst>
                <p:tags r:id="rId5"/>
              </p:custDataLst>
            </p:nvPr>
          </p:nvSpPr>
          <p:spPr bwMode="auto">
            <a:xfrm>
              <a:off x="611188" y="1362075"/>
              <a:ext cx="6602412" cy="623479"/>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92075" defTabSz="914400" eaLnBrk="0" fontAlgn="base" latinLnBrk="0" hangingPunct="0">
                <a:lnSpc>
                  <a:spcPct val="80000"/>
                </a:lnSpc>
                <a:spcBef>
                  <a:spcPct val="0"/>
                </a:spcBef>
                <a:spcAft>
                  <a:spcPct val="0"/>
                </a:spcAft>
                <a:buClrTx/>
                <a:buSzTx/>
                <a:buFontTx/>
                <a:buNone/>
                <a:tabLst/>
                <a:defRPr/>
              </a:pPr>
              <a:r>
                <a:rPr kumimoji="0" lang="en-GB" sz="1600" b="1" i="0" u="none" strike="noStrike" kern="0" cap="none" spc="0" normalizeH="0" baseline="0" noProof="0" dirty="0" smtClean="0">
                  <a:ln>
                    <a:noFill/>
                  </a:ln>
                  <a:solidFill>
                    <a:srgbClr val="000000"/>
                  </a:solidFill>
                  <a:effectLst/>
                  <a:uLnTx/>
                  <a:uFillTx/>
                  <a:latin typeface="Arial"/>
                  <a:cs typeface="Arial" charset="0"/>
                </a:rPr>
                <a:t>VLOOKUPS</a:t>
              </a:r>
              <a:endParaRPr kumimoji="0" lang="en-GB" sz="1600" b="1" i="0" u="none" strike="noStrike" kern="0" cap="none" spc="0" normalizeH="0" baseline="0" noProof="0" dirty="0">
                <a:ln>
                  <a:noFill/>
                </a:ln>
                <a:solidFill>
                  <a:srgbClr val="000000"/>
                </a:solidFill>
                <a:effectLst/>
                <a:uLnTx/>
                <a:uFillTx/>
                <a:latin typeface="Arial"/>
                <a:cs typeface="Arial" charset="0"/>
              </a:endParaRPr>
            </a:p>
          </p:txBody>
        </p:sp>
        <p:sp>
          <p:nvSpPr>
            <p:cNvPr id="41" name="Oval 38"/>
            <p:cNvSpPr>
              <a:spLocks noChangeArrowheads="1"/>
            </p:cNvSpPr>
            <p:nvPr/>
          </p:nvSpPr>
          <p:spPr bwMode="auto">
            <a:xfrm>
              <a:off x="525860" y="1303381"/>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42" name="Rectangle 39"/>
            <p:cNvSpPr>
              <a:spLocks noChangeArrowheads="1"/>
            </p:cNvSpPr>
            <p:nvPr/>
          </p:nvSpPr>
          <p:spPr bwMode="auto">
            <a:xfrm>
              <a:off x="481013" y="1281113"/>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3</a:t>
              </a:r>
            </a:p>
          </p:txBody>
        </p:sp>
      </p:grpSp>
      <p:grpSp>
        <p:nvGrpSpPr>
          <p:cNvPr id="43" name="Group 42"/>
          <p:cNvGrpSpPr/>
          <p:nvPr/>
        </p:nvGrpSpPr>
        <p:grpSpPr>
          <a:xfrm>
            <a:off x="481013" y="3854495"/>
            <a:ext cx="6732587" cy="704441"/>
            <a:chOff x="481013" y="1281113"/>
            <a:chExt cx="6732587" cy="704441"/>
          </a:xfrm>
        </p:grpSpPr>
        <p:sp>
          <p:nvSpPr>
            <p:cNvPr id="44" name="Pentagon 43"/>
            <p:cNvSpPr/>
            <p:nvPr>
              <p:custDataLst>
                <p:tags r:id="rId4"/>
              </p:custDataLst>
            </p:nvPr>
          </p:nvSpPr>
          <p:spPr bwMode="auto">
            <a:xfrm>
              <a:off x="611188" y="1362075"/>
              <a:ext cx="6602412" cy="623479"/>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92075" defTabSz="914400" eaLnBrk="0" fontAlgn="base" latinLnBrk="0" hangingPunct="0">
                <a:lnSpc>
                  <a:spcPct val="80000"/>
                </a:lnSpc>
                <a:spcBef>
                  <a:spcPct val="0"/>
                </a:spcBef>
                <a:spcAft>
                  <a:spcPct val="0"/>
                </a:spcAft>
                <a:buClrTx/>
                <a:buSzTx/>
                <a:buFontTx/>
                <a:buNone/>
                <a:tabLst/>
                <a:defRPr/>
              </a:pPr>
              <a:r>
                <a:rPr kumimoji="0" lang="en-GB" sz="1600" b="1" i="0" u="none" strike="noStrike" kern="0" cap="none" spc="0" normalizeH="0" baseline="0" noProof="0" dirty="0" smtClean="0">
                  <a:ln>
                    <a:noFill/>
                  </a:ln>
                  <a:solidFill>
                    <a:srgbClr val="000000"/>
                  </a:solidFill>
                  <a:effectLst/>
                  <a:uLnTx/>
                  <a:uFillTx/>
                  <a:latin typeface="Arial"/>
                  <a:cs typeface="Arial" charset="0"/>
                </a:rPr>
                <a:t>‘IF’ Statements</a:t>
              </a:r>
              <a:endParaRPr kumimoji="0" lang="en-GB" sz="1600" b="1" i="0" u="none" strike="noStrike" kern="0" cap="none" spc="0" normalizeH="0" baseline="0" noProof="0" dirty="0">
                <a:ln>
                  <a:noFill/>
                </a:ln>
                <a:solidFill>
                  <a:srgbClr val="000000"/>
                </a:solidFill>
                <a:effectLst/>
                <a:uLnTx/>
                <a:uFillTx/>
                <a:latin typeface="Arial"/>
                <a:cs typeface="Arial" charset="0"/>
              </a:endParaRPr>
            </a:p>
          </p:txBody>
        </p:sp>
        <p:sp>
          <p:nvSpPr>
            <p:cNvPr id="45" name="Oval 38"/>
            <p:cNvSpPr>
              <a:spLocks noChangeArrowheads="1"/>
            </p:cNvSpPr>
            <p:nvPr/>
          </p:nvSpPr>
          <p:spPr bwMode="auto">
            <a:xfrm>
              <a:off x="525860" y="1303381"/>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46" name="Rectangle 39"/>
            <p:cNvSpPr>
              <a:spLocks noChangeArrowheads="1"/>
            </p:cNvSpPr>
            <p:nvPr/>
          </p:nvSpPr>
          <p:spPr bwMode="auto">
            <a:xfrm>
              <a:off x="481013" y="1281113"/>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4</a:t>
              </a:r>
            </a:p>
          </p:txBody>
        </p:sp>
      </p:grpSp>
      <p:grpSp>
        <p:nvGrpSpPr>
          <p:cNvPr id="47" name="Group 46"/>
          <p:cNvGrpSpPr/>
          <p:nvPr/>
        </p:nvGrpSpPr>
        <p:grpSpPr>
          <a:xfrm>
            <a:off x="481013" y="4712289"/>
            <a:ext cx="6732587" cy="704441"/>
            <a:chOff x="481013" y="1281113"/>
            <a:chExt cx="6732587" cy="704441"/>
          </a:xfrm>
        </p:grpSpPr>
        <p:sp>
          <p:nvSpPr>
            <p:cNvPr id="48" name="Pentagon 47"/>
            <p:cNvSpPr/>
            <p:nvPr>
              <p:custDataLst>
                <p:tags r:id="rId3"/>
              </p:custDataLst>
            </p:nvPr>
          </p:nvSpPr>
          <p:spPr bwMode="auto">
            <a:xfrm>
              <a:off x="611188" y="1362075"/>
              <a:ext cx="6602412" cy="623479"/>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92075" defTabSz="914400" eaLnBrk="0" fontAlgn="base" latinLnBrk="0" hangingPunct="0">
                <a:lnSpc>
                  <a:spcPct val="80000"/>
                </a:lnSpc>
                <a:spcBef>
                  <a:spcPct val="0"/>
                </a:spcBef>
                <a:spcAft>
                  <a:spcPct val="0"/>
                </a:spcAft>
                <a:buClrTx/>
                <a:buSzTx/>
                <a:buFontTx/>
                <a:buNone/>
                <a:tabLst/>
                <a:defRPr/>
              </a:pPr>
              <a:r>
                <a:rPr kumimoji="0" lang="en-GB" sz="1600" b="1" i="0" u="none" strike="noStrike" kern="0" cap="none" spc="0" normalizeH="0" baseline="0" noProof="0" dirty="0" smtClean="0">
                  <a:ln>
                    <a:noFill/>
                  </a:ln>
                  <a:solidFill>
                    <a:srgbClr val="000000"/>
                  </a:solidFill>
                  <a:effectLst/>
                  <a:uLnTx/>
                  <a:uFillTx/>
                  <a:latin typeface="Arial"/>
                  <a:cs typeface="Arial" charset="0"/>
                </a:rPr>
                <a:t>Conditional Formatting</a:t>
              </a:r>
              <a:endParaRPr kumimoji="0" lang="en-GB" sz="1600" b="1" i="0" u="none" strike="noStrike" kern="0" cap="none" spc="0" normalizeH="0" baseline="0" noProof="0" dirty="0">
                <a:ln>
                  <a:noFill/>
                </a:ln>
                <a:solidFill>
                  <a:srgbClr val="000000"/>
                </a:solidFill>
                <a:effectLst/>
                <a:uLnTx/>
                <a:uFillTx/>
                <a:latin typeface="Arial"/>
                <a:cs typeface="Arial" charset="0"/>
              </a:endParaRPr>
            </a:p>
          </p:txBody>
        </p:sp>
        <p:sp>
          <p:nvSpPr>
            <p:cNvPr id="49" name="Oval 38"/>
            <p:cNvSpPr>
              <a:spLocks noChangeArrowheads="1"/>
            </p:cNvSpPr>
            <p:nvPr/>
          </p:nvSpPr>
          <p:spPr bwMode="auto">
            <a:xfrm>
              <a:off x="525860" y="1303381"/>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50" name="Rectangle 39"/>
            <p:cNvSpPr>
              <a:spLocks noChangeArrowheads="1"/>
            </p:cNvSpPr>
            <p:nvPr/>
          </p:nvSpPr>
          <p:spPr bwMode="auto">
            <a:xfrm>
              <a:off x="481013" y="1281113"/>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5</a:t>
              </a:r>
            </a:p>
          </p:txBody>
        </p:sp>
      </p:grpSp>
      <p:grpSp>
        <p:nvGrpSpPr>
          <p:cNvPr id="51" name="Group 50"/>
          <p:cNvGrpSpPr/>
          <p:nvPr/>
        </p:nvGrpSpPr>
        <p:grpSpPr>
          <a:xfrm>
            <a:off x="481013" y="5570085"/>
            <a:ext cx="6732587" cy="704441"/>
            <a:chOff x="481013" y="1281113"/>
            <a:chExt cx="6732587" cy="704441"/>
          </a:xfrm>
        </p:grpSpPr>
        <p:sp>
          <p:nvSpPr>
            <p:cNvPr id="52" name="Pentagon 51"/>
            <p:cNvSpPr/>
            <p:nvPr>
              <p:custDataLst>
                <p:tags r:id="rId2"/>
              </p:custDataLst>
            </p:nvPr>
          </p:nvSpPr>
          <p:spPr bwMode="auto">
            <a:xfrm>
              <a:off x="611188" y="1362075"/>
              <a:ext cx="6602412" cy="623479"/>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92075" defTabSz="914400" eaLnBrk="0" fontAlgn="base" latinLnBrk="0" hangingPunct="0">
                <a:lnSpc>
                  <a:spcPct val="80000"/>
                </a:lnSpc>
                <a:spcBef>
                  <a:spcPct val="0"/>
                </a:spcBef>
                <a:spcAft>
                  <a:spcPct val="0"/>
                </a:spcAft>
                <a:buClrTx/>
                <a:buSzTx/>
                <a:buFontTx/>
                <a:buNone/>
                <a:tabLst/>
                <a:defRPr/>
              </a:pPr>
              <a:r>
                <a:rPr kumimoji="0" lang="en-GB" sz="1600" b="1" i="0" u="none" strike="noStrike" kern="0" cap="none" spc="0" normalizeH="0" baseline="0" noProof="0" dirty="0" smtClean="0">
                  <a:ln>
                    <a:noFill/>
                  </a:ln>
                  <a:solidFill>
                    <a:srgbClr val="000000"/>
                  </a:solidFill>
                  <a:effectLst/>
                  <a:uLnTx/>
                  <a:uFillTx/>
                  <a:latin typeface="Arial"/>
                  <a:cs typeface="Arial" charset="0"/>
                </a:rPr>
                <a:t>Excel Working Exercise</a:t>
              </a:r>
              <a:endParaRPr kumimoji="0" lang="en-GB" sz="1600" b="1" i="0" u="none" strike="noStrike" kern="0" cap="none" spc="0" normalizeH="0" baseline="0" noProof="0" dirty="0">
                <a:ln>
                  <a:noFill/>
                </a:ln>
                <a:solidFill>
                  <a:srgbClr val="000000"/>
                </a:solidFill>
                <a:effectLst/>
                <a:uLnTx/>
                <a:uFillTx/>
                <a:latin typeface="Arial"/>
                <a:cs typeface="Arial" charset="0"/>
              </a:endParaRPr>
            </a:p>
          </p:txBody>
        </p:sp>
        <p:sp>
          <p:nvSpPr>
            <p:cNvPr id="53" name="Oval 38"/>
            <p:cNvSpPr>
              <a:spLocks noChangeArrowheads="1"/>
            </p:cNvSpPr>
            <p:nvPr/>
          </p:nvSpPr>
          <p:spPr bwMode="auto">
            <a:xfrm>
              <a:off x="525860" y="1303381"/>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54" name="Rectangle 39"/>
            <p:cNvSpPr>
              <a:spLocks noChangeArrowheads="1"/>
            </p:cNvSpPr>
            <p:nvPr/>
          </p:nvSpPr>
          <p:spPr bwMode="auto">
            <a:xfrm>
              <a:off x="481013" y="1281113"/>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6</a:t>
              </a:r>
            </a:p>
          </p:txBody>
        </p:sp>
      </p:grpSp>
    </p:spTree>
    <p:extLst>
      <p:ext uri="{BB962C8B-B14F-4D97-AF65-F5344CB8AC3E}">
        <p14:creationId xmlns:p14="http://schemas.microsoft.com/office/powerpoint/2010/main" xmlns="" val="987928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382800460"/>
              </p:ext>
            </p:extLst>
          </p:nvPr>
        </p:nvGraphicFramePr>
        <p:xfrm>
          <a:off x="1588" y="1588"/>
          <a:ext cx="1587" cy="1587"/>
        </p:xfrm>
        <a:graphic>
          <a:graphicData uri="http://schemas.openxmlformats.org/presentationml/2006/ole">
            <p:oleObj spid="_x0000_s41036"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11</a:t>
            </a:fld>
            <a:endParaRPr lang="en-US" dirty="0"/>
          </a:p>
        </p:txBody>
      </p:sp>
      <p:sp>
        <p:nvSpPr>
          <p:cNvPr id="4" name="Title 3"/>
          <p:cNvSpPr>
            <a:spLocks noGrp="1"/>
          </p:cNvSpPr>
          <p:nvPr>
            <p:ph type="title"/>
          </p:nvPr>
        </p:nvSpPr>
        <p:spPr/>
        <p:txBody>
          <a:bodyPr/>
          <a:lstStyle/>
          <a:p>
            <a:r>
              <a:rPr lang="en-GB" dirty="0"/>
              <a:t>Industry Trends &amp; Dynamics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Looking at trends such as Merger &amp; Acquisition activity and market concentration and plotting this information on a matrix provides a basis for understanding where the pressures lie and helps to identify areas of </a:t>
            </a:r>
            <a:r>
              <a:rPr lang="en-US" dirty="0" smtClean="0"/>
              <a:t>change.</a:t>
            </a:r>
            <a:endParaRPr lang="en-US" dirty="0"/>
          </a:p>
        </p:txBody>
      </p:sp>
      <p:sp>
        <p:nvSpPr>
          <p:cNvPr id="165" name="Rectangle 177"/>
          <p:cNvSpPr>
            <a:spLocks noChangeArrowheads="1"/>
          </p:cNvSpPr>
          <p:nvPr/>
        </p:nvSpPr>
        <p:spPr bwMode="auto">
          <a:xfrm>
            <a:off x="4922838" y="4857750"/>
            <a:ext cx="2414587" cy="260350"/>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66" name="Rectangle 165"/>
          <p:cNvSpPr/>
          <p:nvPr/>
        </p:nvSpPr>
        <p:spPr bwMode="auto">
          <a:xfrm>
            <a:off x="539750" y="2222500"/>
            <a:ext cx="7632700" cy="3543300"/>
          </a:xfrm>
          <a:prstGeom prst="rect">
            <a:avLst/>
          </a:prstGeom>
          <a:solidFill>
            <a:srgbClr val="FFFFFF"/>
          </a:solidFill>
          <a:ln w="9525">
            <a:solidFill>
              <a:srgbClr val="FFFFFF">
                <a:lumMod val="85000"/>
              </a:srgbClr>
            </a:solidFill>
            <a:prstDash val="solid"/>
            <a:round/>
            <a:headEnd type="none" w="sm" len="sm"/>
            <a:tailEnd type="none" w="sm" len="sm"/>
          </a:ln>
          <a:effectLst>
            <a:outerShdw blurRad="50800" dist="38100" dir="10800000" algn="r" rotWithShape="0">
              <a:prstClr val="black">
                <a:alpha val="40000"/>
              </a:prstClr>
            </a:outerShdw>
          </a:effectLst>
        </p:spPr>
        <p:txBody>
          <a:bodyPr lIns="216000" anchor="ct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rPr>
              <a:t>Implications on Strategy</a:t>
            </a:r>
          </a:p>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a:p>
            <a:pPr marL="0" marR="0" lvl="0" indent="0" defTabSz="914400" eaLnBrk="0" fontAlgn="base" latinLnBrk="0" hangingPunct="0">
              <a:lnSpc>
                <a:spcPct val="80000"/>
              </a:lnSpc>
              <a:spcBef>
                <a:spcPct val="0"/>
              </a:spcBef>
              <a:spcAft>
                <a:spcPts val="60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cs typeface="Arial" charset="0"/>
              </a:rPr>
              <a:t>If the market is </a:t>
            </a:r>
            <a:r>
              <a:rPr kumimoji="0" lang="en-GB" sz="1400" b="0" i="0" u="none" strike="noStrike" kern="0" cap="none" spc="0" normalizeH="0" baseline="0" noProof="0" dirty="0" smtClean="0">
                <a:ln>
                  <a:noFill/>
                </a:ln>
                <a:solidFill>
                  <a:srgbClr val="000000"/>
                </a:solidFill>
                <a:effectLst/>
                <a:uLnTx/>
                <a:uFillTx/>
                <a:latin typeface="Arial" charset="0"/>
                <a:cs typeface="Arial" charset="0"/>
              </a:rPr>
              <a:t>focused </a:t>
            </a:r>
            <a:r>
              <a:rPr kumimoji="0" lang="en-GB" sz="1400" b="0" i="0" u="none" strike="noStrike" kern="0" cap="none" spc="0" normalizeH="0" baseline="0" noProof="0" dirty="0">
                <a:ln>
                  <a:noFill/>
                </a:ln>
                <a:solidFill>
                  <a:srgbClr val="000000"/>
                </a:solidFill>
                <a:effectLst/>
                <a:uLnTx/>
                <a:uFillTx/>
                <a:latin typeface="Arial" charset="0"/>
                <a:cs typeface="Arial" charset="0"/>
              </a:rPr>
              <a:t>on (or transitioning towards) </a:t>
            </a:r>
            <a:r>
              <a:rPr kumimoji="0" lang="en-GB" sz="1400" b="1" i="0" u="none" strike="noStrike" kern="0" cap="none" spc="0" normalizeH="0" baseline="0" noProof="0" dirty="0">
                <a:ln>
                  <a:noFill/>
                </a:ln>
                <a:solidFill>
                  <a:srgbClr val="000000"/>
                </a:solidFill>
                <a:effectLst/>
                <a:uLnTx/>
                <a:uFillTx/>
                <a:latin typeface="Arial" charset="0"/>
                <a:cs typeface="Arial" charset="0"/>
              </a:rPr>
              <a:t>SCALE</a:t>
            </a:r>
          </a:p>
          <a:p>
            <a:pPr marL="180975" marR="0" lvl="0" indent="180975"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0" i="0" u="none" strike="noStrike" kern="0" cap="none" spc="0" normalizeH="0" baseline="0" noProof="0" dirty="0">
                <a:ln>
                  <a:noFill/>
                </a:ln>
                <a:solidFill>
                  <a:srgbClr val="000000"/>
                </a:solidFill>
                <a:effectLst/>
                <a:uLnTx/>
                <a:uFillTx/>
                <a:latin typeface="Arial" charset="0"/>
                <a:cs typeface="Arial" charset="0"/>
              </a:rPr>
              <a:t>Align with the ‘Winners’</a:t>
            </a:r>
          </a:p>
          <a:p>
            <a:pPr marL="180975" marR="0" lvl="0" indent="180975"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0" i="0" u="none" strike="noStrike" kern="0" cap="none" spc="0" normalizeH="0" baseline="0" noProof="0" dirty="0">
                <a:ln>
                  <a:noFill/>
                </a:ln>
                <a:solidFill>
                  <a:srgbClr val="000000"/>
                </a:solidFill>
                <a:effectLst/>
                <a:uLnTx/>
                <a:uFillTx/>
                <a:latin typeface="Arial" charset="0"/>
                <a:cs typeface="Arial" charset="0"/>
              </a:rPr>
              <a:t>Increased competition and/or scale economies may lead to lower pricing</a:t>
            </a:r>
          </a:p>
          <a:p>
            <a:pPr marL="180975" marR="0" lvl="0" indent="180975" defTabSz="914400" eaLnBrk="0" fontAlgn="base" latinLnBrk="0" hangingPunct="0">
              <a:lnSpc>
                <a:spcPct val="80000"/>
              </a:lnSpc>
              <a:spcBef>
                <a:spcPct val="0"/>
              </a:spcBef>
              <a:spcAft>
                <a:spcPts val="60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cs typeface="Arial" charset="0"/>
            </a:endParaRPr>
          </a:p>
          <a:p>
            <a:pPr marL="0" marR="0" lvl="0" indent="0" defTabSz="914400" eaLnBrk="0" fontAlgn="base" latinLnBrk="0" hangingPunct="0">
              <a:lnSpc>
                <a:spcPct val="80000"/>
              </a:lnSpc>
              <a:spcBef>
                <a:spcPct val="0"/>
              </a:spcBef>
              <a:spcAft>
                <a:spcPts val="60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cs typeface="Arial" charset="0"/>
              </a:rPr>
              <a:t>If the market is </a:t>
            </a:r>
            <a:r>
              <a:rPr kumimoji="0" lang="en-GB" sz="1400" b="0" i="0" u="none" strike="noStrike" kern="0" cap="none" spc="0" normalizeH="0" baseline="0" noProof="0" dirty="0" smtClean="0">
                <a:ln>
                  <a:noFill/>
                </a:ln>
                <a:solidFill>
                  <a:srgbClr val="000000"/>
                </a:solidFill>
                <a:effectLst/>
                <a:uLnTx/>
                <a:uFillTx/>
                <a:latin typeface="Arial" charset="0"/>
                <a:cs typeface="Arial" charset="0"/>
              </a:rPr>
              <a:t>focused </a:t>
            </a:r>
            <a:r>
              <a:rPr kumimoji="0" lang="en-GB" sz="1400" b="0" i="0" u="none" strike="noStrike" kern="0" cap="none" spc="0" normalizeH="0" baseline="0" noProof="0" dirty="0">
                <a:ln>
                  <a:noFill/>
                </a:ln>
                <a:solidFill>
                  <a:srgbClr val="000000"/>
                </a:solidFill>
                <a:effectLst/>
                <a:uLnTx/>
                <a:uFillTx/>
                <a:latin typeface="Arial" charset="0"/>
                <a:cs typeface="Arial" charset="0"/>
              </a:rPr>
              <a:t>on (or transitioning towards) </a:t>
            </a:r>
            <a:r>
              <a:rPr kumimoji="0" lang="en-GB" sz="1400" b="1" i="0" u="none" strike="noStrike" kern="0" cap="none" spc="0" normalizeH="0" baseline="0" noProof="0" dirty="0">
                <a:ln>
                  <a:noFill/>
                </a:ln>
                <a:solidFill>
                  <a:srgbClr val="000000"/>
                </a:solidFill>
                <a:effectLst/>
                <a:uLnTx/>
                <a:uFillTx/>
                <a:latin typeface="Arial" charset="0"/>
                <a:cs typeface="Arial" charset="0"/>
              </a:rPr>
              <a:t>SPECIALITY</a:t>
            </a:r>
          </a:p>
          <a:p>
            <a:pPr marL="180975" marR="0" lvl="0" indent="180975"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0" i="0" u="none" strike="noStrike" kern="0" cap="none" spc="0" normalizeH="0" baseline="0" noProof="0" dirty="0">
                <a:ln>
                  <a:noFill/>
                </a:ln>
                <a:solidFill>
                  <a:srgbClr val="000000"/>
                </a:solidFill>
                <a:effectLst/>
                <a:uLnTx/>
                <a:uFillTx/>
                <a:latin typeface="Arial" charset="0"/>
                <a:cs typeface="Arial" charset="0"/>
              </a:rPr>
              <a:t>Understand the complexity in the industry</a:t>
            </a:r>
          </a:p>
          <a:p>
            <a:pPr marL="180975" marR="0" lvl="0" indent="180975"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0" i="0" u="none" strike="noStrike" kern="0" cap="none" spc="0" normalizeH="0" baseline="0" noProof="0" dirty="0">
                <a:ln>
                  <a:noFill/>
                </a:ln>
                <a:solidFill>
                  <a:srgbClr val="000000"/>
                </a:solidFill>
                <a:effectLst/>
                <a:uLnTx/>
                <a:uFillTx/>
                <a:latin typeface="Arial" charset="0"/>
                <a:cs typeface="Arial" charset="0"/>
              </a:rPr>
              <a:t>Select relevant niches and players</a:t>
            </a:r>
          </a:p>
          <a:p>
            <a:pPr marL="180975" marR="0" lvl="0" indent="180975" defTabSz="914400" eaLnBrk="0" fontAlgn="base" latinLnBrk="0" hangingPunct="0">
              <a:lnSpc>
                <a:spcPct val="80000"/>
              </a:lnSpc>
              <a:spcBef>
                <a:spcPct val="0"/>
              </a:spcBef>
              <a:spcAft>
                <a:spcPts val="60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charset="0"/>
              <a:cs typeface="Arial" charset="0"/>
            </a:endParaRPr>
          </a:p>
          <a:p>
            <a:pPr marL="0" marR="0" lvl="0" indent="0" defTabSz="914400" eaLnBrk="0" fontAlgn="base" latinLnBrk="0" hangingPunct="0">
              <a:lnSpc>
                <a:spcPct val="80000"/>
              </a:lnSpc>
              <a:spcBef>
                <a:spcPct val="0"/>
              </a:spcBef>
              <a:spcAft>
                <a:spcPts val="60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charset="0"/>
                <a:cs typeface="Arial" charset="0"/>
              </a:rPr>
              <a:t>If the market is in (or transitioning towards) </a:t>
            </a:r>
            <a:r>
              <a:rPr kumimoji="0" lang="en-GB" sz="1400" b="1" i="0" u="none" strike="noStrike" kern="0" cap="none" spc="0" normalizeH="0" baseline="0" noProof="0" dirty="0">
                <a:ln>
                  <a:noFill/>
                </a:ln>
                <a:solidFill>
                  <a:srgbClr val="000000"/>
                </a:solidFill>
                <a:effectLst/>
                <a:uLnTx/>
                <a:uFillTx/>
                <a:latin typeface="Arial" charset="0"/>
                <a:cs typeface="Arial" charset="0"/>
              </a:rPr>
              <a:t>STALEMATE / FRAGMENTATION</a:t>
            </a:r>
          </a:p>
          <a:p>
            <a:pPr marL="355600" marR="0" lvl="0" indent="-177800"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0" i="0" u="none" strike="noStrike" kern="0" cap="none" spc="0" normalizeH="0" baseline="0" noProof="0" dirty="0">
                <a:ln>
                  <a:noFill/>
                </a:ln>
                <a:solidFill>
                  <a:srgbClr val="000000"/>
                </a:solidFill>
                <a:effectLst/>
                <a:uLnTx/>
                <a:uFillTx/>
                <a:latin typeface="Arial" charset="0"/>
                <a:cs typeface="Arial" charset="0"/>
              </a:rPr>
              <a:t>Align with suppliers with appropriate capabilities, possibly helping them to improve their market position; or</a:t>
            </a:r>
          </a:p>
          <a:p>
            <a:pPr marL="180975" marR="0" lvl="0" indent="180975"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0" i="0" u="none" strike="noStrike" kern="0" cap="none" spc="0" normalizeH="0" baseline="0" noProof="0" dirty="0">
                <a:ln>
                  <a:noFill/>
                </a:ln>
                <a:solidFill>
                  <a:srgbClr val="000000"/>
                </a:solidFill>
                <a:effectLst/>
                <a:uLnTx/>
                <a:uFillTx/>
                <a:latin typeface="Arial" charset="0"/>
                <a:cs typeface="Arial" charset="0"/>
              </a:rPr>
              <a:t> Change suppliers frequently as needs / industry circumstances change</a:t>
            </a:r>
          </a:p>
        </p:txBody>
      </p:sp>
    </p:spTree>
    <p:extLst>
      <p:ext uri="{BB962C8B-B14F-4D97-AF65-F5344CB8AC3E}">
        <p14:creationId xmlns:p14="http://schemas.microsoft.com/office/powerpoint/2010/main" xmlns="" val="10952962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197669365"/>
              </p:ext>
            </p:extLst>
          </p:nvPr>
        </p:nvGraphicFramePr>
        <p:xfrm>
          <a:off x="1588" y="1588"/>
          <a:ext cx="1587" cy="1587"/>
        </p:xfrm>
        <a:graphic>
          <a:graphicData uri="http://schemas.openxmlformats.org/presentationml/2006/ole">
            <p:oleObj spid="_x0000_s57421"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110</a:t>
            </a:fld>
            <a:endParaRPr lang="en-US" dirty="0"/>
          </a:p>
        </p:txBody>
      </p:sp>
      <p:sp>
        <p:nvSpPr>
          <p:cNvPr id="4" name="Title 3"/>
          <p:cNvSpPr>
            <a:spLocks noGrp="1"/>
          </p:cNvSpPr>
          <p:nvPr>
            <p:ph type="title"/>
          </p:nvPr>
        </p:nvSpPr>
        <p:spPr/>
        <p:txBody>
          <a:bodyPr/>
          <a:lstStyle/>
          <a:p>
            <a:r>
              <a:rPr lang="en-GB" dirty="0"/>
              <a:t>Data Filters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Filtered data displays only the rows that meet criteria  that you specify and hides rows that you do not want </a:t>
            </a:r>
            <a:r>
              <a:rPr lang="en-US" dirty="0" smtClean="0"/>
              <a:t>displayed.</a:t>
            </a:r>
            <a:endParaRPr lang="en-US" dirty="0"/>
          </a:p>
        </p:txBody>
      </p:sp>
      <p:sp>
        <p:nvSpPr>
          <p:cNvPr id="15" name="TextBox 8"/>
          <p:cNvSpPr txBox="1">
            <a:spLocks noChangeArrowheads="1"/>
          </p:cNvSpPr>
          <p:nvPr/>
        </p:nvSpPr>
        <p:spPr bwMode="auto">
          <a:xfrm>
            <a:off x="904875" y="2016266"/>
            <a:ext cx="2001838" cy="307975"/>
          </a:xfrm>
          <a:prstGeom prst="rect">
            <a:avLst/>
          </a:prstGeom>
          <a:noFill/>
          <a:ln w="9525">
            <a:noFill/>
            <a:miter lim="800000"/>
            <a:headEnd/>
            <a:tailEnd/>
          </a:ln>
        </p:spPr>
        <p:txBody>
          <a:bodyPr>
            <a:spAutoFit/>
          </a:bodyPr>
          <a:lstStyle/>
          <a:p>
            <a:pPr eaLnBrk="0" fontAlgn="base" hangingPunct="0">
              <a:lnSpc>
                <a:spcPct val="80000"/>
              </a:lnSpc>
              <a:spcBef>
                <a:spcPct val="0"/>
              </a:spcBef>
              <a:spcAft>
                <a:spcPct val="0"/>
              </a:spcAft>
            </a:pPr>
            <a:r>
              <a:rPr lang="en-GB" sz="1400" b="1" dirty="0">
                <a:solidFill>
                  <a:srgbClr val="FFFFFF"/>
                </a:solidFill>
                <a:latin typeface="Arial" charset="0"/>
              </a:rPr>
              <a:t>Type</a:t>
            </a:r>
          </a:p>
        </p:txBody>
      </p:sp>
      <p:sp>
        <p:nvSpPr>
          <p:cNvPr id="16" name="Content Placeholder 11"/>
          <p:cNvSpPr txBox="1">
            <a:spLocks/>
          </p:cNvSpPr>
          <p:nvPr/>
        </p:nvSpPr>
        <p:spPr>
          <a:xfrm>
            <a:off x="419100" y="1962291"/>
            <a:ext cx="8313738" cy="4633912"/>
          </a:xfrm>
          <a:prstGeom prst="rect">
            <a:avLst/>
          </a:prstGeom>
        </p:spPr>
        <p:txBody>
          <a:bodyPr vert="horz" lIns="91440" tIns="45720" rIns="91440" bIns="45720" rtlCol="0">
            <a:normAutofit/>
          </a:bodyPr>
          <a:lstStyle>
            <a:lvl1pPr marL="176213" indent="-176213"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1800">
                <a:solidFill>
                  <a:schemeClr val="tx1"/>
                </a:solidFill>
                <a:latin typeface="+mn-lt"/>
              </a:defRPr>
            </a:lvl2pPr>
            <a:lvl3pPr marL="858838" indent="-168275" algn="l" rtl="0" eaLnBrk="1" fontAlgn="base" hangingPunct="1">
              <a:spcBef>
                <a:spcPct val="20000"/>
              </a:spcBef>
              <a:spcAft>
                <a:spcPct val="0"/>
              </a:spcAft>
              <a:buClr>
                <a:schemeClr val="tx1"/>
              </a:buClr>
              <a:buChar char="•"/>
              <a:defRPr sz="1600">
                <a:solidFill>
                  <a:schemeClr val="tx1"/>
                </a:solidFill>
                <a:latin typeface="+mn-lt"/>
              </a:defRPr>
            </a:lvl3pPr>
            <a:lvl4pPr marL="1200150" indent="-227013" algn="l" rtl="0" eaLnBrk="1" fontAlgn="base" hangingPunct="1">
              <a:spcBef>
                <a:spcPct val="20000"/>
              </a:spcBef>
              <a:spcAft>
                <a:spcPct val="0"/>
              </a:spcAft>
              <a:buClr>
                <a:schemeClr val="tx1"/>
              </a:buClr>
              <a:buChar char="–"/>
              <a:defRPr sz="1400">
                <a:solidFill>
                  <a:schemeClr val="tx1"/>
                </a:solidFill>
                <a:latin typeface="+mn-lt"/>
              </a:defRPr>
            </a:lvl4pPr>
            <a:lvl5pPr marL="1481138" indent="-166688" algn="l" rtl="0" eaLnBrk="1" fontAlgn="base" hangingPunct="1">
              <a:spcBef>
                <a:spcPct val="20000"/>
              </a:spcBef>
              <a:spcAft>
                <a:spcPct val="0"/>
              </a:spcAft>
              <a:buClr>
                <a:schemeClr val="tx1"/>
              </a:buClr>
              <a:buChar char="•"/>
              <a:defRPr sz="1400">
                <a:solidFill>
                  <a:schemeClr val="tx1"/>
                </a:solidFill>
                <a:latin typeface="+mn-lt"/>
              </a:defRPr>
            </a:lvl5pPr>
            <a:lvl6pPr marL="1938338" indent="-166688" algn="l" rtl="0" eaLnBrk="1" fontAlgn="base" hangingPunct="1">
              <a:spcBef>
                <a:spcPct val="20000"/>
              </a:spcBef>
              <a:spcAft>
                <a:spcPct val="0"/>
              </a:spcAft>
              <a:buClr>
                <a:schemeClr val="tx1"/>
              </a:buClr>
              <a:buChar char="•"/>
              <a:defRPr sz="2000">
                <a:solidFill>
                  <a:schemeClr val="tx1"/>
                </a:solidFill>
                <a:latin typeface="+mn-lt"/>
              </a:defRPr>
            </a:lvl6pPr>
            <a:lvl7pPr marL="2395538" indent="-166688" algn="l" rtl="0" eaLnBrk="1" fontAlgn="base" hangingPunct="1">
              <a:spcBef>
                <a:spcPct val="20000"/>
              </a:spcBef>
              <a:spcAft>
                <a:spcPct val="0"/>
              </a:spcAft>
              <a:buClr>
                <a:schemeClr val="tx1"/>
              </a:buClr>
              <a:buChar char="•"/>
              <a:defRPr sz="2000">
                <a:solidFill>
                  <a:schemeClr val="tx1"/>
                </a:solidFill>
                <a:latin typeface="+mn-lt"/>
              </a:defRPr>
            </a:lvl7pPr>
            <a:lvl8pPr marL="2852738" indent="-166688" algn="l" rtl="0" eaLnBrk="1" fontAlgn="base" hangingPunct="1">
              <a:spcBef>
                <a:spcPct val="20000"/>
              </a:spcBef>
              <a:spcAft>
                <a:spcPct val="0"/>
              </a:spcAft>
              <a:buClr>
                <a:schemeClr val="tx1"/>
              </a:buClr>
              <a:buChar char="•"/>
              <a:defRPr sz="2000">
                <a:solidFill>
                  <a:schemeClr val="tx1"/>
                </a:solidFill>
                <a:latin typeface="+mn-lt"/>
              </a:defRPr>
            </a:lvl8pPr>
            <a:lvl9pPr marL="3309938" indent="-166688" algn="l" rtl="0" eaLnBrk="1" fontAlgn="base" hangingPunct="1">
              <a:spcBef>
                <a:spcPct val="20000"/>
              </a:spcBef>
              <a:spcAft>
                <a:spcPct val="0"/>
              </a:spcAft>
              <a:buClr>
                <a:schemeClr val="tx1"/>
              </a:buClr>
              <a:buChar char="•"/>
              <a:defRPr sz="2000">
                <a:solidFill>
                  <a:schemeClr val="tx1"/>
                </a:solidFill>
                <a:latin typeface="+mn-lt"/>
              </a:defRPr>
            </a:lvl9pPr>
          </a:lstStyle>
          <a:p>
            <a:pPr marL="176213" marR="0" lvl="0" indent="6350" algn="l" defTabSz="914400" rtl="0" eaLnBrk="1" fontAlgn="base" latinLnBrk="0" hangingPunct="1">
              <a:lnSpc>
                <a:spcPct val="100000"/>
              </a:lnSpc>
              <a:spcBef>
                <a:spcPct val="20000"/>
              </a:spcBef>
              <a:spcAft>
                <a:spcPct val="0"/>
              </a:spcAft>
              <a:buClr>
                <a:srgbClr val="000000"/>
              </a:buClr>
              <a:buSzTx/>
              <a:buFontTx/>
              <a:buNone/>
              <a:tabLst/>
              <a:defRPr/>
            </a:pPr>
            <a:r>
              <a:rPr kumimoji="0" lang="en-GB" sz="1600" b="0" i="0" u="none" strike="noStrike" kern="0" cap="none" spc="0" normalizeH="0" baseline="0" noProof="0" dirty="0" smtClean="0">
                <a:ln>
                  <a:noFill/>
                </a:ln>
                <a:solidFill>
                  <a:srgbClr val="000000"/>
                </a:solidFill>
                <a:effectLst/>
                <a:uLnTx/>
                <a:uFillTx/>
                <a:latin typeface="Arial"/>
              </a:rPr>
              <a:t>You can filter data by more than one column. Filters are additive, which means that each additional filter is based on the current filter and further reduces the subset of data. </a:t>
            </a:r>
          </a:p>
          <a:p>
            <a:pPr marL="176213" marR="0" lvl="0" indent="-176213" algn="l" defTabSz="914400" rtl="0" eaLnBrk="1" fontAlgn="base" latinLnBrk="0" hangingPunct="1">
              <a:lnSpc>
                <a:spcPct val="100000"/>
              </a:lnSpc>
              <a:spcBef>
                <a:spcPct val="20000"/>
              </a:spcBef>
              <a:spcAft>
                <a:spcPct val="0"/>
              </a:spcAft>
              <a:buClr>
                <a:srgbClr val="000000"/>
              </a:buClr>
              <a:buSzTx/>
              <a:buFontTx/>
              <a:buChar char="•"/>
              <a:tabLst/>
              <a:defRPr/>
            </a:pPr>
            <a:endParaRPr kumimoji="0" lang="en-GB" sz="1600" b="0" i="0" u="none" strike="noStrike" kern="0" cap="none" spc="0" normalizeH="0" baseline="0" noProof="0" dirty="0" smtClean="0">
              <a:ln>
                <a:noFill/>
              </a:ln>
              <a:solidFill>
                <a:srgbClr val="000000"/>
              </a:solidFill>
              <a:effectLst/>
              <a:uLnTx/>
              <a:uFillTx/>
              <a:latin typeface="Arial"/>
            </a:endParaRPr>
          </a:p>
        </p:txBody>
      </p:sp>
      <p:pic>
        <p:nvPicPr>
          <p:cNvPr id="18" name="Picture 2"/>
          <p:cNvPicPr>
            <a:picLocks noChangeAspect="1" noChangeArrowheads="1"/>
          </p:cNvPicPr>
          <p:nvPr/>
        </p:nvPicPr>
        <p:blipFill>
          <a:blip r:embed="rId4" cstate="print"/>
          <a:srcRect/>
          <a:stretch>
            <a:fillRect/>
          </a:stretch>
        </p:blipFill>
        <p:spPr bwMode="auto">
          <a:xfrm>
            <a:off x="684213" y="2681428"/>
            <a:ext cx="2257425" cy="952500"/>
          </a:xfrm>
          <a:prstGeom prst="rect">
            <a:avLst/>
          </a:prstGeom>
          <a:noFill/>
          <a:ln w="9525">
            <a:noFill/>
            <a:miter lim="800000"/>
            <a:headEnd/>
            <a:tailEnd/>
          </a:ln>
        </p:spPr>
      </p:pic>
      <p:sp>
        <p:nvSpPr>
          <p:cNvPr id="19" name="Rectangle 18"/>
          <p:cNvSpPr/>
          <p:nvPr/>
        </p:nvSpPr>
        <p:spPr>
          <a:xfrm>
            <a:off x="3419475" y="2681428"/>
            <a:ext cx="4572000" cy="2062103"/>
          </a:xfrm>
          <a:prstGeom prst="rect">
            <a:avLst/>
          </a:prstGeom>
        </p:spPr>
        <p:txBody>
          <a:bodyPr>
            <a:spAutoFit/>
          </a:bodyPr>
          <a:lstStyle/>
          <a:p>
            <a:pPr eaLnBrk="0" fontAlgn="base" hangingPunct="0">
              <a:lnSpc>
                <a:spcPct val="80000"/>
              </a:lnSpc>
              <a:spcBef>
                <a:spcPct val="0"/>
              </a:spcBef>
              <a:spcAft>
                <a:spcPct val="0"/>
              </a:spcAft>
              <a:defRPr/>
            </a:pPr>
            <a:r>
              <a:rPr lang="en-US" sz="1600" dirty="0" smtClean="0">
                <a:solidFill>
                  <a:srgbClr val="000000"/>
                </a:solidFill>
                <a:latin typeface="Arial" charset="0"/>
                <a:cs typeface="Arial" charset="0"/>
              </a:rPr>
              <a:t>In </a:t>
            </a:r>
            <a:r>
              <a:rPr lang="en-US" sz="1600" b="1" dirty="0" smtClean="0">
                <a:solidFill>
                  <a:srgbClr val="000000"/>
                </a:solidFill>
                <a:latin typeface="Arial" charset="0"/>
                <a:cs typeface="Arial" charset="0"/>
              </a:rPr>
              <a:t>Excel 2010 </a:t>
            </a:r>
            <a:r>
              <a:rPr lang="en-US" sz="1600" dirty="0" smtClean="0">
                <a:solidFill>
                  <a:srgbClr val="000000"/>
                </a:solidFill>
                <a:latin typeface="Arial" charset="0"/>
                <a:cs typeface="Arial" charset="0"/>
              </a:rPr>
              <a:t>it is possible to filter on a number of different criteria:</a:t>
            </a:r>
          </a:p>
          <a:p>
            <a:pPr indent="174625" eaLnBrk="0" fontAlgn="base" hangingPunct="0">
              <a:lnSpc>
                <a:spcPct val="80000"/>
              </a:lnSpc>
              <a:spcBef>
                <a:spcPct val="0"/>
              </a:spcBef>
              <a:spcAft>
                <a:spcPct val="0"/>
              </a:spcAft>
              <a:buFont typeface="Arial" pitchFamily="34" charset="0"/>
              <a:buChar char="•"/>
              <a:defRPr/>
            </a:pPr>
            <a:endParaRPr lang="en-US" sz="1600" dirty="0" smtClean="0">
              <a:solidFill>
                <a:srgbClr val="000000"/>
              </a:solidFill>
              <a:latin typeface="Arial" charset="0"/>
              <a:cs typeface="Arial" charset="0"/>
            </a:endParaRPr>
          </a:p>
          <a:p>
            <a:pPr indent="174625" eaLnBrk="0" fontAlgn="base" hangingPunct="0">
              <a:lnSpc>
                <a:spcPct val="80000"/>
              </a:lnSpc>
              <a:spcBef>
                <a:spcPct val="0"/>
              </a:spcBef>
              <a:spcAft>
                <a:spcPct val="0"/>
              </a:spcAft>
              <a:buFont typeface="Arial" pitchFamily="34" charset="0"/>
              <a:buChar char="•"/>
              <a:defRPr/>
            </a:pPr>
            <a:r>
              <a:rPr lang="en-US" sz="1600" dirty="0" smtClean="0">
                <a:solidFill>
                  <a:srgbClr val="000000"/>
                </a:solidFill>
                <a:latin typeface="Arial" charset="0"/>
                <a:cs typeface="Arial" charset="0"/>
              </a:rPr>
              <a:t>Text</a:t>
            </a:r>
          </a:p>
          <a:p>
            <a:pPr indent="174625" eaLnBrk="0" fontAlgn="base" hangingPunct="0">
              <a:lnSpc>
                <a:spcPct val="80000"/>
              </a:lnSpc>
              <a:spcBef>
                <a:spcPct val="0"/>
              </a:spcBef>
              <a:spcAft>
                <a:spcPct val="0"/>
              </a:spcAft>
              <a:buFont typeface="Arial" pitchFamily="34" charset="0"/>
              <a:buChar char="•"/>
              <a:defRPr/>
            </a:pPr>
            <a:r>
              <a:rPr lang="en-US" sz="1600" dirty="0" smtClean="0">
                <a:solidFill>
                  <a:srgbClr val="000000"/>
                </a:solidFill>
                <a:latin typeface="Arial" charset="0"/>
                <a:cs typeface="Arial" charset="0"/>
              </a:rPr>
              <a:t>Numbers</a:t>
            </a:r>
          </a:p>
          <a:p>
            <a:pPr indent="174625" eaLnBrk="0" fontAlgn="base" hangingPunct="0">
              <a:lnSpc>
                <a:spcPct val="80000"/>
              </a:lnSpc>
              <a:spcBef>
                <a:spcPct val="0"/>
              </a:spcBef>
              <a:spcAft>
                <a:spcPct val="0"/>
              </a:spcAft>
              <a:buFont typeface="Arial" pitchFamily="34" charset="0"/>
              <a:buChar char="•"/>
              <a:defRPr/>
            </a:pPr>
            <a:r>
              <a:rPr lang="en-US" sz="1600" dirty="0" smtClean="0">
                <a:solidFill>
                  <a:srgbClr val="000000"/>
                </a:solidFill>
                <a:latin typeface="Arial" charset="0"/>
                <a:cs typeface="Arial" charset="0"/>
              </a:rPr>
              <a:t>Dates or times</a:t>
            </a:r>
          </a:p>
          <a:p>
            <a:pPr indent="174625" eaLnBrk="0" fontAlgn="base" hangingPunct="0">
              <a:lnSpc>
                <a:spcPct val="80000"/>
              </a:lnSpc>
              <a:spcBef>
                <a:spcPct val="0"/>
              </a:spcBef>
              <a:spcAft>
                <a:spcPct val="0"/>
              </a:spcAft>
              <a:buFont typeface="Arial" pitchFamily="34" charset="0"/>
              <a:buChar char="•"/>
              <a:defRPr/>
            </a:pPr>
            <a:r>
              <a:rPr lang="en-US" sz="1600" dirty="0" smtClean="0">
                <a:solidFill>
                  <a:srgbClr val="000000"/>
                </a:solidFill>
                <a:latin typeface="Arial" charset="0"/>
                <a:cs typeface="Arial" charset="0"/>
              </a:rPr>
              <a:t>Top or bottom numbers</a:t>
            </a:r>
          </a:p>
          <a:p>
            <a:pPr indent="174625" eaLnBrk="0" fontAlgn="base" hangingPunct="0">
              <a:lnSpc>
                <a:spcPct val="80000"/>
              </a:lnSpc>
              <a:spcBef>
                <a:spcPct val="0"/>
              </a:spcBef>
              <a:spcAft>
                <a:spcPct val="0"/>
              </a:spcAft>
              <a:buFont typeface="Arial" pitchFamily="34" charset="0"/>
              <a:buChar char="•"/>
              <a:defRPr/>
            </a:pPr>
            <a:r>
              <a:rPr lang="en-US" sz="1600" dirty="0" smtClean="0">
                <a:solidFill>
                  <a:srgbClr val="000000"/>
                </a:solidFill>
                <a:latin typeface="Arial" charset="0"/>
                <a:cs typeface="Arial" charset="0"/>
              </a:rPr>
              <a:t>Above or below average numbers</a:t>
            </a:r>
          </a:p>
          <a:p>
            <a:pPr indent="174625" eaLnBrk="0" fontAlgn="base" hangingPunct="0">
              <a:lnSpc>
                <a:spcPct val="80000"/>
              </a:lnSpc>
              <a:spcBef>
                <a:spcPct val="0"/>
              </a:spcBef>
              <a:spcAft>
                <a:spcPct val="0"/>
              </a:spcAft>
              <a:buFont typeface="Arial" pitchFamily="34" charset="0"/>
              <a:buChar char="•"/>
              <a:defRPr/>
            </a:pPr>
            <a:r>
              <a:rPr lang="en-US" sz="1600" dirty="0" smtClean="0">
                <a:solidFill>
                  <a:srgbClr val="000000"/>
                </a:solidFill>
                <a:latin typeface="Arial" charset="0"/>
                <a:cs typeface="Arial" charset="0"/>
              </a:rPr>
              <a:t>Blanks or non-blanks</a:t>
            </a:r>
          </a:p>
          <a:p>
            <a:pPr indent="174625" eaLnBrk="0" fontAlgn="base" hangingPunct="0">
              <a:lnSpc>
                <a:spcPct val="80000"/>
              </a:lnSpc>
              <a:spcBef>
                <a:spcPct val="0"/>
              </a:spcBef>
              <a:spcAft>
                <a:spcPct val="0"/>
              </a:spcAft>
              <a:buFont typeface="Arial" pitchFamily="34" charset="0"/>
              <a:buChar char="•"/>
              <a:defRPr/>
            </a:pPr>
            <a:r>
              <a:rPr lang="en-US" sz="1600" dirty="0" smtClean="0">
                <a:solidFill>
                  <a:srgbClr val="000000"/>
                </a:solidFill>
                <a:latin typeface="Arial" charset="0"/>
                <a:cs typeface="Arial" charset="0"/>
              </a:rPr>
              <a:t>Cell color, font color, or icon set</a:t>
            </a:r>
            <a:endParaRPr lang="en-US" sz="1600" dirty="0">
              <a:solidFill>
                <a:srgbClr val="000000"/>
              </a:solidFill>
              <a:latin typeface="Arial" charset="0"/>
              <a:cs typeface="Arial" charset="0"/>
            </a:endParaRPr>
          </a:p>
        </p:txBody>
      </p:sp>
      <p:sp>
        <p:nvSpPr>
          <p:cNvPr id="20" name="Rectangle 13"/>
          <p:cNvSpPr>
            <a:spLocks noChangeArrowheads="1"/>
          </p:cNvSpPr>
          <p:nvPr/>
        </p:nvSpPr>
        <p:spPr bwMode="auto">
          <a:xfrm>
            <a:off x="514350" y="5007161"/>
            <a:ext cx="7777163" cy="683264"/>
          </a:xfrm>
          <a:prstGeom prst="rect">
            <a:avLst/>
          </a:prstGeom>
          <a:noFill/>
          <a:ln w="9525">
            <a:noFill/>
            <a:miter lim="800000"/>
            <a:headEnd/>
            <a:tailEnd/>
          </a:ln>
        </p:spPr>
        <p:txBody>
          <a:bodyPr>
            <a:spAutoFit/>
          </a:bodyPr>
          <a:lstStyle/>
          <a:p>
            <a:pPr eaLnBrk="0" fontAlgn="base" hangingPunct="0">
              <a:lnSpc>
                <a:spcPct val="80000"/>
              </a:lnSpc>
              <a:spcBef>
                <a:spcPct val="0"/>
              </a:spcBef>
              <a:spcAft>
                <a:spcPct val="0"/>
              </a:spcAft>
            </a:pPr>
            <a:r>
              <a:rPr lang="en-GB" sz="1600" dirty="0">
                <a:solidFill>
                  <a:srgbClr val="000000"/>
                </a:solidFill>
                <a:latin typeface="Arial" charset="0"/>
              </a:rPr>
              <a:t>NOTE: When you use the Find dialog box to search filtered data, only the data that is displayed is searched; data that is not displayed is not searched. To search all the data, clear all filters.</a:t>
            </a:r>
          </a:p>
        </p:txBody>
      </p:sp>
    </p:spTree>
    <p:extLst>
      <p:ext uri="{BB962C8B-B14F-4D97-AF65-F5344CB8AC3E}">
        <p14:creationId xmlns:p14="http://schemas.microsoft.com/office/powerpoint/2010/main" xmlns="" val="98792817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04660643"/>
              </p:ext>
            </p:extLst>
          </p:nvPr>
        </p:nvGraphicFramePr>
        <p:xfrm>
          <a:off x="1588" y="1588"/>
          <a:ext cx="1587" cy="1587"/>
        </p:xfrm>
        <a:graphic>
          <a:graphicData uri="http://schemas.openxmlformats.org/presentationml/2006/ole">
            <p:oleObj spid="_x0000_s59468"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111</a:t>
            </a:fld>
            <a:endParaRPr lang="en-US" dirty="0"/>
          </a:p>
        </p:txBody>
      </p:sp>
      <p:sp>
        <p:nvSpPr>
          <p:cNvPr id="4" name="Title 3"/>
          <p:cNvSpPr>
            <a:spLocks noGrp="1"/>
          </p:cNvSpPr>
          <p:nvPr>
            <p:ph type="title"/>
          </p:nvPr>
        </p:nvSpPr>
        <p:spPr/>
        <p:txBody>
          <a:bodyPr/>
          <a:lstStyle/>
          <a:p>
            <a:r>
              <a:rPr lang="en-GB" dirty="0"/>
              <a:t>Pivot Tables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Pivot tables can be used to manipulate and display large amounts of data in Excel </a:t>
            </a:r>
            <a:r>
              <a:rPr lang="en-US" dirty="0" smtClean="0"/>
              <a:t>spreadsheets.</a:t>
            </a:r>
            <a:endParaRPr lang="en-US" dirty="0"/>
          </a:p>
        </p:txBody>
      </p:sp>
      <p:sp>
        <p:nvSpPr>
          <p:cNvPr id="8" name="Content Placeholder 2"/>
          <p:cNvSpPr txBox="1">
            <a:spLocks/>
          </p:cNvSpPr>
          <p:nvPr/>
        </p:nvSpPr>
        <p:spPr>
          <a:xfrm>
            <a:off x="388077" y="1905000"/>
            <a:ext cx="6678930" cy="4392612"/>
          </a:xfrm>
          <a:prstGeom prst="rect">
            <a:avLst/>
          </a:prstGeom>
        </p:spPr>
        <p:txBody>
          <a:bodyPr vert="horz" lIns="91440" tIns="45720" rIns="91440" bIns="45720" rtlCol="0">
            <a:normAutofit/>
          </a:bodyPr>
          <a:lstStyle>
            <a:lvl1pPr marL="176213" indent="-176213"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1800">
                <a:solidFill>
                  <a:schemeClr val="tx1"/>
                </a:solidFill>
                <a:latin typeface="+mn-lt"/>
              </a:defRPr>
            </a:lvl2pPr>
            <a:lvl3pPr marL="858838" indent="-168275" algn="l" rtl="0" eaLnBrk="1" fontAlgn="base" hangingPunct="1">
              <a:spcBef>
                <a:spcPct val="20000"/>
              </a:spcBef>
              <a:spcAft>
                <a:spcPct val="0"/>
              </a:spcAft>
              <a:buClr>
                <a:schemeClr val="tx1"/>
              </a:buClr>
              <a:buChar char="•"/>
              <a:defRPr sz="1600">
                <a:solidFill>
                  <a:schemeClr val="tx1"/>
                </a:solidFill>
                <a:latin typeface="+mn-lt"/>
              </a:defRPr>
            </a:lvl3pPr>
            <a:lvl4pPr marL="1200150" indent="-227013" algn="l" rtl="0" eaLnBrk="1" fontAlgn="base" hangingPunct="1">
              <a:spcBef>
                <a:spcPct val="20000"/>
              </a:spcBef>
              <a:spcAft>
                <a:spcPct val="0"/>
              </a:spcAft>
              <a:buClr>
                <a:schemeClr val="tx1"/>
              </a:buClr>
              <a:buChar char="–"/>
              <a:defRPr sz="1400">
                <a:solidFill>
                  <a:schemeClr val="tx1"/>
                </a:solidFill>
                <a:latin typeface="+mn-lt"/>
              </a:defRPr>
            </a:lvl4pPr>
            <a:lvl5pPr marL="1481138" indent="-166688" algn="l" rtl="0" eaLnBrk="1" fontAlgn="base" hangingPunct="1">
              <a:spcBef>
                <a:spcPct val="20000"/>
              </a:spcBef>
              <a:spcAft>
                <a:spcPct val="0"/>
              </a:spcAft>
              <a:buClr>
                <a:schemeClr val="tx1"/>
              </a:buClr>
              <a:buChar char="•"/>
              <a:defRPr sz="1400">
                <a:solidFill>
                  <a:schemeClr val="tx1"/>
                </a:solidFill>
                <a:latin typeface="+mn-lt"/>
              </a:defRPr>
            </a:lvl5pPr>
            <a:lvl6pPr marL="1938338" indent="-166688" algn="l" rtl="0" eaLnBrk="1" fontAlgn="base" hangingPunct="1">
              <a:spcBef>
                <a:spcPct val="20000"/>
              </a:spcBef>
              <a:spcAft>
                <a:spcPct val="0"/>
              </a:spcAft>
              <a:buClr>
                <a:schemeClr val="tx1"/>
              </a:buClr>
              <a:buChar char="•"/>
              <a:defRPr sz="2000">
                <a:solidFill>
                  <a:schemeClr val="tx1"/>
                </a:solidFill>
                <a:latin typeface="+mn-lt"/>
              </a:defRPr>
            </a:lvl6pPr>
            <a:lvl7pPr marL="2395538" indent="-166688" algn="l" rtl="0" eaLnBrk="1" fontAlgn="base" hangingPunct="1">
              <a:spcBef>
                <a:spcPct val="20000"/>
              </a:spcBef>
              <a:spcAft>
                <a:spcPct val="0"/>
              </a:spcAft>
              <a:buClr>
                <a:schemeClr val="tx1"/>
              </a:buClr>
              <a:buChar char="•"/>
              <a:defRPr sz="2000">
                <a:solidFill>
                  <a:schemeClr val="tx1"/>
                </a:solidFill>
                <a:latin typeface="+mn-lt"/>
              </a:defRPr>
            </a:lvl7pPr>
            <a:lvl8pPr marL="2852738" indent="-166688" algn="l" rtl="0" eaLnBrk="1" fontAlgn="base" hangingPunct="1">
              <a:spcBef>
                <a:spcPct val="20000"/>
              </a:spcBef>
              <a:spcAft>
                <a:spcPct val="0"/>
              </a:spcAft>
              <a:buClr>
                <a:schemeClr val="tx1"/>
              </a:buClr>
              <a:buChar char="•"/>
              <a:defRPr sz="2000">
                <a:solidFill>
                  <a:schemeClr val="tx1"/>
                </a:solidFill>
                <a:latin typeface="+mn-lt"/>
              </a:defRPr>
            </a:lvl8pPr>
            <a:lvl9pPr marL="3309938" indent="-166688" algn="l" rtl="0" eaLnBrk="1" fontAlgn="base" hangingPunct="1">
              <a:spcBef>
                <a:spcPct val="20000"/>
              </a:spcBef>
              <a:spcAft>
                <a:spcPct val="0"/>
              </a:spcAft>
              <a:buClr>
                <a:schemeClr val="tx1"/>
              </a:buClr>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8F8F8"/>
              </a:buClr>
              <a:buSzTx/>
              <a:buFontTx/>
              <a:buNone/>
              <a:tabLst/>
              <a:defRPr/>
            </a:pPr>
            <a:r>
              <a:rPr kumimoji="0" lang="en-GB" sz="1600" b="1" i="0" u="none" strike="noStrike" kern="0" cap="none" spc="0" normalizeH="0" baseline="0" noProof="0" dirty="0" smtClean="0">
                <a:ln>
                  <a:noFill/>
                </a:ln>
                <a:solidFill>
                  <a:srgbClr val="000000"/>
                </a:solidFill>
                <a:effectLst/>
                <a:uLnTx/>
                <a:uFillTx/>
                <a:latin typeface="Arial"/>
              </a:rPr>
              <a:t>A pivot table can be used to:</a:t>
            </a:r>
          </a:p>
          <a:p>
            <a:pPr marL="1228725" marR="0" lvl="2" indent="-168275" algn="l" defTabSz="914400" rtl="0" eaLnBrk="1" fontAlgn="base" latinLnBrk="0" hangingPunct="1">
              <a:lnSpc>
                <a:spcPct val="100000"/>
              </a:lnSpc>
              <a:spcBef>
                <a:spcPct val="20000"/>
              </a:spcBef>
              <a:spcAft>
                <a:spcPct val="0"/>
              </a:spcAft>
              <a:buClr>
                <a:srgbClr val="F8F8F8"/>
              </a:buClr>
              <a:buSzTx/>
              <a:buFont typeface="Arial" pitchFamily="34" charset="0"/>
              <a:buChar char="•"/>
              <a:tabLst/>
              <a:defRPr/>
            </a:pPr>
            <a:r>
              <a:rPr kumimoji="0" lang="en-GB" sz="1600" b="0" i="0" u="none" strike="noStrike" kern="0" cap="none" spc="0" normalizeH="0" baseline="0" noProof="0" dirty="0" smtClean="0">
                <a:ln>
                  <a:noFill/>
                </a:ln>
                <a:solidFill>
                  <a:srgbClr val="000000"/>
                </a:solidFill>
                <a:effectLst/>
                <a:uLnTx/>
                <a:uFillTx/>
                <a:latin typeface="Arial"/>
              </a:rPr>
              <a:t>Organize and summarise data</a:t>
            </a:r>
          </a:p>
          <a:p>
            <a:pPr marL="1228725" marR="0" lvl="2" indent="-168275" algn="l" defTabSz="914400" rtl="0" eaLnBrk="1" fontAlgn="base" latinLnBrk="0" hangingPunct="1">
              <a:lnSpc>
                <a:spcPct val="100000"/>
              </a:lnSpc>
              <a:spcBef>
                <a:spcPct val="20000"/>
              </a:spcBef>
              <a:spcAft>
                <a:spcPct val="0"/>
              </a:spcAft>
              <a:buClr>
                <a:srgbClr val="F8F8F8"/>
              </a:buClr>
              <a:buSzTx/>
              <a:buFont typeface="Arial" pitchFamily="34" charset="0"/>
              <a:buChar char="•"/>
              <a:tabLst/>
              <a:defRPr/>
            </a:pPr>
            <a:r>
              <a:rPr kumimoji="0" lang="en-GB" sz="1600" b="0" i="0" u="none" strike="noStrike" kern="0" cap="none" spc="0" normalizeH="0" baseline="0" noProof="0" dirty="0" smtClean="0">
                <a:ln>
                  <a:noFill/>
                </a:ln>
                <a:solidFill>
                  <a:srgbClr val="000000"/>
                </a:solidFill>
                <a:effectLst/>
                <a:uLnTx/>
                <a:uFillTx/>
                <a:latin typeface="Arial"/>
              </a:rPr>
              <a:t>Reveal and illustrate relationships and trends for analysis</a:t>
            </a:r>
          </a:p>
          <a:p>
            <a:pPr marL="1228725" marR="0" lvl="2" indent="-168275" algn="l" defTabSz="914400" rtl="0" eaLnBrk="1" fontAlgn="base" latinLnBrk="0" hangingPunct="1">
              <a:lnSpc>
                <a:spcPct val="100000"/>
              </a:lnSpc>
              <a:spcBef>
                <a:spcPct val="20000"/>
              </a:spcBef>
              <a:spcAft>
                <a:spcPct val="0"/>
              </a:spcAft>
              <a:buClr>
                <a:srgbClr val="F8F8F8"/>
              </a:buClr>
              <a:buSzTx/>
              <a:buFont typeface="Arial" pitchFamily="34" charset="0"/>
              <a:buChar char="•"/>
              <a:tabLst/>
              <a:defRPr/>
            </a:pPr>
            <a:r>
              <a:rPr kumimoji="0" lang="en-GB" sz="1600" b="0" i="0" u="none" strike="noStrike" kern="0" cap="none" spc="0" normalizeH="0" baseline="0" noProof="0" dirty="0" smtClean="0">
                <a:ln>
                  <a:noFill/>
                </a:ln>
                <a:solidFill>
                  <a:srgbClr val="000000"/>
                </a:solidFill>
                <a:effectLst/>
                <a:uLnTx/>
                <a:uFillTx/>
                <a:latin typeface="Arial"/>
              </a:rPr>
              <a:t>Perform calculations such as addition, average and minimum / maximum, without needing formulas</a:t>
            </a:r>
          </a:p>
          <a:p>
            <a:pPr marL="1228725" marR="0" lvl="2" indent="-168275" algn="l" defTabSz="914400" rtl="0" eaLnBrk="1" fontAlgn="base" latinLnBrk="0" hangingPunct="1">
              <a:lnSpc>
                <a:spcPct val="100000"/>
              </a:lnSpc>
              <a:spcBef>
                <a:spcPct val="20000"/>
              </a:spcBef>
              <a:spcAft>
                <a:spcPct val="0"/>
              </a:spcAft>
              <a:buClr>
                <a:srgbClr val="F8F8F8"/>
              </a:buClr>
              <a:buSzTx/>
              <a:buFont typeface="Arial" pitchFamily="34" charset="0"/>
              <a:buChar char="•"/>
              <a:tabLst/>
              <a:defRPr/>
            </a:pPr>
            <a:r>
              <a:rPr kumimoji="0" lang="en-GB" sz="1600" b="0" i="0" u="none" strike="noStrike" kern="0" cap="none" spc="0" normalizeH="0" baseline="0" noProof="0" dirty="0" smtClean="0">
                <a:ln>
                  <a:noFill/>
                </a:ln>
                <a:solidFill>
                  <a:srgbClr val="000000"/>
                </a:solidFill>
                <a:effectLst/>
                <a:uLnTx/>
                <a:uFillTx/>
                <a:latin typeface="Arial"/>
              </a:rPr>
              <a:t>Dynamically compare datasets - you can change fields at any time</a:t>
            </a:r>
          </a:p>
          <a:p>
            <a:pPr marL="176213" marR="0" lvl="0" indent="-176213" algn="l" defTabSz="914400" rtl="0" eaLnBrk="1" fontAlgn="base" latinLnBrk="0" hangingPunct="1">
              <a:lnSpc>
                <a:spcPct val="100000"/>
              </a:lnSpc>
              <a:spcBef>
                <a:spcPct val="20000"/>
              </a:spcBef>
              <a:spcAft>
                <a:spcPct val="0"/>
              </a:spcAft>
              <a:buClr>
                <a:srgbClr val="F8F8F8"/>
              </a:buClr>
              <a:buSzTx/>
              <a:buFontTx/>
              <a:buNone/>
              <a:tabLst/>
              <a:defRPr/>
            </a:pPr>
            <a:endParaRPr kumimoji="0" lang="en-GB" sz="1600" b="0" i="0" u="none" strike="noStrike" kern="0" cap="none" spc="0" normalizeH="0" baseline="0" noProof="0" dirty="0" smtClean="0">
              <a:ln>
                <a:noFill/>
              </a:ln>
              <a:solidFill>
                <a:srgbClr val="000000"/>
              </a:solidFill>
              <a:effectLst/>
              <a:uLnTx/>
              <a:uFillTx/>
              <a:latin typeface="Arial"/>
            </a:endParaRPr>
          </a:p>
          <a:p>
            <a:pPr marL="176213" marR="0" lvl="0" indent="-176213" algn="l" defTabSz="914400" rtl="0" eaLnBrk="1" fontAlgn="base" latinLnBrk="0" hangingPunct="1">
              <a:lnSpc>
                <a:spcPct val="100000"/>
              </a:lnSpc>
              <a:spcBef>
                <a:spcPct val="20000"/>
              </a:spcBef>
              <a:spcAft>
                <a:spcPct val="0"/>
              </a:spcAft>
              <a:buClr>
                <a:srgbClr val="F8F8F8"/>
              </a:buClr>
              <a:buSzTx/>
              <a:buFontTx/>
              <a:buNone/>
              <a:tabLst/>
              <a:defRPr/>
            </a:pPr>
            <a:r>
              <a:rPr kumimoji="0" lang="en-GB" sz="1600" b="1" i="0" u="none" strike="noStrike" kern="0" cap="none" spc="0" normalizeH="0" baseline="0" noProof="0" dirty="0" smtClean="0">
                <a:ln>
                  <a:noFill/>
                </a:ln>
                <a:solidFill>
                  <a:srgbClr val="000000"/>
                </a:solidFill>
                <a:effectLst/>
                <a:uLnTx/>
                <a:uFillTx/>
                <a:latin typeface="Arial"/>
              </a:rPr>
              <a:t>However, PivotTables are only effective if data is well-organized!</a:t>
            </a:r>
          </a:p>
          <a:p>
            <a:pPr marL="1403350" marR="0" lvl="2" indent="-407988" algn="l" defTabSz="914400" rtl="0" eaLnBrk="1" fontAlgn="base" latinLnBrk="0" hangingPunct="1">
              <a:lnSpc>
                <a:spcPct val="100000"/>
              </a:lnSpc>
              <a:spcBef>
                <a:spcPct val="20000"/>
              </a:spcBef>
              <a:spcAft>
                <a:spcPct val="0"/>
              </a:spcAft>
              <a:buClr>
                <a:srgbClr val="F8F8F8"/>
              </a:buClr>
              <a:buSzTx/>
              <a:buFont typeface="Arial" pitchFamily="34" charset="0"/>
              <a:buChar char="•"/>
              <a:tabLst/>
              <a:defRPr/>
            </a:pPr>
            <a:r>
              <a:rPr kumimoji="0" lang="en-GB" sz="1600" b="0" i="0" u="none" strike="noStrike" kern="0" cap="none" spc="0" normalizeH="0" baseline="0" noProof="0" dirty="0" smtClean="0">
                <a:ln>
                  <a:noFill/>
                </a:ln>
                <a:solidFill>
                  <a:srgbClr val="000000"/>
                </a:solidFill>
                <a:effectLst/>
                <a:uLnTx/>
                <a:uFillTx/>
                <a:latin typeface="Arial"/>
              </a:rPr>
              <a:t>Delete any blank rows or columns</a:t>
            </a:r>
          </a:p>
          <a:p>
            <a:pPr marL="1403350" marR="0" lvl="2" indent="-407988" algn="l" defTabSz="914400" rtl="0" eaLnBrk="1" fontAlgn="base" latinLnBrk="0" hangingPunct="1">
              <a:lnSpc>
                <a:spcPct val="100000"/>
              </a:lnSpc>
              <a:spcBef>
                <a:spcPct val="20000"/>
              </a:spcBef>
              <a:spcAft>
                <a:spcPct val="0"/>
              </a:spcAft>
              <a:buClr>
                <a:srgbClr val="F8F8F8"/>
              </a:buClr>
              <a:buSzTx/>
              <a:buFont typeface="Arial" pitchFamily="34" charset="0"/>
              <a:buChar char="•"/>
              <a:tabLst/>
              <a:defRPr/>
            </a:pPr>
            <a:r>
              <a:rPr kumimoji="0" lang="en-GB" sz="1600" b="0" i="0" u="none" strike="noStrike" kern="0" cap="none" spc="0" normalizeH="0" baseline="0" noProof="0" dirty="0" smtClean="0">
                <a:ln>
                  <a:noFill/>
                </a:ln>
                <a:solidFill>
                  <a:srgbClr val="000000"/>
                </a:solidFill>
                <a:effectLst/>
                <a:uLnTx/>
                <a:uFillTx/>
                <a:latin typeface="Arial"/>
              </a:rPr>
              <a:t>Remove any calculations at the top or bottom of data as well as manually-added sub-totals</a:t>
            </a:r>
          </a:p>
          <a:p>
            <a:pPr marL="1403350" marR="0" lvl="2" indent="-407988" algn="l" defTabSz="914400" rtl="0" eaLnBrk="1" fontAlgn="base" latinLnBrk="0" hangingPunct="1">
              <a:lnSpc>
                <a:spcPct val="100000"/>
              </a:lnSpc>
              <a:spcBef>
                <a:spcPct val="20000"/>
              </a:spcBef>
              <a:spcAft>
                <a:spcPct val="0"/>
              </a:spcAft>
              <a:buClr>
                <a:srgbClr val="F8F8F8"/>
              </a:buClr>
              <a:buSzTx/>
              <a:buFont typeface="Arial" pitchFamily="34" charset="0"/>
              <a:buChar char="•"/>
              <a:tabLst/>
              <a:defRPr/>
            </a:pPr>
            <a:r>
              <a:rPr kumimoji="0" lang="en-GB" sz="1600" b="0" i="0" u="none" strike="noStrike" kern="0" cap="none" spc="0" normalizeH="0" baseline="0" noProof="0" dirty="0" smtClean="0">
                <a:ln>
                  <a:noFill/>
                </a:ln>
                <a:solidFill>
                  <a:srgbClr val="000000"/>
                </a:solidFill>
                <a:effectLst/>
                <a:uLnTx/>
                <a:uFillTx/>
                <a:latin typeface="Arial"/>
              </a:rPr>
              <a:t>Remember that all hidden rows &amp; columns will be visible in a PivotTable</a:t>
            </a:r>
          </a:p>
        </p:txBody>
      </p:sp>
      <p:pic>
        <p:nvPicPr>
          <p:cNvPr id="9" name="Picture 2"/>
          <p:cNvPicPr>
            <a:picLocks noChangeAspect="1" noChangeArrowheads="1"/>
          </p:cNvPicPr>
          <p:nvPr/>
        </p:nvPicPr>
        <p:blipFill>
          <a:blip r:embed="rId4" cstate="print"/>
          <a:srcRect/>
          <a:stretch>
            <a:fillRect/>
          </a:stretch>
        </p:blipFill>
        <p:spPr bwMode="auto">
          <a:xfrm>
            <a:off x="7045325" y="1996433"/>
            <a:ext cx="1368425" cy="1689100"/>
          </a:xfrm>
          <a:prstGeom prst="rect">
            <a:avLst/>
          </a:prstGeom>
          <a:noFill/>
          <a:ln w="9525">
            <a:noFill/>
            <a:miter lim="800000"/>
            <a:headEnd/>
            <a:tailEnd/>
          </a:ln>
        </p:spPr>
      </p:pic>
    </p:spTree>
    <p:extLst>
      <p:ext uri="{BB962C8B-B14F-4D97-AF65-F5344CB8AC3E}">
        <p14:creationId xmlns:p14="http://schemas.microsoft.com/office/powerpoint/2010/main" xmlns="" val="33640537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04660643"/>
              </p:ext>
            </p:extLst>
          </p:nvPr>
        </p:nvGraphicFramePr>
        <p:xfrm>
          <a:off x="1588" y="1588"/>
          <a:ext cx="1587" cy="1587"/>
        </p:xfrm>
        <a:graphic>
          <a:graphicData uri="http://schemas.openxmlformats.org/presentationml/2006/ole">
            <p:oleObj spid="_x0000_s60493"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112</a:t>
            </a:fld>
            <a:endParaRPr lang="en-US" dirty="0"/>
          </a:p>
        </p:txBody>
      </p:sp>
      <p:sp>
        <p:nvSpPr>
          <p:cNvPr id="4" name="Title 3"/>
          <p:cNvSpPr>
            <a:spLocks noGrp="1"/>
          </p:cNvSpPr>
          <p:nvPr>
            <p:ph type="title"/>
          </p:nvPr>
        </p:nvSpPr>
        <p:spPr/>
        <p:txBody>
          <a:bodyPr/>
          <a:lstStyle/>
          <a:p>
            <a:r>
              <a:rPr lang="en-GB" dirty="0" smtClean="0"/>
              <a:t>VLookups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smtClean="0"/>
              <a:t>VLookups </a:t>
            </a:r>
            <a:r>
              <a:rPr lang="en-US" dirty="0"/>
              <a:t>search for a value in the first column of a table array and returns a value in the same row from another column in the table </a:t>
            </a:r>
            <a:r>
              <a:rPr lang="en-US" dirty="0" smtClean="0"/>
              <a:t>array.</a:t>
            </a:r>
            <a:endParaRPr lang="en-US" dirty="0"/>
          </a:p>
        </p:txBody>
      </p:sp>
      <p:sp>
        <p:nvSpPr>
          <p:cNvPr id="12" name="Content Placeholder 11"/>
          <p:cNvSpPr txBox="1">
            <a:spLocks/>
          </p:cNvSpPr>
          <p:nvPr/>
        </p:nvSpPr>
        <p:spPr>
          <a:xfrm>
            <a:off x="419100" y="2053732"/>
            <a:ext cx="8313738" cy="4633912"/>
          </a:xfrm>
          <a:prstGeom prst="rect">
            <a:avLst/>
          </a:prstGeom>
        </p:spPr>
        <p:txBody>
          <a:bodyPr vert="horz" lIns="91440" tIns="45720" rIns="91440" bIns="45720" rtlCol="0">
            <a:normAutofit/>
          </a:bodyPr>
          <a:lstStyle>
            <a:lvl1pPr marL="176213" indent="-176213"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1800">
                <a:solidFill>
                  <a:schemeClr val="tx1"/>
                </a:solidFill>
                <a:latin typeface="+mn-lt"/>
              </a:defRPr>
            </a:lvl2pPr>
            <a:lvl3pPr marL="858838" indent="-168275" algn="l" rtl="0" eaLnBrk="1" fontAlgn="base" hangingPunct="1">
              <a:spcBef>
                <a:spcPct val="20000"/>
              </a:spcBef>
              <a:spcAft>
                <a:spcPct val="0"/>
              </a:spcAft>
              <a:buClr>
                <a:schemeClr val="tx1"/>
              </a:buClr>
              <a:buChar char="•"/>
              <a:defRPr sz="1600">
                <a:solidFill>
                  <a:schemeClr val="tx1"/>
                </a:solidFill>
                <a:latin typeface="+mn-lt"/>
              </a:defRPr>
            </a:lvl3pPr>
            <a:lvl4pPr marL="1200150" indent="-227013" algn="l" rtl="0" eaLnBrk="1" fontAlgn="base" hangingPunct="1">
              <a:spcBef>
                <a:spcPct val="20000"/>
              </a:spcBef>
              <a:spcAft>
                <a:spcPct val="0"/>
              </a:spcAft>
              <a:buClr>
                <a:schemeClr val="tx1"/>
              </a:buClr>
              <a:buChar char="–"/>
              <a:defRPr sz="1400">
                <a:solidFill>
                  <a:schemeClr val="tx1"/>
                </a:solidFill>
                <a:latin typeface="+mn-lt"/>
              </a:defRPr>
            </a:lvl4pPr>
            <a:lvl5pPr marL="1481138" indent="-166688" algn="l" rtl="0" eaLnBrk="1" fontAlgn="base" hangingPunct="1">
              <a:spcBef>
                <a:spcPct val="20000"/>
              </a:spcBef>
              <a:spcAft>
                <a:spcPct val="0"/>
              </a:spcAft>
              <a:buClr>
                <a:schemeClr val="tx1"/>
              </a:buClr>
              <a:buChar char="•"/>
              <a:defRPr sz="1400">
                <a:solidFill>
                  <a:schemeClr val="tx1"/>
                </a:solidFill>
                <a:latin typeface="+mn-lt"/>
              </a:defRPr>
            </a:lvl5pPr>
            <a:lvl6pPr marL="1938338" indent="-166688" algn="l" rtl="0" eaLnBrk="1" fontAlgn="base" hangingPunct="1">
              <a:spcBef>
                <a:spcPct val="20000"/>
              </a:spcBef>
              <a:spcAft>
                <a:spcPct val="0"/>
              </a:spcAft>
              <a:buClr>
                <a:schemeClr val="tx1"/>
              </a:buClr>
              <a:buChar char="•"/>
              <a:defRPr sz="2000">
                <a:solidFill>
                  <a:schemeClr val="tx1"/>
                </a:solidFill>
                <a:latin typeface="+mn-lt"/>
              </a:defRPr>
            </a:lvl6pPr>
            <a:lvl7pPr marL="2395538" indent="-166688" algn="l" rtl="0" eaLnBrk="1" fontAlgn="base" hangingPunct="1">
              <a:spcBef>
                <a:spcPct val="20000"/>
              </a:spcBef>
              <a:spcAft>
                <a:spcPct val="0"/>
              </a:spcAft>
              <a:buClr>
                <a:schemeClr val="tx1"/>
              </a:buClr>
              <a:buChar char="•"/>
              <a:defRPr sz="2000">
                <a:solidFill>
                  <a:schemeClr val="tx1"/>
                </a:solidFill>
                <a:latin typeface="+mn-lt"/>
              </a:defRPr>
            </a:lvl7pPr>
            <a:lvl8pPr marL="2852738" indent="-166688" algn="l" rtl="0" eaLnBrk="1" fontAlgn="base" hangingPunct="1">
              <a:spcBef>
                <a:spcPct val="20000"/>
              </a:spcBef>
              <a:spcAft>
                <a:spcPct val="0"/>
              </a:spcAft>
              <a:buClr>
                <a:schemeClr val="tx1"/>
              </a:buClr>
              <a:buChar char="•"/>
              <a:defRPr sz="2000">
                <a:solidFill>
                  <a:schemeClr val="tx1"/>
                </a:solidFill>
                <a:latin typeface="+mn-lt"/>
              </a:defRPr>
            </a:lvl8pPr>
            <a:lvl9pPr marL="3309938" indent="-166688" algn="l" rtl="0" eaLnBrk="1" fontAlgn="base" hangingPunct="1">
              <a:spcBef>
                <a:spcPct val="20000"/>
              </a:spcBef>
              <a:spcAft>
                <a:spcPct val="0"/>
              </a:spcAft>
              <a:buClr>
                <a:schemeClr val="tx1"/>
              </a:buClr>
              <a:buChar char="•"/>
              <a:defRPr sz="2000">
                <a:solidFill>
                  <a:schemeClr val="tx1"/>
                </a:solidFill>
                <a:latin typeface="+mn-lt"/>
              </a:defRPr>
            </a:lvl9pPr>
          </a:lstStyle>
          <a:p>
            <a:pPr marL="176213" marR="0" lvl="0" indent="-17621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600" b="1" i="0" u="none" strike="noStrike" kern="0" cap="none" spc="0" normalizeH="0" baseline="0" noProof="0" dirty="0" smtClean="0">
                <a:ln>
                  <a:noFill/>
                </a:ln>
                <a:solidFill>
                  <a:srgbClr val="000000"/>
                </a:solidFill>
                <a:effectLst/>
                <a:uLnTx/>
                <a:uFillTx/>
                <a:latin typeface="Arial"/>
              </a:rPr>
              <a:t>VLOOKUP</a:t>
            </a:r>
            <a:r>
              <a:rPr kumimoji="0" lang="en-GB" sz="1600" b="0" i="0" u="none" strike="noStrike" kern="0" cap="none" spc="0" normalizeH="0" baseline="0" noProof="0" dirty="0" smtClean="0">
                <a:ln>
                  <a:noFill/>
                </a:ln>
                <a:solidFill>
                  <a:srgbClr val="000000"/>
                </a:solidFill>
                <a:effectLst/>
                <a:uLnTx/>
                <a:uFillTx/>
                <a:latin typeface="Arial"/>
              </a:rPr>
              <a:t>(</a:t>
            </a:r>
            <a:r>
              <a:rPr kumimoji="0" lang="en-GB" sz="1600" b="1" i="0" u="none" strike="noStrike" kern="0" cap="none" spc="0" normalizeH="0" baseline="0" noProof="0" dirty="0" smtClean="0">
                <a:ln>
                  <a:noFill/>
                </a:ln>
                <a:solidFill>
                  <a:srgbClr val="FF0000"/>
                </a:solidFill>
                <a:effectLst/>
                <a:uLnTx/>
                <a:uFillTx/>
                <a:latin typeface="Arial"/>
              </a:rPr>
              <a:t>lookup_value</a:t>
            </a:r>
            <a:r>
              <a:rPr kumimoji="0" lang="en-GB" sz="1600" b="0" i="0" u="none" strike="noStrike" kern="0" cap="none" spc="0" normalizeH="0" baseline="0" noProof="0" dirty="0" smtClean="0">
                <a:ln>
                  <a:noFill/>
                </a:ln>
                <a:solidFill>
                  <a:srgbClr val="000000"/>
                </a:solidFill>
                <a:effectLst/>
                <a:uLnTx/>
                <a:uFillTx/>
                <a:latin typeface="Arial"/>
              </a:rPr>
              <a:t>, </a:t>
            </a:r>
            <a:r>
              <a:rPr kumimoji="0" lang="en-GB" sz="1600" b="1" i="0" u="none" strike="noStrike" kern="0" cap="none" spc="0" normalizeH="0" baseline="0" noProof="0" dirty="0" smtClean="0">
                <a:ln>
                  <a:noFill/>
                </a:ln>
                <a:solidFill>
                  <a:srgbClr val="00B0F0"/>
                </a:solidFill>
                <a:effectLst/>
                <a:uLnTx/>
                <a:uFillTx/>
                <a:latin typeface="Arial"/>
              </a:rPr>
              <a:t>table_array</a:t>
            </a:r>
            <a:r>
              <a:rPr kumimoji="0" lang="en-GB" sz="1600" b="0" i="0" u="none" strike="noStrike" kern="0" cap="none" spc="0" normalizeH="0" baseline="0" noProof="0" dirty="0" smtClean="0">
                <a:ln>
                  <a:noFill/>
                </a:ln>
                <a:solidFill>
                  <a:srgbClr val="000000"/>
                </a:solidFill>
                <a:effectLst/>
                <a:uLnTx/>
                <a:uFillTx/>
                <a:latin typeface="Arial"/>
              </a:rPr>
              <a:t>,</a:t>
            </a:r>
            <a:r>
              <a:rPr kumimoji="0" lang="en-GB" sz="1600" b="1" i="0" u="none" strike="noStrike" kern="0" cap="none" spc="0" normalizeH="0" baseline="0" noProof="0" dirty="0" smtClean="0">
                <a:ln>
                  <a:noFill/>
                </a:ln>
                <a:solidFill>
                  <a:srgbClr val="00B050"/>
                </a:solidFill>
                <a:effectLst/>
                <a:uLnTx/>
                <a:uFillTx/>
                <a:latin typeface="Arial"/>
              </a:rPr>
              <a:t>col_index_num</a:t>
            </a:r>
            <a:r>
              <a:rPr kumimoji="0" lang="en-GB" sz="1600" b="0" i="0" u="none" strike="noStrike" kern="0" cap="none" spc="0" normalizeH="0" baseline="0" noProof="0" dirty="0" smtClean="0">
                <a:ln>
                  <a:noFill/>
                </a:ln>
                <a:solidFill>
                  <a:srgbClr val="000000"/>
                </a:solidFill>
                <a:effectLst/>
                <a:uLnTx/>
                <a:uFillTx/>
                <a:latin typeface="Arial"/>
              </a:rPr>
              <a:t>,</a:t>
            </a:r>
            <a:r>
              <a:rPr kumimoji="0" lang="en-GB" sz="1600" b="1" i="0" u="none" strike="noStrike" kern="0" cap="none" spc="0" normalizeH="0" baseline="0" noProof="0" dirty="0" smtClean="0">
                <a:ln>
                  <a:noFill/>
                </a:ln>
                <a:solidFill>
                  <a:srgbClr val="7030A0"/>
                </a:solidFill>
                <a:effectLst/>
                <a:uLnTx/>
                <a:uFillTx/>
                <a:latin typeface="Arial"/>
              </a:rPr>
              <a:t>range_lookup</a:t>
            </a:r>
            <a:r>
              <a:rPr kumimoji="0" lang="en-GB" sz="1600" b="0" i="0" u="none" strike="noStrike" kern="0" cap="none" spc="0" normalizeH="0" baseline="0" noProof="0" dirty="0" smtClean="0">
                <a:ln>
                  <a:noFill/>
                </a:ln>
                <a:solidFill>
                  <a:srgbClr val="000000"/>
                </a:solidFill>
                <a:effectLst/>
                <a:uLnTx/>
                <a:uFillTx/>
                <a:latin typeface="Arial"/>
              </a:rPr>
              <a:t>)</a:t>
            </a:r>
          </a:p>
          <a:p>
            <a:pPr marL="176213" marR="0" lvl="0" indent="-17621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200" b="1" i="0" u="none" strike="noStrike" kern="0" cap="none" spc="0" normalizeH="0" baseline="0" noProof="0" dirty="0" smtClean="0">
                <a:ln>
                  <a:noFill/>
                </a:ln>
                <a:solidFill>
                  <a:srgbClr val="FF0000"/>
                </a:solidFill>
                <a:effectLst/>
                <a:uLnTx/>
                <a:uFillTx/>
                <a:latin typeface="Arial"/>
              </a:rPr>
              <a:t>Lookup_value</a:t>
            </a:r>
            <a:r>
              <a:rPr kumimoji="0" lang="en-GB" sz="1200" b="0" i="0" u="none" strike="noStrike" kern="0" cap="none" spc="0" normalizeH="0" baseline="0" noProof="0" dirty="0" smtClean="0">
                <a:ln>
                  <a:noFill/>
                </a:ln>
                <a:solidFill>
                  <a:srgbClr val="FF0000"/>
                </a:solidFill>
                <a:effectLst/>
                <a:uLnTx/>
                <a:uFillTx/>
                <a:latin typeface="Arial"/>
              </a:rPr>
              <a:t> </a:t>
            </a:r>
            <a:r>
              <a:rPr kumimoji="0" lang="en-GB" sz="1200" b="0" i="0" u="none" strike="noStrike" kern="0" cap="none" spc="0" normalizeH="0" baseline="0" noProof="0" dirty="0" smtClean="0">
                <a:ln>
                  <a:noFill/>
                </a:ln>
                <a:solidFill>
                  <a:srgbClr val="000000"/>
                </a:solidFill>
                <a:effectLst/>
                <a:uLnTx/>
                <a:uFillTx/>
                <a:latin typeface="Arial"/>
              </a:rPr>
              <a:t>   The value to search in the first column of the table array. Lookup value can be a value or a reference. </a:t>
            </a:r>
          </a:p>
          <a:p>
            <a:pPr marL="176213" marR="0" lvl="0" indent="-17621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200" b="1" i="0" u="none" strike="noStrike" kern="0" cap="none" spc="0" normalizeH="0" baseline="0" noProof="0" dirty="0" smtClean="0">
                <a:ln>
                  <a:noFill/>
                </a:ln>
                <a:solidFill>
                  <a:srgbClr val="00B0F0"/>
                </a:solidFill>
                <a:effectLst/>
                <a:uLnTx/>
                <a:uFillTx/>
                <a:latin typeface="Arial"/>
              </a:rPr>
              <a:t>Table_array</a:t>
            </a:r>
            <a:r>
              <a:rPr kumimoji="0" lang="en-GB" sz="1200" b="0" i="0" u="none" strike="noStrike" kern="0" cap="none" spc="0" normalizeH="0" baseline="0" noProof="0" dirty="0" smtClean="0">
                <a:ln>
                  <a:noFill/>
                </a:ln>
                <a:solidFill>
                  <a:srgbClr val="000000"/>
                </a:solidFill>
                <a:effectLst/>
                <a:uLnTx/>
                <a:uFillTx/>
                <a:latin typeface="Arial"/>
              </a:rPr>
              <a:t>    Two or more columns of data. Use a reference to a range or a range name. The values in the first column of table_array are the values searched by lookup_value. These values can be text, numbers, or logical values. Uppercase and lowercase text are equivalent. </a:t>
            </a:r>
          </a:p>
          <a:p>
            <a:pPr marL="176213" marR="0" lvl="0" indent="-17621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200" b="1" i="0" u="none" strike="noStrike" kern="0" cap="none" spc="0" normalizeH="0" baseline="0" noProof="0" dirty="0" smtClean="0">
                <a:ln>
                  <a:noFill/>
                </a:ln>
                <a:solidFill>
                  <a:srgbClr val="00B050"/>
                </a:solidFill>
                <a:effectLst/>
                <a:uLnTx/>
                <a:uFillTx/>
                <a:latin typeface="Arial"/>
              </a:rPr>
              <a:t>Col_index_num</a:t>
            </a:r>
            <a:r>
              <a:rPr kumimoji="0" lang="en-GB" sz="1200" b="0" i="0" u="none" strike="noStrike" kern="0" cap="none" spc="0" normalizeH="0" baseline="0" noProof="0" dirty="0" smtClean="0">
                <a:ln>
                  <a:noFill/>
                </a:ln>
                <a:solidFill>
                  <a:srgbClr val="00B050"/>
                </a:solidFill>
                <a:effectLst/>
                <a:uLnTx/>
                <a:uFillTx/>
                <a:latin typeface="Arial"/>
              </a:rPr>
              <a:t> </a:t>
            </a:r>
            <a:r>
              <a:rPr kumimoji="0" lang="en-GB" sz="1200" b="0" i="0" u="none" strike="noStrike" kern="0" cap="none" spc="0" normalizeH="0" baseline="0" noProof="0" dirty="0" smtClean="0">
                <a:ln>
                  <a:noFill/>
                </a:ln>
                <a:solidFill>
                  <a:srgbClr val="000000"/>
                </a:solidFill>
                <a:effectLst/>
                <a:uLnTx/>
                <a:uFillTx/>
                <a:latin typeface="Arial"/>
              </a:rPr>
              <a:t>   The column number in table_array from which the matching value must be returned. A col_index_num of 1 returns the value in the first column in table_array; a col_index_num of 2 returns the value in the second column in table_array, and so on. If col_index_num is:</a:t>
            </a:r>
          </a:p>
          <a:p>
            <a:pPr marL="623888" marR="0" lvl="0" indent="-260350"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200" b="0" i="0" u="none" strike="noStrike" kern="0" cap="none" spc="0" normalizeH="0" baseline="0" noProof="0" dirty="0" smtClean="0">
                <a:ln>
                  <a:noFill/>
                </a:ln>
                <a:solidFill>
                  <a:srgbClr val="000000"/>
                </a:solidFill>
                <a:effectLst/>
                <a:uLnTx/>
                <a:uFillTx/>
                <a:latin typeface="Arial"/>
              </a:rPr>
              <a:t>Less than 1, VLOOKUP returns the #VALUE! error value.</a:t>
            </a:r>
          </a:p>
          <a:p>
            <a:pPr marL="623888" marR="0" lvl="0" indent="-260350"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200" b="0" i="0" u="none" strike="noStrike" kern="0" cap="none" spc="0" normalizeH="0" baseline="0" noProof="0" dirty="0" smtClean="0">
                <a:ln>
                  <a:noFill/>
                </a:ln>
                <a:solidFill>
                  <a:srgbClr val="000000"/>
                </a:solidFill>
                <a:effectLst/>
                <a:uLnTx/>
                <a:uFillTx/>
                <a:latin typeface="Arial"/>
              </a:rPr>
              <a:t>Greater than the number of columns in table_array, VLOOKUP returns the #REF! error value</a:t>
            </a:r>
          </a:p>
          <a:p>
            <a:pPr marL="261938" marR="0" lvl="0" indent="-261938"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200" b="1" i="0" u="none" strike="noStrike" kern="0" cap="none" spc="0" normalizeH="0" baseline="0" noProof="0" dirty="0" smtClean="0">
                <a:ln>
                  <a:noFill/>
                </a:ln>
                <a:solidFill>
                  <a:srgbClr val="7030A0"/>
                </a:solidFill>
                <a:effectLst/>
                <a:uLnTx/>
                <a:uFillTx/>
                <a:latin typeface="Arial"/>
              </a:rPr>
              <a:t>Range_lookup </a:t>
            </a:r>
            <a:r>
              <a:rPr kumimoji="0" lang="en-GB" sz="1200" b="1" i="0" u="none" strike="noStrike" kern="0" cap="none" spc="0" normalizeH="0" baseline="0" noProof="0" dirty="0" smtClean="0">
                <a:ln>
                  <a:noFill/>
                </a:ln>
                <a:solidFill>
                  <a:srgbClr val="000000"/>
                </a:solidFill>
                <a:effectLst/>
                <a:uLnTx/>
                <a:uFillTx/>
                <a:latin typeface="Arial"/>
              </a:rPr>
              <a:t> </a:t>
            </a:r>
            <a:r>
              <a:rPr kumimoji="0" lang="en-GB" sz="1200" b="0" i="0" u="none" strike="noStrike" kern="0" cap="none" spc="0" normalizeH="0" baseline="0" noProof="0" dirty="0" smtClean="0">
                <a:ln>
                  <a:noFill/>
                </a:ln>
                <a:solidFill>
                  <a:srgbClr val="000000"/>
                </a:solidFill>
                <a:effectLst/>
                <a:uLnTx/>
                <a:uFillTx/>
                <a:latin typeface="Arial"/>
              </a:rPr>
              <a:t>A range lookup value of 0 will return only exact matches to the original source column, but a value of 1 will return approximate results</a:t>
            </a:r>
            <a:endParaRPr kumimoji="0" lang="en-GB" sz="1200" b="1" i="0" u="none" strike="noStrike" kern="0" cap="none" spc="0" normalizeH="0" baseline="0" noProof="0" dirty="0" smtClean="0">
              <a:ln>
                <a:noFill/>
              </a:ln>
              <a:solidFill>
                <a:srgbClr val="000000"/>
              </a:solidFill>
              <a:effectLst/>
              <a:uLnTx/>
              <a:uFillTx/>
              <a:latin typeface="Arial"/>
            </a:endParaRPr>
          </a:p>
          <a:p>
            <a:pPr marL="176213" marR="0" lvl="0" indent="-176213" algn="l" defTabSz="914400" rtl="0" eaLnBrk="1" fontAlgn="base" latinLnBrk="0" hangingPunct="1">
              <a:lnSpc>
                <a:spcPct val="100000"/>
              </a:lnSpc>
              <a:spcBef>
                <a:spcPct val="20000"/>
              </a:spcBef>
              <a:spcAft>
                <a:spcPct val="0"/>
              </a:spcAft>
              <a:buClr>
                <a:srgbClr val="000000"/>
              </a:buClr>
              <a:buSzTx/>
              <a:buFontTx/>
              <a:buNone/>
              <a:tabLst/>
              <a:defRPr/>
            </a:pPr>
            <a:endParaRPr kumimoji="0" lang="en-GB" sz="1400" b="0" i="0" u="none" strike="noStrike" kern="0" cap="none" spc="0" normalizeH="0" baseline="0" noProof="0" dirty="0">
              <a:ln>
                <a:noFill/>
              </a:ln>
              <a:solidFill>
                <a:srgbClr val="000000"/>
              </a:solidFill>
              <a:effectLst/>
              <a:uLnTx/>
              <a:uFillTx/>
              <a:latin typeface="Arial"/>
            </a:endParaRPr>
          </a:p>
        </p:txBody>
      </p:sp>
      <p:sp>
        <p:nvSpPr>
          <p:cNvPr id="13" name="Rectangle 14"/>
          <p:cNvSpPr>
            <a:spLocks noChangeArrowheads="1"/>
          </p:cNvSpPr>
          <p:nvPr/>
        </p:nvSpPr>
        <p:spPr bwMode="auto">
          <a:xfrm>
            <a:off x="539750" y="5661025"/>
            <a:ext cx="7777163" cy="338138"/>
          </a:xfrm>
          <a:prstGeom prst="rect">
            <a:avLst/>
          </a:prstGeom>
          <a:noFill/>
          <a:ln w="9525">
            <a:noFill/>
            <a:miter lim="800000"/>
            <a:headEnd/>
            <a:tailEnd/>
          </a:ln>
        </p:spPr>
        <p:txBody>
          <a:bodyPr>
            <a:spAutoFit/>
          </a:bodyPr>
          <a:lstStyle/>
          <a:p>
            <a:pPr eaLnBrk="0" fontAlgn="base" hangingPunct="0">
              <a:lnSpc>
                <a:spcPct val="80000"/>
              </a:lnSpc>
              <a:spcBef>
                <a:spcPct val="0"/>
              </a:spcBef>
              <a:spcAft>
                <a:spcPct val="0"/>
              </a:spcAft>
            </a:pPr>
            <a:r>
              <a:rPr lang="en-GB" sz="1600" b="1" dirty="0">
                <a:solidFill>
                  <a:srgbClr val="000000"/>
                </a:solidFill>
                <a:latin typeface="Arial" charset="0"/>
              </a:rPr>
              <a:t>NOTE: HLOOKUPS can be used instead to search horizontally</a:t>
            </a:r>
          </a:p>
        </p:txBody>
      </p:sp>
    </p:spTree>
    <p:extLst>
      <p:ext uri="{BB962C8B-B14F-4D97-AF65-F5344CB8AC3E}">
        <p14:creationId xmlns:p14="http://schemas.microsoft.com/office/powerpoint/2010/main" xmlns="" val="336405372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04660643"/>
              </p:ext>
            </p:extLst>
          </p:nvPr>
        </p:nvGraphicFramePr>
        <p:xfrm>
          <a:off x="1588" y="1588"/>
          <a:ext cx="1587" cy="1587"/>
        </p:xfrm>
        <a:graphic>
          <a:graphicData uri="http://schemas.openxmlformats.org/presentationml/2006/ole">
            <p:oleObj spid="_x0000_s61516"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113</a:t>
            </a:fld>
            <a:endParaRPr lang="en-US" dirty="0"/>
          </a:p>
        </p:txBody>
      </p:sp>
      <p:sp>
        <p:nvSpPr>
          <p:cNvPr id="4" name="Title 3"/>
          <p:cNvSpPr>
            <a:spLocks noGrp="1"/>
          </p:cNvSpPr>
          <p:nvPr>
            <p:ph type="title"/>
          </p:nvPr>
        </p:nvSpPr>
        <p:spPr/>
        <p:txBody>
          <a:bodyPr/>
          <a:lstStyle/>
          <a:p>
            <a:r>
              <a:rPr lang="en-GB" dirty="0"/>
              <a:t>IF </a:t>
            </a:r>
            <a:r>
              <a:rPr lang="en-GB" dirty="0" smtClean="0"/>
              <a:t>Statements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This function returns one value if a condition is TRUE and another value if it is </a:t>
            </a:r>
            <a:r>
              <a:rPr lang="en-US" dirty="0" smtClean="0"/>
              <a:t>FALSE.</a:t>
            </a:r>
            <a:endParaRPr lang="en-US" dirty="0"/>
          </a:p>
        </p:txBody>
      </p:sp>
      <p:sp>
        <p:nvSpPr>
          <p:cNvPr id="9" name="Content Placeholder 11"/>
          <p:cNvSpPr txBox="1">
            <a:spLocks/>
          </p:cNvSpPr>
          <p:nvPr/>
        </p:nvSpPr>
        <p:spPr>
          <a:xfrm>
            <a:off x="419100" y="1524000"/>
            <a:ext cx="8313738" cy="4633912"/>
          </a:xfrm>
          <a:prstGeom prst="rect">
            <a:avLst/>
          </a:prstGeom>
        </p:spPr>
        <p:txBody>
          <a:bodyPr vert="horz" lIns="91440" tIns="45720" rIns="91440" bIns="45720" rtlCol="0">
            <a:normAutofit/>
          </a:bodyPr>
          <a:lstStyle>
            <a:lvl1pPr marL="176213" indent="-176213"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1800">
                <a:solidFill>
                  <a:schemeClr val="tx1"/>
                </a:solidFill>
                <a:latin typeface="+mn-lt"/>
              </a:defRPr>
            </a:lvl2pPr>
            <a:lvl3pPr marL="858838" indent="-168275" algn="l" rtl="0" eaLnBrk="1" fontAlgn="base" hangingPunct="1">
              <a:spcBef>
                <a:spcPct val="20000"/>
              </a:spcBef>
              <a:spcAft>
                <a:spcPct val="0"/>
              </a:spcAft>
              <a:buClr>
                <a:schemeClr val="tx1"/>
              </a:buClr>
              <a:buChar char="•"/>
              <a:defRPr sz="1600">
                <a:solidFill>
                  <a:schemeClr val="tx1"/>
                </a:solidFill>
                <a:latin typeface="+mn-lt"/>
              </a:defRPr>
            </a:lvl3pPr>
            <a:lvl4pPr marL="1200150" indent="-227013" algn="l" rtl="0" eaLnBrk="1" fontAlgn="base" hangingPunct="1">
              <a:spcBef>
                <a:spcPct val="20000"/>
              </a:spcBef>
              <a:spcAft>
                <a:spcPct val="0"/>
              </a:spcAft>
              <a:buClr>
                <a:schemeClr val="tx1"/>
              </a:buClr>
              <a:buChar char="–"/>
              <a:defRPr sz="1400">
                <a:solidFill>
                  <a:schemeClr val="tx1"/>
                </a:solidFill>
                <a:latin typeface="+mn-lt"/>
              </a:defRPr>
            </a:lvl4pPr>
            <a:lvl5pPr marL="1481138" indent="-166688" algn="l" rtl="0" eaLnBrk="1" fontAlgn="base" hangingPunct="1">
              <a:spcBef>
                <a:spcPct val="20000"/>
              </a:spcBef>
              <a:spcAft>
                <a:spcPct val="0"/>
              </a:spcAft>
              <a:buClr>
                <a:schemeClr val="tx1"/>
              </a:buClr>
              <a:buChar char="•"/>
              <a:defRPr sz="1400">
                <a:solidFill>
                  <a:schemeClr val="tx1"/>
                </a:solidFill>
                <a:latin typeface="+mn-lt"/>
              </a:defRPr>
            </a:lvl5pPr>
            <a:lvl6pPr marL="1938338" indent="-166688" algn="l" rtl="0" eaLnBrk="1" fontAlgn="base" hangingPunct="1">
              <a:spcBef>
                <a:spcPct val="20000"/>
              </a:spcBef>
              <a:spcAft>
                <a:spcPct val="0"/>
              </a:spcAft>
              <a:buClr>
                <a:schemeClr val="tx1"/>
              </a:buClr>
              <a:buChar char="•"/>
              <a:defRPr sz="2000">
                <a:solidFill>
                  <a:schemeClr val="tx1"/>
                </a:solidFill>
                <a:latin typeface="+mn-lt"/>
              </a:defRPr>
            </a:lvl6pPr>
            <a:lvl7pPr marL="2395538" indent="-166688" algn="l" rtl="0" eaLnBrk="1" fontAlgn="base" hangingPunct="1">
              <a:spcBef>
                <a:spcPct val="20000"/>
              </a:spcBef>
              <a:spcAft>
                <a:spcPct val="0"/>
              </a:spcAft>
              <a:buClr>
                <a:schemeClr val="tx1"/>
              </a:buClr>
              <a:buChar char="•"/>
              <a:defRPr sz="2000">
                <a:solidFill>
                  <a:schemeClr val="tx1"/>
                </a:solidFill>
                <a:latin typeface="+mn-lt"/>
              </a:defRPr>
            </a:lvl7pPr>
            <a:lvl8pPr marL="2852738" indent="-166688" algn="l" rtl="0" eaLnBrk="1" fontAlgn="base" hangingPunct="1">
              <a:spcBef>
                <a:spcPct val="20000"/>
              </a:spcBef>
              <a:spcAft>
                <a:spcPct val="0"/>
              </a:spcAft>
              <a:buClr>
                <a:schemeClr val="tx1"/>
              </a:buClr>
              <a:buChar char="•"/>
              <a:defRPr sz="2000">
                <a:solidFill>
                  <a:schemeClr val="tx1"/>
                </a:solidFill>
                <a:latin typeface="+mn-lt"/>
              </a:defRPr>
            </a:lvl8pPr>
            <a:lvl9pPr marL="3309938" indent="-166688" algn="l" rtl="0" eaLnBrk="1" fontAlgn="base" hangingPunct="1">
              <a:spcBef>
                <a:spcPct val="20000"/>
              </a:spcBef>
              <a:spcAft>
                <a:spcPct val="0"/>
              </a:spcAft>
              <a:buClr>
                <a:schemeClr val="tx1"/>
              </a:buClr>
              <a:buChar char="•"/>
              <a:defRPr sz="2000">
                <a:solidFill>
                  <a:schemeClr val="tx1"/>
                </a:solidFill>
                <a:latin typeface="+mn-lt"/>
              </a:defRPr>
            </a:lvl9pPr>
          </a:lstStyle>
          <a:p>
            <a:pPr marL="176213" marR="0" lvl="0" indent="-176213" algn="l" defTabSz="914400" rtl="0" eaLnBrk="1" fontAlgn="base" latinLnBrk="0" hangingPunct="1">
              <a:lnSpc>
                <a:spcPct val="100000"/>
              </a:lnSpc>
              <a:spcBef>
                <a:spcPct val="20000"/>
              </a:spcBef>
              <a:spcAft>
                <a:spcPct val="0"/>
              </a:spcAft>
              <a:buClr>
                <a:srgbClr val="000000"/>
              </a:buClr>
              <a:buSzTx/>
              <a:buFontTx/>
              <a:buNone/>
              <a:tabLst/>
              <a:defRPr/>
            </a:pPr>
            <a:r>
              <a:rPr kumimoji="0" lang="en-GB" sz="1600" b="1" i="0" u="none" strike="noStrike" kern="0" cap="none" spc="0" normalizeH="0" baseline="0" noProof="0" dirty="0" smtClean="0">
                <a:ln>
                  <a:noFill/>
                </a:ln>
                <a:solidFill>
                  <a:srgbClr val="000000"/>
                </a:solidFill>
                <a:effectLst/>
                <a:uLnTx/>
                <a:uFillTx/>
                <a:latin typeface="Arial"/>
              </a:rPr>
              <a:t>Statement Structure:  = IF</a:t>
            </a:r>
            <a:r>
              <a:rPr kumimoji="0" lang="en-GB" sz="1600" b="0" i="0" u="none" strike="noStrike" kern="0" cap="none" spc="0" normalizeH="0" baseline="0" noProof="0" dirty="0" smtClean="0">
                <a:ln>
                  <a:noFill/>
                </a:ln>
                <a:solidFill>
                  <a:srgbClr val="000000"/>
                </a:solidFill>
                <a:effectLst/>
                <a:uLnTx/>
                <a:uFillTx/>
                <a:latin typeface="Arial"/>
              </a:rPr>
              <a:t>(</a:t>
            </a:r>
            <a:r>
              <a:rPr kumimoji="0" lang="en-GB" sz="1600" b="1" i="0" u="none" strike="noStrike" kern="0" cap="none" spc="0" normalizeH="0" baseline="0" noProof="0" dirty="0" smtClean="0">
                <a:ln>
                  <a:noFill/>
                </a:ln>
                <a:solidFill>
                  <a:srgbClr val="000000"/>
                </a:solidFill>
                <a:effectLst/>
                <a:uLnTx/>
                <a:uFillTx/>
                <a:latin typeface="Arial"/>
              </a:rPr>
              <a:t>logical_test</a:t>
            </a:r>
            <a:r>
              <a:rPr kumimoji="0" lang="en-GB" sz="1600" b="0" i="0" u="none" strike="noStrike" kern="0" cap="none" spc="0" normalizeH="0" baseline="0" noProof="0" dirty="0" smtClean="0">
                <a:ln>
                  <a:noFill/>
                </a:ln>
                <a:solidFill>
                  <a:srgbClr val="000000"/>
                </a:solidFill>
                <a:effectLst/>
                <a:uLnTx/>
                <a:uFillTx/>
                <a:latin typeface="Arial"/>
              </a:rPr>
              <a:t>, </a:t>
            </a:r>
            <a:r>
              <a:rPr kumimoji="0" lang="en-GB" sz="1600" b="1" i="0" u="none" strike="noStrike" kern="0" cap="none" spc="0" normalizeH="0" baseline="0" noProof="0" dirty="0" smtClean="0">
                <a:ln>
                  <a:noFill/>
                </a:ln>
                <a:solidFill>
                  <a:srgbClr val="000000"/>
                </a:solidFill>
                <a:effectLst/>
                <a:uLnTx/>
                <a:uFillTx/>
                <a:latin typeface="Arial"/>
              </a:rPr>
              <a:t>value_if_true</a:t>
            </a:r>
            <a:r>
              <a:rPr kumimoji="0" lang="en-GB" sz="1600" b="0" i="0" u="none" strike="noStrike" kern="0" cap="none" spc="0" normalizeH="0" baseline="0" noProof="0" dirty="0" smtClean="0">
                <a:ln>
                  <a:noFill/>
                </a:ln>
                <a:solidFill>
                  <a:srgbClr val="000000"/>
                </a:solidFill>
                <a:effectLst/>
                <a:uLnTx/>
                <a:uFillTx/>
                <a:latin typeface="Arial"/>
              </a:rPr>
              <a:t>, value_if_false)</a:t>
            </a:r>
          </a:p>
          <a:p>
            <a:pPr marL="176213" marR="0" lvl="0" indent="-176213" algn="l" defTabSz="914400" rtl="0" eaLnBrk="1" fontAlgn="base" latinLnBrk="0" hangingPunct="1">
              <a:lnSpc>
                <a:spcPct val="100000"/>
              </a:lnSpc>
              <a:spcBef>
                <a:spcPct val="20000"/>
              </a:spcBef>
              <a:spcAft>
                <a:spcPct val="0"/>
              </a:spcAft>
              <a:buClr>
                <a:srgbClr val="000000"/>
              </a:buClr>
              <a:buSzTx/>
              <a:buFontTx/>
              <a:buNone/>
              <a:tabLst/>
              <a:defRPr/>
            </a:pPr>
            <a:r>
              <a:rPr kumimoji="0" lang="en-GB" sz="1600" b="0" i="0" u="none" strike="noStrike" kern="0" cap="none" spc="0" normalizeH="0" baseline="0" noProof="0" dirty="0" smtClean="0">
                <a:ln>
                  <a:noFill/>
                </a:ln>
                <a:solidFill>
                  <a:srgbClr val="000000"/>
                </a:solidFill>
                <a:effectLst/>
                <a:uLnTx/>
                <a:uFillTx/>
                <a:latin typeface="Arial"/>
              </a:rPr>
              <a:t>Example of an IF Function:</a:t>
            </a:r>
            <a:endParaRPr kumimoji="0" lang="en-GB" sz="1600" b="0" i="0" u="none" strike="noStrike" kern="0" cap="none" spc="0" normalizeH="0" baseline="0" noProof="0" dirty="0" smtClean="0">
              <a:ln>
                <a:noFill/>
              </a:ln>
              <a:solidFill>
                <a:srgbClr val="0070C0"/>
              </a:solidFill>
              <a:effectLst/>
              <a:uLnTx/>
              <a:uFillTx/>
              <a:latin typeface="Arial"/>
            </a:endParaRPr>
          </a:p>
          <a:p>
            <a:pPr marL="176213" marR="0" lvl="0" indent="-176213" algn="l" defTabSz="914400" rtl="0" eaLnBrk="1" fontAlgn="base" latinLnBrk="0" hangingPunct="1">
              <a:lnSpc>
                <a:spcPct val="100000"/>
              </a:lnSpc>
              <a:spcBef>
                <a:spcPct val="20000"/>
              </a:spcBef>
              <a:spcAft>
                <a:spcPct val="0"/>
              </a:spcAft>
              <a:buClr>
                <a:srgbClr val="000000"/>
              </a:buClr>
              <a:buSzTx/>
              <a:buFontTx/>
              <a:buNone/>
              <a:tabLst/>
              <a:defRPr/>
            </a:pPr>
            <a:endParaRPr kumimoji="0" lang="en-GB" sz="1600" b="0" i="0" u="none" strike="noStrike" kern="0" cap="none" spc="0" normalizeH="0" baseline="0" noProof="0" dirty="0" smtClean="0">
              <a:ln>
                <a:noFill/>
              </a:ln>
              <a:solidFill>
                <a:srgbClr val="000000"/>
              </a:solidFill>
              <a:effectLst/>
              <a:uLnTx/>
              <a:uFillTx/>
              <a:latin typeface="Arial"/>
            </a:endParaRPr>
          </a:p>
          <a:p>
            <a:pPr marL="176213" marR="0" lvl="0" indent="-176213" algn="l" defTabSz="914400" rtl="0" eaLnBrk="1" fontAlgn="base" latinLnBrk="0" hangingPunct="1">
              <a:lnSpc>
                <a:spcPct val="100000"/>
              </a:lnSpc>
              <a:spcBef>
                <a:spcPct val="20000"/>
              </a:spcBef>
              <a:spcAft>
                <a:spcPct val="0"/>
              </a:spcAft>
              <a:buClr>
                <a:srgbClr val="000000"/>
              </a:buClr>
              <a:buSzTx/>
              <a:buFontTx/>
              <a:buNone/>
              <a:tabLst/>
              <a:defRPr/>
            </a:pPr>
            <a:endParaRPr kumimoji="0" lang="en-GB" sz="1600" b="0" i="0" u="none" strike="noStrike" kern="0" cap="none" spc="0" normalizeH="0" baseline="0" noProof="0" dirty="0" smtClean="0">
              <a:ln>
                <a:noFill/>
              </a:ln>
              <a:solidFill>
                <a:srgbClr val="000000"/>
              </a:solidFill>
              <a:effectLst/>
              <a:uLnTx/>
              <a:uFillTx/>
              <a:latin typeface="Arial"/>
            </a:endParaRPr>
          </a:p>
        </p:txBody>
      </p:sp>
      <p:sp>
        <p:nvSpPr>
          <p:cNvPr id="10" name="Rectangle 14"/>
          <p:cNvSpPr>
            <a:spLocks noChangeArrowheads="1"/>
          </p:cNvSpPr>
          <p:nvPr/>
        </p:nvSpPr>
        <p:spPr bwMode="auto">
          <a:xfrm>
            <a:off x="539750" y="5117509"/>
            <a:ext cx="7777163" cy="1323975"/>
          </a:xfrm>
          <a:prstGeom prst="rect">
            <a:avLst/>
          </a:prstGeom>
          <a:noFill/>
          <a:ln w="9525">
            <a:noFill/>
            <a:miter lim="800000"/>
            <a:headEnd/>
            <a:tailEnd/>
          </a:ln>
        </p:spPr>
        <p:txBody>
          <a:bodyPr>
            <a:spAutoFit/>
          </a:bodyPr>
          <a:lstStyle/>
          <a:p>
            <a:pPr eaLnBrk="0" fontAlgn="base" hangingPunct="0">
              <a:lnSpc>
                <a:spcPct val="80000"/>
              </a:lnSpc>
              <a:spcBef>
                <a:spcPct val="0"/>
              </a:spcBef>
              <a:spcAft>
                <a:spcPct val="0"/>
              </a:spcAft>
            </a:pPr>
            <a:r>
              <a:rPr lang="en-GB" sz="1600" b="1" dirty="0">
                <a:solidFill>
                  <a:srgbClr val="000000"/>
                </a:solidFill>
                <a:latin typeface="Arial" charset="0"/>
              </a:rPr>
              <a:t>NOTE: Up to seven IF statements can be nested together as one function</a:t>
            </a:r>
          </a:p>
          <a:p>
            <a:pPr eaLnBrk="0" fontAlgn="base" hangingPunct="0">
              <a:lnSpc>
                <a:spcPct val="80000"/>
              </a:lnSpc>
              <a:spcBef>
                <a:spcPct val="0"/>
              </a:spcBef>
              <a:spcAft>
                <a:spcPct val="0"/>
              </a:spcAft>
            </a:pPr>
            <a:endParaRPr lang="en-GB" sz="1600" b="1" dirty="0">
              <a:solidFill>
                <a:srgbClr val="000000"/>
              </a:solidFill>
              <a:latin typeface="Arial" charset="0"/>
            </a:endParaRPr>
          </a:p>
          <a:p>
            <a:pPr eaLnBrk="0" fontAlgn="base" hangingPunct="0">
              <a:lnSpc>
                <a:spcPct val="80000"/>
              </a:lnSpc>
              <a:spcBef>
                <a:spcPct val="0"/>
              </a:spcBef>
              <a:spcAft>
                <a:spcPct val="0"/>
              </a:spcAft>
            </a:pPr>
            <a:r>
              <a:rPr lang="en-GB" sz="1600" b="1" dirty="0">
                <a:solidFill>
                  <a:srgbClr val="000000"/>
                </a:solidFill>
                <a:latin typeface="Arial" charset="0"/>
              </a:rPr>
              <a:t>=</a:t>
            </a:r>
            <a:r>
              <a:rPr lang="en-GB" sz="1600" b="1" dirty="0">
                <a:solidFill>
                  <a:srgbClr val="FF0000"/>
                </a:solidFill>
                <a:latin typeface="Arial" charset="0"/>
              </a:rPr>
              <a:t>IF(LEFT(A3,1)="C“,1</a:t>
            </a:r>
            <a:r>
              <a:rPr lang="en-GB" sz="1600" b="1" dirty="0">
                <a:solidFill>
                  <a:srgbClr val="00B050"/>
                </a:solidFill>
                <a:latin typeface="Arial" charset="0"/>
              </a:rPr>
              <a:t>,IF(LEFT(A3,1)="W“,2,</a:t>
            </a:r>
            <a:r>
              <a:rPr lang="en-GB" sz="1600" b="1" dirty="0">
                <a:solidFill>
                  <a:srgbClr val="0070C0"/>
                </a:solidFill>
                <a:latin typeface="Arial" charset="0"/>
              </a:rPr>
              <a:t>IF(LEFT(A3,1)=“E”,3,A3)</a:t>
            </a:r>
            <a:r>
              <a:rPr lang="en-GB" sz="1600" b="1" dirty="0">
                <a:solidFill>
                  <a:srgbClr val="00B050"/>
                </a:solidFill>
                <a:latin typeface="Arial" charset="0"/>
              </a:rPr>
              <a:t>)</a:t>
            </a:r>
            <a:r>
              <a:rPr lang="en-GB" sz="1600" b="1" dirty="0">
                <a:solidFill>
                  <a:srgbClr val="FF0000"/>
                </a:solidFill>
                <a:latin typeface="Arial" charset="0"/>
              </a:rPr>
              <a:t>)</a:t>
            </a:r>
          </a:p>
          <a:p>
            <a:pPr eaLnBrk="0" fontAlgn="base" hangingPunct="0">
              <a:lnSpc>
                <a:spcPct val="80000"/>
              </a:lnSpc>
              <a:spcBef>
                <a:spcPct val="0"/>
              </a:spcBef>
              <a:spcAft>
                <a:spcPct val="0"/>
              </a:spcAft>
            </a:pPr>
            <a:endParaRPr lang="en-GB" sz="1600" b="1" dirty="0">
              <a:solidFill>
                <a:srgbClr val="000000"/>
              </a:solidFill>
              <a:latin typeface="Arial" charset="0"/>
            </a:endParaRPr>
          </a:p>
          <a:p>
            <a:pPr eaLnBrk="0" fontAlgn="base" hangingPunct="0">
              <a:lnSpc>
                <a:spcPct val="80000"/>
              </a:lnSpc>
              <a:spcBef>
                <a:spcPct val="0"/>
              </a:spcBef>
              <a:spcAft>
                <a:spcPct val="0"/>
              </a:spcAft>
            </a:pPr>
            <a:endParaRPr lang="en-GB" sz="1600" b="1" dirty="0">
              <a:solidFill>
                <a:srgbClr val="000000"/>
              </a:solidFill>
              <a:latin typeface="Arial" charset="0"/>
            </a:endParaRPr>
          </a:p>
        </p:txBody>
      </p:sp>
      <p:pic>
        <p:nvPicPr>
          <p:cNvPr id="11" name="Picture 2"/>
          <p:cNvPicPr>
            <a:picLocks noChangeAspect="1" noChangeArrowheads="1"/>
          </p:cNvPicPr>
          <p:nvPr/>
        </p:nvPicPr>
        <p:blipFill>
          <a:blip r:embed="rId4" cstate="print"/>
          <a:srcRect/>
          <a:stretch>
            <a:fillRect/>
          </a:stretch>
        </p:blipFill>
        <p:spPr bwMode="auto">
          <a:xfrm>
            <a:off x="1692275" y="2237784"/>
            <a:ext cx="4895850" cy="2406650"/>
          </a:xfrm>
          <a:prstGeom prst="rect">
            <a:avLst/>
          </a:prstGeom>
          <a:noFill/>
          <a:ln w="9525">
            <a:noFill/>
            <a:miter lim="800000"/>
            <a:headEnd/>
            <a:tailEnd/>
          </a:ln>
        </p:spPr>
      </p:pic>
    </p:spTree>
    <p:extLst>
      <p:ext uri="{BB962C8B-B14F-4D97-AF65-F5344CB8AC3E}">
        <p14:creationId xmlns:p14="http://schemas.microsoft.com/office/powerpoint/2010/main" xmlns="" val="336405372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04660643"/>
              </p:ext>
            </p:extLst>
          </p:nvPr>
        </p:nvGraphicFramePr>
        <p:xfrm>
          <a:off x="1588" y="1588"/>
          <a:ext cx="1587" cy="1587"/>
        </p:xfrm>
        <a:graphic>
          <a:graphicData uri="http://schemas.openxmlformats.org/presentationml/2006/ole">
            <p:oleObj spid="_x0000_s62540"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114</a:t>
            </a:fld>
            <a:endParaRPr lang="en-US" dirty="0"/>
          </a:p>
        </p:txBody>
      </p:sp>
      <p:sp>
        <p:nvSpPr>
          <p:cNvPr id="4" name="Title 3"/>
          <p:cNvSpPr>
            <a:spLocks noGrp="1"/>
          </p:cNvSpPr>
          <p:nvPr>
            <p:ph type="title"/>
          </p:nvPr>
        </p:nvSpPr>
        <p:spPr/>
        <p:txBody>
          <a:bodyPr/>
          <a:lstStyle/>
          <a:p>
            <a:r>
              <a:rPr lang="en-GB" dirty="0"/>
              <a:t>Conditional Formatting</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Conditional formatting allows you to define the format of individual cells based on a series of </a:t>
            </a:r>
            <a:r>
              <a:rPr lang="en-US" dirty="0" smtClean="0"/>
              <a:t>criteria.</a:t>
            </a:r>
            <a:endParaRPr lang="en-US" dirty="0"/>
          </a:p>
        </p:txBody>
      </p:sp>
      <p:pic>
        <p:nvPicPr>
          <p:cNvPr id="8" name="Picture 2"/>
          <p:cNvPicPr>
            <a:picLocks noChangeAspect="1" noChangeArrowheads="1"/>
          </p:cNvPicPr>
          <p:nvPr/>
        </p:nvPicPr>
        <p:blipFill>
          <a:blip r:embed="rId4" cstate="print"/>
          <a:srcRect/>
          <a:stretch>
            <a:fillRect/>
          </a:stretch>
        </p:blipFill>
        <p:spPr bwMode="auto">
          <a:xfrm>
            <a:off x="447540" y="2027237"/>
            <a:ext cx="8159750" cy="3960813"/>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566602" y="1981200"/>
            <a:ext cx="704850" cy="647700"/>
          </a:xfrm>
          <a:prstGeom prst="rect">
            <a:avLst/>
          </a:prstGeom>
          <a:noFill/>
          <a:ln w="9525">
            <a:noFill/>
            <a:miter lim="800000"/>
            <a:headEnd/>
            <a:tailEnd/>
          </a:ln>
        </p:spPr>
      </p:pic>
    </p:spTree>
    <p:extLst>
      <p:ext uri="{BB962C8B-B14F-4D97-AF65-F5344CB8AC3E}">
        <p14:creationId xmlns:p14="http://schemas.microsoft.com/office/powerpoint/2010/main" xmlns="" val="33640537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04660643"/>
              </p:ext>
            </p:extLst>
          </p:nvPr>
        </p:nvGraphicFramePr>
        <p:xfrm>
          <a:off x="1588" y="1588"/>
          <a:ext cx="1587" cy="1587"/>
        </p:xfrm>
        <a:graphic>
          <a:graphicData uri="http://schemas.openxmlformats.org/presentationml/2006/ole">
            <p:oleObj spid="_x0000_s58519"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115</a:t>
            </a:fld>
            <a:endParaRPr lang="en-US" dirty="0"/>
          </a:p>
        </p:txBody>
      </p:sp>
      <p:sp>
        <p:nvSpPr>
          <p:cNvPr id="4" name="Title 3"/>
          <p:cNvSpPr>
            <a:spLocks noGrp="1"/>
          </p:cNvSpPr>
          <p:nvPr>
            <p:ph type="title"/>
          </p:nvPr>
        </p:nvSpPr>
        <p:spPr/>
        <p:txBody>
          <a:bodyPr/>
          <a:lstStyle/>
          <a:p>
            <a:r>
              <a:rPr lang="en-GB" dirty="0"/>
              <a:t>Excel – Working Exercise</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following Excel exercise looks at some examples of these key </a:t>
            </a:r>
            <a:r>
              <a:rPr lang="en-US" dirty="0" smtClean="0"/>
              <a:t>functions.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693124189"/>
              </p:ext>
            </p:extLst>
          </p:nvPr>
        </p:nvGraphicFramePr>
        <p:xfrm>
          <a:off x="3576638" y="2963863"/>
          <a:ext cx="1281112" cy="1079500"/>
        </p:xfrm>
        <a:graphic>
          <a:graphicData uri="http://schemas.openxmlformats.org/presentationml/2006/ole">
            <p:oleObj spid="_x0000_s58520" name="Worksheet" showAsIcon="1" r:id="rId4" imgW="914400" imgH="771525" progId="Excel.Sheet.8">
              <p:embed/>
            </p:oleObj>
          </a:graphicData>
        </a:graphic>
      </p:graphicFrame>
    </p:spTree>
    <p:extLst>
      <p:ext uri="{BB962C8B-B14F-4D97-AF65-F5344CB8AC3E}">
        <p14:creationId xmlns:p14="http://schemas.microsoft.com/office/powerpoint/2010/main" xmlns="" val="336405372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graphicFrame>
        <p:nvGraphicFramePr>
          <p:cNvPr id="8" name="Content Placeholder 8"/>
          <p:cNvGraphicFramePr>
            <a:graphicFrameLocks noGrp="1"/>
          </p:cNvGraphicFramePr>
          <p:nvPr>
            <p:ph idx="1"/>
            <p:custDataLst>
              <p:tags r:id="rId2"/>
            </p:custDataLst>
            <p:extLst>
              <p:ext uri="{D42A27DB-BD31-4B8C-83A1-F6EECF244321}">
                <p14:modId xmlns:p14="http://schemas.microsoft.com/office/powerpoint/2010/main" xmlns="" val="2579072380"/>
              </p:ext>
            </p:extLst>
          </p:nvPr>
        </p:nvGraphicFramePr>
        <p:xfrm>
          <a:off x="381000" y="2140903"/>
          <a:ext cx="7661913" cy="2210950"/>
        </p:xfrm>
        <a:graphic>
          <a:graphicData uri="http://schemas.openxmlformats.org/drawingml/2006/table">
            <a:tbl>
              <a:tblPr firstRow="1" bandRow="1">
                <a:tableStyleId>{2D5ABB26-0587-4C30-8999-92F81FD0307C}</a:tableStyleId>
              </a:tblPr>
              <a:tblGrid>
                <a:gridCol w="7661913"/>
              </a:tblGrid>
              <a:tr h="0">
                <a:tc>
                  <a:txBody>
                    <a:bodyPr/>
                    <a:lstStyle/>
                    <a:p>
                      <a:pPr marL="0" lvl="0" algn="l">
                        <a:spcBef>
                          <a:spcPts val="10"/>
                        </a:spcBef>
                        <a:spcAft>
                          <a:spcPts val="10"/>
                        </a:spcAft>
                      </a:pPr>
                      <a:r>
                        <a:rPr lang="en-US" sz="1600" b="0" dirty="0" smtClean="0">
                          <a:solidFill>
                            <a:srgbClr val="000000"/>
                          </a:solidFill>
                        </a:rPr>
                        <a:t>Conducting Sourcing Analysis</a:t>
                      </a:r>
                      <a:endParaRPr lang="en-US" sz="1600" b="0" dirty="0">
                        <a:solidFill>
                          <a:srgbClr val="000000"/>
                        </a:solidFill>
                      </a:endParaRPr>
                    </a:p>
                  </a:txBody>
                  <a:tcPr marL="72009" marR="72009" marT="36005" marB="36005" anchor="ctr">
                    <a:noFill/>
                  </a:tcPr>
                </a:tc>
              </a:tr>
              <a:tr h="0">
                <a:tc>
                  <a:txBody>
                    <a:bodyPr/>
                    <a:lstStyle/>
                    <a:p>
                      <a:pPr marL="0" marR="0" lvl="0" indent="0" algn="l" defTabSz="914400" rtl="0" eaLnBrk="1" fontAlgn="auto" latinLnBrk="0" hangingPunct="1">
                        <a:lnSpc>
                          <a:spcPct val="100000"/>
                        </a:lnSpc>
                        <a:spcBef>
                          <a:spcPts val="10"/>
                        </a:spcBef>
                        <a:spcAft>
                          <a:spcPts val="10"/>
                        </a:spcAft>
                        <a:buClrTx/>
                        <a:buSzTx/>
                        <a:buFontTx/>
                        <a:buNone/>
                        <a:tabLst/>
                        <a:defRPr/>
                      </a:pPr>
                      <a:r>
                        <a:rPr lang="en-AU" sz="1600" b="0" dirty="0" smtClean="0"/>
                        <a:t>Data Management Methods</a:t>
                      </a:r>
                      <a:endParaRPr lang="en-US" sz="1600" b="0" dirty="0" smtClean="0">
                        <a:solidFill>
                          <a:srgbClr val="000000"/>
                        </a:solidFill>
                      </a:endParaRPr>
                    </a:p>
                  </a:txBody>
                  <a:tcPr marL="72009" marR="72009" marT="36005" marB="36005" anchor="ctr">
                    <a:noFill/>
                  </a:tcPr>
                </a:tc>
              </a:tr>
              <a:tr h="0">
                <a:tc>
                  <a:txBody>
                    <a:bodyPr/>
                    <a:lstStyle/>
                    <a:p>
                      <a:pPr marL="0" lvl="0" algn="l">
                        <a:spcBef>
                          <a:spcPts val="10"/>
                        </a:spcBef>
                        <a:spcAft>
                          <a:spcPts val="10"/>
                        </a:spcAft>
                      </a:pPr>
                      <a:r>
                        <a:rPr lang="en-US" sz="1600" b="0" noProof="0" dirty="0" smtClean="0"/>
                        <a:t>Creating &amp; Analyzing RFIs &amp; RFPs</a:t>
                      </a:r>
                      <a:endParaRPr lang="en-US" sz="1600" b="0" noProof="0" dirty="0">
                        <a:solidFill>
                          <a:srgbClr val="000000"/>
                        </a:solidFill>
                      </a:endParaRPr>
                    </a:p>
                  </a:txBody>
                  <a:tcPr marL="72009" marR="72009" marT="36005" marB="36005" anchor="ctr">
                    <a:noFill/>
                  </a:tcPr>
                </a:tc>
              </a:tr>
              <a:tr h="0">
                <a:tc>
                  <a:txBody>
                    <a:bodyPr/>
                    <a:lstStyle/>
                    <a:p>
                      <a:pPr marL="0" lvl="0" algn="l">
                        <a:spcBef>
                          <a:spcPts val="10"/>
                        </a:spcBef>
                        <a:spcAft>
                          <a:spcPts val="10"/>
                        </a:spcAft>
                      </a:pPr>
                      <a:r>
                        <a:rPr lang="en-AU" sz="1600" b="0" dirty="0" smtClean="0"/>
                        <a:t>Preparing for Fact Based Negotiations</a:t>
                      </a:r>
                      <a:endParaRPr lang="en-US" sz="1600" b="0" dirty="0">
                        <a:solidFill>
                          <a:srgbClr val="000000"/>
                        </a:solidFill>
                      </a:endParaRPr>
                    </a:p>
                  </a:txBody>
                  <a:tcPr marL="72009" marR="72009" marT="36005" marB="36005" anchor="ctr">
                    <a:noFill/>
                  </a:tcPr>
                </a:tc>
              </a:tr>
              <a:tr h="0">
                <a:tc>
                  <a:txBody>
                    <a:bodyPr/>
                    <a:lstStyle/>
                    <a:p>
                      <a:pPr marL="0" lvl="0" algn="l">
                        <a:spcBef>
                          <a:spcPts val="10"/>
                        </a:spcBef>
                        <a:spcAft>
                          <a:spcPts val="10"/>
                        </a:spcAft>
                      </a:pPr>
                      <a:r>
                        <a:rPr lang="en-US" sz="1600" b="1" dirty="0" smtClean="0">
                          <a:solidFill>
                            <a:srgbClr val="000000"/>
                          </a:solidFill>
                        </a:rPr>
                        <a:t>Appendix</a:t>
                      </a:r>
                      <a:endParaRPr lang="en-US" sz="1600" b="1" dirty="0">
                        <a:solidFill>
                          <a:srgbClr val="000000"/>
                        </a:solidFill>
                      </a:endParaRPr>
                    </a:p>
                  </a:txBody>
                  <a:tcPr marL="72009" marR="72009" marT="36005" marB="36005" anchor="ctr">
                    <a:solidFill>
                      <a:schemeClr val="bg1">
                        <a:lumMod val="85000"/>
                      </a:schemeClr>
                    </a:solidFill>
                  </a:tcPr>
                </a:tc>
              </a:tr>
              <a:tr h="0">
                <a:tc>
                  <a:txBody>
                    <a:bodyPr/>
                    <a:lstStyle/>
                    <a:p>
                      <a:pPr marL="463550" lvl="0" indent="0" algn="l">
                        <a:spcBef>
                          <a:spcPts val="10"/>
                        </a:spcBef>
                        <a:spcAft>
                          <a:spcPts val="10"/>
                        </a:spcAft>
                      </a:pPr>
                      <a:r>
                        <a:rPr lang="en-US" sz="1600" b="0" dirty="0" smtClean="0">
                          <a:solidFill>
                            <a:srgbClr val="000000"/>
                          </a:solidFill>
                        </a:rPr>
                        <a:t>Key Excel Skills for Analysts</a:t>
                      </a:r>
                      <a:endParaRPr lang="en-US" sz="1600" b="0" dirty="0">
                        <a:solidFill>
                          <a:srgbClr val="000000"/>
                        </a:solidFill>
                      </a:endParaRPr>
                    </a:p>
                  </a:txBody>
                  <a:tcPr marL="72009" marR="72009" marT="36005" marB="36005" anchor="ctr">
                    <a:noFill/>
                  </a:tcPr>
                </a:tc>
              </a:tr>
              <a:tr h="0">
                <a:tc>
                  <a:txBody>
                    <a:bodyPr/>
                    <a:lstStyle/>
                    <a:p>
                      <a:pPr marL="463550" lvl="0" indent="0" algn="l">
                        <a:spcBef>
                          <a:spcPts val="10"/>
                        </a:spcBef>
                        <a:spcAft>
                          <a:spcPts val="10"/>
                        </a:spcAft>
                      </a:pPr>
                      <a:r>
                        <a:rPr lang="en-US" sz="1600" b="1" dirty="0" smtClean="0">
                          <a:solidFill>
                            <a:srgbClr val="000000"/>
                          </a:solidFill>
                        </a:rPr>
                        <a:t>Tools and Templates</a:t>
                      </a:r>
                      <a:endParaRPr lang="en-US" sz="1600" b="1" dirty="0">
                        <a:solidFill>
                          <a:srgbClr val="000000"/>
                        </a:solidFill>
                      </a:endParaRPr>
                    </a:p>
                  </a:txBody>
                  <a:tcPr marL="72009" marR="72009" marT="36005" marB="36005" anchor="ctr">
                    <a:solidFill>
                      <a:schemeClr val="bg1">
                        <a:lumMod val="85000"/>
                      </a:schemeClr>
                    </a:solidFill>
                  </a:tcPr>
                </a:tc>
              </a:tr>
            </a:tbl>
          </a:graphicData>
        </a:graphic>
      </p:graphicFrame>
    </p:spTree>
    <p:custDataLst>
      <p:tags r:id="rId1"/>
    </p:custDataLst>
    <p:extLst>
      <p:ext uri="{BB962C8B-B14F-4D97-AF65-F5344CB8AC3E}">
        <p14:creationId xmlns:p14="http://schemas.microsoft.com/office/powerpoint/2010/main" xmlns="" val="48169877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Sourcing Templates</a:t>
            </a:r>
            <a:endParaRPr lang="en-US" dirty="0"/>
          </a:p>
        </p:txBody>
      </p:sp>
      <p:sp>
        <p:nvSpPr>
          <p:cNvPr id="6" name="Slide Number Placeholder 5"/>
          <p:cNvSpPr>
            <a:spLocks noGrp="1"/>
          </p:cNvSpPr>
          <p:nvPr>
            <p:ph type="sldNum" sz="quarter" idx="4"/>
          </p:nvPr>
        </p:nvSpPr>
        <p:spPr/>
        <p:txBody>
          <a:bodyPr/>
          <a:lstStyle/>
          <a:p>
            <a:fld id="{67D120D4-6535-4B7A-BCEB-2AA33453683A}" type="slidenum">
              <a:rPr lang="en-US" smtClean="0">
                <a:solidFill>
                  <a:prstClr val="black">
                    <a:lumMod val="50000"/>
                    <a:lumOff val="50000"/>
                  </a:prstClr>
                </a:solidFill>
              </a:rPr>
              <a:pPr/>
              <a:t>117</a:t>
            </a:fld>
            <a:endParaRPr lang="en-US" dirty="0">
              <a:solidFill>
                <a:prstClr val="black">
                  <a:lumMod val="50000"/>
                  <a:lumOff val="50000"/>
                </a:prstClr>
              </a:solidFill>
            </a:endParaRPr>
          </a:p>
        </p:txBody>
      </p:sp>
      <p:sp>
        <p:nvSpPr>
          <p:cNvPr id="7" name="Content Placeholder 6"/>
          <p:cNvSpPr>
            <a:spLocks noGrp="1"/>
          </p:cNvSpPr>
          <p:nvPr>
            <p:ph idx="10"/>
          </p:nvPr>
        </p:nvSpPr>
        <p:spPr/>
        <p:txBody>
          <a:bodyPr/>
          <a:lstStyle/>
          <a:p>
            <a:r>
              <a:rPr lang="en-US" dirty="0" smtClean="0"/>
              <a:t>The following templates are to be used as guides throughout the Strategic Sourcing Process.</a:t>
            </a:r>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3714604553"/>
              </p:ext>
            </p:extLst>
          </p:nvPr>
        </p:nvGraphicFramePr>
        <p:xfrm>
          <a:off x="457200" y="1529080"/>
          <a:ext cx="8229600" cy="5212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sz="1200" dirty="0" smtClean="0"/>
                        <a:t>Strategic Sourcing Activity</a:t>
                      </a:r>
                      <a:endParaRPr lang="en-US" sz="1200" dirty="0"/>
                    </a:p>
                  </a:txBody>
                  <a:tcPr/>
                </a:tc>
                <a:tc>
                  <a:txBody>
                    <a:bodyPr/>
                    <a:lstStyle/>
                    <a:p>
                      <a:pPr algn="ctr"/>
                      <a:r>
                        <a:rPr lang="en-US" sz="1200" dirty="0" smtClean="0"/>
                        <a:t>Template Name</a:t>
                      </a:r>
                      <a:endParaRPr lang="en-US" sz="1200" dirty="0"/>
                    </a:p>
                  </a:txBody>
                  <a:tcPr/>
                </a:tc>
                <a:tc>
                  <a:txBody>
                    <a:bodyPr/>
                    <a:lstStyle/>
                    <a:p>
                      <a:pPr algn="ctr"/>
                      <a:r>
                        <a:rPr lang="en-US" sz="1200" dirty="0" smtClean="0"/>
                        <a:t>Link to Template</a:t>
                      </a:r>
                      <a:endParaRPr lang="en-US" sz="1200" dirty="0"/>
                    </a:p>
                  </a:txBody>
                  <a:tcPr/>
                </a:tc>
              </a:tr>
              <a:tr h="370840">
                <a:tc>
                  <a:txBody>
                    <a:bodyPr/>
                    <a:lstStyle/>
                    <a:p>
                      <a:r>
                        <a:rPr lang="en-US" sz="1200" b="1" dirty="0" smtClean="0"/>
                        <a:t>1.2 Conduct</a:t>
                      </a:r>
                      <a:r>
                        <a:rPr lang="en-US" sz="1200" b="1" baseline="0" dirty="0" smtClean="0"/>
                        <a:t> Project Kick-Off</a:t>
                      </a:r>
                      <a:endParaRPr lang="en-US" sz="1200" b="1" dirty="0"/>
                    </a:p>
                  </a:txBody>
                  <a:tcPr/>
                </a:tc>
                <a:tc>
                  <a:txBody>
                    <a:bodyPr/>
                    <a:lstStyle/>
                    <a:p>
                      <a:r>
                        <a:rPr lang="en-US" sz="1200" dirty="0" smtClean="0">
                          <a:solidFill>
                            <a:schemeClr val="tx1"/>
                          </a:solidFill>
                        </a:rPr>
                        <a:t>Kick-Off Meeting</a:t>
                      </a:r>
                      <a:endParaRPr lang="en-US" sz="1200" dirty="0">
                        <a:solidFill>
                          <a:schemeClr val="tx1"/>
                        </a:solidFill>
                      </a:endParaRPr>
                    </a:p>
                  </a:txBody>
                  <a:tcPr/>
                </a:tc>
                <a:tc>
                  <a:txBody>
                    <a:bodyPr/>
                    <a:lstStyle/>
                    <a:p>
                      <a:r>
                        <a:rPr lang="en-US" sz="1200" dirty="0" smtClean="0">
                          <a:hlinkClick r:id="rId2"/>
                        </a:rPr>
                        <a:t>Kick-Off Meeting</a:t>
                      </a:r>
                      <a:endParaRPr lang="en-US" sz="1200" dirty="0" smtClean="0"/>
                    </a:p>
                  </a:txBody>
                  <a:tcPr/>
                </a:tc>
              </a:tr>
              <a:tr h="370840">
                <a:tc rowSpan="3">
                  <a:txBody>
                    <a:bodyPr/>
                    <a:lstStyle/>
                    <a:p>
                      <a:r>
                        <a:rPr lang="en-US" sz="1200" b="1" dirty="0" smtClean="0"/>
                        <a:t>1.3 Finalize Project Plan</a:t>
                      </a:r>
                      <a:endParaRPr lang="en-US" sz="1200" b="1" dirty="0"/>
                    </a:p>
                  </a:txBody>
                  <a:tcPr>
                    <a:solidFill>
                      <a:srgbClr val="E9EDF4"/>
                    </a:solidFill>
                  </a:tcPr>
                </a:tc>
                <a:tc>
                  <a:txBody>
                    <a:bodyPr/>
                    <a:lstStyle/>
                    <a:p>
                      <a:r>
                        <a:rPr lang="en-US" sz="1200" dirty="0" smtClean="0">
                          <a:solidFill>
                            <a:schemeClr val="tx1"/>
                          </a:solidFill>
                        </a:rPr>
                        <a:t>Sourcing Project Work Plan</a:t>
                      </a:r>
                      <a:endParaRPr lang="en-US" sz="1200" dirty="0">
                        <a:solidFill>
                          <a:schemeClr val="tx1"/>
                        </a:solidFill>
                      </a:endParaRPr>
                    </a:p>
                  </a:txBody>
                  <a:tcPr>
                    <a:solidFill>
                      <a:srgbClr val="E9EDF4"/>
                    </a:solidFill>
                  </a:tcPr>
                </a:tc>
                <a:tc>
                  <a:txBody>
                    <a:bodyPr/>
                    <a:lstStyle/>
                    <a:p>
                      <a:r>
                        <a:rPr lang="en-US" sz="1200" dirty="0" smtClean="0">
                          <a:hlinkClick r:id="rId3"/>
                        </a:rPr>
                        <a:t>Sourcing Project Work Plan</a:t>
                      </a:r>
                      <a:endParaRPr lang="en-US" sz="1200" dirty="0" smtClean="0"/>
                    </a:p>
                  </a:txBody>
                  <a:tcPr>
                    <a:solidFill>
                      <a:srgbClr val="E9EDF4"/>
                    </a:solidFill>
                  </a:tcPr>
                </a:tc>
              </a:tr>
              <a:tr h="370840">
                <a:tc vMerge="1">
                  <a:txBody>
                    <a:bodyPr/>
                    <a:lstStyle/>
                    <a:p>
                      <a:endParaRPr lang="en-US" dirty="0"/>
                    </a:p>
                  </a:txBody>
                  <a:tcPr/>
                </a:tc>
                <a:tc>
                  <a:txBody>
                    <a:bodyPr/>
                    <a:lstStyle/>
                    <a:p>
                      <a:r>
                        <a:rPr lang="en-US" sz="1200" dirty="0" smtClean="0">
                          <a:solidFill>
                            <a:schemeClr val="tx1"/>
                          </a:solidFill>
                        </a:rPr>
                        <a:t>Business Case</a:t>
                      </a:r>
                      <a:endParaRPr lang="en-US" sz="1200" dirty="0">
                        <a:solidFill>
                          <a:schemeClr val="tx1"/>
                        </a:solidFill>
                      </a:endParaRPr>
                    </a:p>
                  </a:txBody>
                  <a:tcPr>
                    <a:solidFill>
                      <a:srgbClr val="E9EDF4"/>
                    </a:solidFill>
                  </a:tcPr>
                </a:tc>
                <a:tc>
                  <a:txBody>
                    <a:bodyPr/>
                    <a:lstStyle/>
                    <a:p>
                      <a:r>
                        <a:rPr lang="en-US" sz="1200" dirty="0" smtClean="0">
                          <a:hlinkClick r:id="rId4"/>
                        </a:rPr>
                        <a:t>Business Case</a:t>
                      </a:r>
                      <a:endParaRPr lang="en-US" sz="1200" dirty="0" smtClean="0"/>
                    </a:p>
                  </a:txBody>
                  <a:tcPr>
                    <a:solidFill>
                      <a:srgbClr val="E9EDF4"/>
                    </a:solidFill>
                  </a:tcPr>
                </a:tc>
              </a:tr>
              <a:tr h="370840">
                <a:tc vMerge="1">
                  <a:txBody>
                    <a:bodyPr/>
                    <a:lstStyle/>
                    <a:p>
                      <a:endParaRPr lang="en-US" sz="1200" dirty="0"/>
                    </a:p>
                  </a:txBody>
                  <a:tcPr>
                    <a:solidFill>
                      <a:srgbClr val="E9EDF4"/>
                    </a:solidFill>
                  </a:tcPr>
                </a:tc>
                <a:tc>
                  <a:txBody>
                    <a:bodyPr/>
                    <a:lstStyle/>
                    <a:p>
                      <a:r>
                        <a:rPr lang="en-US" sz="1200" dirty="0" smtClean="0">
                          <a:solidFill>
                            <a:schemeClr val="tx1"/>
                          </a:solidFill>
                        </a:rPr>
                        <a:t>Stakeholder Management</a:t>
                      </a:r>
                      <a:r>
                        <a:rPr lang="en-US" sz="1200" baseline="0" dirty="0" smtClean="0">
                          <a:solidFill>
                            <a:schemeClr val="tx1"/>
                          </a:solidFill>
                        </a:rPr>
                        <a:t> Toolkit</a:t>
                      </a:r>
                      <a:endParaRPr lang="en-US" sz="1200" dirty="0">
                        <a:solidFill>
                          <a:schemeClr val="tx1"/>
                        </a:solidFill>
                      </a:endParaRPr>
                    </a:p>
                  </a:txBody>
                  <a:tcPr>
                    <a:solidFill>
                      <a:srgbClr val="E9EDF4"/>
                    </a:solidFill>
                  </a:tcPr>
                </a:tc>
                <a:tc>
                  <a:txBody>
                    <a:bodyPr/>
                    <a:lstStyle/>
                    <a:p>
                      <a:r>
                        <a:rPr lang="en-US" sz="1200" dirty="0" smtClean="0">
                          <a:hlinkClick r:id="rId5"/>
                        </a:rPr>
                        <a:t>Stakeholder Management Toolkit</a:t>
                      </a:r>
                      <a:endParaRPr lang="en-US" sz="1200" dirty="0" smtClean="0"/>
                    </a:p>
                  </a:txBody>
                  <a:tcPr>
                    <a:solidFill>
                      <a:srgbClr val="E9EDF4"/>
                    </a:solidFill>
                  </a:tcPr>
                </a:tc>
              </a:tr>
              <a:tr h="370840">
                <a:tc rowSpan="3">
                  <a:txBody>
                    <a:bodyPr/>
                    <a:lstStyle/>
                    <a:p>
                      <a:r>
                        <a:rPr lang="en-US" sz="1200" b="1" dirty="0" smtClean="0"/>
                        <a:t>2.1 Conduct</a:t>
                      </a:r>
                      <a:r>
                        <a:rPr lang="en-US" sz="1200" b="1" baseline="0" dirty="0" smtClean="0"/>
                        <a:t> Internal Analysis </a:t>
                      </a:r>
                      <a:endParaRPr lang="en-US" sz="1200" b="1" dirty="0"/>
                    </a:p>
                  </a:txBody>
                  <a:tcPr>
                    <a:solidFill>
                      <a:srgbClr val="D0D8E8"/>
                    </a:solidFill>
                  </a:tcPr>
                </a:tc>
                <a:tc>
                  <a:txBody>
                    <a:bodyPr/>
                    <a:lstStyle/>
                    <a:p>
                      <a:r>
                        <a:rPr lang="en-US" sz="1200" dirty="0" smtClean="0">
                          <a:solidFill>
                            <a:schemeClr val="tx1"/>
                          </a:solidFill>
                        </a:rPr>
                        <a:t>Data Collection </a:t>
                      </a:r>
                      <a:endParaRPr lang="en-US" sz="1200" dirty="0">
                        <a:solidFill>
                          <a:schemeClr val="tx1"/>
                        </a:solidFill>
                      </a:endParaRPr>
                    </a:p>
                  </a:txBody>
                  <a:tcPr>
                    <a:solidFill>
                      <a:srgbClr val="D0D8E8"/>
                    </a:solidFill>
                  </a:tcPr>
                </a:tc>
                <a:tc>
                  <a:txBody>
                    <a:bodyPr/>
                    <a:lstStyle/>
                    <a:p>
                      <a:r>
                        <a:rPr lang="en-US" sz="1200" dirty="0" smtClean="0">
                          <a:hlinkClick r:id="rId6"/>
                        </a:rPr>
                        <a:t>Data Collection</a:t>
                      </a:r>
                      <a:endParaRPr lang="en-US" sz="1200" dirty="0" smtClean="0"/>
                    </a:p>
                  </a:txBody>
                  <a:tcPr>
                    <a:solidFill>
                      <a:srgbClr val="D0D8E8"/>
                    </a:solidFill>
                  </a:tcPr>
                </a:tc>
              </a:tr>
              <a:tr h="360680">
                <a:tc vMerge="1">
                  <a:txBody>
                    <a:bodyPr/>
                    <a:lstStyle/>
                    <a:p>
                      <a:endParaRPr lang="en-US" dirty="0"/>
                    </a:p>
                  </a:txBody>
                  <a:tcPr/>
                </a:tc>
                <a:tc>
                  <a:txBody>
                    <a:bodyPr/>
                    <a:lstStyle/>
                    <a:p>
                      <a:r>
                        <a:rPr lang="en-US" sz="1200" dirty="0" smtClean="0">
                          <a:solidFill>
                            <a:schemeClr val="tx1"/>
                          </a:solidFill>
                        </a:rPr>
                        <a:t>As-Is</a:t>
                      </a:r>
                      <a:r>
                        <a:rPr lang="en-US" sz="1200" baseline="0" dirty="0" smtClean="0">
                          <a:solidFill>
                            <a:schemeClr val="tx1"/>
                          </a:solidFill>
                        </a:rPr>
                        <a:t> Procurement Flow</a:t>
                      </a:r>
                      <a:endParaRPr lang="en-US" sz="1200" dirty="0">
                        <a:solidFill>
                          <a:schemeClr val="tx1"/>
                        </a:solidFill>
                      </a:endParaRPr>
                    </a:p>
                  </a:txBody>
                  <a:tcPr>
                    <a:solidFill>
                      <a:srgbClr val="D0D8E8"/>
                    </a:solidFill>
                  </a:tcPr>
                </a:tc>
                <a:tc>
                  <a:txBody>
                    <a:bodyPr/>
                    <a:lstStyle/>
                    <a:p>
                      <a:r>
                        <a:rPr lang="en-US" sz="1200" b="0" dirty="0" smtClean="0">
                          <a:hlinkClick r:id="rId7"/>
                        </a:rPr>
                        <a:t>As-Is Procurement Flow</a:t>
                      </a:r>
                      <a:endParaRPr lang="en-US" sz="1200" b="0" dirty="0" smtClean="0"/>
                    </a:p>
                  </a:txBody>
                  <a:tcPr>
                    <a:solidFill>
                      <a:srgbClr val="D0D8E8"/>
                    </a:solidFill>
                  </a:tcPr>
                </a:tc>
              </a:tr>
              <a:tr h="370840">
                <a:tc vMerge="1">
                  <a:txBody>
                    <a:bodyPr/>
                    <a:lstStyle/>
                    <a:p>
                      <a:endParaRPr lang="en-US" sz="1200" dirty="0"/>
                    </a:p>
                  </a:txBody>
                  <a:tcPr/>
                </a:tc>
                <a:tc>
                  <a:txBody>
                    <a:bodyPr/>
                    <a:lstStyle/>
                    <a:p>
                      <a:r>
                        <a:rPr lang="en-US" sz="1200" dirty="0" smtClean="0">
                          <a:solidFill>
                            <a:schemeClr val="tx1"/>
                          </a:solidFill>
                        </a:rPr>
                        <a:t>Category/Sub-Category</a:t>
                      </a:r>
                      <a:r>
                        <a:rPr lang="en-US" sz="1200" baseline="0" dirty="0" smtClean="0">
                          <a:solidFill>
                            <a:schemeClr val="tx1"/>
                          </a:solidFill>
                        </a:rPr>
                        <a:t> Profile</a:t>
                      </a:r>
                      <a:endParaRPr lang="en-US" sz="1200" dirty="0">
                        <a:solidFill>
                          <a:schemeClr val="tx1"/>
                        </a:solidFill>
                      </a:endParaRPr>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dk1"/>
                          </a:solidFill>
                          <a:effectLst/>
                          <a:latin typeface="+mn-lt"/>
                          <a:ea typeface="+mn-ea"/>
                          <a:cs typeface="+mn-cs"/>
                          <a:hlinkClick r:id="rId8"/>
                        </a:rPr>
                        <a:t>Category/Sub-Category Profile</a:t>
                      </a:r>
                      <a:endParaRPr lang="en-US" sz="1200" u="none" kern="1200" dirty="0" smtClean="0">
                        <a:solidFill>
                          <a:schemeClr val="dk1"/>
                        </a:solidFill>
                        <a:effectLst/>
                        <a:latin typeface="+mn-lt"/>
                        <a:ea typeface="+mn-ea"/>
                        <a:cs typeface="+mn-cs"/>
                      </a:endParaRPr>
                    </a:p>
                  </a:txBody>
                  <a:tcPr>
                    <a:solidFill>
                      <a:srgbClr val="D0D8E8"/>
                    </a:solidFill>
                  </a:tcPr>
                </a:tc>
              </a:tr>
              <a:tr h="370840">
                <a:tc rowSpan="5">
                  <a:txBody>
                    <a:bodyPr/>
                    <a:lstStyle/>
                    <a:p>
                      <a:r>
                        <a:rPr lang="en-US" sz="1200" b="1" dirty="0" smtClean="0"/>
                        <a:t>2.2</a:t>
                      </a:r>
                      <a:r>
                        <a:rPr lang="en-US" sz="1200" b="1" baseline="0" dirty="0" smtClean="0"/>
                        <a:t> Conduct Industry Analysis</a:t>
                      </a:r>
                      <a:endParaRPr lang="en-US" sz="1200" b="1" dirty="0"/>
                    </a:p>
                  </a:txBody>
                  <a:tcPr>
                    <a:solidFill>
                      <a:srgbClr val="E9EDF4"/>
                    </a:solidFill>
                  </a:tcPr>
                </a:tc>
                <a:tc>
                  <a:txBody>
                    <a:bodyPr/>
                    <a:lstStyle/>
                    <a:p>
                      <a:r>
                        <a:rPr lang="en-US" sz="1200" dirty="0" smtClean="0">
                          <a:solidFill>
                            <a:schemeClr val="tx1"/>
                          </a:solidFill>
                        </a:rPr>
                        <a:t>Porter’s 5</a:t>
                      </a:r>
                      <a:r>
                        <a:rPr lang="en-US" sz="1200" baseline="0" dirty="0" smtClean="0">
                          <a:solidFill>
                            <a:schemeClr val="tx1"/>
                          </a:solidFill>
                        </a:rPr>
                        <a:t> Forces Analysis</a:t>
                      </a:r>
                      <a:endParaRPr lang="en-US" sz="1200" dirty="0">
                        <a:solidFill>
                          <a:schemeClr val="tx1"/>
                        </a:solidFill>
                      </a:endParaRPr>
                    </a:p>
                  </a:txBody>
                  <a:tcPr>
                    <a:solidFill>
                      <a:srgbClr val="E9EDF4"/>
                    </a:solidFill>
                  </a:tcPr>
                </a:tc>
                <a:tc>
                  <a:txBody>
                    <a:bodyPr/>
                    <a:lstStyle/>
                    <a:p>
                      <a:r>
                        <a:rPr lang="en-US" sz="1200" dirty="0" smtClean="0">
                          <a:hlinkClick r:id="rId9"/>
                        </a:rPr>
                        <a:t>Porter's 5 Forces Analysis</a:t>
                      </a:r>
                      <a:endParaRPr lang="en-US" sz="1200" dirty="0" smtClean="0"/>
                    </a:p>
                  </a:txBody>
                  <a:tcPr>
                    <a:solidFill>
                      <a:srgbClr val="E9EDF4"/>
                    </a:solidFill>
                  </a:tcPr>
                </a:tc>
              </a:tr>
              <a:tr h="314960">
                <a:tc vMerge="1">
                  <a:txBody>
                    <a:bodyPr/>
                    <a:lstStyle/>
                    <a:p>
                      <a:endParaRPr lang="en-US" sz="1200" dirty="0"/>
                    </a:p>
                  </a:txBody>
                  <a:tcPr/>
                </a:tc>
                <a:tc>
                  <a:txBody>
                    <a:bodyPr/>
                    <a:lstStyle/>
                    <a:p>
                      <a:r>
                        <a:rPr lang="en-US" sz="1200" dirty="0" smtClean="0">
                          <a:solidFill>
                            <a:schemeClr val="tx1"/>
                          </a:solidFill>
                        </a:rPr>
                        <a:t>Financial Ratio</a:t>
                      </a:r>
                      <a:r>
                        <a:rPr lang="en-US" sz="1200" baseline="0" dirty="0" smtClean="0">
                          <a:solidFill>
                            <a:schemeClr val="tx1"/>
                          </a:solidFill>
                        </a:rPr>
                        <a:t> Tools</a:t>
                      </a:r>
                      <a:endParaRPr lang="en-US" sz="1200" dirty="0">
                        <a:solidFill>
                          <a:schemeClr val="tx1"/>
                        </a:solidFill>
                      </a:endParaRPr>
                    </a:p>
                  </a:txBody>
                  <a:tcPr>
                    <a:solidFill>
                      <a:srgbClr val="E9EDF4"/>
                    </a:solidFill>
                  </a:tcPr>
                </a:tc>
                <a:tc>
                  <a:txBody>
                    <a:bodyPr/>
                    <a:lstStyle/>
                    <a:p>
                      <a:r>
                        <a:rPr lang="en-US" sz="1200" dirty="0" smtClean="0">
                          <a:hlinkClick r:id="rId10"/>
                        </a:rPr>
                        <a:t>Financial Ratio Tools</a:t>
                      </a:r>
                      <a:endParaRPr lang="en-US" sz="1200" dirty="0" smtClean="0"/>
                    </a:p>
                  </a:txBody>
                  <a:tcPr>
                    <a:solidFill>
                      <a:srgbClr val="E9EDF4"/>
                    </a:solidFill>
                  </a:tcPr>
                </a:tc>
              </a:tr>
              <a:tr h="370840">
                <a:tc vMerge="1">
                  <a:txBody>
                    <a:bodyPr/>
                    <a:lstStyle/>
                    <a:p>
                      <a:endParaRPr lang="en-US" sz="1200" dirty="0"/>
                    </a:p>
                  </a:txBody>
                  <a:tcPr/>
                </a:tc>
                <a:tc>
                  <a:txBody>
                    <a:bodyPr/>
                    <a:lstStyle/>
                    <a:p>
                      <a:r>
                        <a:rPr lang="en-US" sz="1200" dirty="0" smtClean="0">
                          <a:solidFill>
                            <a:schemeClr val="tx1"/>
                          </a:solidFill>
                        </a:rPr>
                        <a:t>Supplier 1-on-</a:t>
                      </a:r>
                      <a:r>
                        <a:rPr lang="en-US" sz="1200" baseline="0" dirty="0" smtClean="0">
                          <a:solidFill>
                            <a:schemeClr val="tx1"/>
                          </a:solidFill>
                        </a:rPr>
                        <a:t>1 Questions</a:t>
                      </a:r>
                      <a:endParaRPr lang="en-US" sz="1200" dirty="0">
                        <a:solidFill>
                          <a:schemeClr val="tx1"/>
                        </a:solidFill>
                      </a:endParaRPr>
                    </a:p>
                  </a:txBody>
                  <a:tcPr>
                    <a:solidFill>
                      <a:srgbClr val="E9EDF4"/>
                    </a:solidFill>
                  </a:tcPr>
                </a:tc>
                <a:tc>
                  <a:txBody>
                    <a:bodyPr/>
                    <a:lstStyle/>
                    <a:p>
                      <a:r>
                        <a:rPr lang="en-US" sz="1200" dirty="0" smtClean="0">
                          <a:hlinkClick r:id="rId11"/>
                        </a:rPr>
                        <a:t>Supplier 1-on-1 Questions</a:t>
                      </a:r>
                      <a:endParaRPr lang="en-US" sz="1200" dirty="0" smtClean="0"/>
                    </a:p>
                  </a:txBody>
                  <a:tcPr>
                    <a:solidFill>
                      <a:srgbClr val="E9EDF4"/>
                    </a:solidFill>
                  </a:tcPr>
                </a:tc>
              </a:tr>
              <a:tr h="370840">
                <a:tc vMerge="1">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Supplier Survey </a:t>
                      </a:r>
                    </a:p>
                  </a:txBody>
                  <a:tcPr>
                    <a:solidFill>
                      <a:srgbClr val="E9EDF4"/>
                    </a:solidFill>
                  </a:tcPr>
                </a:tc>
                <a:tc>
                  <a:txBody>
                    <a:bodyPr/>
                    <a:lstStyle/>
                    <a:p>
                      <a:r>
                        <a:rPr lang="en-US" sz="1200" dirty="0" smtClean="0">
                          <a:hlinkClick r:id="rId12"/>
                        </a:rPr>
                        <a:t>Supplier Survey</a:t>
                      </a:r>
                      <a:endParaRPr lang="en-US" sz="1200" dirty="0" smtClean="0"/>
                    </a:p>
                  </a:txBody>
                  <a:tcPr>
                    <a:solidFill>
                      <a:srgbClr val="E9EDF4"/>
                    </a:solidFill>
                  </a:tcPr>
                </a:tc>
              </a:tr>
              <a:tr h="370840">
                <a:tc vMerge="1">
                  <a:txBody>
                    <a:bodyPr/>
                    <a:lstStyle/>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Category/Sub-Category Profile</a:t>
                      </a:r>
                    </a:p>
                  </a:txBody>
                  <a:tcPr>
                    <a:solidFill>
                      <a:srgbClr val="E9EDF4"/>
                    </a:solidFill>
                  </a:tcPr>
                </a:tc>
                <a:tc>
                  <a:txBody>
                    <a:bodyPr/>
                    <a:lstStyle/>
                    <a:p>
                      <a:r>
                        <a:rPr lang="en-US" sz="1200" dirty="0" smtClean="0"/>
                        <a:t>See 2.1 Category/Sub-Category Profile</a:t>
                      </a:r>
                      <a:r>
                        <a:rPr lang="en-US" sz="1200" baseline="0" dirty="0" smtClean="0"/>
                        <a:t> to update</a:t>
                      </a:r>
                      <a:endParaRPr lang="en-US" sz="1200" dirty="0"/>
                    </a:p>
                  </a:txBody>
                  <a:tcPr>
                    <a:solidFill>
                      <a:srgbClr val="E9EDF4"/>
                    </a:solidFill>
                  </a:tcPr>
                </a:tc>
              </a:tr>
              <a:tr h="370840">
                <a:tc>
                  <a:txBody>
                    <a:bodyPr/>
                    <a:lstStyle/>
                    <a:p>
                      <a:r>
                        <a:rPr lang="en-US" sz="1200" b="1" dirty="0" smtClean="0"/>
                        <a:t>2.3 Build TCO Model</a:t>
                      </a:r>
                      <a:endParaRPr lang="en-US" sz="1200" b="1" dirty="0"/>
                    </a:p>
                  </a:txBody>
                  <a:tcPr>
                    <a:solidFill>
                      <a:srgbClr val="D0D8E8"/>
                    </a:solidFill>
                  </a:tcPr>
                </a:tc>
                <a:tc>
                  <a:txBody>
                    <a:bodyPr/>
                    <a:lstStyle/>
                    <a:p>
                      <a:r>
                        <a:rPr lang="en-US" sz="1200" dirty="0" smtClean="0">
                          <a:solidFill>
                            <a:schemeClr val="tx1"/>
                          </a:solidFill>
                        </a:rPr>
                        <a:t>TCO Model</a:t>
                      </a:r>
                      <a:endParaRPr lang="en-US" sz="1200" dirty="0">
                        <a:solidFill>
                          <a:schemeClr val="tx1"/>
                        </a:solidFill>
                      </a:endParaRPr>
                    </a:p>
                  </a:txBody>
                  <a:tcPr>
                    <a:solidFill>
                      <a:srgbClr val="D0D8E8"/>
                    </a:solidFill>
                  </a:tcPr>
                </a:tc>
                <a:tc>
                  <a:txBody>
                    <a:bodyPr/>
                    <a:lstStyle/>
                    <a:p>
                      <a:r>
                        <a:rPr lang="en-US" sz="1200" dirty="0" smtClean="0">
                          <a:hlinkClick r:id="rId13"/>
                        </a:rPr>
                        <a:t>TCO Model</a:t>
                      </a:r>
                      <a:endParaRPr lang="en-US" sz="1200" dirty="0" smtClean="0"/>
                    </a:p>
                  </a:txBody>
                  <a:tcPr>
                    <a:solidFill>
                      <a:srgbClr val="D0D8E8"/>
                    </a:solidFill>
                  </a:tcPr>
                </a:tc>
              </a:tr>
            </a:tbl>
          </a:graphicData>
        </a:graphic>
      </p:graphicFrame>
    </p:spTree>
    <p:extLst>
      <p:ext uri="{BB962C8B-B14F-4D97-AF65-F5344CB8AC3E}">
        <p14:creationId xmlns:p14="http://schemas.microsoft.com/office/powerpoint/2010/main" xmlns="" val="129936472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Sourcing Templates</a:t>
            </a:r>
            <a:endParaRPr lang="en-US" dirty="0"/>
          </a:p>
        </p:txBody>
      </p:sp>
      <p:sp>
        <p:nvSpPr>
          <p:cNvPr id="6" name="Slide Number Placeholder 5"/>
          <p:cNvSpPr>
            <a:spLocks noGrp="1"/>
          </p:cNvSpPr>
          <p:nvPr>
            <p:ph type="sldNum" sz="quarter" idx="4"/>
          </p:nvPr>
        </p:nvSpPr>
        <p:spPr/>
        <p:txBody>
          <a:bodyPr/>
          <a:lstStyle/>
          <a:p>
            <a:fld id="{67D120D4-6535-4B7A-BCEB-2AA33453683A}" type="slidenum">
              <a:rPr lang="en-US" smtClean="0">
                <a:solidFill>
                  <a:prstClr val="black">
                    <a:lumMod val="50000"/>
                    <a:lumOff val="50000"/>
                  </a:prstClr>
                </a:solidFill>
              </a:rPr>
              <a:pPr/>
              <a:t>118</a:t>
            </a:fld>
            <a:endParaRPr lang="en-US" dirty="0">
              <a:solidFill>
                <a:prstClr val="black">
                  <a:lumMod val="50000"/>
                  <a:lumOff val="50000"/>
                </a:prstClr>
              </a:solidFill>
            </a:endParaRPr>
          </a:p>
        </p:txBody>
      </p:sp>
      <p:sp>
        <p:nvSpPr>
          <p:cNvPr id="7" name="Content Placeholder 6"/>
          <p:cNvSpPr>
            <a:spLocks noGrp="1"/>
          </p:cNvSpPr>
          <p:nvPr>
            <p:ph idx="10"/>
          </p:nvPr>
        </p:nvSpPr>
        <p:spPr/>
        <p:txBody>
          <a:bodyPr/>
          <a:lstStyle/>
          <a:p>
            <a:r>
              <a:rPr lang="en-US" dirty="0" smtClean="0"/>
              <a:t>The following templates are to be used as guides throughout the Strategic Sourcing Process.</a:t>
            </a:r>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1516970274"/>
              </p:ext>
            </p:extLst>
          </p:nvPr>
        </p:nvGraphicFramePr>
        <p:xfrm>
          <a:off x="457200" y="1529080"/>
          <a:ext cx="8229600" cy="40538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sz="1200" dirty="0" smtClean="0"/>
                        <a:t>Strategic Sourcing Activity</a:t>
                      </a:r>
                      <a:endParaRPr lang="en-US" sz="1200" dirty="0"/>
                    </a:p>
                  </a:txBody>
                  <a:tcPr/>
                </a:tc>
                <a:tc>
                  <a:txBody>
                    <a:bodyPr/>
                    <a:lstStyle/>
                    <a:p>
                      <a:pPr algn="ctr"/>
                      <a:r>
                        <a:rPr lang="en-US" sz="1200" dirty="0" smtClean="0"/>
                        <a:t>Template Name</a:t>
                      </a:r>
                      <a:endParaRPr lang="en-US" sz="1200" dirty="0"/>
                    </a:p>
                  </a:txBody>
                  <a:tcPr/>
                </a:tc>
                <a:tc>
                  <a:txBody>
                    <a:bodyPr/>
                    <a:lstStyle/>
                    <a:p>
                      <a:pPr algn="ctr"/>
                      <a:r>
                        <a:rPr lang="en-US" sz="1200" dirty="0" smtClean="0"/>
                        <a:t>Link to Template</a:t>
                      </a:r>
                      <a:endParaRPr lang="en-US" sz="1200" dirty="0"/>
                    </a:p>
                  </a:txBody>
                  <a:tcPr/>
                </a:tc>
              </a:tr>
              <a:tr h="370840">
                <a:tc>
                  <a:txBody>
                    <a:bodyPr/>
                    <a:lstStyle/>
                    <a:p>
                      <a:r>
                        <a:rPr lang="en-US" sz="1200" b="1" dirty="0" smtClean="0"/>
                        <a:t>3.2 Develop To-Be Process Flow</a:t>
                      </a:r>
                      <a:endParaRPr lang="en-US" sz="1200" b="1" dirty="0"/>
                    </a:p>
                  </a:txBody>
                  <a:tcPr>
                    <a:solidFill>
                      <a:srgbClr val="E9EDF4"/>
                    </a:solidFill>
                  </a:tcPr>
                </a:tc>
                <a:tc>
                  <a:txBody>
                    <a:bodyPr/>
                    <a:lstStyle/>
                    <a:p>
                      <a:r>
                        <a:rPr lang="en-US" sz="1200" dirty="0" smtClean="0">
                          <a:solidFill>
                            <a:schemeClr val="tx1"/>
                          </a:solidFill>
                        </a:rPr>
                        <a:t>To-Be</a:t>
                      </a:r>
                      <a:r>
                        <a:rPr lang="en-US" sz="1200" baseline="0" dirty="0" smtClean="0">
                          <a:solidFill>
                            <a:schemeClr val="tx1"/>
                          </a:solidFill>
                        </a:rPr>
                        <a:t> Procurement Flow</a:t>
                      </a:r>
                      <a:endParaRPr lang="en-US" sz="1200" dirty="0">
                        <a:solidFill>
                          <a:schemeClr val="tx1"/>
                        </a:solidFill>
                      </a:endParaRPr>
                    </a:p>
                  </a:txBody>
                  <a:tcPr>
                    <a:solidFill>
                      <a:srgbClr val="E9EDF4"/>
                    </a:solidFill>
                  </a:tcPr>
                </a:tc>
                <a:tc>
                  <a:txBody>
                    <a:bodyPr/>
                    <a:lstStyle/>
                    <a:p>
                      <a:r>
                        <a:rPr lang="en-US" sz="1200" b="0" dirty="0" smtClean="0">
                          <a:hlinkClick r:id="rId2"/>
                        </a:rPr>
                        <a:t>To-Be Procurement Flow</a:t>
                      </a:r>
                      <a:endParaRPr lang="en-US" sz="1200" b="0" dirty="0"/>
                    </a:p>
                  </a:txBody>
                  <a:tcPr>
                    <a:solidFill>
                      <a:srgbClr val="E9EDF4"/>
                    </a:solidFill>
                  </a:tcPr>
                </a:tc>
              </a:tr>
              <a:tr h="370840">
                <a:tc>
                  <a:txBody>
                    <a:bodyPr/>
                    <a:lstStyle/>
                    <a:p>
                      <a:r>
                        <a:rPr lang="en-US" sz="1200" b="1" dirty="0" smtClean="0"/>
                        <a:t>3.3 Develop</a:t>
                      </a:r>
                      <a:r>
                        <a:rPr lang="en-US" sz="1200" b="1" baseline="0" dirty="0" smtClean="0"/>
                        <a:t> &amp; Summarize Category Strategy</a:t>
                      </a:r>
                      <a:endParaRPr lang="en-US" sz="1200" b="1" dirty="0"/>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Category/Sub-Category Strategy</a:t>
                      </a:r>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hlinkClick r:id="rId3"/>
                        </a:rPr>
                        <a:t>Category/Sub-Category Strategy</a:t>
                      </a:r>
                      <a:endParaRPr lang="en-US" sz="1200" dirty="0" smtClean="0"/>
                    </a:p>
                  </a:txBody>
                  <a:tcPr>
                    <a:solidFill>
                      <a:srgbClr val="D0D8E8"/>
                    </a:solidFill>
                  </a:tcPr>
                </a:tc>
              </a:tr>
              <a:tr h="370840">
                <a:tc>
                  <a:txBody>
                    <a:bodyPr/>
                    <a:lstStyle/>
                    <a:p>
                      <a:r>
                        <a:rPr lang="en-US" sz="1200" b="1" dirty="0" smtClean="0"/>
                        <a:t>4.1 Finalize</a:t>
                      </a:r>
                      <a:r>
                        <a:rPr lang="en-US" sz="1200" b="1" baseline="0" dirty="0" smtClean="0"/>
                        <a:t> Supplier Evaluation Criteria</a:t>
                      </a:r>
                      <a:endParaRPr lang="en-US" sz="1200" b="1" dirty="0"/>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Supplier Evaluation Criteria Matrix</a:t>
                      </a:r>
                    </a:p>
                  </a:txBody>
                  <a:tcPr>
                    <a:solidFill>
                      <a:srgbClr val="E9EDF4"/>
                    </a:solidFill>
                  </a:tcPr>
                </a:tc>
                <a:tc>
                  <a:txBody>
                    <a:bodyPr/>
                    <a:lstStyle/>
                    <a:p>
                      <a:r>
                        <a:rPr lang="en-US" sz="1200" dirty="0" smtClean="0">
                          <a:hlinkClick r:id="rId4"/>
                        </a:rPr>
                        <a:t>Supplier Evaluation Criteria Matrix</a:t>
                      </a:r>
                      <a:endParaRPr lang="en-US" sz="1200" dirty="0" smtClean="0"/>
                    </a:p>
                  </a:txBody>
                  <a:tcPr>
                    <a:solidFill>
                      <a:srgbClr val="E9EDF4"/>
                    </a:solidFill>
                  </a:tcPr>
                </a:tc>
              </a:tr>
              <a:tr h="370840">
                <a:tc>
                  <a:txBody>
                    <a:bodyPr/>
                    <a:lstStyle/>
                    <a:p>
                      <a:r>
                        <a:rPr lang="en-US" sz="1200" b="1" dirty="0" smtClean="0"/>
                        <a:t>4.2 Develop</a:t>
                      </a:r>
                      <a:r>
                        <a:rPr lang="en-US" sz="1200" b="1" baseline="0" dirty="0" smtClean="0"/>
                        <a:t> Scoring Document</a:t>
                      </a:r>
                      <a:endParaRPr lang="en-US" sz="1200" b="1" dirty="0"/>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Supplier Evaluation Criteria Matrix</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a:txBody>
                  <a:tcPr>
                    <a:solidFill>
                      <a:srgbClr val="D0D8E8"/>
                    </a:solidFill>
                  </a:tcPr>
                </a:tc>
                <a:tc>
                  <a:txBody>
                    <a:bodyPr/>
                    <a:lstStyle/>
                    <a:p>
                      <a:r>
                        <a:rPr lang="en-US" sz="1200" dirty="0" smtClean="0"/>
                        <a:t>See 4.1 Supplier</a:t>
                      </a:r>
                      <a:r>
                        <a:rPr lang="en-US" sz="1200" baseline="0" dirty="0" smtClean="0"/>
                        <a:t> Evaluation Criteria Matrix to update</a:t>
                      </a:r>
                      <a:endParaRPr lang="en-US" sz="1200" dirty="0"/>
                    </a:p>
                  </a:txBody>
                  <a:tcPr>
                    <a:solidFill>
                      <a:srgbClr val="D0D8E8"/>
                    </a:solidFill>
                  </a:tcPr>
                </a:tc>
              </a:tr>
              <a:tr h="370840">
                <a:tc>
                  <a:txBody>
                    <a:bodyPr/>
                    <a:lstStyle/>
                    <a:p>
                      <a:r>
                        <a:rPr lang="en-US" sz="1200" b="1" dirty="0" smtClean="0"/>
                        <a:t>5.2 Distribute Tender Document</a:t>
                      </a:r>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Clarifying</a:t>
                      </a:r>
                      <a:r>
                        <a:rPr lang="en-US" sz="1200" baseline="0" dirty="0" smtClean="0">
                          <a:solidFill>
                            <a:schemeClr val="tx1"/>
                          </a:solidFill>
                        </a:rPr>
                        <a:t> Questions</a:t>
                      </a:r>
                      <a:endParaRPr lang="en-US" sz="1200" dirty="0" smtClean="0">
                        <a:solidFill>
                          <a:schemeClr val="tx1"/>
                        </a:solidFill>
                      </a:endParaRPr>
                    </a:p>
                  </a:txBody>
                  <a:tcPr>
                    <a:solidFill>
                      <a:srgbClr val="E9EDF4"/>
                    </a:solidFill>
                  </a:tcPr>
                </a:tc>
                <a:tc>
                  <a:txBody>
                    <a:bodyPr/>
                    <a:lstStyle/>
                    <a:p>
                      <a:r>
                        <a:rPr lang="en-US" sz="1200" dirty="0" smtClean="0">
                          <a:hlinkClick r:id="rId5"/>
                        </a:rPr>
                        <a:t>Clarifying Questions</a:t>
                      </a:r>
                      <a:endParaRPr lang="en-US" sz="1200" dirty="0" smtClean="0"/>
                    </a:p>
                  </a:txBody>
                  <a:tcPr>
                    <a:solidFill>
                      <a:srgbClr val="E9EDF4"/>
                    </a:solidFill>
                  </a:tcPr>
                </a:tc>
              </a:tr>
              <a:tr h="370840">
                <a:tc>
                  <a:txBody>
                    <a:bodyPr/>
                    <a:lstStyle/>
                    <a:p>
                      <a:r>
                        <a:rPr lang="en-US" sz="1200" b="1" dirty="0" smtClean="0"/>
                        <a:t>5.3 Evaluate &amp; Score Tender Document</a:t>
                      </a:r>
                      <a:endParaRPr lang="en-US" sz="1200" b="1" dirty="0"/>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Supplier Evaluation Criteria Matrix</a:t>
                      </a:r>
                    </a:p>
                  </a:txBody>
                  <a:tcPr>
                    <a:solidFill>
                      <a:srgbClr val="D0D8E8"/>
                    </a:solidFill>
                  </a:tcPr>
                </a:tc>
                <a:tc>
                  <a:txBody>
                    <a:bodyPr/>
                    <a:lstStyle/>
                    <a:p>
                      <a:r>
                        <a:rPr lang="en-US" sz="1200" dirty="0" smtClean="0"/>
                        <a:t>See 4.1 Supplier Evaluation Criteria Matrix to update</a:t>
                      </a:r>
                      <a:endParaRPr lang="en-US" sz="1200" dirty="0"/>
                    </a:p>
                  </a:txBody>
                  <a:tcPr>
                    <a:solidFill>
                      <a:srgbClr val="D0D8E8"/>
                    </a:solidFill>
                  </a:tcPr>
                </a:tc>
              </a:tr>
              <a:tr h="370840">
                <a:tc>
                  <a:txBody>
                    <a:bodyPr/>
                    <a:lstStyle/>
                    <a:p>
                      <a:r>
                        <a:rPr lang="en-US" sz="1200" b="1" dirty="0" smtClean="0"/>
                        <a:t>6.1 Finalize Fact-Based</a:t>
                      </a:r>
                      <a:r>
                        <a:rPr lang="en-US" sz="1200" b="1" baseline="0" dirty="0" smtClean="0"/>
                        <a:t> Negotiation</a:t>
                      </a:r>
                      <a:endParaRPr lang="en-US" sz="1200" b="1" dirty="0"/>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Fact-Based</a:t>
                      </a:r>
                      <a:r>
                        <a:rPr lang="en-US" sz="1200" baseline="0" dirty="0" smtClean="0">
                          <a:solidFill>
                            <a:schemeClr val="tx1"/>
                          </a:solidFill>
                        </a:rPr>
                        <a:t> Negotiation Package</a:t>
                      </a:r>
                      <a:endParaRPr lang="en-US" sz="1200" dirty="0" smtClean="0">
                        <a:solidFill>
                          <a:schemeClr val="tx1"/>
                        </a:solidFill>
                      </a:endParaRPr>
                    </a:p>
                  </a:txBody>
                  <a:tcPr>
                    <a:solidFill>
                      <a:srgbClr val="E9EDF4"/>
                    </a:solidFill>
                  </a:tcPr>
                </a:tc>
                <a:tc>
                  <a:txBody>
                    <a:bodyPr/>
                    <a:lstStyle/>
                    <a:p>
                      <a:r>
                        <a:rPr lang="en-US" sz="1200" dirty="0" smtClean="0">
                          <a:hlinkClick r:id="rId6"/>
                        </a:rPr>
                        <a:t>Fact-Based Negotiation</a:t>
                      </a:r>
                      <a:endParaRPr lang="en-US" sz="1200" dirty="0" smtClean="0"/>
                    </a:p>
                  </a:txBody>
                  <a:tcPr>
                    <a:solidFill>
                      <a:srgbClr val="E9EDF4"/>
                    </a:solidFill>
                  </a:tcPr>
                </a:tc>
              </a:tr>
              <a:tr h="370840">
                <a:tc>
                  <a:txBody>
                    <a:bodyPr/>
                    <a:lstStyle/>
                    <a:p>
                      <a:r>
                        <a:rPr lang="en-US" sz="1200" b="1" dirty="0" smtClean="0"/>
                        <a:t>7.1 Develop</a:t>
                      </a:r>
                      <a:r>
                        <a:rPr lang="en-US" sz="1200" b="1" baseline="0" dirty="0" smtClean="0"/>
                        <a:t> Category Savings Summary</a:t>
                      </a:r>
                      <a:endParaRPr lang="en-US" sz="1200" b="1" dirty="0"/>
                    </a:p>
                  </a:txBody>
                  <a:tcP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Business Case</a:t>
                      </a:r>
                    </a:p>
                  </a:txBody>
                  <a:tcPr>
                    <a:solidFill>
                      <a:srgbClr val="D0D8E8"/>
                    </a:solidFill>
                  </a:tcPr>
                </a:tc>
                <a:tc>
                  <a:txBody>
                    <a:bodyPr/>
                    <a:lstStyle/>
                    <a:p>
                      <a:r>
                        <a:rPr lang="en-US" sz="1200" dirty="0" smtClean="0"/>
                        <a:t>See 1.3 Business Case  Template to update</a:t>
                      </a:r>
                      <a:endParaRPr lang="en-US" sz="1200" dirty="0"/>
                    </a:p>
                  </a:txBody>
                  <a:tcPr>
                    <a:solidFill>
                      <a:srgbClr val="D0D8E8"/>
                    </a:solidFill>
                  </a:tcPr>
                </a:tc>
              </a:tr>
              <a:tr h="370840">
                <a:tc>
                  <a:txBody>
                    <a:bodyPr/>
                    <a:lstStyle/>
                    <a:p>
                      <a:r>
                        <a:rPr lang="en-US" sz="1200" b="1" dirty="0" smtClean="0"/>
                        <a:t>7.2 Develop Implementation</a:t>
                      </a:r>
                      <a:r>
                        <a:rPr lang="en-US" sz="1200" b="1" baseline="0" dirty="0" smtClean="0"/>
                        <a:t> Plan</a:t>
                      </a:r>
                      <a:endParaRPr lang="en-US" sz="1200" b="1" dirty="0"/>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Implementation</a:t>
                      </a:r>
                      <a:r>
                        <a:rPr lang="en-US" sz="1200" baseline="0" dirty="0" smtClean="0">
                          <a:solidFill>
                            <a:schemeClr val="tx1"/>
                          </a:solidFill>
                        </a:rPr>
                        <a:t> Plan</a:t>
                      </a:r>
                      <a:endParaRPr lang="en-US" sz="1200" dirty="0" smtClean="0">
                        <a:solidFill>
                          <a:schemeClr val="tx1"/>
                        </a:solidFill>
                      </a:endParaRPr>
                    </a:p>
                  </a:txBody>
                  <a:tcPr>
                    <a:solidFill>
                      <a:srgbClr val="E9EDF4"/>
                    </a:solidFill>
                  </a:tcPr>
                </a:tc>
                <a:tc>
                  <a:txBody>
                    <a:bodyPr/>
                    <a:lstStyle/>
                    <a:p>
                      <a:r>
                        <a:rPr lang="en-US" sz="1200" dirty="0" smtClean="0">
                          <a:hlinkClick r:id="rId7"/>
                        </a:rPr>
                        <a:t>Implementation Plan</a:t>
                      </a:r>
                      <a:endParaRPr lang="en-US" sz="1200" dirty="0" smtClean="0"/>
                    </a:p>
                  </a:txBody>
                  <a:tcPr>
                    <a:solidFill>
                      <a:srgbClr val="E9EDF4"/>
                    </a:solidFill>
                  </a:tcPr>
                </a:tc>
              </a:tr>
            </a:tbl>
          </a:graphicData>
        </a:graphic>
      </p:graphicFrame>
    </p:spTree>
    <p:extLst>
      <p:ext uri="{BB962C8B-B14F-4D97-AF65-F5344CB8AC3E}">
        <p14:creationId xmlns:p14="http://schemas.microsoft.com/office/powerpoint/2010/main" xmlns="" val="427025696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Templates and Tools</a:t>
            </a:r>
            <a:endParaRPr lang="en-US" dirty="0"/>
          </a:p>
        </p:txBody>
      </p:sp>
      <p:sp>
        <p:nvSpPr>
          <p:cNvPr id="6" name="Slide Number Placeholder 5"/>
          <p:cNvSpPr>
            <a:spLocks noGrp="1"/>
          </p:cNvSpPr>
          <p:nvPr>
            <p:ph type="sldNum" sz="quarter" idx="4"/>
          </p:nvPr>
        </p:nvSpPr>
        <p:spPr/>
        <p:txBody>
          <a:bodyPr/>
          <a:lstStyle/>
          <a:p>
            <a:fld id="{67D120D4-6535-4B7A-BCEB-2AA33453683A}" type="slidenum">
              <a:rPr lang="en-US" smtClean="0">
                <a:solidFill>
                  <a:prstClr val="black">
                    <a:lumMod val="50000"/>
                    <a:lumOff val="50000"/>
                  </a:prstClr>
                </a:solidFill>
              </a:rPr>
              <a:pPr/>
              <a:t>119</a:t>
            </a:fld>
            <a:endParaRPr lang="en-US" dirty="0">
              <a:solidFill>
                <a:prstClr val="black">
                  <a:lumMod val="50000"/>
                  <a:lumOff val="50000"/>
                </a:prstClr>
              </a:solidFill>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1264994598"/>
              </p:ext>
            </p:extLst>
          </p:nvPr>
        </p:nvGraphicFramePr>
        <p:xfrm>
          <a:off x="457200" y="1143000"/>
          <a:ext cx="8229600" cy="34290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sz="1200" dirty="0" smtClean="0"/>
                        <a:t>Title</a:t>
                      </a:r>
                      <a:endParaRPr lang="en-US" sz="1200" dirty="0"/>
                    </a:p>
                  </a:txBody>
                  <a:tcPr/>
                </a:tc>
                <a:tc>
                  <a:txBody>
                    <a:bodyPr/>
                    <a:lstStyle/>
                    <a:p>
                      <a:pPr algn="ctr"/>
                      <a:r>
                        <a:rPr lang="en-US" sz="1200" dirty="0" smtClean="0"/>
                        <a:t>Description</a:t>
                      </a:r>
                      <a:endParaRPr lang="en-US" sz="1200" dirty="0"/>
                    </a:p>
                  </a:txBody>
                  <a:tcPr/>
                </a:tc>
                <a:tc>
                  <a:txBody>
                    <a:bodyPr/>
                    <a:lstStyle/>
                    <a:p>
                      <a:pPr algn="ctr"/>
                      <a:r>
                        <a:rPr lang="en-US" sz="1200" dirty="0" smtClean="0"/>
                        <a:t>Link to Template</a:t>
                      </a:r>
                      <a:endParaRPr lang="en-US" sz="1200" dirty="0"/>
                    </a:p>
                  </a:txBody>
                  <a:tcPr/>
                </a:tc>
              </a:tr>
              <a:tr h="924560">
                <a:tc>
                  <a:txBody>
                    <a:bodyPr/>
                    <a:lstStyle/>
                    <a:p>
                      <a:r>
                        <a:rPr lang="en-US" sz="1200" b="1" dirty="0" smtClean="0"/>
                        <a:t>COE SharePoint site</a:t>
                      </a:r>
                      <a:endParaRPr lang="en-US" sz="1200" b="1" dirty="0"/>
                    </a:p>
                  </a:txBody>
                  <a:tcPr>
                    <a:solidFill>
                      <a:srgbClr val="E9EDF4"/>
                    </a:solidFill>
                  </a:tcPr>
                </a:tc>
                <a:tc>
                  <a:txBody>
                    <a:bodyPr/>
                    <a:lstStyle/>
                    <a:p>
                      <a:r>
                        <a:rPr lang="en-US" sz="1200" dirty="0" smtClean="0"/>
                        <a:t>The main site for</a:t>
                      </a:r>
                      <a:r>
                        <a:rPr lang="en-US" sz="1200" baseline="0" dirty="0" smtClean="0"/>
                        <a:t> storing COE working documents, meeting notes, deliverables, and coordinating team calendars.  Part of the Procurement Services SharePoint</a:t>
                      </a:r>
                      <a:endParaRPr lang="en-US" sz="1200" dirty="0"/>
                    </a:p>
                  </a:txBody>
                  <a:tcPr>
                    <a:solidFill>
                      <a:srgbClr val="E9EDF4"/>
                    </a:solidFill>
                  </a:tcPr>
                </a:tc>
                <a:tc>
                  <a:txBody>
                    <a:bodyPr/>
                    <a:lstStyle/>
                    <a:p>
                      <a:r>
                        <a:rPr lang="en-US" sz="1200" dirty="0" smtClean="0">
                          <a:hlinkClick r:id="rId2"/>
                        </a:rPr>
                        <a:t>COE SharePoint</a:t>
                      </a:r>
                      <a:r>
                        <a:rPr lang="en-US" sz="1200" baseline="0" dirty="0" smtClean="0">
                          <a:hlinkClick r:id="rId2"/>
                        </a:rPr>
                        <a:t> site</a:t>
                      </a:r>
                      <a:endParaRPr lang="en-US" sz="1200" dirty="0" smtClean="0"/>
                    </a:p>
                  </a:txBody>
                  <a:tcPr>
                    <a:solidFill>
                      <a:srgbClr val="E9EDF4"/>
                    </a:solidFill>
                  </a:tcPr>
                </a:tc>
              </a:tr>
              <a:tr h="609600">
                <a:tc>
                  <a:txBody>
                    <a:bodyPr/>
                    <a:lstStyle/>
                    <a:p>
                      <a:r>
                        <a:rPr lang="en-US" sz="1200" b="1" dirty="0" smtClean="0"/>
                        <a:t>Status</a:t>
                      </a:r>
                      <a:r>
                        <a:rPr lang="en-US" sz="1200" b="1" baseline="0" dirty="0" smtClean="0"/>
                        <a:t> Reporting</a:t>
                      </a:r>
                      <a:endParaRPr lang="en-US" sz="1200" b="1" dirty="0"/>
                    </a:p>
                  </a:txBody>
                  <a:tcPr>
                    <a:solidFill>
                      <a:srgbClr val="E9EDF4"/>
                    </a:solidFill>
                  </a:tcPr>
                </a:tc>
                <a:tc>
                  <a:txBody>
                    <a:bodyPr/>
                    <a:lstStyle/>
                    <a:p>
                      <a:r>
                        <a:rPr lang="en-US" sz="1200" dirty="0" smtClean="0"/>
                        <a:t>Status Reporting template to be</a:t>
                      </a:r>
                      <a:r>
                        <a:rPr lang="en-US" sz="1200" baseline="0" dirty="0" smtClean="0"/>
                        <a:t> used for weekly COE status reports</a:t>
                      </a:r>
                      <a:endParaRPr lang="en-US" sz="1200" dirty="0"/>
                    </a:p>
                  </a:txBody>
                  <a:tcPr>
                    <a:solidFill>
                      <a:srgbClr val="E9EDF4"/>
                    </a:solidFill>
                  </a:tcPr>
                </a:tc>
                <a:tc>
                  <a:txBody>
                    <a:bodyPr/>
                    <a:lstStyle/>
                    <a:p>
                      <a:r>
                        <a:rPr lang="en-US" sz="1200" dirty="0" smtClean="0">
                          <a:hlinkClick r:id="rId3"/>
                        </a:rPr>
                        <a:t>Status Report Template – Life Sciences</a:t>
                      </a:r>
                      <a:endParaRPr lang="en-US" sz="1200" dirty="0" smtClean="0"/>
                    </a:p>
                    <a:p>
                      <a:r>
                        <a:rPr lang="en-US" sz="1200" dirty="0" smtClean="0">
                          <a:hlinkClick r:id="rId4"/>
                        </a:rPr>
                        <a:t>Status Report Template – MRO</a:t>
                      </a:r>
                      <a:endParaRPr lang="en-US" sz="1200" dirty="0" smtClean="0"/>
                    </a:p>
                  </a:txBody>
                  <a:tcPr>
                    <a:solidFill>
                      <a:srgbClr val="E9EDF4"/>
                    </a:solidFill>
                  </a:tcPr>
                </a:tc>
              </a:tr>
              <a:tr h="762000">
                <a:tc>
                  <a:txBody>
                    <a:bodyPr/>
                    <a:lstStyle/>
                    <a:p>
                      <a:r>
                        <a:rPr lang="en-US" sz="1200" b="1" dirty="0" smtClean="0"/>
                        <a:t>University of California Brand Guidelines</a:t>
                      </a:r>
                      <a:endParaRPr lang="en-US" sz="1200" b="1" dirty="0"/>
                    </a:p>
                  </a:txBody>
                  <a:tcPr>
                    <a:solidFill>
                      <a:srgbClr val="E9EDF4"/>
                    </a:solidFill>
                  </a:tcPr>
                </a:tc>
                <a:tc>
                  <a:txBody>
                    <a:bodyPr/>
                    <a:lstStyle/>
                    <a:p>
                      <a:r>
                        <a:rPr lang="en-US" sz="1200" dirty="0" smtClean="0"/>
                        <a:t>The site contains a number of guidelines for</a:t>
                      </a:r>
                      <a:r>
                        <a:rPr lang="en-US" sz="1200" baseline="0" dirty="0" smtClean="0"/>
                        <a:t> using the UC brand, as well as a number of templates such as PowerPoint</a:t>
                      </a:r>
                      <a:endParaRPr lang="en-US" sz="1200" dirty="0"/>
                    </a:p>
                  </a:txBody>
                  <a:tcPr>
                    <a:solidFill>
                      <a:srgbClr val="E9EDF4"/>
                    </a:solidFill>
                  </a:tcPr>
                </a:tc>
                <a:tc>
                  <a:txBody>
                    <a:bodyPr/>
                    <a:lstStyle/>
                    <a:p>
                      <a:r>
                        <a:rPr lang="en-US" sz="1200" dirty="0" smtClean="0">
                          <a:hlinkClick r:id="rId5"/>
                        </a:rPr>
                        <a:t>UC Brand Guidelines website</a:t>
                      </a:r>
                      <a:endParaRPr lang="en-US" sz="1200" dirty="0" smtClean="0"/>
                    </a:p>
                  </a:txBody>
                  <a:tcPr>
                    <a:solidFill>
                      <a:srgbClr val="E9EDF4"/>
                    </a:solidFill>
                  </a:tcPr>
                </a:tc>
              </a:tr>
              <a:tr h="762000">
                <a:tc>
                  <a:txBody>
                    <a:bodyPr/>
                    <a:lstStyle/>
                    <a:p>
                      <a:r>
                        <a:rPr lang="en-US" sz="1200" b="1" dirty="0" smtClean="0"/>
                        <a:t>Business Rules</a:t>
                      </a:r>
                      <a:endParaRPr lang="en-US" sz="1200" b="1" dirty="0"/>
                    </a:p>
                  </a:txBody>
                  <a:tcPr>
                    <a:solidFill>
                      <a:srgbClr val="E9EDF4"/>
                    </a:solidFill>
                  </a:tcPr>
                </a:tc>
                <a:tc>
                  <a:txBody>
                    <a:bodyPr/>
                    <a:lstStyle/>
                    <a:p>
                      <a:r>
                        <a:rPr lang="en-US" sz="1200" dirty="0" smtClean="0"/>
                        <a:t>Set of ‘default’ rules when conducting</a:t>
                      </a:r>
                      <a:r>
                        <a:rPr lang="en-US" sz="1200" baseline="0" dirty="0" smtClean="0"/>
                        <a:t> a sourcing project or negotiation</a:t>
                      </a:r>
                      <a:endParaRPr lang="en-US" sz="1200" dirty="0"/>
                    </a:p>
                  </a:txBody>
                  <a:tcP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hlinkClick r:id="rId6"/>
                        </a:rPr>
                        <a:t>Business Rules</a:t>
                      </a:r>
                      <a:endParaRPr lang="en-US" sz="1200" b="0" dirty="0" smtClean="0"/>
                    </a:p>
                  </a:txBody>
                  <a:tcPr>
                    <a:solidFill>
                      <a:srgbClr val="E9EDF4"/>
                    </a:solidFill>
                  </a:tcPr>
                </a:tc>
              </a:tr>
            </a:tbl>
          </a:graphicData>
        </a:graphic>
      </p:graphicFrame>
    </p:spTree>
    <p:extLst>
      <p:ext uri="{BB962C8B-B14F-4D97-AF65-F5344CB8AC3E}">
        <p14:creationId xmlns:p14="http://schemas.microsoft.com/office/powerpoint/2010/main" xmlns="" val="1363727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4133248173"/>
              </p:ext>
            </p:extLst>
          </p:nvPr>
        </p:nvGraphicFramePr>
        <p:xfrm>
          <a:off x="1588" y="1588"/>
          <a:ext cx="1587" cy="1587"/>
        </p:xfrm>
        <a:graphic>
          <a:graphicData uri="http://schemas.openxmlformats.org/presentationml/2006/ole">
            <p:oleObj spid="_x0000_s42060"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12</a:t>
            </a:fld>
            <a:endParaRPr lang="en-US" dirty="0"/>
          </a:p>
        </p:txBody>
      </p:sp>
      <p:sp>
        <p:nvSpPr>
          <p:cNvPr id="4" name="Title 3"/>
          <p:cNvSpPr>
            <a:spLocks noGrp="1"/>
          </p:cNvSpPr>
          <p:nvPr>
            <p:ph type="title"/>
          </p:nvPr>
        </p:nvSpPr>
        <p:spPr/>
        <p:txBody>
          <a:bodyPr/>
          <a:lstStyle/>
          <a:p>
            <a:r>
              <a:rPr lang="en-GB" dirty="0"/>
              <a:t>Identifying Leading Practices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Understanding industry leading practices will provide context for assessing individual </a:t>
            </a:r>
            <a:r>
              <a:rPr lang="en-US" dirty="0" smtClean="0"/>
              <a:t>suppliers.</a:t>
            </a:r>
            <a:endParaRPr lang="en-US" dirty="0"/>
          </a:p>
        </p:txBody>
      </p:sp>
      <p:sp>
        <p:nvSpPr>
          <p:cNvPr id="9" name="Rectangle 8"/>
          <p:cNvSpPr/>
          <p:nvPr/>
        </p:nvSpPr>
        <p:spPr bwMode="auto">
          <a:xfrm>
            <a:off x="514350" y="2222500"/>
            <a:ext cx="7454900" cy="3065463"/>
          </a:xfrm>
          <a:prstGeom prst="rect">
            <a:avLst/>
          </a:prstGeom>
          <a:solidFill>
            <a:srgbClr val="FFFFFF"/>
          </a:solidFill>
          <a:ln w="9525">
            <a:solidFill>
              <a:srgbClr val="FFFFFF">
                <a:lumMod val="85000"/>
              </a:srgbClr>
            </a:solidFill>
            <a:prstDash val="solid"/>
            <a:round/>
            <a:headEnd type="none" w="sm" len="sm"/>
            <a:tailEnd type="none" w="sm" len="sm"/>
          </a:ln>
          <a:effectLst>
            <a:outerShdw blurRad="50800" dist="38100" dir="10800000" algn="r" rotWithShape="0">
              <a:prstClr val="black">
                <a:alpha val="40000"/>
              </a:prstClr>
            </a:outerShdw>
          </a:effectLst>
        </p:spPr>
        <p:txBody>
          <a:bodyPr lIns="216000"/>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smtClean="0">
              <a:ln>
                <a:noFill/>
              </a:ln>
              <a:solidFill>
                <a:srgbClr val="000000"/>
              </a:solidFill>
              <a:effectLst/>
              <a:uLnTx/>
              <a:uFillTx/>
              <a:latin typeface="Arial" charset="0"/>
              <a:cs typeface="Arial" charset="0"/>
            </a:endParaRPr>
          </a:p>
          <a:p>
            <a:pPr marL="0" marR="0" lvl="0" indent="0"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Example </a:t>
            </a:r>
            <a:r>
              <a:rPr kumimoji="0" lang="en-GB" sz="1400" b="1" i="0" u="none" strike="noStrike" kern="0" cap="none" spc="0" normalizeH="0" baseline="0" noProof="0" dirty="0">
                <a:ln>
                  <a:noFill/>
                </a:ln>
                <a:solidFill>
                  <a:srgbClr val="000000"/>
                </a:solidFill>
                <a:effectLst/>
                <a:uLnTx/>
                <a:uFillTx/>
                <a:latin typeface="Arial" charset="0"/>
                <a:cs typeface="Arial" charset="0"/>
              </a:rPr>
              <a:t>Leading Practices</a:t>
            </a:r>
          </a:p>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a:p>
            <a:pPr marL="355600" marR="0" lvl="0" indent="-177800" defTabSz="914400" eaLnBrk="0" fontAlgn="base" latinLnBrk="0" hangingPunct="0">
              <a:lnSpc>
                <a:spcPct val="80000"/>
              </a:lnSpc>
              <a:spcBef>
                <a:spcPct val="0"/>
              </a:spcBef>
              <a:spcAft>
                <a:spcPts val="60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charset="0"/>
                <a:cs typeface="Arial" charset="0"/>
              </a:rPr>
              <a:t>Leveraging benefits of partnering </a:t>
            </a:r>
            <a:r>
              <a:rPr kumimoji="0" lang="en-US" sz="1400" b="0" i="0" u="none" strike="noStrike" kern="0" cap="none" spc="0" normalizeH="0" baseline="0" noProof="0" dirty="0" smtClean="0">
                <a:ln>
                  <a:noFill/>
                </a:ln>
                <a:solidFill>
                  <a:srgbClr val="000000"/>
                </a:solidFill>
                <a:effectLst/>
                <a:uLnTx/>
                <a:uFillTx/>
                <a:latin typeface="Arial" charset="0"/>
                <a:cs typeface="Arial" charset="0"/>
              </a:rPr>
              <a:t>(I.e., Vendor </a:t>
            </a:r>
            <a:r>
              <a:rPr kumimoji="0" lang="en-US" sz="1400" b="0" i="0" u="none" strike="noStrike" kern="0" cap="none" spc="0" normalizeH="0" baseline="0" noProof="0" dirty="0">
                <a:ln>
                  <a:noFill/>
                </a:ln>
                <a:solidFill>
                  <a:srgbClr val="000000"/>
                </a:solidFill>
                <a:effectLst/>
                <a:uLnTx/>
                <a:uFillTx/>
                <a:latin typeface="Arial" charset="0"/>
                <a:cs typeface="Arial" charset="0"/>
              </a:rPr>
              <a:t>Managed Inventory solutions, Integrated supply)</a:t>
            </a:r>
          </a:p>
          <a:p>
            <a:pPr marL="355600" marR="0" lvl="0" indent="-177800" defTabSz="914400" eaLnBrk="0" fontAlgn="base" latinLnBrk="0" hangingPunct="0">
              <a:lnSpc>
                <a:spcPct val="80000"/>
              </a:lnSpc>
              <a:spcBef>
                <a:spcPct val="0"/>
              </a:spcBef>
              <a:spcAft>
                <a:spcPts val="60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charset="0"/>
                <a:cs typeface="Arial" charset="0"/>
              </a:rPr>
              <a:t>Technology enabled interaction with supplier (i.e. Systems integration with </a:t>
            </a:r>
            <a:r>
              <a:rPr kumimoji="0" lang="en-US" sz="1400" b="0" i="0" u="none" strike="noStrike" kern="0" cap="none" spc="0" normalizeH="0" baseline="0" noProof="0" dirty="0" smtClean="0">
                <a:ln>
                  <a:noFill/>
                </a:ln>
                <a:solidFill>
                  <a:srgbClr val="000000"/>
                </a:solidFill>
                <a:effectLst/>
                <a:uLnTx/>
                <a:uFillTx/>
                <a:latin typeface="Arial" charset="0"/>
                <a:cs typeface="Arial" charset="0"/>
              </a:rPr>
              <a:t>Spend Radar and other systems)</a:t>
            </a:r>
            <a:endParaRPr kumimoji="0" lang="en-US" sz="1400" b="0" i="0" u="none" strike="noStrike" kern="0" cap="none" spc="0" normalizeH="0" baseline="0" noProof="0" dirty="0">
              <a:ln>
                <a:noFill/>
              </a:ln>
              <a:solidFill>
                <a:srgbClr val="000000"/>
              </a:solidFill>
              <a:effectLst/>
              <a:uLnTx/>
              <a:uFillTx/>
              <a:latin typeface="Arial" charset="0"/>
              <a:cs typeface="Arial" charset="0"/>
            </a:endParaRPr>
          </a:p>
          <a:p>
            <a:pPr marL="355600" marR="0" lvl="0" indent="-177800" defTabSz="914400" eaLnBrk="0" fontAlgn="base" latinLnBrk="0" hangingPunct="0">
              <a:lnSpc>
                <a:spcPct val="80000"/>
              </a:lnSpc>
              <a:spcBef>
                <a:spcPct val="0"/>
              </a:spcBef>
              <a:spcAft>
                <a:spcPts val="600"/>
              </a:spcAft>
              <a:buClrTx/>
              <a:buSzTx/>
              <a:buFont typeface="Arial"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charset="0"/>
                <a:cs typeface="Arial" charset="0"/>
              </a:rPr>
              <a:t>New entrants providing </a:t>
            </a:r>
            <a:r>
              <a:rPr kumimoji="0" lang="en-US" sz="1400" b="0" i="0" u="none" strike="noStrike" kern="0" cap="none" spc="0" normalizeH="0" baseline="0" noProof="0" dirty="0" smtClean="0">
                <a:ln>
                  <a:noFill/>
                </a:ln>
                <a:solidFill>
                  <a:srgbClr val="000000"/>
                </a:solidFill>
                <a:effectLst/>
                <a:uLnTx/>
                <a:uFillTx/>
                <a:latin typeface="Arial" charset="0"/>
                <a:cs typeface="Arial" charset="0"/>
              </a:rPr>
              <a:t>specialized </a:t>
            </a:r>
            <a:r>
              <a:rPr kumimoji="0" lang="en-US" sz="1400" b="0" i="0" u="none" strike="noStrike" kern="0" cap="none" spc="0" normalizeH="0" baseline="0" noProof="0" dirty="0">
                <a:ln>
                  <a:noFill/>
                </a:ln>
                <a:solidFill>
                  <a:srgbClr val="000000"/>
                </a:solidFill>
                <a:effectLst/>
                <a:uLnTx/>
                <a:uFillTx/>
                <a:latin typeface="Arial" charset="0"/>
                <a:cs typeface="Arial" charset="0"/>
              </a:rPr>
              <a:t>service or changing dynamics of buying in this business</a:t>
            </a:r>
          </a:p>
        </p:txBody>
      </p:sp>
    </p:spTree>
    <p:extLst>
      <p:ext uri="{BB962C8B-B14F-4D97-AF65-F5344CB8AC3E}">
        <p14:creationId xmlns:p14="http://schemas.microsoft.com/office/powerpoint/2010/main" xmlns="" val="66609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14"/>
          <p:cNvSpPr/>
          <p:nvPr>
            <p:custDataLst>
              <p:tags r:id="rId1"/>
            </p:custDataLst>
          </p:nvPr>
        </p:nvSpPr>
        <p:spPr bwMode="auto">
          <a:xfrm>
            <a:off x="587375" y="4267200"/>
            <a:ext cx="6602412" cy="914400"/>
          </a:xfrm>
          <a:prstGeom prst="homePlate">
            <a:avLst>
              <a:gd name="adj" fmla="val 1118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3" name="Slide Number Placeholder 2"/>
          <p:cNvSpPr>
            <a:spLocks noGrp="1"/>
          </p:cNvSpPr>
          <p:nvPr>
            <p:ph type="sldNum" sz="quarter" idx="4"/>
          </p:nvPr>
        </p:nvSpPr>
        <p:spPr/>
        <p:txBody>
          <a:bodyPr/>
          <a:lstStyle/>
          <a:p>
            <a:fld id="{55B81B02-6718-46E4-8D74-ADF933AC5647}" type="slidenum">
              <a:rPr lang="en-US" smtClean="0"/>
              <a:pPr/>
              <a:t>13</a:t>
            </a:fld>
            <a:endParaRPr lang="en-US" dirty="0"/>
          </a:p>
        </p:txBody>
      </p:sp>
      <p:sp>
        <p:nvSpPr>
          <p:cNvPr id="4" name="Title 3"/>
          <p:cNvSpPr>
            <a:spLocks noGrp="1"/>
          </p:cNvSpPr>
          <p:nvPr>
            <p:ph type="title"/>
          </p:nvPr>
        </p:nvSpPr>
        <p:spPr/>
        <p:txBody>
          <a:bodyPr/>
          <a:lstStyle/>
          <a:p>
            <a:r>
              <a:rPr lang="en-US" dirty="0" smtClean="0"/>
              <a:t>Conducting Sourcing Analysis</a:t>
            </a:r>
            <a:endParaRPr lang="en-US" dirty="0"/>
          </a:p>
        </p:txBody>
      </p:sp>
      <p:sp>
        <p:nvSpPr>
          <p:cNvPr id="19" name="Pentagon 18"/>
          <p:cNvSpPr/>
          <p:nvPr>
            <p:custDataLst>
              <p:tags r:id="rId2"/>
            </p:custDataLst>
          </p:nvPr>
        </p:nvSpPr>
        <p:spPr bwMode="auto">
          <a:xfrm>
            <a:off x="611188" y="2646363"/>
            <a:ext cx="6602412" cy="1447800"/>
          </a:xfrm>
          <a:prstGeom prst="homePlate">
            <a:avLst>
              <a:gd name="adj" fmla="val 1039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20" name="Pentagon 19"/>
          <p:cNvSpPr/>
          <p:nvPr>
            <p:custDataLst>
              <p:tags r:id="rId3"/>
            </p:custDataLst>
          </p:nvPr>
        </p:nvSpPr>
        <p:spPr bwMode="auto">
          <a:xfrm>
            <a:off x="611188" y="5334000"/>
            <a:ext cx="6602412" cy="762000"/>
          </a:xfrm>
          <a:prstGeom prst="homePlate">
            <a:avLst>
              <a:gd name="adj" fmla="val 1118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21" name="Pentagon 20"/>
          <p:cNvSpPr/>
          <p:nvPr>
            <p:custDataLst>
              <p:tags r:id="rId4"/>
            </p:custDataLst>
          </p:nvPr>
        </p:nvSpPr>
        <p:spPr bwMode="auto">
          <a:xfrm>
            <a:off x="611188" y="842962"/>
            <a:ext cx="6602412" cy="1595438"/>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22" name="Rectangle 21"/>
          <p:cNvSpPr/>
          <p:nvPr>
            <p:custDataLst>
              <p:tags r:id="rId5"/>
            </p:custDataLst>
          </p:nvPr>
        </p:nvSpPr>
        <p:spPr bwMode="auto">
          <a:xfrm>
            <a:off x="1187450" y="893763"/>
            <a:ext cx="4968875" cy="4897437"/>
          </a:xfrm>
          <a:prstGeom prst="rect">
            <a:avLst/>
          </a:prstGeom>
          <a:noFill/>
          <a:ln w="9525">
            <a:noFill/>
            <a:prstDash val="lgDash"/>
            <a:round/>
            <a:headEnd type="none" w="sm" len="sm"/>
            <a:tailEnd type="none" w="sm" len="sm"/>
          </a:ln>
          <a:effectLst/>
        </p:spPr>
        <p:txBody>
          <a:bodyPr wrap="none"/>
          <a:lstStyle/>
          <a:p>
            <a:pPr marL="342900" indent="-342900" eaLnBrk="0" fontAlgn="base" hangingPunct="0">
              <a:lnSpc>
                <a:spcPct val="80000"/>
              </a:lnSpc>
              <a:spcBef>
                <a:spcPct val="0"/>
              </a:spcBef>
              <a:spcAft>
                <a:spcPct val="0"/>
              </a:spcAft>
              <a:buFont typeface="Arial" pitchFamily="34" charset="0"/>
              <a:buChar char="•"/>
              <a:defRPr/>
            </a:pPr>
            <a:r>
              <a:rPr lang="en-GB" sz="1600" b="1" dirty="0">
                <a:solidFill>
                  <a:srgbClr val="000000"/>
                </a:solidFill>
                <a:latin typeface="Arial" charset="0"/>
                <a:cs typeface="Arial" charset="0"/>
              </a:rPr>
              <a:t>Industry </a:t>
            </a:r>
            <a:r>
              <a:rPr lang="en-GB" sz="1600" b="1" dirty="0" smtClean="0">
                <a:solidFill>
                  <a:srgbClr val="000000"/>
                </a:solidFill>
                <a:latin typeface="Arial" charset="0"/>
                <a:cs typeface="Arial" charset="0"/>
              </a:rPr>
              <a:t>analysis</a:t>
            </a:r>
          </a:p>
          <a:p>
            <a:pPr marL="342900" indent="-342900" eaLnBrk="0" fontAlgn="base" hangingPunct="0">
              <a:lnSpc>
                <a:spcPct val="80000"/>
              </a:lnSpc>
              <a:spcBef>
                <a:spcPct val="0"/>
              </a:spcBef>
              <a:spcAft>
                <a:spcPct val="0"/>
              </a:spcAft>
              <a:defRPr/>
            </a:pPr>
            <a:endParaRPr lang="en-GB" sz="1600" b="1" dirty="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Developing Industry Analysis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What can Industry Analysis tell us?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Determining Industry Structure</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Measuring Industry Financials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Identifying Industry Trends &amp; Dynamics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Identifying Leading </a:t>
            </a:r>
            <a:r>
              <a:rPr lang="en-GB" sz="1400" dirty="0" smtClean="0">
                <a:solidFill>
                  <a:srgbClr val="000000"/>
                </a:solidFill>
                <a:latin typeface="Arial" charset="0"/>
                <a:cs typeface="Arial" charset="0"/>
              </a:rPr>
              <a:t>Practices</a:t>
            </a:r>
          </a:p>
          <a:p>
            <a:pPr marL="800100" lvl="1" indent="-342900" eaLnBrk="0" fontAlgn="base" hangingPunct="0">
              <a:lnSpc>
                <a:spcPct val="80000"/>
              </a:lnSpc>
              <a:spcBef>
                <a:spcPct val="0"/>
              </a:spcBef>
              <a:spcAft>
                <a:spcPct val="0"/>
              </a:spcAft>
              <a:buSzPct val="60000"/>
              <a:defRPr/>
            </a:pPr>
            <a:endParaRPr lang="en-GB" sz="1600"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defRPr/>
            </a:pPr>
            <a:endParaRPr lang="en-GB" sz="1600" dirty="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Arial" pitchFamily="34" charset="0"/>
              <a:buChar char="•"/>
              <a:defRPr/>
            </a:pPr>
            <a:r>
              <a:rPr lang="en-GB" sz="1600" b="1" dirty="0">
                <a:solidFill>
                  <a:srgbClr val="000000"/>
                </a:solidFill>
                <a:latin typeface="Arial" charset="0"/>
                <a:cs typeface="Arial" charset="0"/>
              </a:rPr>
              <a:t>Supplier </a:t>
            </a:r>
            <a:r>
              <a:rPr lang="en-GB" sz="1600" b="1" dirty="0" smtClean="0">
                <a:solidFill>
                  <a:srgbClr val="000000"/>
                </a:solidFill>
                <a:latin typeface="Arial" charset="0"/>
                <a:cs typeface="Arial" charset="0"/>
              </a:rPr>
              <a:t>Analysis</a:t>
            </a:r>
          </a:p>
          <a:p>
            <a:pPr marL="342900" indent="-342900" eaLnBrk="0" fontAlgn="base" hangingPunct="0">
              <a:lnSpc>
                <a:spcPct val="80000"/>
              </a:lnSpc>
              <a:spcBef>
                <a:spcPct val="0"/>
              </a:spcBef>
              <a:spcAft>
                <a:spcPct val="0"/>
              </a:spcAft>
              <a:buFont typeface="Arial" pitchFamily="34" charset="0"/>
              <a:buChar char="•"/>
              <a:defRPr/>
            </a:pPr>
            <a:endParaRPr lang="en-GB" sz="1600" b="1" dirty="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Developing Supplier Analysis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What can Supplier Analysis tell us?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Assessing Supplier Capabilities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Identifying Supplier Positioning</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Measuring Supplier </a:t>
            </a:r>
            <a:r>
              <a:rPr lang="en-GB" sz="1400" dirty="0" smtClean="0">
                <a:solidFill>
                  <a:srgbClr val="000000"/>
                </a:solidFill>
                <a:latin typeface="Arial" charset="0"/>
                <a:cs typeface="Arial" charset="0"/>
              </a:rPr>
              <a:t>Financials</a:t>
            </a:r>
          </a:p>
          <a:p>
            <a:pPr marL="800100" lvl="1" indent="-342900" eaLnBrk="0" fontAlgn="base" hangingPunct="0">
              <a:lnSpc>
                <a:spcPct val="80000"/>
              </a:lnSpc>
              <a:spcBef>
                <a:spcPct val="0"/>
              </a:spcBef>
              <a:spcAft>
                <a:spcPct val="0"/>
              </a:spcAft>
              <a:buSzPct val="60000"/>
              <a:buFont typeface="Courier New" pitchFamily="49" charset="0"/>
              <a:buChar char="o"/>
              <a:defRPr/>
            </a:pPr>
            <a:endParaRPr lang="en-GB" sz="1400"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endParaRPr lang="en-GB" sz="1400" dirty="0" smtClean="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Arial" pitchFamily="34" charset="0"/>
              <a:buChar char="•"/>
              <a:defRPr/>
            </a:pPr>
            <a:r>
              <a:rPr lang="en-GB" sz="1600" b="1" dirty="0" smtClean="0">
                <a:solidFill>
                  <a:srgbClr val="000000"/>
                </a:solidFill>
                <a:latin typeface="Arial" charset="0"/>
                <a:cs typeface="Arial" charset="0"/>
              </a:rPr>
              <a:t>Category </a:t>
            </a:r>
            <a:r>
              <a:rPr lang="en-GB" sz="1600" b="1" dirty="0">
                <a:solidFill>
                  <a:srgbClr val="000000"/>
                </a:solidFill>
                <a:latin typeface="Arial" charset="0"/>
                <a:cs typeface="Arial" charset="0"/>
              </a:rPr>
              <a:t>Opportunity Assessment </a:t>
            </a:r>
            <a:r>
              <a:rPr lang="en-GB" sz="1600" b="1" dirty="0" smtClean="0">
                <a:solidFill>
                  <a:srgbClr val="000000"/>
                </a:solidFill>
                <a:latin typeface="Arial" charset="0"/>
                <a:cs typeface="Arial" charset="0"/>
              </a:rPr>
              <a:t>Example</a:t>
            </a:r>
          </a:p>
          <a:p>
            <a:pPr marL="342900" indent="-342900" eaLnBrk="0" fontAlgn="base" hangingPunct="0">
              <a:lnSpc>
                <a:spcPct val="80000"/>
              </a:lnSpc>
              <a:spcBef>
                <a:spcPct val="0"/>
              </a:spcBef>
              <a:spcAft>
                <a:spcPct val="0"/>
              </a:spcAft>
              <a:buFont typeface="Arial" pitchFamily="34" charset="0"/>
              <a:buChar char="•"/>
              <a:defRPr/>
            </a:pPr>
            <a:endParaRPr lang="en-GB" sz="1600" b="1" dirty="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Where does Industry and Supplier Analysis fit in?</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Bearings Category Profile </a:t>
            </a:r>
            <a:r>
              <a:rPr lang="en-GB" sz="1400" dirty="0" smtClean="0">
                <a:solidFill>
                  <a:srgbClr val="000000"/>
                </a:solidFill>
                <a:latin typeface="Arial" charset="0"/>
                <a:cs typeface="Arial" charset="0"/>
              </a:rPr>
              <a:t>Example</a:t>
            </a:r>
          </a:p>
          <a:p>
            <a:pPr marL="800100" lvl="1" indent="-342900" eaLnBrk="0" fontAlgn="base" hangingPunct="0">
              <a:lnSpc>
                <a:spcPct val="80000"/>
              </a:lnSpc>
              <a:spcBef>
                <a:spcPct val="0"/>
              </a:spcBef>
              <a:spcAft>
                <a:spcPct val="0"/>
              </a:spcAft>
              <a:buSzPct val="60000"/>
              <a:buFont typeface="Courier New" pitchFamily="49" charset="0"/>
              <a:buChar char="o"/>
              <a:defRPr/>
            </a:pPr>
            <a:endParaRPr lang="en-GB" sz="1400"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defRPr/>
            </a:pPr>
            <a:endParaRPr lang="en-GB" sz="1600" dirty="0" smtClean="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Arial" pitchFamily="34" charset="0"/>
              <a:buChar char="•"/>
              <a:defRPr/>
            </a:pPr>
            <a:r>
              <a:rPr lang="en-GB" sz="1600" b="1" dirty="0" smtClean="0">
                <a:solidFill>
                  <a:srgbClr val="000000"/>
                </a:solidFill>
                <a:latin typeface="Arial" charset="0"/>
                <a:cs typeface="Arial" charset="0"/>
              </a:rPr>
              <a:t>TCO Analysis</a:t>
            </a:r>
          </a:p>
          <a:p>
            <a:pPr marL="342900" indent="-342900" eaLnBrk="0" fontAlgn="base" hangingPunct="0">
              <a:lnSpc>
                <a:spcPct val="80000"/>
              </a:lnSpc>
              <a:spcBef>
                <a:spcPct val="0"/>
              </a:spcBef>
              <a:spcAft>
                <a:spcPct val="0"/>
              </a:spcAft>
              <a:buFont typeface="Arial" pitchFamily="34" charset="0"/>
              <a:buChar char="•"/>
              <a:defRPr/>
            </a:pPr>
            <a:endParaRPr lang="en-GB" sz="1600" b="1"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smtClean="0">
                <a:solidFill>
                  <a:srgbClr val="000000"/>
                </a:solidFill>
                <a:latin typeface="Arial" charset="0"/>
                <a:cs typeface="Arial" charset="0"/>
              </a:rPr>
              <a:t>Determining Total Cost of Ownership</a:t>
            </a:r>
          </a:p>
          <a:p>
            <a:pPr marL="800100" lvl="1" indent="-342900" eaLnBrk="0" fontAlgn="base" hangingPunct="0">
              <a:lnSpc>
                <a:spcPct val="80000"/>
              </a:lnSpc>
              <a:spcBef>
                <a:spcPct val="0"/>
              </a:spcBef>
              <a:spcAft>
                <a:spcPct val="0"/>
              </a:spcAft>
              <a:buSzPct val="60000"/>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r>
              <a:rPr lang="en-GB" sz="1600" dirty="0">
                <a:solidFill>
                  <a:srgbClr val="000000"/>
                </a:solidFill>
                <a:latin typeface="Arial" charset="0"/>
                <a:cs typeface="Arial" charset="0"/>
              </a:rPr>
              <a:t>	</a:t>
            </a: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p:txBody>
      </p:sp>
      <p:sp>
        <p:nvSpPr>
          <p:cNvPr id="23" name="Oval 38"/>
          <p:cNvSpPr>
            <a:spLocks noChangeArrowheads="1"/>
          </p:cNvSpPr>
          <p:nvPr/>
        </p:nvSpPr>
        <p:spPr bwMode="auto">
          <a:xfrm>
            <a:off x="525860" y="784268"/>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24" name="Rectangle 39"/>
          <p:cNvSpPr>
            <a:spLocks noChangeArrowheads="1"/>
          </p:cNvSpPr>
          <p:nvPr/>
        </p:nvSpPr>
        <p:spPr bwMode="auto">
          <a:xfrm>
            <a:off x="481013" y="762000"/>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a:solidFill>
                  <a:srgbClr val="FFFFFF"/>
                </a:solidFill>
                <a:latin typeface="Arial" charset="0"/>
              </a:rPr>
              <a:t>1</a:t>
            </a:r>
          </a:p>
        </p:txBody>
      </p:sp>
      <p:sp>
        <p:nvSpPr>
          <p:cNvPr id="25" name="Oval 38"/>
          <p:cNvSpPr>
            <a:spLocks noChangeArrowheads="1"/>
          </p:cNvSpPr>
          <p:nvPr/>
        </p:nvSpPr>
        <p:spPr bwMode="auto">
          <a:xfrm>
            <a:off x="500460" y="2655930"/>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26" name="Rectangle 39"/>
          <p:cNvSpPr>
            <a:spLocks noChangeArrowheads="1"/>
          </p:cNvSpPr>
          <p:nvPr/>
        </p:nvSpPr>
        <p:spPr bwMode="auto">
          <a:xfrm>
            <a:off x="455613" y="2633662"/>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smtClean="0">
                <a:solidFill>
                  <a:srgbClr val="FFFFFF"/>
                </a:solidFill>
                <a:latin typeface="Arial" charset="0"/>
              </a:rPr>
              <a:t>2</a:t>
            </a:r>
            <a:endParaRPr lang="en-GB" sz="1400" b="1" dirty="0">
              <a:solidFill>
                <a:srgbClr val="FFFFFF"/>
              </a:solidFill>
              <a:latin typeface="Arial" charset="0"/>
            </a:endParaRPr>
          </a:p>
        </p:txBody>
      </p:sp>
      <p:sp>
        <p:nvSpPr>
          <p:cNvPr id="27" name="Oval 38"/>
          <p:cNvSpPr>
            <a:spLocks noChangeArrowheads="1"/>
          </p:cNvSpPr>
          <p:nvPr/>
        </p:nvSpPr>
        <p:spPr bwMode="auto">
          <a:xfrm>
            <a:off x="525860" y="5213393"/>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28" name="Rectangle 39"/>
          <p:cNvSpPr>
            <a:spLocks noChangeArrowheads="1"/>
          </p:cNvSpPr>
          <p:nvPr/>
        </p:nvSpPr>
        <p:spPr bwMode="auto">
          <a:xfrm>
            <a:off x="481013" y="5202238"/>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smtClean="0">
                <a:solidFill>
                  <a:srgbClr val="FFFFFF"/>
                </a:solidFill>
                <a:latin typeface="Arial" charset="0"/>
              </a:rPr>
              <a:t>4</a:t>
            </a:r>
            <a:endParaRPr lang="en-GB" sz="1400" b="1" dirty="0">
              <a:solidFill>
                <a:srgbClr val="FFFFFF"/>
              </a:solidFill>
              <a:latin typeface="Arial" charset="0"/>
            </a:endParaRPr>
          </a:p>
        </p:txBody>
      </p:sp>
      <p:sp>
        <p:nvSpPr>
          <p:cNvPr id="29" name="Right Arrow 28"/>
          <p:cNvSpPr/>
          <p:nvPr/>
        </p:nvSpPr>
        <p:spPr bwMode="auto">
          <a:xfrm>
            <a:off x="5791200" y="3048000"/>
            <a:ext cx="1136468" cy="667294"/>
          </a:xfrm>
          <a:prstGeom prst="rightArrow">
            <a:avLst/>
          </a:prstGeom>
          <a:solidFill>
            <a:srgbClr val="00BBE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6" name="Oval 38"/>
          <p:cNvSpPr>
            <a:spLocks noChangeArrowheads="1"/>
          </p:cNvSpPr>
          <p:nvPr/>
        </p:nvSpPr>
        <p:spPr bwMode="auto">
          <a:xfrm>
            <a:off x="502047" y="4213268"/>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17" name="Rectangle 39"/>
          <p:cNvSpPr>
            <a:spLocks noChangeArrowheads="1"/>
          </p:cNvSpPr>
          <p:nvPr/>
        </p:nvSpPr>
        <p:spPr bwMode="auto">
          <a:xfrm>
            <a:off x="457200" y="4191000"/>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smtClean="0">
                <a:solidFill>
                  <a:srgbClr val="FFFFFF"/>
                </a:solidFill>
                <a:latin typeface="Arial" charset="0"/>
              </a:rPr>
              <a:t>3</a:t>
            </a:r>
            <a:endParaRPr lang="en-GB" sz="1400" b="1" dirty="0">
              <a:solidFill>
                <a:srgbClr val="FFFFFF"/>
              </a:solidFill>
              <a:latin typeface="Arial" charset="0"/>
            </a:endParaRPr>
          </a:p>
        </p:txBody>
      </p:sp>
    </p:spTree>
    <p:extLst>
      <p:ext uri="{BB962C8B-B14F-4D97-AF65-F5344CB8AC3E}">
        <p14:creationId xmlns:p14="http://schemas.microsoft.com/office/powerpoint/2010/main" xmlns="" val="629420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734584704"/>
              </p:ext>
            </p:extLst>
          </p:nvPr>
        </p:nvGraphicFramePr>
        <p:xfrm>
          <a:off x="1588" y="1588"/>
          <a:ext cx="1587" cy="1587"/>
        </p:xfrm>
        <a:graphic>
          <a:graphicData uri="http://schemas.openxmlformats.org/presentationml/2006/ole">
            <p:oleObj spid="_x0000_s43084" name="think-cell Slide" r:id="rId20"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14</a:t>
            </a:fld>
            <a:endParaRPr lang="en-US" dirty="0"/>
          </a:p>
        </p:txBody>
      </p:sp>
      <p:sp>
        <p:nvSpPr>
          <p:cNvPr id="4" name="Title 3"/>
          <p:cNvSpPr>
            <a:spLocks noGrp="1"/>
          </p:cNvSpPr>
          <p:nvPr>
            <p:ph type="title"/>
          </p:nvPr>
        </p:nvSpPr>
        <p:spPr/>
        <p:txBody>
          <a:bodyPr/>
          <a:lstStyle/>
          <a:p>
            <a:r>
              <a:rPr lang="en-GB" dirty="0"/>
              <a:t>Developing Supplier Analysis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Supplier Analysis uses primarily public resources to learn about supplier capabilities and </a:t>
            </a:r>
            <a:r>
              <a:rPr lang="en-US" dirty="0" smtClean="0"/>
              <a:t>positioning.</a:t>
            </a:r>
            <a:endParaRPr lang="en-US" dirty="0"/>
          </a:p>
        </p:txBody>
      </p:sp>
      <p:sp>
        <p:nvSpPr>
          <p:cNvPr id="27" name="AutoShape 34"/>
          <p:cNvSpPr>
            <a:spLocks noChangeAspect="1" noChangeArrowheads="1"/>
          </p:cNvSpPr>
          <p:nvPr>
            <p:custDataLst>
              <p:tags r:id="rId2"/>
            </p:custDataLst>
          </p:nvPr>
        </p:nvSpPr>
        <p:spPr bwMode="auto">
          <a:xfrm>
            <a:off x="1165731" y="5887588"/>
            <a:ext cx="6918325" cy="315913"/>
          </a:xfrm>
          <a:prstGeom prst="flowChartProcess">
            <a:avLst/>
          </a:prstGeom>
          <a:noFill/>
          <a:ln w="9525">
            <a:noFill/>
            <a:miter lim="800000"/>
            <a:headEnd type="none" w="sm" len="sm"/>
            <a:tailEnd type="none" w="sm" len="sm"/>
          </a:ln>
        </p:spPr>
        <p:txBody>
          <a:bodyPr lIns="54000" tIns="36000" rIns="54000" bIns="36000" anchor="ctr"/>
          <a:lstStyle/>
          <a:p>
            <a:pPr algn="ctr" eaLnBrk="0" fontAlgn="base" hangingPunct="0">
              <a:lnSpc>
                <a:spcPct val="80000"/>
              </a:lnSpc>
              <a:spcBef>
                <a:spcPct val="0"/>
              </a:spcBef>
              <a:spcAft>
                <a:spcPct val="0"/>
              </a:spcAft>
            </a:pPr>
            <a:r>
              <a:rPr lang="en-US" sz="1400" b="1" dirty="0">
                <a:solidFill>
                  <a:srgbClr val="000000"/>
                </a:solidFill>
                <a:latin typeface="Arial" charset="0"/>
              </a:rPr>
              <a:t>Supplier Analysis leads to a list of potential candidates and may reveal new, </a:t>
            </a:r>
            <a:br>
              <a:rPr lang="en-US" sz="1400" b="1" dirty="0">
                <a:solidFill>
                  <a:srgbClr val="000000"/>
                </a:solidFill>
                <a:latin typeface="Arial" charset="0"/>
              </a:rPr>
            </a:br>
            <a:r>
              <a:rPr lang="en-US" sz="1400" b="1" dirty="0">
                <a:solidFill>
                  <a:srgbClr val="000000"/>
                </a:solidFill>
                <a:latin typeface="Arial" charset="0"/>
              </a:rPr>
              <a:t>innovative players or ideas</a:t>
            </a:r>
          </a:p>
        </p:txBody>
      </p:sp>
      <p:sp>
        <p:nvSpPr>
          <p:cNvPr id="28" name="AutoShape 40"/>
          <p:cNvSpPr>
            <a:spLocks noChangeArrowheads="1"/>
          </p:cNvSpPr>
          <p:nvPr>
            <p:custDataLst>
              <p:tags r:id="rId3"/>
            </p:custDataLst>
          </p:nvPr>
        </p:nvSpPr>
        <p:spPr bwMode="auto">
          <a:xfrm flipV="1">
            <a:off x="1110168" y="5360538"/>
            <a:ext cx="6918325" cy="381000"/>
          </a:xfrm>
          <a:prstGeom prst="triangle">
            <a:avLst>
              <a:gd name="adj" fmla="val 49986"/>
            </a:avLst>
          </a:prstGeom>
          <a:solidFill>
            <a:srgbClr val="00BBEE"/>
          </a:solidFill>
          <a:ln w="12700">
            <a:noFill/>
            <a:miter lim="800000"/>
            <a:headEnd/>
            <a:tailEnd/>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9" name="Rectangle 28"/>
          <p:cNvSpPr/>
          <p:nvPr>
            <p:custDataLst>
              <p:tags r:id="rId4"/>
            </p:custDataLst>
          </p:nvPr>
        </p:nvSpPr>
        <p:spPr bwMode="auto">
          <a:xfrm>
            <a:off x="1070481" y="1771201"/>
            <a:ext cx="1665287" cy="3352800"/>
          </a:xfrm>
          <a:prstGeom prst="rect">
            <a:avLst/>
          </a:prstGeom>
          <a:solidFill>
            <a:srgbClr val="FFFFFF"/>
          </a:solidFill>
          <a:ln w="9525">
            <a:solidFill>
              <a:srgbClr val="FFFFFF">
                <a:lumMod val="65000"/>
              </a:srgbClr>
            </a:solidFill>
            <a:prstDash val="lgDash"/>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30" name="Text Box 13"/>
          <p:cNvSpPr txBox="1">
            <a:spLocks noChangeArrowheads="1"/>
          </p:cNvSpPr>
          <p:nvPr>
            <p:custDataLst>
              <p:tags r:id="rId5"/>
            </p:custDataLst>
          </p:nvPr>
        </p:nvSpPr>
        <p:spPr bwMode="auto">
          <a:xfrm>
            <a:off x="1113691" y="2521071"/>
            <a:ext cx="1469678" cy="951220"/>
          </a:xfrm>
          <a:prstGeom prst="rect">
            <a:avLst/>
          </a:prstGeom>
          <a:noFill/>
          <a:ln w="9525">
            <a:noFill/>
            <a:miter lim="800000"/>
            <a:headEnd type="none" w="sm" len="sm"/>
            <a:tailEnd type="none" w="sm" len="sm"/>
          </a:ln>
        </p:spPr>
        <p:txBody>
          <a:bodyPr/>
          <a:lstStyle/>
          <a:p>
            <a:pPr marL="190500" indent="-190500" eaLnBrk="0" fontAlgn="base" hangingPunct="0">
              <a:lnSpc>
                <a:spcPct val="80000"/>
              </a:lnSpc>
              <a:spcBef>
                <a:spcPct val="0"/>
              </a:spcBef>
              <a:spcAft>
                <a:spcPct val="0"/>
              </a:spcAft>
              <a:buFontTx/>
              <a:buChar char="•"/>
            </a:pPr>
            <a:r>
              <a:rPr lang="en-US" sz="1000" b="1" dirty="0">
                <a:solidFill>
                  <a:srgbClr val="000000"/>
                </a:solidFill>
                <a:latin typeface="Arial" charset="0"/>
              </a:rPr>
              <a:t>Describe supplier product/service offerings</a:t>
            </a:r>
          </a:p>
          <a:p>
            <a:pPr marL="190500" indent="-190500" eaLnBrk="0" fontAlgn="base" hangingPunct="0">
              <a:lnSpc>
                <a:spcPct val="80000"/>
              </a:lnSpc>
              <a:spcBef>
                <a:spcPct val="0"/>
              </a:spcBef>
              <a:spcAft>
                <a:spcPct val="0"/>
              </a:spcAft>
              <a:buFontTx/>
              <a:buChar char="•"/>
            </a:pPr>
            <a:r>
              <a:rPr lang="en-US" sz="1000" b="1" dirty="0">
                <a:solidFill>
                  <a:srgbClr val="000000"/>
                </a:solidFill>
                <a:latin typeface="Arial" charset="0"/>
              </a:rPr>
              <a:t>Evaluate operating capabilities</a:t>
            </a:r>
          </a:p>
          <a:p>
            <a:pPr marL="190500" indent="-190500" eaLnBrk="0" fontAlgn="base" hangingPunct="0">
              <a:lnSpc>
                <a:spcPct val="80000"/>
              </a:lnSpc>
              <a:spcBef>
                <a:spcPct val="0"/>
              </a:spcBef>
              <a:spcAft>
                <a:spcPct val="0"/>
              </a:spcAft>
              <a:buFontTx/>
              <a:buChar char="•"/>
            </a:pPr>
            <a:r>
              <a:rPr lang="en-US" sz="1000" b="1" dirty="0" smtClean="0">
                <a:solidFill>
                  <a:srgbClr val="000000"/>
                </a:solidFill>
                <a:latin typeface="Arial" charset="0"/>
              </a:rPr>
              <a:t>Analyze </a:t>
            </a:r>
            <a:r>
              <a:rPr lang="en-US" sz="1000" b="1" dirty="0">
                <a:solidFill>
                  <a:srgbClr val="000000"/>
                </a:solidFill>
                <a:latin typeface="Arial" charset="0"/>
              </a:rPr>
              <a:t>investment in technology</a:t>
            </a:r>
          </a:p>
          <a:p>
            <a:pPr marL="190500" indent="-190500" eaLnBrk="0" fontAlgn="base" hangingPunct="0">
              <a:lnSpc>
                <a:spcPct val="80000"/>
              </a:lnSpc>
              <a:spcBef>
                <a:spcPct val="0"/>
              </a:spcBef>
              <a:spcAft>
                <a:spcPct val="0"/>
              </a:spcAft>
              <a:buFontTx/>
              <a:buChar char="•"/>
            </a:pPr>
            <a:endParaRPr lang="en-US" sz="1000" b="1" dirty="0">
              <a:solidFill>
                <a:srgbClr val="000000"/>
              </a:solidFill>
              <a:latin typeface="Arial" charset="0"/>
            </a:endParaRPr>
          </a:p>
          <a:p>
            <a:pPr marL="190500" indent="-190500" eaLnBrk="0" fontAlgn="base" hangingPunct="0">
              <a:lnSpc>
                <a:spcPct val="80000"/>
              </a:lnSpc>
              <a:spcBef>
                <a:spcPct val="0"/>
              </a:spcBef>
              <a:spcAft>
                <a:spcPct val="0"/>
              </a:spcAft>
              <a:buFontTx/>
              <a:buChar char="•"/>
            </a:pPr>
            <a:endParaRPr lang="en-US" sz="1000" b="1" dirty="0">
              <a:solidFill>
                <a:srgbClr val="000000"/>
              </a:solidFill>
              <a:latin typeface="Arial" charset="0"/>
            </a:endParaRPr>
          </a:p>
        </p:txBody>
      </p:sp>
      <p:sp>
        <p:nvSpPr>
          <p:cNvPr id="31" name="Rectangle 20"/>
          <p:cNvSpPr>
            <a:spLocks noChangeArrowheads="1"/>
          </p:cNvSpPr>
          <p:nvPr>
            <p:custDataLst>
              <p:tags r:id="rId6"/>
            </p:custDataLst>
          </p:nvPr>
        </p:nvSpPr>
        <p:spPr bwMode="auto">
          <a:xfrm>
            <a:off x="1121080" y="4463015"/>
            <a:ext cx="1625801" cy="462457"/>
          </a:xfrm>
          <a:prstGeom prst="rect">
            <a:avLst/>
          </a:prstGeom>
          <a:noFill/>
          <a:ln w="9525">
            <a:noFill/>
            <a:miter lim="800000"/>
            <a:headEnd type="none" w="sm" len="sm"/>
            <a:tailEnd type="none" w="sm" len="sm"/>
          </a:ln>
        </p:spPr>
        <p:txBody>
          <a:bodyPr lIns="92075" tIns="46038" rIns="92075" bIns="46038" anchor="ctr">
            <a:spAutoFit/>
          </a:bodyPr>
          <a:lstStyle/>
          <a:p>
            <a:pPr algn="ctr" eaLnBrk="0" fontAlgn="base" hangingPunct="0">
              <a:lnSpc>
                <a:spcPct val="80000"/>
              </a:lnSpc>
              <a:spcBef>
                <a:spcPct val="0"/>
              </a:spcBef>
              <a:spcAft>
                <a:spcPct val="0"/>
              </a:spcAft>
            </a:pPr>
            <a:r>
              <a:rPr lang="en-US" sz="1200" b="1" dirty="0">
                <a:solidFill>
                  <a:srgbClr val="000000"/>
                </a:solidFill>
                <a:latin typeface="Arial" charset="0"/>
              </a:rPr>
              <a:t>Develop Key Supplier Profiles</a:t>
            </a:r>
          </a:p>
        </p:txBody>
      </p:sp>
      <p:sp>
        <p:nvSpPr>
          <p:cNvPr id="32" name="AutoShape 33"/>
          <p:cNvSpPr>
            <a:spLocks noChangeAspect="1" noChangeArrowheads="1"/>
          </p:cNvSpPr>
          <p:nvPr>
            <p:custDataLst>
              <p:tags r:id="rId7"/>
            </p:custDataLst>
          </p:nvPr>
        </p:nvSpPr>
        <p:spPr bwMode="auto">
          <a:xfrm>
            <a:off x="1174057" y="1877926"/>
            <a:ext cx="1458912" cy="638381"/>
          </a:xfrm>
          <a:prstGeom prst="flowChartProcess">
            <a:avLst/>
          </a:prstGeom>
          <a:solidFill>
            <a:srgbClr val="00BBEE"/>
          </a:solidFill>
          <a:ln w="9525">
            <a:noFill/>
            <a:miter lim="800000"/>
            <a:headEnd type="none" w="sm" len="sm"/>
            <a:tailEnd type="none" w="sm" len="sm"/>
          </a:ln>
        </p:spPr>
        <p:txBody>
          <a:bodyPr lIns="54000" tIns="36000" rIns="54000" bIns="36000" anchor="ctr"/>
          <a:lstStyle/>
          <a:p>
            <a:pPr algn="ctr" eaLnBrk="0" fontAlgn="base" hangingPunct="0">
              <a:lnSpc>
                <a:spcPct val="80000"/>
              </a:lnSpc>
              <a:spcBef>
                <a:spcPct val="0"/>
              </a:spcBef>
              <a:spcAft>
                <a:spcPct val="0"/>
              </a:spcAft>
            </a:pPr>
            <a:r>
              <a:rPr lang="en-US" sz="1200" b="1" dirty="0">
                <a:solidFill>
                  <a:srgbClr val="FFFFFF"/>
                </a:solidFill>
                <a:latin typeface="Arial" charset="0"/>
              </a:rPr>
              <a:t/>
            </a:r>
            <a:br>
              <a:rPr lang="en-US" sz="1200" b="1" dirty="0">
                <a:solidFill>
                  <a:srgbClr val="FFFFFF"/>
                </a:solidFill>
                <a:latin typeface="Arial" charset="0"/>
              </a:rPr>
            </a:br>
            <a:r>
              <a:rPr lang="en-US" sz="1200" b="1" dirty="0">
                <a:solidFill>
                  <a:srgbClr val="FFFFFF"/>
                </a:solidFill>
                <a:latin typeface="Arial" charset="0"/>
              </a:rPr>
              <a:t>Assess Supplier Capabilities</a:t>
            </a:r>
          </a:p>
          <a:p>
            <a:pPr algn="ctr" eaLnBrk="0" fontAlgn="base" hangingPunct="0">
              <a:lnSpc>
                <a:spcPct val="80000"/>
              </a:lnSpc>
              <a:spcBef>
                <a:spcPct val="0"/>
              </a:spcBef>
              <a:spcAft>
                <a:spcPct val="0"/>
              </a:spcAft>
            </a:pPr>
            <a:endParaRPr lang="en-US" sz="1200" b="1" dirty="0">
              <a:solidFill>
                <a:srgbClr val="FFFFFF"/>
              </a:solidFill>
              <a:latin typeface="Arial" charset="0"/>
            </a:endParaRPr>
          </a:p>
        </p:txBody>
      </p:sp>
      <p:sp>
        <p:nvSpPr>
          <p:cNvPr id="33" name="AutoShape 36"/>
          <p:cNvSpPr>
            <a:spLocks noChangeArrowheads="1"/>
          </p:cNvSpPr>
          <p:nvPr>
            <p:custDataLst>
              <p:tags r:id="rId8"/>
            </p:custDataLst>
          </p:nvPr>
        </p:nvSpPr>
        <p:spPr bwMode="auto">
          <a:xfrm flipV="1">
            <a:off x="1194654" y="4266796"/>
            <a:ext cx="1430338" cy="179446"/>
          </a:xfrm>
          <a:prstGeom prst="triangle">
            <a:avLst>
              <a:gd name="adj" fmla="val 49986"/>
            </a:avLst>
          </a:prstGeom>
          <a:solidFill>
            <a:srgbClr val="00BBEE"/>
          </a:solidFill>
          <a:ln w="12700">
            <a:noFill/>
            <a:miter lim="800000"/>
            <a:headEnd/>
            <a:tailEnd/>
          </a:ln>
        </p:spPr>
        <p:txBody>
          <a:bodyPr wrap="none" anchor="ct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34" name="Rectangle 33"/>
          <p:cNvSpPr/>
          <p:nvPr>
            <p:custDataLst>
              <p:tags r:id="rId9"/>
            </p:custDataLst>
          </p:nvPr>
        </p:nvSpPr>
        <p:spPr bwMode="auto">
          <a:xfrm>
            <a:off x="6144131" y="1780726"/>
            <a:ext cx="1665287" cy="3352800"/>
          </a:xfrm>
          <a:prstGeom prst="rect">
            <a:avLst/>
          </a:prstGeom>
          <a:solidFill>
            <a:srgbClr val="FFFFFF"/>
          </a:solidFill>
          <a:ln w="9525">
            <a:solidFill>
              <a:srgbClr val="FFFFFF">
                <a:lumMod val="65000"/>
              </a:srgbClr>
            </a:solidFill>
            <a:prstDash val="lgDash"/>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35" name="Text Box 18"/>
          <p:cNvSpPr txBox="1">
            <a:spLocks noChangeArrowheads="1"/>
          </p:cNvSpPr>
          <p:nvPr>
            <p:custDataLst>
              <p:tags r:id="rId10"/>
            </p:custDataLst>
          </p:nvPr>
        </p:nvSpPr>
        <p:spPr bwMode="auto">
          <a:xfrm>
            <a:off x="6161576" y="2520713"/>
            <a:ext cx="1527192" cy="922635"/>
          </a:xfrm>
          <a:prstGeom prst="rect">
            <a:avLst/>
          </a:prstGeom>
          <a:noFill/>
          <a:ln w="9525">
            <a:noFill/>
            <a:miter lim="800000"/>
            <a:headEnd type="none" w="sm" len="sm"/>
            <a:tailEnd type="none" w="sm" len="sm"/>
          </a:ln>
        </p:spPr>
        <p:txBody>
          <a:bodyPr/>
          <a:lstStyle/>
          <a:p>
            <a:pPr marL="190500" indent="-190500" eaLnBrk="0" fontAlgn="base" hangingPunct="0">
              <a:lnSpc>
                <a:spcPct val="80000"/>
              </a:lnSpc>
              <a:spcBef>
                <a:spcPct val="0"/>
              </a:spcBef>
              <a:spcAft>
                <a:spcPct val="0"/>
              </a:spcAft>
              <a:buFontTx/>
              <a:buChar char="•"/>
            </a:pPr>
            <a:r>
              <a:rPr lang="en-US" sz="1000" b="1" dirty="0">
                <a:solidFill>
                  <a:srgbClr val="000000"/>
                </a:solidFill>
                <a:latin typeface="Arial" charset="0"/>
              </a:rPr>
              <a:t>Assess comparative financial ratios of suppliers</a:t>
            </a:r>
          </a:p>
          <a:p>
            <a:pPr marL="190500" indent="-190500" eaLnBrk="0" fontAlgn="base" hangingPunct="0">
              <a:lnSpc>
                <a:spcPct val="80000"/>
              </a:lnSpc>
              <a:spcBef>
                <a:spcPct val="0"/>
              </a:spcBef>
              <a:spcAft>
                <a:spcPct val="0"/>
              </a:spcAft>
              <a:buFontTx/>
              <a:buChar char="•"/>
            </a:pPr>
            <a:r>
              <a:rPr lang="en-US" sz="1000" b="1" dirty="0">
                <a:solidFill>
                  <a:srgbClr val="000000"/>
                </a:solidFill>
                <a:latin typeface="Arial" charset="0"/>
              </a:rPr>
              <a:t>Determine profit level and cost</a:t>
            </a:r>
          </a:p>
        </p:txBody>
      </p:sp>
      <p:sp>
        <p:nvSpPr>
          <p:cNvPr id="36" name="Rectangle 26"/>
          <p:cNvSpPr>
            <a:spLocks noChangeArrowheads="1"/>
          </p:cNvSpPr>
          <p:nvPr>
            <p:custDataLst>
              <p:tags r:id="rId11"/>
            </p:custDataLst>
          </p:nvPr>
        </p:nvSpPr>
        <p:spPr bwMode="auto">
          <a:xfrm>
            <a:off x="6131431" y="4462657"/>
            <a:ext cx="1752188" cy="462457"/>
          </a:xfrm>
          <a:prstGeom prst="rect">
            <a:avLst/>
          </a:prstGeom>
          <a:noFill/>
          <a:ln w="9525">
            <a:noFill/>
            <a:miter lim="800000"/>
            <a:headEnd type="none" w="sm" len="sm"/>
            <a:tailEnd type="none" w="sm" len="sm"/>
          </a:ln>
        </p:spPr>
        <p:txBody>
          <a:bodyPr wrap="none" lIns="92075" tIns="46038" rIns="92075" bIns="46038" anchor="ctr">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Understand financial </a:t>
            </a:r>
          </a:p>
          <a:p>
            <a:pPr eaLnBrk="0" fontAlgn="base" hangingPunct="0">
              <a:lnSpc>
                <a:spcPct val="80000"/>
              </a:lnSpc>
              <a:spcBef>
                <a:spcPct val="0"/>
              </a:spcBef>
              <a:spcAft>
                <a:spcPct val="0"/>
              </a:spcAft>
            </a:pPr>
            <a:r>
              <a:rPr lang="en-US" sz="1200" b="1" dirty="0">
                <a:solidFill>
                  <a:srgbClr val="000000"/>
                </a:solidFill>
                <a:latin typeface="Arial" charset="0"/>
              </a:rPr>
              <a:t>position of suppliers</a:t>
            </a:r>
          </a:p>
        </p:txBody>
      </p:sp>
      <p:sp>
        <p:nvSpPr>
          <p:cNvPr id="37" name="AutoShape 32"/>
          <p:cNvSpPr>
            <a:spLocks noChangeAspect="1" noChangeArrowheads="1"/>
          </p:cNvSpPr>
          <p:nvPr>
            <p:custDataLst>
              <p:tags r:id="rId12"/>
            </p:custDataLst>
          </p:nvPr>
        </p:nvSpPr>
        <p:spPr bwMode="auto">
          <a:xfrm>
            <a:off x="6254579" y="1877567"/>
            <a:ext cx="1444712" cy="638381"/>
          </a:xfrm>
          <a:prstGeom prst="flowChartProcess">
            <a:avLst/>
          </a:prstGeom>
          <a:solidFill>
            <a:srgbClr val="00BBEE"/>
          </a:solidFill>
          <a:ln w="9525">
            <a:noFill/>
            <a:miter lim="800000"/>
            <a:headEnd type="none" w="sm" len="sm"/>
            <a:tailEnd type="none" w="sm" len="sm"/>
          </a:ln>
        </p:spPr>
        <p:txBody>
          <a:bodyPr lIns="54000" tIns="36000" rIns="54000" bIns="36000" anchor="ctr"/>
          <a:lstStyle/>
          <a:p>
            <a:pPr algn="ctr" eaLnBrk="0" fontAlgn="base" hangingPunct="0">
              <a:lnSpc>
                <a:spcPct val="80000"/>
              </a:lnSpc>
              <a:spcBef>
                <a:spcPct val="0"/>
              </a:spcBef>
              <a:spcAft>
                <a:spcPct val="0"/>
              </a:spcAft>
            </a:pPr>
            <a:r>
              <a:rPr lang="en-US" sz="1200" b="1" dirty="0">
                <a:solidFill>
                  <a:srgbClr val="FFFFFF"/>
                </a:solidFill>
                <a:latin typeface="Arial" charset="0"/>
              </a:rPr>
              <a:t>Measure Supplier Financials</a:t>
            </a:r>
          </a:p>
        </p:txBody>
      </p:sp>
      <p:sp>
        <p:nvSpPr>
          <p:cNvPr id="38" name="AutoShape 39"/>
          <p:cNvSpPr>
            <a:spLocks noChangeArrowheads="1"/>
          </p:cNvSpPr>
          <p:nvPr>
            <p:custDataLst>
              <p:tags r:id="rId13"/>
            </p:custDataLst>
          </p:nvPr>
        </p:nvSpPr>
        <p:spPr bwMode="auto">
          <a:xfrm flipV="1">
            <a:off x="6290191" y="4266438"/>
            <a:ext cx="1430423" cy="179446"/>
          </a:xfrm>
          <a:prstGeom prst="triangle">
            <a:avLst>
              <a:gd name="adj" fmla="val 49986"/>
            </a:avLst>
          </a:prstGeom>
          <a:solidFill>
            <a:srgbClr val="00BBEE"/>
          </a:solidFill>
          <a:ln w="12700">
            <a:noFill/>
            <a:miter lim="800000"/>
            <a:headEnd/>
            <a:tailEnd/>
          </a:ln>
        </p:spPr>
        <p:txBody>
          <a:bodyPr wrap="none" anchor="ct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39" name="Rectangle 38"/>
          <p:cNvSpPr/>
          <p:nvPr>
            <p:custDataLst>
              <p:tags r:id="rId14"/>
            </p:custDataLst>
          </p:nvPr>
        </p:nvSpPr>
        <p:spPr bwMode="auto">
          <a:xfrm>
            <a:off x="3596193" y="1771201"/>
            <a:ext cx="1665288" cy="3352800"/>
          </a:xfrm>
          <a:prstGeom prst="rect">
            <a:avLst/>
          </a:prstGeom>
          <a:solidFill>
            <a:srgbClr val="FFFFFF"/>
          </a:solidFill>
          <a:ln w="9525">
            <a:solidFill>
              <a:srgbClr val="FFFFFF">
                <a:lumMod val="65000"/>
              </a:srgbClr>
            </a:solidFill>
            <a:prstDash val="lgDash"/>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40" name="Text Box 17"/>
          <p:cNvSpPr txBox="1">
            <a:spLocks noChangeArrowheads="1"/>
          </p:cNvSpPr>
          <p:nvPr>
            <p:custDataLst>
              <p:tags r:id="rId15"/>
            </p:custDataLst>
          </p:nvPr>
        </p:nvSpPr>
        <p:spPr bwMode="auto">
          <a:xfrm>
            <a:off x="3594606" y="2521071"/>
            <a:ext cx="1528762" cy="1154485"/>
          </a:xfrm>
          <a:prstGeom prst="rect">
            <a:avLst/>
          </a:prstGeom>
          <a:noFill/>
          <a:ln w="9525">
            <a:noFill/>
            <a:miter lim="800000"/>
            <a:headEnd type="none" w="sm" len="sm"/>
            <a:tailEnd type="none" w="sm" len="sm"/>
          </a:ln>
        </p:spPr>
        <p:txBody>
          <a:bodyPr/>
          <a:lstStyle/>
          <a:p>
            <a:pPr marL="190500" indent="-190500" eaLnBrk="0" fontAlgn="base" hangingPunct="0">
              <a:lnSpc>
                <a:spcPct val="80000"/>
              </a:lnSpc>
              <a:spcBef>
                <a:spcPct val="0"/>
              </a:spcBef>
              <a:spcAft>
                <a:spcPct val="0"/>
              </a:spcAft>
              <a:buFontTx/>
              <a:buChar char="•"/>
            </a:pPr>
            <a:r>
              <a:rPr lang="en-US" sz="1000" b="1" dirty="0">
                <a:solidFill>
                  <a:srgbClr val="000000"/>
                </a:solidFill>
                <a:latin typeface="Arial" charset="0"/>
              </a:rPr>
              <a:t>Map supplier market positions</a:t>
            </a:r>
          </a:p>
          <a:p>
            <a:pPr marL="190500" indent="-190500" eaLnBrk="0" fontAlgn="base" hangingPunct="0">
              <a:lnSpc>
                <a:spcPct val="80000"/>
              </a:lnSpc>
              <a:spcBef>
                <a:spcPct val="0"/>
              </a:spcBef>
              <a:spcAft>
                <a:spcPct val="0"/>
              </a:spcAft>
              <a:buFontTx/>
              <a:buChar char="•"/>
            </a:pPr>
            <a:r>
              <a:rPr lang="en-US" sz="1000" b="1" dirty="0">
                <a:solidFill>
                  <a:srgbClr val="000000"/>
                </a:solidFill>
                <a:latin typeface="Arial" charset="0"/>
              </a:rPr>
              <a:t>Assess supplier corporate strategies and prices</a:t>
            </a:r>
          </a:p>
        </p:txBody>
      </p:sp>
      <p:sp>
        <p:nvSpPr>
          <p:cNvPr id="41" name="Rectangle 22"/>
          <p:cNvSpPr>
            <a:spLocks noChangeArrowheads="1"/>
          </p:cNvSpPr>
          <p:nvPr>
            <p:custDataLst>
              <p:tags r:id="rId16"/>
            </p:custDataLst>
          </p:nvPr>
        </p:nvSpPr>
        <p:spPr bwMode="auto">
          <a:xfrm>
            <a:off x="3738115" y="4463015"/>
            <a:ext cx="1442378" cy="647182"/>
          </a:xfrm>
          <a:prstGeom prst="rect">
            <a:avLst/>
          </a:prstGeom>
          <a:noFill/>
          <a:ln w="9525">
            <a:noFill/>
            <a:miter lim="800000"/>
            <a:headEnd type="none" w="sm" len="sm"/>
            <a:tailEnd type="none" w="sm" len="sm"/>
          </a:ln>
        </p:spPr>
        <p:txBody>
          <a:bodyPr wrap="none" lIns="92075" tIns="46038" rIns="92075" bIns="46038" anchor="ctr">
            <a:spAutoFit/>
          </a:bodyPr>
          <a:lstStyle/>
          <a:p>
            <a:pPr algn="ctr" eaLnBrk="0" fontAlgn="base" hangingPunct="0">
              <a:lnSpc>
                <a:spcPct val="80000"/>
              </a:lnSpc>
              <a:spcBef>
                <a:spcPct val="0"/>
              </a:spcBef>
              <a:spcAft>
                <a:spcPct val="0"/>
              </a:spcAft>
            </a:pPr>
            <a:r>
              <a:rPr lang="en-US" sz="1200" b="1" dirty="0">
                <a:solidFill>
                  <a:srgbClr val="000000"/>
                </a:solidFill>
                <a:latin typeface="Arial" charset="0"/>
              </a:rPr>
              <a:t>Define market </a:t>
            </a:r>
          </a:p>
          <a:p>
            <a:pPr algn="ctr" eaLnBrk="0" fontAlgn="base" hangingPunct="0">
              <a:lnSpc>
                <a:spcPct val="80000"/>
              </a:lnSpc>
              <a:spcBef>
                <a:spcPct val="0"/>
              </a:spcBef>
              <a:spcAft>
                <a:spcPct val="0"/>
              </a:spcAft>
            </a:pPr>
            <a:r>
              <a:rPr lang="en-US" sz="1200" b="1" dirty="0">
                <a:solidFill>
                  <a:srgbClr val="000000"/>
                </a:solidFill>
                <a:latin typeface="Arial" charset="0"/>
              </a:rPr>
              <a:t>position of </a:t>
            </a:r>
          </a:p>
          <a:p>
            <a:pPr algn="ctr" eaLnBrk="0" fontAlgn="base" hangingPunct="0">
              <a:lnSpc>
                <a:spcPct val="80000"/>
              </a:lnSpc>
              <a:spcBef>
                <a:spcPct val="0"/>
              </a:spcBef>
              <a:spcAft>
                <a:spcPct val="0"/>
              </a:spcAft>
            </a:pPr>
            <a:r>
              <a:rPr lang="en-US" sz="1200" b="1" dirty="0">
                <a:solidFill>
                  <a:srgbClr val="000000"/>
                </a:solidFill>
                <a:latin typeface="Arial" charset="0"/>
              </a:rPr>
              <a:t>current suppliers</a:t>
            </a:r>
          </a:p>
        </p:txBody>
      </p:sp>
      <p:sp>
        <p:nvSpPr>
          <p:cNvPr id="42" name="AutoShape 31"/>
          <p:cNvSpPr>
            <a:spLocks noChangeAspect="1" noChangeArrowheads="1"/>
          </p:cNvSpPr>
          <p:nvPr>
            <p:custDataLst>
              <p:tags r:id="rId17"/>
            </p:custDataLst>
          </p:nvPr>
        </p:nvSpPr>
        <p:spPr bwMode="auto">
          <a:xfrm>
            <a:off x="3715761" y="1877926"/>
            <a:ext cx="1426840" cy="638381"/>
          </a:xfrm>
          <a:prstGeom prst="flowChartProcess">
            <a:avLst/>
          </a:prstGeom>
          <a:solidFill>
            <a:srgbClr val="00BBEE"/>
          </a:solidFill>
          <a:ln w="9525">
            <a:noFill/>
            <a:miter lim="800000"/>
            <a:headEnd type="none" w="sm" len="sm"/>
            <a:tailEnd type="none" w="sm" len="sm"/>
          </a:ln>
        </p:spPr>
        <p:txBody>
          <a:bodyPr lIns="54000" tIns="36000" rIns="54000" bIns="36000" anchor="ctr"/>
          <a:lstStyle/>
          <a:p>
            <a:pPr algn="ctr" eaLnBrk="0" fontAlgn="base" hangingPunct="0">
              <a:lnSpc>
                <a:spcPct val="80000"/>
              </a:lnSpc>
              <a:spcBef>
                <a:spcPct val="0"/>
              </a:spcBef>
              <a:spcAft>
                <a:spcPct val="0"/>
              </a:spcAft>
            </a:pPr>
            <a:r>
              <a:rPr lang="en-US" sz="1200" b="1" dirty="0">
                <a:solidFill>
                  <a:srgbClr val="FFFFFF"/>
                </a:solidFill>
                <a:latin typeface="Arial" charset="0"/>
              </a:rPr>
              <a:t>Identify Supplier Positioning</a:t>
            </a:r>
          </a:p>
        </p:txBody>
      </p:sp>
      <p:sp>
        <p:nvSpPr>
          <p:cNvPr id="43" name="AutoShape 37"/>
          <p:cNvSpPr>
            <a:spLocks noChangeArrowheads="1"/>
          </p:cNvSpPr>
          <p:nvPr>
            <p:custDataLst>
              <p:tags r:id="rId18"/>
            </p:custDataLst>
          </p:nvPr>
        </p:nvSpPr>
        <p:spPr bwMode="auto">
          <a:xfrm flipV="1">
            <a:off x="3758053" y="4266796"/>
            <a:ext cx="1430015" cy="179446"/>
          </a:xfrm>
          <a:prstGeom prst="triangle">
            <a:avLst>
              <a:gd name="adj" fmla="val 49986"/>
            </a:avLst>
          </a:prstGeom>
          <a:solidFill>
            <a:srgbClr val="00BBEE"/>
          </a:solidFill>
          <a:ln w="12700">
            <a:noFill/>
            <a:miter lim="800000"/>
            <a:headEnd/>
            <a:tailEnd/>
          </a:ln>
        </p:spPr>
        <p:txBody>
          <a:bodyPr wrap="none" anchor="ct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4" name="Rectangle 51"/>
          <p:cNvSpPr>
            <a:spLocks noChangeArrowheads="1"/>
          </p:cNvSpPr>
          <p:nvPr/>
        </p:nvSpPr>
        <p:spPr bwMode="auto">
          <a:xfrm>
            <a:off x="1162556" y="3738113"/>
            <a:ext cx="6553200" cy="438150"/>
          </a:xfrm>
          <a:prstGeom prst="rect">
            <a:avLst/>
          </a:prstGeom>
          <a:solidFill>
            <a:srgbClr val="003344"/>
          </a:solidFill>
          <a:ln w="9525" algn="ctr">
            <a:noFill/>
            <a:miter lim="800000"/>
            <a:headEnd/>
            <a:tailEnd/>
          </a:ln>
          <a:effectLst>
            <a:outerShdw blurRad="50800" dist="38100" dir="10800000" algn="r" rotWithShape="0">
              <a:prstClr val="black">
                <a:alpha val="40000"/>
              </a:prstClr>
            </a:outerShdw>
          </a:effectLst>
        </p:spPr>
        <p:txBody>
          <a:bodyPr>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charset="0"/>
                <a:cs typeface="Arial" charset="0"/>
              </a:rPr>
              <a:t>Research:  Secondary sources - literature search, annual reports, internet and/or supplier </a:t>
            </a:r>
            <a:br>
              <a:rPr kumimoji="0" lang="en-US" sz="1100" b="1" i="0" u="none" strike="noStrike" kern="0" cap="none" spc="0" normalizeH="0" baseline="0" noProof="0" dirty="0">
                <a:ln>
                  <a:noFill/>
                </a:ln>
                <a:solidFill>
                  <a:srgbClr val="FFFFFF"/>
                </a:solidFill>
                <a:effectLst/>
                <a:uLnTx/>
                <a:uFillTx/>
                <a:latin typeface="Arial" charset="0"/>
                <a:cs typeface="Arial" charset="0"/>
              </a:rPr>
            </a:br>
            <a:r>
              <a:rPr kumimoji="0" lang="en-US" sz="1100" b="1" i="0" u="none" strike="noStrike" kern="0" cap="none" spc="0" normalizeH="0" baseline="0" noProof="0" dirty="0">
                <a:ln>
                  <a:noFill/>
                </a:ln>
                <a:solidFill>
                  <a:srgbClr val="FFFFFF"/>
                </a:solidFill>
                <a:effectLst/>
                <a:uLnTx/>
                <a:uFillTx/>
                <a:latin typeface="Arial" charset="0"/>
                <a:cs typeface="Arial" charset="0"/>
              </a:rPr>
              <a:t>survey or interviews</a:t>
            </a:r>
          </a:p>
        </p:txBody>
      </p:sp>
    </p:spTree>
    <p:extLst>
      <p:ext uri="{BB962C8B-B14F-4D97-AF65-F5344CB8AC3E}">
        <p14:creationId xmlns:p14="http://schemas.microsoft.com/office/powerpoint/2010/main" xmlns="" val="3189266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980071911"/>
              </p:ext>
            </p:extLst>
          </p:nvPr>
        </p:nvGraphicFramePr>
        <p:xfrm>
          <a:off x="1588" y="1588"/>
          <a:ext cx="1587" cy="1587"/>
        </p:xfrm>
        <a:graphic>
          <a:graphicData uri="http://schemas.openxmlformats.org/presentationml/2006/ole">
            <p:oleObj spid="_x0000_s44108"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15</a:t>
            </a:fld>
            <a:endParaRPr lang="en-US" dirty="0"/>
          </a:p>
        </p:txBody>
      </p:sp>
      <p:sp>
        <p:nvSpPr>
          <p:cNvPr id="4" name="Title 3"/>
          <p:cNvSpPr>
            <a:spLocks noGrp="1"/>
          </p:cNvSpPr>
          <p:nvPr>
            <p:ph type="title"/>
          </p:nvPr>
        </p:nvSpPr>
        <p:spPr/>
        <p:txBody>
          <a:bodyPr/>
          <a:lstStyle/>
          <a:p>
            <a:r>
              <a:rPr lang="en-GB" dirty="0"/>
              <a:t>What can Supplier Analysis Tell Us?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Industry Analysis can answer several key questions concerning the competitive intensity, profitability trends and best practices in a certain </a:t>
            </a:r>
            <a:r>
              <a:rPr lang="en-US" dirty="0" smtClean="0"/>
              <a:t>market.</a:t>
            </a:r>
            <a:endParaRPr lang="en-US" dirty="0"/>
          </a:p>
        </p:txBody>
      </p:sp>
      <p:sp>
        <p:nvSpPr>
          <p:cNvPr id="62" name="Rectangle 6"/>
          <p:cNvSpPr>
            <a:spLocks noChangeArrowheads="1"/>
          </p:cNvSpPr>
          <p:nvPr/>
        </p:nvSpPr>
        <p:spPr bwMode="auto">
          <a:xfrm>
            <a:off x="2597150" y="2119313"/>
            <a:ext cx="1588" cy="3175"/>
          </a:xfrm>
          <a:prstGeom prst="rect">
            <a:avLst/>
          </a:prstGeom>
          <a:solidFill>
            <a:srgbClr val="00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3" name="Rectangle 7"/>
          <p:cNvSpPr>
            <a:spLocks noChangeArrowheads="1"/>
          </p:cNvSpPr>
          <p:nvPr/>
        </p:nvSpPr>
        <p:spPr bwMode="auto">
          <a:xfrm>
            <a:off x="3370263" y="2119313"/>
            <a:ext cx="1587" cy="3175"/>
          </a:xfrm>
          <a:prstGeom prst="rect">
            <a:avLst/>
          </a:prstGeom>
          <a:solidFill>
            <a:srgbClr val="00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4" name="Rectangle 8"/>
          <p:cNvSpPr>
            <a:spLocks noChangeArrowheads="1"/>
          </p:cNvSpPr>
          <p:nvPr/>
        </p:nvSpPr>
        <p:spPr bwMode="auto">
          <a:xfrm>
            <a:off x="4144963" y="2119313"/>
            <a:ext cx="1587" cy="3175"/>
          </a:xfrm>
          <a:prstGeom prst="rect">
            <a:avLst/>
          </a:prstGeom>
          <a:solidFill>
            <a:srgbClr val="00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5" name="Rectangle 9"/>
          <p:cNvSpPr>
            <a:spLocks noChangeArrowheads="1"/>
          </p:cNvSpPr>
          <p:nvPr/>
        </p:nvSpPr>
        <p:spPr bwMode="auto">
          <a:xfrm>
            <a:off x="5578475" y="2119313"/>
            <a:ext cx="1588" cy="3175"/>
          </a:xfrm>
          <a:prstGeom prst="rect">
            <a:avLst/>
          </a:prstGeom>
          <a:solidFill>
            <a:srgbClr val="00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6" name="Rectangle 42"/>
          <p:cNvSpPr>
            <a:spLocks noChangeArrowheads="1"/>
          </p:cNvSpPr>
          <p:nvPr/>
        </p:nvSpPr>
        <p:spPr bwMode="auto">
          <a:xfrm>
            <a:off x="323850" y="3390900"/>
            <a:ext cx="8329613" cy="935038"/>
          </a:xfrm>
          <a:prstGeom prst="rect">
            <a:avLst/>
          </a:prstGeom>
          <a:solidFill>
            <a:srgbClr val="5DBAFF">
              <a:alpha val="49803"/>
            </a:srgbClr>
          </a:solidFill>
          <a:ln w="9525">
            <a:noFill/>
            <a:miter lim="800000"/>
            <a:headEnd/>
            <a:tailEnd/>
          </a:ln>
        </p:spPr>
        <p:txBody>
          <a:bodyPr wrap="none"/>
          <a:lstStyle/>
          <a:p>
            <a:pPr eaLnBrk="0" fontAlgn="base" hangingPunct="0">
              <a:lnSpc>
                <a:spcPct val="80000"/>
              </a:lnSpc>
              <a:spcBef>
                <a:spcPct val="0"/>
              </a:spcBef>
              <a:spcAft>
                <a:spcPct val="0"/>
              </a:spcAft>
            </a:pPr>
            <a:endParaRPr lang="en-US" sz="1200" b="1" dirty="0">
              <a:solidFill>
                <a:srgbClr val="4D4D4D"/>
              </a:solidFill>
              <a:latin typeface="Arial" charset="0"/>
            </a:endParaRPr>
          </a:p>
        </p:txBody>
      </p:sp>
      <p:sp>
        <p:nvSpPr>
          <p:cNvPr id="67" name="Rectangle 43"/>
          <p:cNvSpPr>
            <a:spLocks noChangeArrowheads="1"/>
          </p:cNvSpPr>
          <p:nvPr/>
        </p:nvSpPr>
        <p:spPr bwMode="auto">
          <a:xfrm>
            <a:off x="331788" y="2168525"/>
            <a:ext cx="8321675" cy="317500"/>
          </a:xfrm>
          <a:prstGeom prst="rect">
            <a:avLst/>
          </a:prstGeom>
          <a:solidFill>
            <a:srgbClr val="00BBEE"/>
          </a:solidFill>
          <a:ln w="9525">
            <a:noFill/>
            <a:miter lim="800000"/>
            <a:headEnd type="none" w="sm" len="sm"/>
            <a:tailEnd type="none" w="sm" len="sm"/>
          </a:ln>
        </p:spPr>
        <p:txBody>
          <a:bodyPr lIns="92075" tIns="46038" rIns="92075" bIns="46038" anchor="ctr">
            <a:spAutoFit/>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8" name="Rectangle 45"/>
          <p:cNvSpPr>
            <a:spLocks noChangeArrowheads="1"/>
          </p:cNvSpPr>
          <p:nvPr/>
        </p:nvSpPr>
        <p:spPr bwMode="auto">
          <a:xfrm>
            <a:off x="385763" y="2193925"/>
            <a:ext cx="1084262" cy="238125"/>
          </a:xfrm>
          <a:prstGeom prst="rect">
            <a:avLst/>
          </a:prstGeom>
          <a:noFill/>
          <a:ln w="12700">
            <a:noFill/>
            <a:miter lim="800000"/>
            <a:headEnd type="none" w="sm" len="sm"/>
            <a:tailEnd type="none" w="sm" len="sm"/>
          </a:ln>
        </p:spPr>
        <p:txBody>
          <a:bodyPr wrap="none" anchor="ctr"/>
          <a:lstStyle/>
          <a:p>
            <a:pPr eaLnBrk="0" fontAlgn="base" hangingPunct="0">
              <a:lnSpc>
                <a:spcPct val="80000"/>
              </a:lnSpc>
              <a:spcBef>
                <a:spcPct val="0"/>
              </a:spcBef>
              <a:spcAft>
                <a:spcPct val="0"/>
              </a:spcAft>
            </a:pPr>
            <a:r>
              <a:rPr lang="en-US" sz="1000" b="1" dirty="0">
                <a:solidFill>
                  <a:srgbClr val="FFFFFF"/>
                </a:solidFill>
                <a:latin typeface="Arial" charset="0"/>
              </a:rPr>
              <a:t>Activity Area</a:t>
            </a:r>
          </a:p>
        </p:txBody>
      </p:sp>
      <p:sp>
        <p:nvSpPr>
          <p:cNvPr id="69" name="Rectangle 46"/>
          <p:cNvSpPr>
            <a:spLocks noChangeArrowheads="1"/>
          </p:cNvSpPr>
          <p:nvPr/>
        </p:nvSpPr>
        <p:spPr bwMode="auto">
          <a:xfrm>
            <a:off x="1457325" y="2184400"/>
            <a:ext cx="4498975" cy="247650"/>
          </a:xfrm>
          <a:prstGeom prst="rect">
            <a:avLst/>
          </a:prstGeom>
          <a:noFill/>
          <a:ln w="12700">
            <a:noFill/>
            <a:miter lim="800000"/>
            <a:headEnd type="none" w="sm" len="sm"/>
            <a:tailEnd type="none" w="sm" len="sm"/>
          </a:ln>
        </p:spPr>
        <p:txBody>
          <a:bodyPr wrap="none" anchor="ctr"/>
          <a:lstStyle/>
          <a:p>
            <a:pPr eaLnBrk="0" fontAlgn="base" hangingPunct="0">
              <a:lnSpc>
                <a:spcPct val="80000"/>
              </a:lnSpc>
              <a:spcBef>
                <a:spcPct val="0"/>
              </a:spcBef>
              <a:spcAft>
                <a:spcPct val="0"/>
              </a:spcAft>
            </a:pPr>
            <a:r>
              <a:rPr lang="en-US" sz="1000" b="1" dirty="0">
                <a:solidFill>
                  <a:srgbClr val="FFFFFF"/>
                </a:solidFill>
                <a:latin typeface="Arial" charset="0"/>
              </a:rPr>
              <a:t>Key Questions to be Answered</a:t>
            </a:r>
          </a:p>
        </p:txBody>
      </p:sp>
      <p:sp>
        <p:nvSpPr>
          <p:cNvPr id="70" name="Rectangle 47"/>
          <p:cNvSpPr>
            <a:spLocks noChangeArrowheads="1"/>
          </p:cNvSpPr>
          <p:nvPr/>
        </p:nvSpPr>
        <p:spPr bwMode="auto">
          <a:xfrm>
            <a:off x="6110288" y="2182813"/>
            <a:ext cx="2062162" cy="255587"/>
          </a:xfrm>
          <a:prstGeom prst="rect">
            <a:avLst/>
          </a:prstGeom>
          <a:noFill/>
          <a:ln w="12700">
            <a:noFill/>
            <a:miter lim="800000"/>
            <a:headEnd type="none" w="sm" len="sm"/>
            <a:tailEnd type="none" w="sm" len="sm"/>
          </a:ln>
        </p:spPr>
        <p:txBody>
          <a:bodyPr wrap="none" anchor="ctr"/>
          <a:lstStyle/>
          <a:p>
            <a:pPr eaLnBrk="0" fontAlgn="base" hangingPunct="0">
              <a:lnSpc>
                <a:spcPct val="80000"/>
              </a:lnSpc>
              <a:spcBef>
                <a:spcPct val="0"/>
              </a:spcBef>
              <a:spcAft>
                <a:spcPct val="0"/>
              </a:spcAft>
            </a:pPr>
            <a:r>
              <a:rPr lang="en-US" sz="1000" b="1" dirty="0">
                <a:solidFill>
                  <a:srgbClr val="FFFFFF"/>
                </a:solidFill>
                <a:latin typeface="Arial" charset="0"/>
              </a:rPr>
              <a:t>           Tools &amp; Techniques</a:t>
            </a:r>
          </a:p>
        </p:txBody>
      </p:sp>
      <p:sp>
        <p:nvSpPr>
          <p:cNvPr id="71" name="Rectangle 48"/>
          <p:cNvSpPr>
            <a:spLocks noChangeArrowheads="1"/>
          </p:cNvSpPr>
          <p:nvPr/>
        </p:nvSpPr>
        <p:spPr bwMode="auto">
          <a:xfrm>
            <a:off x="331788" y="2530475"/>
            <a:ext cx="1079500" cy="806450"/>
          </a:xfrm>
          <a:prstGeom prst="rect">
            <a:avLst/>
          </a:prstGeom>
          <a:solidFill>
            <a:srgbClr val="FFFFFF"/>
          </a:solidFill>
          <a:ln w="12700">
            <a:noFill/>
            <a:miter lim="800000"/>
            <a:headEnd type="none" w="sm" len="sm"/>
            <a:tailEnd type="none" w="sm" len="sm"/>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Arial" charset="0"/>
              </a:rPr>
              <a:t>Assess Supplier Capabilities</a:t>
            </a:r>
          </a:p>
        </p:txBody>
      </p:sp>
      <p:sp>
        <p:nvSpPr>
          <p:cNvPr id="72" name="Rectangle 49"/>
          <p:cNvSpPr>
            <a:spLocks noChangeArrowheads="1"/>
          </p:cNvSpPr>
          <p:nvPr/>
        </p:nvSpPr>
        <p:spPr bwMode="auto">
          <a:xfrm>
            <a:off x="331788" y="3335338"/>
            <a:ext cx="1079500" cy="881062"/>
          </a:xfrm>
          <a:prstGeom prst="rect">
            <a:avLst/>
          </a:prstGeom>
          <a:noFill/>
          <a:ln w="12700">
            <a:noFill/>
            <a:miter lim="800000"/>
            <a:headEnd type="none" w="sm" len="sm"/>
            <a:tailEnd type="none" w="sm" len="sm"/>
          </a:ln>
        </p:spPr>
        <p:txBody>
          <a:bodyPr wrap="none" anchor="ctr"/>
          <a:lstStyle/>
          <a:p>
            <a:pPr eaLnBrk="0" fontAlgn="base" hangingPunct="0">
              <a:lnSpc>
                <a:spcPct val="80000"/>
              </a:lnSpc>
              <a:spcBef>
                <a:spcPct val="0"/>
              </a:spcBef>
              <a:spcAft>
                <a:spcPct val="0"/>
              </a:spcAft>
            </a:pPr>
            <a:r>
              <a:rPr lang="en-US" sz="1000" b="1" dirty="0">
                <a:solidFill>
                  <a:srgbClr val="000000"/>
                </a:solidFill>
                <a:latin typeface="Arial" charset="0"/>
              </a:rPr>
              <a:t>Identify</a:t>
            </a:r>
          </a:p>
          <a:p>
            <a:pPr eaLnBrk="0" fontAlgn="base" hangingPunct="0">
              <a:lnSpc>
                <a:spcPct val="80000"/>
              </a:lnSpc>
              <a:spcBef>
                <a:spcPct val="0"/>
              </a:spcBef>
              <a:spcAft>
                <a:spcPct val="0"/>
              </a:spcAft>
            </a:pPr>
            <a:r>
              <a:rPr lang="en-US" sz="1000" b="1" dirty="0">
                <a:solidFill>
                  <a:srgbClr val="000000"/>
                </a:solidFill>
                <a:latin typeface="Arial" charset="0"/>
              </a:rPr>
              <a:t>Supplier </a:t>
            </a:r>
          </a:p>
          <a:p>
            <a:pPr eaLnBrk="0" fontAlgn="base" hangingPunct="0">
              <a:lnSpc>
                <a:spcPct val="80000"/>
              </a:lnSpc>
              <a:spcBef>
                <a:spcPct val="0"/>
              </a:spcBef>
              <a:spcAft>
                <a:spcPct val="0"/>
              </a:spcAft>
            </a:pPr>
            <a:r>
              <a:rPr lang="en-US" sz="1000" b="1" dirty="0">
                <a:solidFill>
                  <a:srgbClr val="000000"/>
                </a:solidFill>
                <a:latin typeface="Arial" charset="0"/>
              </a:rPr>
              <a:t>Positions</a:t>
            </a:r>
          </a:p>
        </p:txBody>
      </p:sp>
      <p:sp>
        <p:nvSpPr>
          <p:cNvPr id="73" name="Rectangle 50"/>
          <p:cNvSpPr>
            <a:spLocks noChangeArrowheads="1"/>
          </p:cNvSpPr>
          <p:nvPr/>
        </p:nvSpPr>
        <p:spPr bwMode="auto">
          <a:xfrm>
            <a:off x="331788" y="4300538"/>
            <a:ext cx="1354137" cy="779462"/>
          </a:xfrm>
          <a:prstGeom prst="rect">
            <a:avLst/>
          </a:prstGeom>
          <a:noFill/>
          <a:ln w="12700">
            <a:noFill/>
            <a:miter lim="800000"/>
            <a:headEnd type="none" w="sm" len="sm"/>
            <a:tailEnd type="none" w="sm" len="sm"/>
          </a:ln>
        </p:spPr>
        <p:txBody>
          <a:bodyPr wrap="none" anchor="ctr"/>
          <a:lstStyle/>
          <a:p>
            <a:pPr eaLnBrk="0" fontAlgn="base" hangingPunct="0">
              <a:lnSpc>
                <a:spcPct val="80000"/>
              </a:lnSpc>
              <a:spcBef>
                <a:spcPct val="0"/>
              </a:spcBef>
              <a:spcAft>
                <a:spcPct val="0"/>
              </a:spcAft>
            </a:pPr>
            <a:r>
              <a:rPr lang="en-US" sz="1000" b="1" dirty="0">
                <a:solidFill>
                  <a:srgbClr val="000000"/>
                </a:solidFill>
                <a:latin typeface="Arial" charset="0"/>
              </a:rPr>
              <a:t>Measure </a:t>
            </a:r>
          </a:p>
          <a:p>
            <a:pPr eaLnBrk="0" fontAlgn="base" hangingPunct="0">
              <a:lnSpc>
                <a:spcPct val="80000"/>
              </a:lnSpc>
              <a:spcBef>
                <a:spcPct val="0"/>
              </a:spcBef>
              <a:spcAft>
                <a:spcPct val="0"/>
              </a:spcAft>
            </a:pPr>
            <a:r>
              <a:rPr lang="en-US" sz="1000" b="1" dirty="0">
                <a:solidFill>
                  <a:srgbClr val="000000"/>
                </a:solidFill>
                <a:latin typeface="Arial" charset="0"/>
              </a:rPr>
              <a:t>Supplier </a:t>
            </a:r>
          </a:p>
          <a:p>
            <a:pPr eaLnBrk="0" fontAlgn="base" hangingPunct="0">
              <a:lnSpc>
                <a:spcPct val="80000"/>
              </a:lnSpc>
              <a:spcBef>
                <a:spcPct val="0"/>
              </a:spcBef>
              <a:spcAft>
                <a:spcPct val="0"/>
              </a:spcAft>
            </a:pPr>
            <a:r>
              <a:rPr lang="en-US" sz="1000" b="1" dirty="0">
                <a:solidFill>
                  <a:srgbClr val="000000"/>
                </a:solidFill>
                <a:latin typeface="Arial" charset="0"/>
              </a:rPr>
              <a:t>Financials</a:t>
            </a:r>
          </a:p>
        </p:txBody>
      </p:sp>
      <p:sp>
        <p:nvSpPr>
          <p:cNvPr id="74" name="Text Box 51"/>
          <p:cNvSpPr txBox="1">
            <a:spLocks noChangeArrowheads="1"/>
          </p:cNvSpPr>
          <p:nvPr/>
        </p:nvSpPr>
        <p:spPr bwMode="auto">
          <a:xfrm>
            <a:off x="1555750" y="2609850"/>
            <a:ext cx="4816475" cy="708025"/>
          </a:xfrm>
          <a:prstGeom prst="rect">
            <a:avLst/>
          </a:prstGeom>
          <a:solidFill>
            <a:srgbClr val="FFFFFF"/>
          </a:solidFill>
          <a:ln w="12700">
            <a:noFill/>
            <a:miter lim="800000"/>
            <a:headEnd type="none" w="sm" len="sm"/>
            <a:tailEnd type="none" w="sm" len="sm"/>
          </a:ln>
        </p:spPr>
        <p:txBody>
          <a:bodyPr>
            <a:spAutoFit/>
          </a:bodyPr>
          <a:lstStyle/>
          <a:p>
            <a:pPr marL="95250" marR="0" lvl="0" indent="-95250" defTabSz="914400" eaLnBrk="0" fontAlgn="base" latinLnBrk="0" hangingPunct="0">
              <a:lnSpc>
                <a:spcPct val="80000"/>
              </a:lnSpc>
              <a:spcBef>
                <a:spcPct val="0"/>
              </a:spcBef>
              <a:spcAft>
                <a:spcPct val="0"/>
              </a:spcAft>
              <a:buClrTx/>
              <a:buSzTx/>
              <a:buFontTx/>
              <a:buChar char="•"/>
              <a:tabLst/>
              <a:defRPr/>
            </a:pPr>
            <a:r>
              <a:rPr kumimoji="0" lang="en-US" sz="1000" b="1" i="0" u="none" strike="noStrike" kern="0" cap="none" spc="0" normalizeH="0" baseline="0" noProof="0" dirty="0" smtClean="0">
                <a:ln>
                  <a:noFill/>
                </a:ln>
                <a:solidFill>
                  <a:srgbClr val="000000"/>
                </a:solidFill>
                <a:effectLst/>
                <a:uLnTx/>
                <a:uFillTx/>
                <a:latin typeface="Arial" charset="0"/>
              </a:rPr>
              <a:t>What are the product/service offerings of each supplier?</a:t>
            </a:r>
          </a:p>
          <a:p>
            <a:pPr marL="95250" marR="0" lvl="0" indent="-95250" defTabSz="914400" eaLnBrk="0" fontAlgn="base" latinLnBrk="0" hangingPunct="0">
              <a:lnSpc>
                <a:spcPct val="80000"/>
              </a:lnSpc>
              <a:spcBef>
                <a:spcPct val="0"/>
              </a:spcBef>
              <a:spcAft>
                <a:spcPct val="0"/>
              </a:spcAft>
              <a:buClrTx/>
              <a:buSzTx/>
              <a:buFontTx/>
              <a:buChar char="•"/>
              <a:tabLst/>
              <a:defRPr/>
            </a:pPr>
            <a:r>
              <a:rPr kumimoji="0" lang="en-US" sz="1000" b="1" i="0" u="none" strike="noStrike" kern="0" cap="none" spc="0" normalizeH="0" baseline="0" noProof="0" dirty="0" smtClean="0">
                <a:ln>
                  <a:noFill/>
                </a:ln>
                <a:solidFill>
                  <a:srgbClr val="000000"/>
                </a:solidFill>
                <a:effectLst/>
                <a:uLnTx/>
                <a:uFillTx/>
                <a:latin typeface="Arial" charset="0"/>
              </a:rPr>
              <a:t>What are the internal operating capabilities of </a:t>
            </a:r>
          </a:p>
          <a:p>
            <a:pPr marL="95250" marR="0" lvl="0" indent="-95250" defTabSz="914400" eaLnBrk="0" fontAlgn="base" latinLnBrk="0" hangingPunct="0">
              <a:lnSpc>
                <a:spcPct val="8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Arial" charset="0"/>
              </a:rPr>
              <a:t>   each supplier?</a:t>
            </a:r>
          </a:p>
          <a:p>
            <a:pPr marL="95250" marR="0" lvl="0" indent="-95250" defTabSz="914400" eaLnBrk="0" fontAlgn="base" latinLnBrk="0" hangingPunct="0">
              <a:lnSpc>
                <a:spcPct val="80000"/>
              </a:lnSpc>
              <a:spcBef>
                <a:spcPct val="0"/>
              </a:spcBef>
              <a:spcAft>
                <a:spcPct val="0"/>
              </a:spcAft>
              <a:buClrTx/>
              <a:buSzTx/>
              <a:buFontTx/>
              <a:buChar char="•"/>
              <a:tabLst/>
              <a:defRPr/>
            </a:pPr>
            <a:r>
              <a:rPr kumimoji="0" lang="en-US" sz="1000" b="1" i="0" u="none" strike="noStrike" kern="0" cap="none" spc="0" normalizeH="0" baseline="0" noProof="0" dirty="0" smtClean="0">
                <a:ln>
                  <a:noFill/>
                </a:ln>
                <a:solidFill>
                  <a:srgbClr val="000000"/>
                </a:solidFill>
                <a:effectLst/>
                <a:uLnTx/>
                <a:uFillTx/>
                <a:latin typeface="Arial" charset="0"/>
              </a:rPr>
              <a:t>What technological advances have supplier made?</a:t>
            </a:r>
          </a:p>
        </p:txBody>
      </p:sp>
      <p:sp>
        <p:nvSpPr>
          <p:cNvPr id="75" name="Text Box 52"/>
          <p:cNvSpPr txBox="1">
            <a:spLocks noChangeArrowheads="1"/>
          </p:cNvSpPr>
          <p:nvPr/>
        </p:nvSpPr>
        <p:spPr bwMode="auto">
          <a:xfrm>
            <a:off x="1555750" y="3462338"/>
            <a:ext cx="4816475" cy="708025"/>
          </a:xfrm>
          <a:prstGeom prst="rect">
            <a:avLst/>
          </a:prstGeom>
          <a:noFill/>
          <a:ln w="12700">
            <a:noFill/>
            <a:miter lim="800000"/>
            <a:headEnd type="none" w="sm" len="sm"/>
            <a:tailEnd type="none" w="sm" len="sm"/>
          </a:ln>
        </p:spPr>
        <p:txBody>
          <a:bodyPr>
            <a:spAutoFit/>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What are the suppliers’ market positions?</a:t>
            </a:r>
          </a:p>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What are the suppliers' corporate strategies?</a:t>
            </a:r>
          </a:p>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What prices do suppliers charge? Different prices for </a:t>
            </a:r>
          </a:p>
          <a:p>
            <a:pPr marL="95250" indent="-95250" eaLnBrk="0" fontAlgn="base" hangingPunct="0">
              <a:lnSpc>
                <a:spcPct val="80000"/>
              </a:lnSpc>
              <a:spcBef>
                <a:spcPct val="0"/>
              </a:spcBef>
              <a:spcAft>
                <a:spcPct val="0"/>
              </a:spcAft>
            </a:pPr>
            <a:r>
              <a:rPr lang="en-US" sz="1000" b="1" dirty="0">
                <a:solidFill>
                  <a:srgbClr val="000000"/>
                </a:solidFill>
                <a:latin typeface="Arial" charset="0"/>
              </a:rPr>
              <a:t>	equivalent items?</a:t>
            </a:r>
          </a:p>
        </p:txBody>
      </p:sp>
      <p:sp>
        <p:nvSpPr>
          <p:cNvPr id="76" name="Text Box 53"/>
          <p:cNvSpPr txBox="1">
            <a:spLocks noChangeArrowheads="1"/>
          </p:cNvSpPr>
          <p:nvPr/>
        </p:nvSpPr>
        <p:spPr bwMode="auto">
          <a:xfrm>
            <a:off x="1555750" y="4433888"/>
            <a:ext cx="4816475" cy="554037"/>
          </a:xfrm>
          <a:prstGeom prst="rect">
            <a:avLst/>
          </a:prstGeom>
          <a:noFill/>
          <a:ln w="12700">
            <a:noFill/>
            <a:miter lim="800000"/>
            <a:headEnd type="none" w="sm" len="sm"/>
            <a:tailEnd type="none" w="sm" len="sm"/>
          </a:ln>
        </p:spPr>
        <p:txBody>
          <a:bodyPr>
            <a:spAutoFit/>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What is the financial position of each supplier? </a:t>
            </a:r>
          </a:p>
          <a:p>
            <a:pPr marL="95250" indent="-95250" eaLnBrk="0" fontAlgn="base" hangingPunct="0">
              <a:lnSpc>
                <a:spcPct val="80000"/>
              </a:lnSpc>
              <a:spcBef>
                <a:spcPct val="0"/>
              </a:spcBef>
              <a:spcAft>
                <a:spcPct val="0"/>
              </a:spcAft>
            </a:pPr>
            <a:r>
              <a:rPr lang="en-US" sz="1000" b="1" dirty="0">
                <a:solidFill>
                  <a:srgbClr val="000000"/>
                </a:solidFill>
                <a:latin typeface="Arial" charset="0"/>
              </a:rPr>
              <a:t>	Profitability? Risk?</a:t>
            </a:r>
          </a:p>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What makes up supplier costs?</a:t>
            </a:r>
          </a:p>
        </p:txBody>
      </p:sp>
      <p:sp>
        <p:nvSpPr>
          <p:cNvPr id="77" name="Text Box 55"/>
          <p:cNvSpPr txBox="1">
            <a:spLocks noChangeArrowheads="1"/>
          </p:cNvSpPr>
          <p:nvPr/>
        </p:nvSpPr>
        <p:spPr bwMode="auto">
          <a:xfrm>
            <a:off x="6256338" y="2589213"/>
            <a:ext cx="2305050" cy="338554"/>
          </a:xfrm>
          <a:prstGeom prst="rect">
            <a:avLst/>
          </a:prstGeom>
          <a:solidFill>
            <a:srgbClr val="FFFFFF"/>
          </a:solidFill>
          <a:ln w="12700">
            <a:noFill/>
            <a:miter lim="800000"/>
            <a:headEnd type="none" w="sm" len="sm"/>
            <a:tailEnd type="none" w="sm" len="sm"/>
          </a:ln>
        </p:spPr>
        <p:txBody>
          <a:bodyPr>
            <a:spAutoFit/>
          </a:bodyPr>
          <a:lstStyle/>
          <a:p>
            <a:pPr marL="95250" marR="0" lvl="0" indent="-95250" defTabSz="914400" eaLnBrk="0" fontAlgn="base" latinLnBrk="0" hangingPunct="0">
              <a:lnSpc>
                <a:spcPct val="80000"/>
              </a:lnSpc>
              <a:spcBef>
                <a:spcPct val="0"/>
              </a:spcBef>
              <a:spcAft>
                <a:spcPct val="0"/>
              </a:spcAft>
              <a:buClrTx/>
              <a:buSzTx/>
              <a:buFontTx/>
              <a:buChar char="•"/>
              <a:tabLst/>
              <a:defRPr/>
            </a:pPr>
            <a:r>
              <a:rPr kumimoji="0" lang="en-US" sz="1000" b="1" i="0" u="none" strike="noStrike" kern="0" cap="none" spc="0" normalizeH="0" baseline="0" noProof="0" dirty="0" smtClean="0">
                <a:ln>
                  <a:noFill/>
                </a:ln>
                <a:solidFill>
                  <a:srgbClr val="000000"/>
                </a:solidFill>
                <a:effectLst/>
                <a:uLnTx/>
                <a:uFillTx/>
                <a:latin typeface="Arial" charset="0"/>
              </a:rPr>
              <a:t>Supplier Research</a:t>
            </a:r>
          </a:p>
          <a:p>
            <a:pPr marL="95250" marR="0" lvl="0" indent="-95250" defTabSz="914400" eaLnBrk="0" fontAlgn="base" latinLnBrk="0" hangingPunct="0">
              <a:lnSpc>
                <a:spcPct val="80000"/>
              </a:lnSpc>
              <a:spcBef>
                <a:spcPct val="0"/>
              </a:spcBef>
              <a:spcAft>
                <a:spcPct val="0"/>
              </a:spcAft>
              <a:buClrTx/>
              <a:buSzTx/>
              <a:buFontTx/>
              <a:buChar char="•"/>
              <a:tabLst/>
              <a:defRPr/>
            </a:pPr>
            <a:r>
              <a:rPr kumimoji="0" lang="en-US" sz="1000" b="1" i="0" u="none" strike="noStrike" kern="0" cap="none" spc="0" normalizeH="0" baseline="0" noProof="0" dirty="0" smtClean="0">
                <a:ln>
                  <a:noFill/>
                </a:ln>
                <a:solidFill>
                  <a:srgbClr val="000000"/>
                </a:solidFill>
                <a:effectLst/>
                <a:uLnTx/>
                <a:uFillTx/>
                <a:latin typeface="Arial" charset="0"/>
              </a:rPr>
              <a:t>Industry Leading Practices</a:t>
            </a:r>
          </a:p>
        </p:txBody>
      </p:sp>
      <p:sp>
        <p:nvSpPr>
          <p:cNvPr id="78" name="Text Box 57"/>
          <p:cNvSpPr txBox="1">
            <a:spLocks noChangeArrowheads="1"/>
          </p:cNvSpPr>
          <p:nvPr/>
        </p:nvSpPr>
        <p:spPr bwMode="auto">
          <a:xfrm>
            <a:off x="6256338" y="3411538"/>
            <a:ext cx="2305050" cy="338554"/>
          </a:xfrm>
          <a:prstGeom prst="rect">
            <a:avLst/>
          </a:prstGeom>
          <a:noFill/>
          <a:ln w="12700">
            <a:noFill/>
            <a:miter lim="800000"/>
            <a:headEnd type="none" w="sm" len="sm"/>
            <a:tailEnd type="none" w="sm" len="sm"/>
          </a:ln>
        </p:spPr>
        <p:txBody>
          <a:bodyPr>
            <a:spAutoFit/>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Supplier Research</a:t>
            </a:r>
          </a:p>
          <a:p>
            <a:pPr marL="95250" indent="-95250" eaLnBrk="0" fontAlgn="base" hangingPunct="0">
              <a:lnSpc>
                <a:spcPct val="80000"/>
              </a:lnSpc>
              <a:spcBef>
                <a:spcPct val="0"/>
              </a:spcBef>
              <a:spcAft>
                <a:spcPct val="0"/>
              </a:spcAft>
              <a:buFontTx/>
              <a:buChar char="•"/>
            </a:pPr>
            <a:r>
              <a:rPr lang="en-US" sz="1000" b="1" dirty="0" smtClean="0">
                <a:solidFill>
                  <a:srgbClr val="000000"/>
                </a:solidFill>
                <a:latin typeface="Arial" charset="0"/>
              </a:rPr>
              <a:t>Product/Service </a:t>
            </a:r>
            <a:r>
              <a:rPr lang="en-US" sz="1000" b="1" dirty="0">
                <a:solidFill>
                  <a:srgbClr val="000000"/>
                </a:solidFill>
                <a:latin typeface="Arial" charset="0"/>
              </a:rPr>
              <a:t>Price Matrix</a:t>
            </a:r>
          </a:p>
        </p:txBody>
      </p:sp>
      <p:sp>
        <p:nvSpPr>
          <p:cNvPr id="79" name="Text Box 58"/>
          <p:cNvSpPr txBox="1">
            <a:spLocks noChangeArrowheads="1"/>
          </p:cNvSpPr>
          <p:nvPr/>
        </p:nvSpPr>
        <p:spPr bwMode="auto">
          <a:xfrm>
            <a:off x="6256338" y="4419600"/>
            <a:ext cx="2305050" cy="554038"/>
          </a:xfrm>
          <a:prstGeom prst="rect">
            <a:avLst/>
          </a:prstGeom>
          <a:noFill/>
          <a:ln w="12700">
            <a:noFill/>
            <a:miter lim="800000"/>
            <a:headEnd type="none" w="sm" len="sm"/>
            <a:tailEnd type="none" w="sm" len="sm"/>
          </a:ln>
        </p:spPr>
        <p:txBody>
          <a:bodyPr>
            <a:spAutoFit/>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Supplier Research</a:t>
            </a:r>
          </a:p>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Comparative Financial Ratio Matrix </a:t>
            </a:r>
          </a:p>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Supplier Cost Bars</a:t>
            </a:r>
          </a:p>
        </p:txBody>
      </p:sp>
      <p:sp>
        <p:nvSpPr>
          <p:cNvPr id="80" name="AutoShape 60"/>
          <p:cNvSpPr>
            <a:spLocks noChangeAspect="1" noChangeArrowheads="1"/>
          </p:cNvSpPr>
          <p:nvPr/>
        </p:nvSpPr>
        <p:spPr bwMode="auto">
          <a:xfrm>
            <a:off x="328613" y="5667375"/>
            <a:ext cx="8324850" cy="315913"/>
          </a:xfrm>
          <a:prstGeom prst="flowChartProcess">
            <a:avLst/>
          </a:prstGeom>
          <a:noFill/>
          <a:ln w="9525">
            <a:noFill/>
            <a:miter lim="800000"/>
            <a:headEnd type="none" w="sm" len="sm"/>
            <a:tailEnd type="none" w="sm" len="sm"/>
          </a:ln>
          <a:effectLst/>
        </p:spPr>
        <p:txBody>
          <a:bodyPr lIns="54000" tIns="36000" rIns="54000" bIns="36000" anchor="ctr"/>
          <a:lstStyle/>
          <a:p>
            <a:pPr algn="ctr" eaLnBrk="0" fontAlgn="base" hangingPunct="0">
              <a:lnSpc>
                <a:spcPct val="80000"/>
              </a:lnSpc>
              <a:spcBef>
                <a:spcPct val="0"/>
              </a:spcBef>
              <a:spcAft>
                <a:spcPct val="0"/>
              </a:spcAft>
              <a:defRPr/>
            </a:pPr>
            <a:r>
              <a:rPr lang="en-US" sz="1600" b="1" dirty="0">
                <a:solidFill>
                  <a:srgbClr val="557799"/>
                </a:solidFill>
                <a:latin typeface="Arial" charset="0"/>
              </a:rPr>
              <a:t>Synthesis of Interim Deliverables</a:t>
            </a:r>
          </a:p>
        </p:txBody>
      </p:sp>
      <p:sp>
        <p:nvSpPr>
          <p:cNvPr id="81" name="AutoShape 61"/>
          <p:cNvSpPr>
            <a:spLocks noChangeArrowheads="1"/>
          </p:cNvSpPr>
          <p:nvPr/>
        </p:nvSpPr>
        <p:spPr bwMode="auto">
          <a:xfrm flipV="1">
            <a:off x="328613" y="5183188"/>
            <a:ext cx="8324850" cy="381000"/>
          </a:xfrm>
          <a:prstGeom prst="triangle">
            <a:avLst>
              <a:gd name="adj" fmla="val 49986"/>
            </a:avLst>
          </a:prstGeom>
          <a:solidFill>
            <a:srgbClr val="00BBEE"/>
          </a:solidFill>
          <a:ln w="12700">
            <a:noFill/>
            <a:miter lim="800000"/>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xmlns="" val="1538222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572094724"/>
              </p:ext>
            </p:extLst>
          </p:nvPr>
        </p:nvGraphicFramePr>
        <p:xfrm>
          <a:off x="1588" y="1588"/>
          <a:ext cx="1587" cy="1587"/>
        </p:xfrm>
        <a:graphic>
          <a:graphicData uri="http://schemas.openxmlformats.org/presentationml/2006/ole">
            <p:oleObj spid="_x0000_s45132"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16</a:t>
            </a:fld>
            <a:endParaRPr lang="en-US" dirty="0"/>
          </a:p>
        </p:txBody>
      </p:sp>
      <p:sp>
        <p:nvSpPr>
          <p:cNvPr id="4" name="Title 3"/>
          <p:cNvSpPr>
            <a:spLocks noGrp="1"/>
          </p:cNvSpPr>
          <p:nvPr>
            <p:ph type="title"/>
          </p:nvPr>
        </p:nvSpPr>
        <p:spPr/>
        <p:txBody>
          <a:bodyPr/>
          <a:lstStyle/>
          <a:p>
            <a:r>
              <a:rPr lang="en-GB" dirty="0"/>
              <a:t>Assessing Supplier Capabilities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Begin the analysis by collecting all possible supplier names and quickly evaluating their size and relevance for sourcing this </a:t>
            </a:r>
            <a:r>
              <a:rPr lang="en-US" dirty="0" smtClean="0"/>
              <a:t>category.</a:t>
            </a:r>
            <a:endParaRPr lang="en-US" dirty="0"/>
          </a:p>
          <a:p>
            <a:endParaRPr lang="en-US" dirty="0"/>
          </a:p>
        </p:txBody>
      </p:sp>
      <p:sp>
        <p:nvSpPr>
          <p:cNvPr id="230" name="Rectangle 2"/>
          <p:cNvSpPr>
            <a:spLocks noChangeArrowheads="1"/>
          </p:cNvSpPr>
          <p:nvPr/>
        </p:nvSpPr>
        <p:spPr bwMode="auto">
          <a:xfrm>
            <a:off x="117475" y="4287457"/>
            <a:ext cx="8715375" cy="6350"/>
          </a:xfrm>
          <a:prstGeom prst="rect">
            <a:avLst/>
          </a:prstGeom>
          <a:solidFill>
            <a:srgbClr val="000000"/>
          </a:solidFill>
          <a:ln w="9525">
            <a:solidFill>
              <a:srgbClr val="F8F8F8"/>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231" name="Freeform 3"/>
          <p:cNvSpPr>
            <a:spLocks/>
          </p:cNvSpPr>
          <p:nvPr/>
        </p:nvSpPr>
        <p:spPr bwMode="auto">
          <a:xfrm>
            <a:off x="8356600" y="3193669"/>
            <a:ext cx="188913" cy="192088"/>
          </a:xfrm>
          <a:custGeom>
            <a:avLst/>
            <a:gdLst>
              <a:gd name="T0" fmla="*/ 154298676 w 214"/>
              <a:gd name="T1" fmla="*/ 28743642 h 243"/>
              <a:gd name="T2" fmla="*/ 143388512 w 214"/>
              <a:gd name="T3" fmla="*/ 28743642 h 243"/>
              <a:gd name="T4" fmla="*/ 143388512 w 214"/>
              <a:gd name="T5" fmla="*/ 37491944 h 243"/>
              <a:gd name="T6" fmla="*/ 130920258 w 214"/>
              <a:gd name="T7" fmla="*/ 47490004 h 243"/>
              <a:gd name="T8" fmla="*/ 106762325 w 214"/>
              <a:gd name="T9" fmla="*/ 37491944 h 243"/>
              <a:gd name="T10" fmla="*/ 95072675 w 214"/>
              <a:gd name="T11" fmla="*/ 37491944 h 243"/>
              <a:gd name="T12" fmla="*/ 83383907 w 214"/>
              <a:gd name="T13" fmla="*/ 28743642 h 243"/>
              <a:gd name="T14" fmla="*/ 60004606 w 214"/>
              <a:gd name="T15" fmla="*/ 18746367 h 243"/>
              <a:gd name="T16" fmla="*/ 35846687 w 214"/>
              <a:gd name="T17" fmla="*/ 0 h 243"/>
              <a:gd name="T18" fmla="*/ 35846687 w 214"/>
              <a:gd name="T19" fmla="*/ 9372788 h 243"/>
              <a:gd name="T20" fmla="*/ 35846687 w 214"/>
              <a:gd name="T21" fmla="*/ 18746367 h 243"/>
              <a:gd name="T22" fmla="*/ 35846687 w 214"/>
              <a:gd name="T23" fmla="*/ 66860861 h 243"/>
              <a:gd name="T24" fmla="*/ 35846687 w 214"/>
              <a:gd name="T25" fmla="*/ 76233646 h 243"/>
              <a:gd name="T26" fmla="*/ 35846687 w 214"/>
              <a:gd name="T27" fmla="*/ 85607222 h 243"/>
              <a:gd name="T28" fmla="*/ 24157912 w 214"/>
              <a:gd name="T29" fmla="*/ 85607222 h 243"/>
              <a:gd name="T30" fmla="*/ 24157912 w 214"/>
              <a:gd name="T31" fmla="*/ 85607222 h 243"/>
              <a:gd name="T32" fmla="*/ 11689654 w 214"/>
              <a:gd name="T33" fmla="*/ 85607222 h 243"/>
              <a:gd name="T34" fmla="*/ 11689654 w 214"/>
              <a:gd name="T35" fmla="*/ 95604491 h 243"/>
              <a:gd name="T36" fmla="*/ 11689654 w 214"/>
              <a:gd name="T37" fmla="*/ 95604491 h 243"/>
              <a:gd name="T38" fmla="*/ 0 w 214"/>
              <a:gd name="T39" fmla="*/ 114350877 h 243"/>
              <a:gd name="T40" fmla="*/ 0 w 214"/>
              <a:gd name="T41" fmla="*/ 114350877 h 243"/>
              <a:gd name="T42" fmla="*/ 11689654 w 214"/>
              <a:gd name="T43" fmla="*/ 123723662 h 243"/>
              <a:gd name="T44" fmla="*/ 11689654 w 214"/>
              <a:gd name="T45" fmla="*/ 143094507 h 243"/>
              <a:gd name="T46" fmla="*/ 11689654 w 214"/>
              <a:gd name="T47" fmla="*/ 151842809 h 243"/>
              <a:gd name="T48" fmla="*/ 24157912 w 214"/>
              <a:gd name="T49" fmla="*/ 151842809 h 243"/>
              <a:gd name="T50" fmla="*/ 24157912 w 214"/>
              <a:gd name="T51" fmla="*/ 143094507 h 243"/>
              <a:gd name="T52" fmla="*/ 24157912 w 214"/>
              <a:gd name="T53" fmla="*/ 143094507 h 243"/>
              <a:gd name="T54" fmla="*/ 35846687 w 214"/>
              <a:gd name="T55" fmla="*/ 143094507 h 243"/>
              <a:gd name="T56" fmla="*/ 47536337 w 214"/>
              <a:gd name="T57" fmla="*/ 143094507 h 243"/>
              <a:gd name="T58" fmla="*/ 47536337 w 214"/>
              <a:gd name="T59" fmla="*/ 133096447 h 243"/>
              <a:gd name="T60" fmla="*/ 47536337 w 214"/>
              <a:gd name="T61" fmla="*/ 133096447 h 243"/>
              <a:gd name="T62" fmla="*/ 24157912 w 214"/>
              <a:gd name="T63" fmla="*/ 123723662 h 243"/>
              <a:gd name="T64" fmla="*/ 24157912 w 214"/>
              <a:gd name="T65" fmla="*/ 123723662 h 243"/>
              <a:gd name="T66" fmla="*/ 11689654 w 214"/>
              <a:gd name="T67" fmla="*/ 123723662 h 243"/>
              <a:gd name="T68" fmla="*/ 11689654 w 214"/>
              <a:gd name="T69" fmla="*/ 114350877 h 243"/>
              <a:gd name="T70" fmla="*/ 11689654 w 214"/>
              <a:gd name="T71" fmla="*/ 114350877 h 243"/>
              <a:gd name="T72" fmla="*/ 24157912 w 214"/>
              <a:gd name="T73" fmla="*/ 104352817 h 243"/>
              <a:gd name="T74" fmla="*/ 35846687 w 214"/>
              <a:gd name="T75" fmla="*/ 114350877 h 243"/>
              <a:gd name="T76" fmla="*/ 35846687 w 214"/>
              <a:gd name="T77" fmla="*/ 114350877 h 243"/>
              <a:gd name="T78" fmla="*/ 47536337 w 214"/>
              <a:gd name="T79" fmla="*/ 104352817 h 243"/>
              <a:gd name="T80" fmla="*/ 60004606 w 214"/>
              <a:gd name="T81" fmla="*/ 104352817 h 243"/>
              <a:gd name="T82" fmla="*/ 83383907 w 214"/>
              <a:gd name="T83" fmla="*/ 114350877 h 243"/>
              <a:gd name="T84" fmla="*/ 95072675 w 214"/>
              <a:gd name="T85" fmla="*/ 114350877 h 243"/>
              <a:gd name="T86" fmla="*/ 106762325 w 214"/>
              <a:gd name="T87" fmla="*/ 114350877 h 243"/>
              <a:gd name="T88" fmla="*/ 106762325 w 214"/>
              <a:gd name="T89" fmla="*/ 114350877 h 243"/>
              <a:gd name="T90" fmla="*/ 106762325 w 214"/>
              <a:gd name="T91" fmla="*/ 104352817 h 243"/>
              <a:gd name="T92" fmla="*/ 106762325 w 214"/>
              <a:gd name="T93" fmla="*/ 104352817 h 243"/>
              <a:gd name="T94" fmla="*/ 119230607 w 214"/>
              <a:gd name="T95" fmla="*/ 85607222 h 243"/>
              <a:gd name="T96" fmla="*/ 130920258 w 214"/>
              <a:gd name="T97" fmla="*/ 85607222 h 243"/>
              <a:gd name="T98" fmla="*/ 154298676 w 214"/>
              <a:gd name="T99" fmla="*/ 76233646 h 243"/>
              <a:gd name="T100" fmla="*/ 166766931 w 214"/>
              <a:gd name="T101" fmla="*/ 66860861 h 243"/>
              <a:gd name="T102" fmla="*/ 166766931 w 214"/>
              <a:gd name="T103" fmla="*/ 56862801 h 243"/>
              <a:gd name="T104" fmla="*/ 166766931 w 214"/>
              <a:gd name="T105" fmla="*/ 56862801 h 243"/>
              <a:gd name="T106" fmla="*/ 166766931 w 214"/>
              <a:gd name="T107" fmla="*/ 56862801 h 243"/>
              <a:gd name="T108" fmla="*/ 154298676 w 214"/>
              <a:gd name="T109" fmla="*/ 56862801 h 243"/>
              <a:gd name="T110" fmla="*/ 154298676 w 214"/>
              <a:gd name="T111" fmla="*/ 47490004 h 243"/>
              <a:gd name="T112" fmla="*/ 154298676 w 214"/>
              <a:gd name="T113" fmla="*/ 37491944 h 243"/>
              <a:gd name="T114" fmla="*/ 154298676 w 214"/>
              <a:gd name="T115" fmla="*/ 28743642 h 243"/>
              <a:gd name="T116" fmla="*/ 154298676 w 214"/>
              <a:gd name="T117" fmla="*/ 28743642 h 243"/>
              <a:gd name="T118" fmla="*/ 143388512 w 214"/>
              <a:gd name="T119" fmla="*/ 28743642 h 243"/>
              <a:gd name="T120" fmla="*/ 143388512 w 214"/>
              <a:gd name="T121" fmla="*/ 28743642 h 2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4"/>
              <a:gd name="T184" fmla="*/ 0 h 243"/>
              <a:gd name="T185" fmla="*/ 214 w 214"/>
              <a:gd name="T186" fmla="*/ 243 h 2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4" h="243">
                <a:moveTo>
                  <a:pt x="198" y="46"/>
                </a:moveTo>
                <a:lnTo>
                  <a:pt x="198" y="46"/>
                </a:lnTo>
                <a:lnTo>
                  <a:pt x="184" y="46"/>
                </a:lnTo>
                <a:lnTo>
                  <a:pt x="184" y="60"/>
                </a:lnTo>
                <a:lnTo>
                  <a:pt x="168" y="60"/>
                </a:lnTo>
                <a:lnTo>
                  <a:pt x="168" y="76"/>
                </a:lnTo>
                <a:lnTo>
                  <a:pt x="153" y="76"/>
                </a:lnTo>
                <a:lnTo>
                  <a:pt x="137" y="60"/>
                </a:lnTo>
                <a:lnTo>
                  <a:pt x="122" y="60"/>
                </a:lnTo>
                <a:lnTo>
                  <a:pt x="107" y="46"/>
                </a:lnTo>
                <a:lnTo>
                  <a:pt x="91" y="46"/>
                </a:lnTo>
                <a:lnTo>
                  <a:pt x="77" y="30"/>
                </a:lnTo>
                <a:lnTo>
                  <a:pt x="61" y="15"/>
                </a:lnTo>
                <a:lnTo>
                  <a:pt x="46" y="0"/>
                </a:lnTo>
                <a:lnTo>
                  <a:pt x="46" y="15"/>
                </a:lnTo>
                <a:lnTo>
                  <a:pt x="46" y="30"/>
                </a:lnTo>
                <a:lnTo>
                  <a:pt x="46" y="60"/>
                </a:lnTo>
                <a:lnTo>
                  <a:pt x="46" y="76"/>
                </a:lnTo>
                <a:lnTo>
                  <a:pt x="46" y="107"/>
                </a:lnTo>
                <a:lnTo>
                  <a:pt x="46" y="122"/>
                </a:lnTo>
                <a:lnTo>
                  <a:pt x="46" y="137"/>
                </a:lnTo>
                <a:lnTo>
                  <a:pt x="31" y="137"/>
                </a:lnTo>
                <a:lnTo>
                  <a:pt x="15" y="137"/>
                </a:lnTo>
                <a:lnTo>
                  <a:pt x="15" y="153"/>
                </a:lnTo>
                <a:lnTo>
                  <a:pt x="15" y="167"/>
                </a:lnTo>
                <a:lnTo>
                  <a:pt x="0" y="167"/>
                </a:lnTo>
                <a:lnTo>
                  <a:pt x="0" y="183"/>
                </a:lnTo>
                <a:lnTo>
                  <a:pt x="0" y="198"/>
                </a:lnTo>
                <a:lnTo>
                  <a:pt x="15" y="198"/>
                </a:lnTo>
                <a:lnTo>
                  <a:pt x="15" y="213"/>
                </a:lnTo>
                <a:lnTo>
                  <a:pt x="15" y="229"/>
                </a:lnTo>
                <a:lnTo>
                  <a:pt x="15" y="243"/>
                </a:lnTo>
                <a:lnTo>
                  <a:pt x="31" y="243"/>
                </a:lnTo>
                <a:lnTo>
                  <a:pt x="31" y="229"/>
                </a:lnTo>
                <a:lnTo>
                  <a:pt x="46" y="213"/>
                </a:lnTo>
                <a:lnTo>
                  <a:pt x="46" y="229"/>
                </a:lnTo>
                <a:lnTo>
                  <a:pt x="61" y="229"/>
                </a:lnTo>
                <a:lnTo>
                  <a:pt x="61" y="213"/>
                </a:lnTo>
                <a:lnTo>
                  <a:pt x="46" y="213"/>
                </a:lnTo>
                <a:lnTo>
                  <a:pt x="46" y="198"/>
                </a:lnTo>
                <a:lnTo>
                  <a:pt x="31" y="198"/>
                </a:lnTo>
                <a:lnTo>
                  <a:pt x="15" y="198"/>
                </a:lnTo>
                <a:lnTo>
                  <a:pt x="15" y="183"/>
                </a:lnTo>
                <a:lnTo>
                  <a:pt x="31" y="167"/>
                </a:lnTo>
                <a:lnTo>
                  <a:pt x="31" y="183"/>
                </a:lnTo>
                <a:lnTo>
                  <a:pt x="46" y="183"/>
                </a:lnTo>
                <a:lnTo>
                  <a:pt x="61" y="167"/>
                </a:lnTo>
                <a:lnTo>
                  <a:pt x="77" y="167"/>
                </a:lnTo>
                <a:lnTo>
                  <a:pt x="91" y="167"/>
                </a:lnTo>
                <a:lnTo>
                  <a:pt x="107" y="183"/>
                </a:lnTo>
                <a:lnTo>
                  <a:pt x="122" y="183"/>
                </a:lnTo>
                <a:lnTo>
                  <a:pt x="137" y="183"/>
                </a:lnTo>
                <a:lnTo>
                  <a:pt x="137" y="167"/>
                </a:lnTo>
                <a:lnTo>
                  <a:pt x="153" y="153"/>
                </a:lnTo>
                <a:lnTo>
                  <a:pt x="153" y="137"/>
                </a:lnTo>
                <a:lnTo>
                  <a:pt x="168" y="137"/>
                </a:lnTo>
                <a:lnTo>
                  <a:pt x="184" y="122"/>
                </a:lnTo>
                <a:lnTo>
                  <a:pt x="198" y="122"/>
                </a:lnTo>
                <a:lnTo>
                  <a:pt x="198" y="107"/>
                </a:lnTo>
                <a:lnTo>
                  <a:pt x="214" y="107"/>
                </a:lnTo>
                <a:lnTo>
                  <a:pt x="214" y="91"/>
                </a:lnTo>
                <a:lnTo>
                  <a:pt x="198" y="91"/>
                </a:lnTo>
                <a:lnTo>
                  <a:pt x="198" y="76"/>
                </a:lnTo>
                <a:lnTo>
                  <a:pt x="198" y="60"/>
                </a:lnTo>
                <a:lnTo>
                  <a:pt x="198" y="46"/>
                </a:lnTo>
                <a:lnTo>
                  <a:pt x="184" y="46"/>
                </a:lnTo>
                <a:lnTo>
                  <a:pt x="184" y="60"/>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32" name="Freeform 4"/>
          <p:cNvSpPr>
            <a:spLocks/>
          </p:cNvSpPr>
          <p:nvPr/>
        </p:nvSpPr>
        <p:spPr bwMode="auto">
          <a:xfrm>
            <a:off x="8007350" y="3374644"/>
            <a:ext cx="469900" cy="485775"/>
          </a:xfrm>
          <a:custGeom>
            <a:avLst/>
            <a:gdLst>
              <a:gd name="T0" fmla="*/ 354645093 w 534"/>
              <a:gd name="T1" fmla="*/ 8849691 h 611"/>
              <a:gd name="T2" fmla="*/ 367034080 w 534"/>
              <a:gd name="T3" fmla="*/ 19595574 h 611"/>
              <a:gd name="T4" fmla="*/ 354645093 w 534"/>
              <a:gd name="T5" fmla="*/ 28444473 h 611"/>
              <a:gd name="T6" fmla="*/ 343029593 w 534"/>
              <a:gd name="T7" fmla="*/ 8849691 h 611"/>
              <a:gd name="T8" fmla="*/ 343029593 w 534"/>
              <a:gd name="T9" fmla="*/ 28444473 h 611"/>
              <a:gd name="T10" fmla="*/ 343029593 w 534"/>
              <a:gd name="T11" fmla="*/ 76484513 h 611"/>
              <a:gd name="T12" fmla="*/ 319025986 w 534"/>
              <a:gd name="T13" fmla="*/ 135269649 h 611"/>
              <a:gd name="T14" fmla="*/ 271791378 w 534"/>
              <a:gd name="T15" fmla="*/ 173195862 h 611"/>
              <a:gd name="T16" fmla="*/ 260175877 w 534"/>
              <a:gd name="T17" fmla="*/ 173195862 h 611"/>
              <a:gd name="T18" fmla="*/ 271791378 w 534"/>
              <a:gd name="T19" fmla="*/ 154865217 h 611"/>
              <a:gd name="T20" fmla="*/ 248561257 w 534"/>
              <a:gd name="T21" fmla="*/ 173195862 h 611"/>
              <a:gd name="T22" fmla="*/ 225331081 w 534"/>
              <a:gd name="T23" fmla="*/ 221235939 h 611"/>
              <a:gd name="T24" fmla="*/ 201326594 w 534"/>
              <a:gd name="T25" fmla="*/ 221235939 h 611"/>
              <a:gd name="T26" fmla="*/ 189711974 w 534"/>
              <a:gd name="T27" fmla="*/ 221235939 h 611"/>
              <a:gd name="T28" fmla="*/ 129314012 w 534"/>
              <a:gd name="T29" fmla="*/ 231349754 h 611"/>
              <a:gd name="T30" fmla="*/ 106858231 w 534"/>
              <a:gd name="T31" fmla="*/ 231349754 h 611"/>
              <a:gd name="T32" fmla="*/ 70464756 w 534"/>
              <a:gd name="T33" fmla="*/ 270540094 h 611"/>
              <a:gd name="T34" fmla="*/ 48008988 w 534"/>
              <a:gd name="T35" fmla="*/ 279389782 h 611"/>
              <a:gd name="T36" fmla="*/ 35619121 w 534"/>
              <a:gd name="T37" fmla="*/ 288870739 h 611"/>
              <a:gd name="T38" fmla="*/ 11614624 w 534"/>
              <a:gd name="T39" fmla="*/ 308466306 h 611"/>
              <a:gd name="T40" fmla="*/ 11614624 w 534"/>
              <a:gd name="T41" fmla="*/ 318580122 h 611"/>
              <a:gd name="T42" fmla="*/ 24004494 w 534"/>
              <a:gd name="T43" fmla="*/ 336910766 h 611"/>
              <a:gd name="T44" fmla="*/ 24004494 w 534"/>
              <a:gd name="T45" fmla="*/ 318580122 h 611"/>
              <a:gd name="T46" fmla="*/ 35619121 w 534"/>
              <a:gd name="T47" fmla="*/ 328061873 h 611"/>
              <a:gd name="T48" fmla="*/ 48008988 w 534"/>
              <a:gd name="T49" fmla="*/ 336910766 h 611"/>
              <a:gd name="T50" fmla="*/ 24004494 w 534"/>
              <a:gd name="T51" fmla="*/ 347024582 h 611"/>
              <a:gd name="T52" fmla="*/ 24004494 w 534"/>
              <a:gd name="T53" fmla="*/ 366619354 h 611"/>
              <a:gd name="T54" fmla="*/ 35619121 w 534"/>
              <a:gd name="T55" fmla="*/ 376101106 h 611"/>
              <a:gd name="T56" fmla="*/ 48008988 w 534"/>
              <a:gd name="T57" fmla="*/ 366619354 h 611"/>
              <a:gd name="T58" fmla="*/ 48008988 w 534"/>
              <a:gd name="T59" fmla="*/ 386214922 h 611"/>
              <a:gd name="T60" fmla="*/ 59623623 w 534"/>
              <a:gd name="T61" fmla="*/ 376101106 h 611"/>
              <a:gd name="T62" fmla="*/ 70464756 w 534"/>
              <a:gd name="T63" fmla="*/ 347024582 h 611"/>
              <a:gd name="T64" fmla="*/ 94468364 w 534"/>
              <a:gd name="T65" fmla="*/ 318580122 h 611"/>
              <a:gd name="T66" fmla="*/ 94468364 w 534"/>
              <a:gd name="T67" fmla="*/ 308466306 h 611"/>
              <a:gd name="T68" fmla="*/ 82853743 w 534"/>
              <a:gd name="T69" fmla="*/ 298984554 h 611"/>
              <a:gd name="T70" fmla="*/ 48008988 w 534"/>
              <a:gd name="T71" fmla="*/ 288870739 h 611"/>
              <a:gd name="T72" fmla="*/ 70464756 w 534"/>
              <a:gd name="T73" fmla="*/ 288870739 h 611"/>
              <a:gd name="T74" fmla="*/ 106858231 w 534"/>
              <a:gd name="T75" fmla="*/ 279389782 h 611"/>
              <a:gd name="T76" fmla="*/ 129314012 w 534"/>
              <a:gd name="T77" fmla="*/ 270540094 h 611"/>
              <a:gd name="T78" fmla="*/ 189711974 w 534"/>
              <a:gd name="T79" fmla="*/ 250944527 h 611"/>
              <a:gd name="T80" fmla="*/ 212167728 w 534"/>
              <a:gd name="T81" fmla="*/ 250944527 h 611"/>
              <a:gd name="T82" fmla="*/ 201326594 w 534"/>
              <a:gd name="T83" fmla="*/ 270540094 h 611"/>
              <a:gd name="T84" fmla="*/ 212167728 w 534"/>
              <a:gd name="T85" fmla="*/ 288870739 h 611"/>
              <a:gd name="T86" fmla="*/ 236172270 w 534"/>
              <a:gd name="T87" fmla="*/ 279389782 h 611"/>
              <a:gd name="T88" fmla="*/ 260175877 w 534"/>
              <a:gd name="T89" fmla="*/ 270540094 h 611"/>
              <a:gd name="T90" fmla="*/ 260175877 w 534"/>
              <a:gd name="T91" fmla="*/ 250944527 h 611"/>
              <a:gd name="T92" fmla="*/ 260175877 w 534"/>
              <a:gd name="T93" fmla="*/ 250944527 h 611"/>
              <a:gd name="T94" fmla="*/ 271791378 w 534"/>
              <a:gd name="T95" fmla="*/ 250944527 h 611"/>
              <a:gd name="T96" fmla="*/ 307410485 w 534"/>
              <a:gd name="T97" fmla="*/ 250944527 h 611"/>
              <a:gd name="T98" fmla="*/ 331414973 w 534"/>
              <a:gd name="T99" fmla="*/ 231349754 h 611"/>
              <a:gd name="T100" fmla="*/ 331414973 w 534"/>
              <a:gd name="T101" fmla="*/ 240831506 h 611"/>
              <a:gd name="T102" fmla="*/ 354645093 w 534"/>
              <a:gd name="T103" fmla="*/ 221235939 h 611"/>
              <a:gd name="T104" fmla="*/ 354645093 w 534"/>
              <a:gd name="T105" fmla="*/ 211754187 h 611"/>
              <a:gd name="T106" fmla="*/ 367034080 w 534"/>
              <a:gd name="T107" fmla="*/ 211754187 h 611"/>
              <a:gd name="T108" fmla="*/ 390264201 w 534"/>
              <a:gd name="T109" fmla="*/ 221235939 h 611"/>
              <a:gd name="T110" fmla="*/ 390264201 w 534"/>
              <a:gd name="T111" fmla="*/ 192791429 h 611"/>
              <a:gd name="T112" fmla="*/ 390264201 w 534"/>
              <a:gd name="T113" fmla="*/ 154865217 h 611"/>
              <a:gd name="T114" fmla="*/ 390264201 w 534"/>
              <a:gd name="T115" fmla="*/ 115674877 h 611"/>
              <a:gd name="T116" fmla="*/ 401879701 w 534"/>
              <a:gd name="T117" fmla="*/ 105561062 h 611"/>
              <a:gd name="T118" fmla="*/ 413494322 w 534"/>
              <a:gd name="T119" fmla="*/ 76484513 h 611"/>
              <a:gd name="T120" fmla="*/ 377875214 w 534"/>
              <a:gd name="T121" fmla="*/ 19595574 h 611"/>
              <a:gd name="T122" fmla="*/ 377875214 w 534"/>
              <a:gd name="T123" fmla="*/ 0 h 6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4"/>
              <a:gd name="T187" fmla="*/ 0 h 611"/>
              <a:gd name="T188" fmla="*/ 534 w 534"/>
              <a:gd name="T189" fmla="*/ 611 h 6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4" h="611">
                <a:moveTo>
                  <a:pt x="488" y="0"/>
                </a:moveTo>
                <a:lnTo>
                  <a:pt x="488" y="0"/>
                </a:lnTo>
                <a:lnTo>
                  <a:pt x="474" y="0"/>
                </a:lnTo>
                <a:lnTo>
                  <a:pt x="458" y="0"/>
                </a:lnTo>
                <a:lnTo>
                  <a:pt x="458" y="14"/>
                </a:lnTo>
                <a:lnTo>
                  <a:pt x="474" y="14"/>
                </a:lnTo>
                <a:lnTo>
                  <a:pt x="474" y="31"/>
                </a:lnTo>
                <a:lnTo>
                  <a:pt x="458" y="31"/>
                </a:lnTo>
                <a:lnTo>
                  <a:pt x="458" y="45"/>
                </a:lnTo>
                <a:lnTo>
                  <a:pt x="458" y="31"/>
                </a:lnTo>
                <a:lnTo>
                  <a:pt x="458" y="14"/>
                </a:lnTo>
                <a:lnTo>
                  <a:pt x="443" y="14"/>
                </a:lnTo>
                <a:lnTo>
                  <a:pt x="443" y="31"/>
                </a:lnTo>
                <a:lnTo>
                  <a:pt x="443" y="45"/>
                </a:lnTo>
                <a:lnTo>
                  <a:pt x="428" y="45"/>
                </a:lnTo>
                <a:lnTo>
                  <a:pt x="428" y="61"/>
                </a:lnTo>
                <a:lnTo>
                  <a:pt x="443" y="91"/>
                </a:lnTo>
                <a:lnTo>
                  <a:pt x="443" y="121"/>
                </a:lnTo>
                <a:lnTo>
                  <a:pt x="443" y="167"/>
                </a:lnTo>
                <a:lnTo>
                  <a:pt x="428" y="198"/>
                </a:lnTo>
                <a:lnTo>
                  <a:pt x="412" y="214"/>
                </a:lnTo>
                <a:lnTo>
                  <a:pt x="397" y="228"/>
                </a:lnTo>
                <a:lnTo>
                  <a:pt x="397" y="245"/>
                </a:lnTo>
                <a:lnTo>
                  <a:pt x="381" y="259"/>
                </a:lnTo>
                <a:lnTo>
                  <a:pt x="367" y="259"/>
                </a:lnTo>
                <a:lnTo>
                  <a:pt x="367" y="274"/>
                </a:lnTo>
                <a:lnTo>
                  <a:pt x="351" y="274"/>
                </a:lnTo>
                <a:lnTo>
                  <a:pt x="336" y="290"/>
                </a:lnTo>
                <a:lnTo>
                  <a:pt x="336" y="274"/>
                </a:lnTo>
                <a:lnTo>
                  <a:pt x="321" y="274"/>
                </a:lnTo>
                <a:lnTo>
                  <a:pt x="321" y="259"/>
                </a:lnTo>
                <a:lnTo>
                  <a:pt x="336" y="259"/>
                </a:lnTo>
                <a:lnTo>
                  <a:pt x="351" y="245"/>
                </a:lnTo>
                <a:lnTo>
                  <a:pt x="336" y="245"/>
                </a:lnTo>
                <a:lnTo>
                  <a:pt x="321" y="259"/>
                </a:lnTo>
                <a:lnTo>
                  <a:pt x="321" y="274"/>
                </a:lnTo>
                <a:lnTo>
                  <a:pt x="321" y="290"/>
                </a:lnTo>
                <a:lnTo>
                  <a:pt x="305" y="290"/>
                </a:lnTo>
                <a:lnTo>
                  <a:pt x="305" y="305"/>
                </a:lnTo>
                <a:lnTo>
                  <a:pt x="291" y="335"/>
                </a:lnTo>
                <a:lnTo>
                  <a:pt x="291" y="350"/>
                </a:lnTo>
                <a:lnTo>
                  <a:pt x="274" y="366"/>
                </a:lnTo>
                <a:lnTo>
                  <a:pt x="260" y="366"/>
                </a:lnTo>
                <a:lnTo>
                  <a:pt x="260" y="350"/>
                </a:lnTo>
                <a:lnTo>
                  <a:pt x="245" y="350"/>
                </a:lnTo>
                <a:lnTo>
                  <a:pt x="229" y="350"/>
                </a:lnTo>
                <a:lnTo>
                  <a:pt x="214" y="350"/>
                </a:lnTo>
                <a:lnTo>
                  <a:pt x="214" y="366"/>
                </a:lnTo>
                <a:lnTo>
                  <a:pt x="198" y="366"/>
                </a:lnTo>
                <a:lnTo>
                  <a:pt x="184" y="366"/>
                </a:lnTo>
                <a:lnTo>
                  <a:pt x="167" y="366"/>
                </a:lnTo>
                <a:lnTo>
                  <a:pt x="153" y="366"/>
                </a:lnTo>
                <a:lnTo>
                  <a:pt x="138" y="366"/>
                </a:lnTo>
                <a:lnTo>
                  <a:pt x="138" y="381"/>
                </a:lnTo>
                <a:lnTo>
                  <a:pt x="122" y="381"/>
                </a:lnTo>
                <a:lnTo>
                  <a:pt x="122" y="397"/>
                </a:lnTo>
                <a:lnTo>
                  <a:pt x="107" y="412"/>
                </a:lnTo>
                <a:lnTo>
                  <a:pt x="91" y="412"/>
                </a:lnTo>
                <a:lnTo>
                  <a:pt x="91" y="428"/>
                </a:lnTo>
                <a:lnTo>
                  <a:pt x="77" y="428"/>
                </a:lnTo>
                <a:lnTo>
                  <a:pt x="62" y="428"/>
                </a:lnTo>
                <a:lnTo>
                  <a:pt x="62" y="442"/>
                </a:lnTo>
                <a:lnTo>
                  <a:pt x="62" y="457"/>
                </a:lnTo>
                <a:lnTo>
                  <a:pt x="46" y="457"/>
                </a:lnTo>
                <a:lnTo>
                  <a:pt x="46" y="473"/>
                </a:lnTo>
                <a:lnTo>
                  <a:pt x="31" y="473"/>
                </a:lnTo>
                <a:lnTo>
                  <a:pt x="15" y="473"/>
                </a:lnTo>
                <a:lnTo>
                  <a:pt x="15" y="488"/>
                </a:lnTo>
                <a:lnTo>
                  <a:pt x="0" y="488"/>
                </a:lnTo>
                <a:lnTo>
                  <a:pt x="0" y="504"/>
                </a:lnTo>
                <a:lnTo>
                  <a:pt x="15" y="504"/>
                </a:lnTo>
                <a:lnTo>
                  <a:pt x="15" y="519"/>
                </a:lnTo>
                <a:lnTo>
                  <a:pt x="31" y="519"/>
                </a:lnTo>
                <a:lnTo>
                  <a:pt x="31" y="533"/>
                </a:lnTo>
                <a:lnTo>
                  <a:pt x="46" y="533"/>
                </a:lnTo>
                <a:lnTo>
                  <a:pt x="46" y="519"/>
                </a:lnTo>
                <a:lnTo>
                  <a:pt x="31" y="504"/>
                </a:lnTo>
                <a:lnTo>
                  <a:pt x="46" y="504"/>
                </a:lnTo>
                <a:lnTo>
                  <a:pt x="46" y="519"/>
                </a:lnTo>
                <a:lnTo>
                  <a:pt x="46" y="533"/>
                </a:lnTo>
                <a:lnTo>
                  <a:pt x="62" y="533"/>
                </a:lnTo>
                <a:lnTo>
                  <a:pt x="46" y="533"/>
                </a:lnTo>
                <a:lnTo>
                  <a:pt x="46" y="549"/>
                </a:lnTo>
                <a:lnTo>
                  <a:pt x="31" y="549"/>
                </a:lnTo>
                <a:lnTo>
                  <a:pt x="31" y="564"/>
                </a:lnTo>
                <a:lnTo>
                  <a:pt x="31" y="580"/>
                </a:lnTo>
                <a:lnTo>
                  <a:pt x="31" y="595"/>
                </a:lnTo>
                <a:lnTo>
                  <a:pt x="46" y="595"/>
                </a:lnTo>
                <a:lnTo>
                  <a:pt x="46" y="611"/>
                </a:lnTo>
                <a:lnTo>
                  <a:pt x="46" y="595"/>
                </a:lnTo>
                <a:lnTo>
                  <a:pt x="46" y="580"/>
                </a:lnTo>
                <a:lnTo>
                  <a:pt x="62" y="580"/>
                </a:lnTo>
                <a:lnTo>
                  <a:pt x="62" y="595"/>
                </a:lnTo>
                <a:lnTo>
                  <a:pt x="62" y="611"/>
                </a:lnTo>
                <a:lnTo>
                  <a:pt x="77" y="611"/>
                </a:lnTo>
                <a:lnTo>
                  <a:pt x="77" y="595"/>
                </a:lnTo>
                <a:lnTo>
                  <a:pt x="91" y="595"/>
                </a:lnTo>
                <a:lnTo>
                  <a:pt x="91" y="580"/>
                </a:lnTo>
                <a:lnTo>
                  <a:pt x="91" y="564"/>
                </a:lnTo>
                <a:lnTo>
                  <a:pt x="91" y="549"/>
                </a:lnTo>
                <a:lnTo>
                  <a:pt x="107" y="533"/>
                </a:lnTo>
                <a:lnTo>
                  <a:pt x="122" y="519"/>
                </a:lnTo>
                <a:lnTo>
                  <a:pt x="122" y="504"/>
                </a:lnTo>
                <a:lnTo>
                  <a:pt x="122" y="488"/>
                </a:lnTo>
                <a:lnTo>
                  <a:pt x="107" y="488"/>
                </a:lnTo>
                <a:lnTo>
                  <a:pt x="91" y="488"/>
                </a:lnTo>
                <a:lnTo>
                  <a:pt x="107" y="488"/>
                </a:lnTo>
                <a:lnTo>
                  <a:pt x="107" y="473"/>
                </a:lnTo>
                <a:lnTo>
                  <a:pt x="91" y="473"/>
                </a:lnTo>
                <a:lnTo>
                  <a:pt x="77" y="473"/>
                </a:lnTo>
                <a:lnTo>
                  <a:pt x="62" y="457"/>
                </a:lnTo>
                <a:lnTo>
                  <a:pt x="77" y="457"/>
                </a:lnTo>
                <a:lnTo>
                  <a:pt x="91" y="457"/>
                </a:lnTo>
                <a:lnTo>
                  <a:pt x="91" y="442"/>
                </a:lnTo>
                <a:lnTo>
                  <a:pt x="107" y="442"/>
                </a:lnTo>
                <a:lnTo>
                  <a:pt x="107" y="457"/>
                </a:lnTo>
                <a:lnTo>
                  <a:pt x="122" y="457"/>
                </a:lnTo>
                <a:lnTo>
                  <a:pt x="122" y="442"/>
                </a:lnTo>
                <a:lnTo>
                  <a:pt x="138" y="442"/>
                </a:lnTo>
                <a:lnTo>
                  <a:pt x="138" y="428"/>
                </a:lnTo>
                <a:lnTo>
                  <a:pt x="153" y="442"/>
                </a:lnTo>
                <a:lnTo>
                  <a:pt x="153" y="428"/>
                </a:lnTo>
                <a:lnTo>
                  <a:pt x="167" y="428"/>
                </a:lnTo>
                <a:lnTo>
                  <a:pt x="184" y="428"/>
                </a:lnTo>
                <a:lnTo>
                  <a:pt x="198" y="412"/>
                </a:lnTo>
                <a:lnTo>
                  <a:pt x="214" y="412"/>
                </a:lnTo>
                <a:lnTo>
                  <a:pt x="229" y="412"/>
                </a:lnTo>
                <a:lnTo>
                  <a:pt x="245" y="397"/>
                </a:lnTo>
                <a:lnTo>
                  <a:pt x="245" y="412"/>
                </a:lnTo>
                <a:lnTo>
                  <a:pt x="260" y="412"/>
                </a:lnTo>
                <a:lnTo>
                  <a:pt x="260" y="397"/>
                </a:lnTo>
                <a:lnTo>
                  <a:pt x="274" y="397"/>
                </a:lnTo>
                <a:lnTo>
                  <a:pt x="274" y="412"/>
                </a:lnTo>
                <a:lnTo>
                  <a:pt x="260" y="412"/>
                </a:lnTo>
                <a:lnTo>
                  <a:pt x="260" y="428"/>
                </a:lnTo>
                <a:lnTo>
                  <a:pt x="260" y="442"/>
                </a:lnTo>
                <a:lnTo>
                  <a:pt x="260" y="457"/>
                </a:lnTo>
                <a:lnTo>
                  <a:pt x="274" y="457"/>
                </a:lnTo>
                <a:lnTo>
                  <a:pt x="291" y="473"/>
                </a:lnTo>
                <a:lnTo>
                  <a:pt x="305" y="457"/>
                </a:lnTo>
                <a:lnTo>
                  <a:pt x="305" y="442"/>
                </a:lnTo>
                <a:lnTo>
                  <a:pt x="321" y="428"/>
                </a:lnTo>
                <a:lnTo>
                  <a:pt x="336" y="428"/>
                </a:lnTo>
                <a:lnTo>
                  <a:pt x="336" y="412"/>
                </a:lnTo>
                <a:lnTo>
                  <a:pt x="351" y="412"/>
                </a:lnTo>
                <a:lnTo>
                  <a:pt x="336" y="412"/>
                </a:lnTo>
                <a:lnTo>
                  <a:pt x="336" y="397"/>
                </a:lnTo>
                <a:lnTo>
                  <a:pt x="321" y="397"/>
                </a:lnTo>
                <a:lnTo>
                  <a:pt x="336" y="381"/>
                </a:lnTo>
                <a:lnTo>
                  <a:pt x="336" y="397"/>
                </a:lnTo>
                <a:lnTo>
                  <a:pt x="351" y="381"/>
                </a:lnTo>
                <a:lnTo>
                  <a:pt x="351" y="397"/>
                </a:lnTo>
                <a:lnTo>
                  <a:pt x="367" y="397"/>
                </a:lnTo>
                <a:lnTo>
                  <a:pt x="381" y="397"/>
                </a:lnTo>
                <a:lnTo>
                  <a:pt x="397" y="397"/>
                </a:lnTo>
                <a:lnTo>
                  <a:pt x="412" y="397"/>
                </a:lnTo>
                <a:lnTo>
                  <a:pt x="412" y="381"/>
                </a:lnTo>
                <a:lnTo>
                  <a:pt x="412" y="366"/>
                </a:lnTo>
                <a:lnTo>
                  <a:pt x="428" y="366"/>
                </a:lnTo>
                <a:lnTo>
                  <a:pt x="428" y="381"/>
                </a:lnTo>
                <a:lnTo>
                  <a:pt x="428" y="397"/>
                </a:lnTo>
                <a:lnTo>
                  <a:pt x="428" y="381"/>
                </a:lnTo>
                <a:lnTo>
                  <a:pt x="443" y="381"/>
                </a:lnTo>
                <a:lnTo>
                  <a:pt x="443" y="366"/>
                </a:lnTo>
                <a:lnTo>
                  <a:pt x="443" y="350"/>
                </a:lnTo>
                <a:lnTo>
                  <a:pt x="458" y="350"/>
                </a:lnTo>
                <a:lnTo>
                  <a:pt x="458" y="335"/>
                </a:lnTo>
                <a:lnTo>
                  <a:pt x="474" y="335"/>
                </a:lnTo>
                <a:lnTo>
                  <a:pt x="488" y="335"/>
                </a:lnTo>
                <a:lnTo>
                  <a:pt x="474" y="335"/>
                </a:lnTo>
                <a:lnTo>
                  <a:pt x="474" y="350"/>
                </a:lnTo>
                <a:lnTo>
                  <a:pt x="474" y="366"/>
                </a:lnTo>
                <a:lnTo>
                  <a:pt x="474" y="381"/>
                </a:lnTo>
                <a:lnTo>
                  <a:pt x="474" y="366"/>
                </a:lnTo>
                <a:lnTo>
                  <a:pt x="488" y="366"/>
                </a:lnTo>
                <a:lnTo>
                  <a:pt x="488" y="350"/>
                </a:lnTo>
                <a:lnTo>
                  <a:pt x="504" y="350"/>
                </a:lnTo>
                <a:lnTo>
                  <a:pt x="504" y="335"/>
                </a:lnTo>
                <a:lnTo>
                  <a:pt x="504" y="321"/>
                </a:lnTo>
                <a:lnTo>
                  <a:pt x="504" y="305"/>
                </a:lnTo>
                <a:lnTo>
                  <a:pt x="504" y="290"/>
                </a:lnTo>
                <a:lnTo>
                  <a:pt x="488" y="290"/>
                </a:lnTo>
                <a:lnTo>
                  <a:pt x="488" y="274"/>
                </a:lnTo>
                <a:lnTo>
                  <a:pt x="504" y="274"/>
                </a:lnTo>
                <a:lnTo>
                  <a:pt x="504" y="259"/>
                </a:lnTo>
                <a:lnTo>
                  <a:pt x="504" y="245"/>
                </a:lnTo>
                <a:lnTo>
                  <a:pt x="504" y="228"/>
                </a:lnTo>
                <a:lnTo>
                  <a:pt x="504" y="214"/>
                </a:lnTo>
                <a:lnTo>
                  <a:pt x="504" y="198"/>
                </a:lnTo>
                <a:lnTo>
                  <a:pt x="488" y="183"/>
                </a:lnTo>
                <a:lnTo>
                  <a:pt x="504" y="183"/>
                </a:lnTo>
                <a:lnTo>
                  <a:pt x="504" y="167"/>
                </a:lnTo>
                <a:lnTo>
                  <a:pt x="519" y="167"/>
                </a:lnTo>
                <a:lnTo>
                  <a:pt x="519" y="152"/>
                </a:lnTo>
                <a:lnTo>
                  <a:pt x="519" y="138"/>
                </a:lnTo>
                <a:lnTo>
                  <a:pt x="534" y="121"/>
                </a:lnTo>
                <a:lnTo>
                  <a:pt x="534" y="107"/>
                </a:lnTo>
                <a:lnTo>
                  <a:pt x="519" y="76"/>
                </a:lnTo>
                <a:lnTo>
                  <a:pt x="504" y="61"/>
                </a:lnTo>
                <a:lnTo>
                  <a:pt x="504" y="45"/>
                </a:lnTo>
                <a:lnTo>
                  <a:pt x="488" y="31"/>
                </a:lnTo>
                <a:lnTo>
                  <a:pt x="488" y="14"/>
                </a:lnTo>
                <a:lnTo>
                  <a:pt x="488" y="0"/>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33" name="Freeform 7"/>
          <p:cNvSpPr>
            <a:spLocks/>
          </p:cNvSpPr>
          <p:nvPr/>
        </p:nvSpPr>
        <p:spPr bwMode="auto">
          <a:xfrm>
            <a:off x="4398963" y="2922207"/>
            <a:ext cx="284162" cy="436562"/>
          </a:xfrm>
          <a:custGeom>
            <a:avLst/>
            <a:gdLst>
              <a:gd name="T0" fmla="*/ 132477217 w 320"/>
              <a:gd name="T1" fmla="*/ 18271308 h 550"/>
              <a:gd name="T2" fmla="*/ 108032163 w 320"/>
              <a:gd name="T3" fmla="*/ 37802296 h 550"/>
              <a:gd name="T4" fmla="*/ 96992473 w 320"/>
              <a:gd name="T5" fmla="*/ 28351924 h 550"/>
              <a:gd name="T6" fmla="*/ 96992473 w 320"/>
              <a:gd name="T7" fmla="*/ 28351924 h 550"/>
              <a:gd name="T8" fmla="*/ 84375685 w 320"/>
              <a:gd name="T9" fmla="*/ 57333290 h 550"/>
              <a:gd name="T10" fmla="*/ 84375685 w 320"/>
              <a:gd name="T11" fmla="*/ 76864271 h 550"/>
              <a:gd name="T12" fmla="*/ 84375685 w 320"/>
              <a:gd name="T13" fmla="*/ 76864271 h 550"/>
              <a:gd name="T14" fmla="*/ 96992473 w 320"/>
              <a:gd name="T15" fmla="*/ 76864271 h 550"/>
              <a:gd name="T16" fmla="*/ 84375685 w 320"/>
              <a:gd name="T17" fmla="*/ 95765810 h 550"/>
              <a:gd name="T18" fmla="*/ 72547447 w 320"/>
              <a:gd name="T19" fmla="*/ 124747189 h 550"/>
              <a:gd name="T20" fmla="*/ 84375685 w 320"/>
              <a:gd name="T21" fmla="*/ 124747189 h 550"/>
              <a:gd name="T22" fmla="*/ 96992473 w 320"/>
              <a:gd name="T23" fmla="*/ 105216207 h 550"/>
              <a:gd name="T24" fmla="*/ 84375685 w 320"/>
              <a:gd name="T25" fmla="*/ 134198355 h 550"/>
              <a:gd name="T26" fmla="*/ 96992473 w 320"/>
              <a:gd name="T27" fmla="*/ 153099100 h 550"/>
              <a:gd name="T28" fmla="*/ 132477217 w 320"/>
              <a:gd name="T29" fmla="*/ 153099100 h 550"/>
              <a:gd name="T30" fmla="*/ 119860429 w 320"/>
              <a:gd name="T31" fmla="*/ 172630082 h 550"/>
              <a:gd name="T32" fmla="*/ 132477217 w 320"/>
              <a:gd name="T33" fmla="*/ 192161063 h 550"/>
              <a:gd name="T34" fmla="*/ 119860429 w 320"/>
              <a:gd name="T35" fmla="*/ 220513024 h 550"/>
              <a:gd name="T36" fmla="*/ 108032163 w 320"/>
              <a:gd name="T37" fmla="*/ 220513024 h 550"/>
              <a:gd name="T38" fmla="*/ 84375685 w 320"/>
              <a:gd name="T39" fmla="*/ 220513024 h 550"/>
              <a:gd name="T40" fmla="*/ 72547447 w 320"/>
              <a:gd name="T41" fmla="*/ 220513024 h 550"/>
              <a:gd name="T42" fmla="*/ 72547447 w 320"/>
              <a:gd name="T43" fmla="*/ 230593633 h 550"/>
              <a:gd name="T44" fmla="*/ 59929771 w 320"/>
              <a:gd name="T45" fmla="*/ 230593633 h 550"/>
              <a:gd name="T46" fmla="*/ 72547447 w 320"/>
              <a:gd name="T47" fmla="*/ 240044005 h 550"/>
              <a:gd name="T48" fmla="*/ 72547447 w 320"/>
              <a:gd name="T49" fmla="*/ 249495171 h 550"/>
              <a:gd name="T50" fmla="*/ 36273279 w 320"/>
              <a:gd name="T51" fmla="*/ 268395916 h 550"/>
              <a:gd name="T52" fmla="*/ 23656484 w 320"/>
              <a:gd name="T53" fmla="*/ 268395916 h 550"/>
              <a:gd name="T54" fmla="*/ 59929771 w 320"/>
              <a:gd name="T55" fmla="*/ 279106762 h 550"/>
              <a:gd name="T56" fmla="*/ 84375685 w 320"/>
              <a:gd name="T57" fmla="*/ 287926898 h 550"/>
              <a:gd name="T58" fmla="*/ 108032163 w 320"/>
              <a:gd name="T59" fmla="*/ 297378064 h 550"/>
              <a:gd name="T60" fmla="*/ 84375685 w 320"/>
              <a:gd name="T61" fmla="*/ 307457879 h 550"/>
              <a:gd name="T62" fmla="*/ 48101518 w 320"/>
              <a:gd name="T63" fmla="*/ 297378064 h 550"/>
              <a:gd name="T64" fmla="*/ 12616791 w 320"/>
              <a:gd name="T65" fmla="*/ 326989655 h 550"/>
              <a:gd name="T66" fmla="*/ 12616791 w 320"/>
              <a:gd name="T67" fmla="*/ 335809791 h 550"/>
              <a:gd name="T68" fmla="*/ 48101518 w 320"/>
              <a:gd name="T69" fmla="*/ 335809791 h 550"/>
              <a:gd name="T70" fmla="*/ 84375685 w 320"/>
              <a:gd name="T71" fmla="*/ 326989655 h 550"/>
              <a:gd name="T72" fmla="*/ 132477217 w 320"/>
              <a:gd name="T73" fmla="*/ 335809791 h 550"/>
              <a:gd name="T74" fmla="*/ 144305456 w 320"/>
              <a:gd name="T75" fmla="*/ 335809791 h 550"/>
              <a:gd name="T76" fmla="*/ 181367271 w 320"/>
              <a:gd name="T77" fmla="*/ 346520636 h 550"/>
              <a:gd name="T78" fmla="*/ 228681114 w 320"/>
              <a:gd name="T79" fmla="*/ 335809791 h 550"/>
              <a:gd name="T80" fmla="*/ 216852875 w 320"/>
              <a:gd name="T81" fmla="*/ 316909046 h 550"/>
              <a:gd name="T82" fmla="*/ 241297957 w 320"/>
              <a:gd name="T83" fmla="*/ 287926898 h 550"/>
              <a:gd name="T84" fmla="*/ 241297957 w 320"/>
              <a:gd name="T85" fmla="*/ 268395916 h 550"/>
              <a:gd name="T86" fmla="*/ 216852875 w 320"/>
              <a:gd name="T87" fmla="*/ 268395916 h 550"/>
              <a:gd name="T88" fmla="*/ 216852875 w 320"/>
              <a:gd name="T89" fmla="*/ 249495171 h 550"/>
              <a:gd name="T90" fmla="*/ 204236087 w 320"/>
              <a:gd name="T91" fmla="*/ 192161063 h 550"/>
              <a:gd name="T92" fmla="*/ 181367271 w 320"/>
              <a:gd name="T93" fmla="*/ 144278964 h 550"/>
              <a:gd name="T94" fmla="*/ 167961934 w 320"/>
              <a:gd name="T95" fmla="*/ 115296816 h 550"/>
              <a:gd name="T96" fmla="*/ 181367271 w 320"/>
              <a:gd name="T97" fmla="*/ 95765810 h 550"/>
              <a:gd name="T98" fmla="*/ 204236087 w 320"/>
              <a:gd name="T99" fmla="*/ 76864271 h 550"/>
              <a:gd name="T100" fmla="*/ 204236087 w 320"/>
              <a:gd name="T101" fmla="*/ 57333290 h 550"/>
              <a:gd name="T102" fmla="*/ 167961934 w 320"/>
              <a:gd name="T103" fmla="*/ 47882905 h 550"/>
              <a:gd name="T104" fmla="*/ 167961934 w 320"/>
              <a:gd name="T105" fmla="*/ 37802296 h 550"/>
              <a:gd name="T106" fmla="*/ 192406960 w 320"/>
              <a:gd name="T107" fmla="*/ 28351924 h 550"/>
              <a:gd name="T108" fmla="*/ 216852875 w 320"/>
              <a:gd name="T109" fmla="*/ 18271308 h 550"/>
              <a:gd name="T110" fmla="*/ 204236087 w 320"/>
              <a:gd name="T111" fmla="*/ 9450376 h 550"/>
              <a:gd name="T112" fmla="*/ 192406960 w 320"/>
              <a:gd name="T113" fmla="*/ 0 h 550"/>
              <a:gd name="T114" fmla="*/ 156922244 w 320"/>
              <a:gd name="T115" fmla="*/ 0 h 550"/>
              <a:gd name="T116" fmla="*/ 156922244 w 320"/>
              <a:gd name="T117" fmla="*/ 0 h 5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550"/>
              <a:gd name="T179" fmla="*/ 320 w 320"/>
              <a:gd name="T180" fmla="*/ 550 h 5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550">
                <a:moveTo>
                  <a:pt x="183" y="0"/>
                </a:moveTo>
                <a:lnTo>
                  <a:pt x="183" y="0"/>
                </a:lnTo>
                <a:lnTo>
                  <a:pt x="168" y="15"/>
                </a:lnTo>
                <a:lnTo>
                  <a:pt x="168" y="29"/>
                </a:lnTo>
                <a:lnTo>
                  <a:pt x="152" y="29"/>
                </a:lnTo>
                <a:lnTo>
                  <a:pt x="152" y="45"/>
                </a:lnTo>
                <a:lnTo>
                  <a:pt x="137" y="60"/>
                </a:lnTo>
                <a:lnTo>
                  <a:pt x="123" y="60"/>
                </a:lnTo>
                <a:lnTo>
                  <a:pt x="123" y="45"/>
                </a:lnTo>
                <a:lnTo>
                  <a:pt x="107" y="60"/>
                </a:lnTo>
                <a:lnTo>
                  <a:pt x="107" y="76"/>
                </a:lnTo>
                <a:lnTo>
                  <a:pt x="107" y="91"/>
                </a:lnTo>
                <a:lnTo>
                  <a:pt x="123" y="91"/>
                </a:lnTo>
                <a:lnTo>
                  <a:pt x="123" y="106"/>
                </a:lnTo>
                <a:lnTo>
                  <a:pt x="107" y="106"/>
                </a:lnTo>
                <a:lnTo>
                  <a:pt x="107" y="122"/>
                </a:lnTo>
                <a:lnTo>
                  <a:pt x="92" y="122"/>
                </a:lnTo>
                <a:lnTo>
                  <a:pt x="107" y="122"/>
                </a:lnTo>
                <a:lnTo>
                  <a:pt x="123" y="122"/>
                </a:lnTo>
                <a:lnTo>
                  <a:pt x="123" y="136"/>
                </a:lnTo>
                <a:lnTo>
                  <a:pt x="107" y="152"/>
                </a:lnTo>
                <a:lnTo>
                  <a:pt x="107" y="167"/>
                </a:lnTo>
                <a:lnTo>
                  <a:pt x="92" y="183"/>
                </a:lnTo>
                <a:lnTo>
                  <a:pt x="92" y="198"/>
                </a:lnTo>
                <a:lnTo>
                  <a:pt x="107" y="198"/>
                </a:lnTo>
                <a:lnTo>
                  <a:pt x="107" y="213"/>
                </a:lnTo>
                <a:lnTo>
                  <a:pt x="107" y="198"/>
                </a:lnTo>
                <a:lnTo>
                  <a:pt x="123" y="183"/>
                </a:lnTo>
                <a:lnTo>
                  <a:pt x="123" y="167"/>
                </a:lnTo>
                <a:lnTo>
                  <a:pt x="123" y="152"/>
                </a:lnTo>
                <a:lnTo>
                  <a:pt x="123" y="183"/>
                </a:lnTo>
                <a:lnTo>
                  <a:pt x="123" y="198"/>
                </a:lnTo>
                <a:lnTo>
                  <a:pt x="107" y="213"/>
                </a:lnTo>
                <a:lnTo>
                  <a:pt x="107" y="229"/>
                </a:lnTo>
                <a:lnTo>
                  <a:pt x="123" y="229"/>
                </a:lnTo>
                <a:lnTo>
                  <a:pt x="123" y="243"/>
                </a:lnTo>
                <a:lnTo>
                  <a:pt x="137" y="259"/>
                </a:lnTo>
                <a:lnTo>
                  <a:pt x="152" y="243"/>
                </a:lnTo>
                <a:lnTo>
                  <a:pt x="168" y="243"/>
                </a:lnTo>
                <a:lnTo>
                  <a:pt x="168" y="259"/>
                </a:lnTo>
                <a:lnTo>
                  <a:pt x="152" y="274"/>
                </a:lnTo>
                <a:lnTo>
                  <a:pt x="152" y="289"/>
                </a:lnTo>
                <a:lnTo>
                  <a:pt x="152" y="305"/>
                </a:lnTo>
                <a:lnTo>
                  <a:pt x="168" y="305"/>
                </a:lnTo>
                <a:lnTo>
                  <a:pt x="183" y="305"/>
                </a:lnTo>
                <a:lnTo>
                  <a:pt x="168" y="319"/>
                </a:lnTo>
                <a:lnTo>
                  <a:pt x="168" y="336"/>
                </a:lnTo>
                <a:lnTo>
                  <a:pt x="152" y="350"/>
                </a:lnTo>
                <a:lnTo>
                  <a:pt x="168" y="350"/>
                </a:lnTo>
                <a:lnTo>
                  <a:pt x="152" y="350"/>
                </a:lnTo>
                <a:lnTo>
                  <a:pt x="137" y="350"/>
                </a:lnTo>
                <a:lnTo>
                  <a:pt x="123" y="350"/>
                </a:lnTo>
                <a:lnTo>
                  <a:pt x="107" y="350"/>
                </a:lnTo>
                <a:lnTo>
                  <a:pt x="107" y="336"/>
                </a:lnTo>
                <a:lnTo>
                  <a:pt x="92" y="350"/>
                </a:lnTo>
                <a:lnTo>
                  <a:pt x="92" y="366"/>
                </a:lnTo>
                <a:lnTo>
                  <a:pt x="107" y="366"/>
                </a:lnTo>
                <a:lnTo>
                  <a:pt x="92" y="366"/>
                </a:lnTo>
                <a:lnTo>
                  <a:pt x="76" y="366"/>
                </a:lnTo>
                <a:lnTo>
                  <a:pt x="76" y="381"/>
                </a:lnTo>
                <a:lnTo>
                  <a:pt x="92" y="381"/>
                </a:lnTo>
                <a:lnTo>
                  <a:pt x="107" y="366"/>
                </a:lnTo>
                <a:lnTo>
                  <a:pt x="107" y="381"/>
                </a:lnTo>
                <a:lnTo>
                  <a:pt x="92" y="396"/>
                </a:lnTo>
                <a:lnTo>
                  <a:pt x="76" y="412"/>
                </a:lnTo>
                <a:lnTo>
                  <a:pt x="61" y="426"/>
                </a:lnTo>
                <a:lnTo>
                  <a:pt x="46" y="426"/>
                </a:lnTo>
                <a:lnTo>
                  <a:pt x="30" y="426"/>
                </a:lnTo>
                <a:lnTo>
                  <a:pt x="46" y="443"/>
                </a:lnTo>
                <a:lnTo>
                  <a:pt x="46" y="426"/>
                </a:lnTo>
                <a:lnTo>
                  <a:pt x="61" y="426"/>
                </a:lnTo>
                <a:lnTo>
                  <a:pt x="76" y="443"/>
                </a:lnTo>
                <a:lnTo>
                  <a:pt x="92" y="443"/>
                </a:lnTo>
                <a:lnTo>
                  <a:pt x="92" y="457"/>
                </a:lnTo>
                <a:lnTo>
                  <a:pt x="107" y="457"/>
                </a:lnTo>
                <a:lnTo>
                  <a:pt x="107" y="472"/>
                </a:lnTo>
                <a:lnTo>
                  <a:pt x="123" y="472"/>
                </a:lnTo>
                <a:lnTo>
                  <a:pt x="137" y="472"/>
                </a:lnTo>
                <a:lnTo>
                  <a:pt x="137" y="457"/>
                </a:lnTo>
                <a:lnTo>
                  <a:pt x="137" y="472"/>
                </a:lnTo>
                <a:lnTo>
                  <a:pt x="123" y="488"/>
                </a:lnTo>
                <a:lnTo>
                  <a:pt x="107" y="488"/>
                </a:lnTo>
                <a:lnTo>
                  <a:pt x="92" y="472"/>
                </a:lnTo>
                <a:lnTo>
                  <a:pt x="76" y="472"/>
                </a:lnTo>
                <a:lnTo>
                  <a:pt x="61" y="472"/>
                </a:lnTo>
                <a:lnTo>
                  <a:pt x="46" y="488"/>
                </a:lnTo>
                <a:lnTo>
                  <a:pt x="30" y="488"/>
                </a:lnTo>
                <a:lnTo>
                  <a:pt x="16" y="503"/>
                </a:lnTo>
                <a:lnTo>
                  <a:pt x="16" y="519"/>
                </a:lnTo>
                <a:lnTo>
                  <a:pt x="0" y="533"/>
                </a:lnTo>
                <a:lnTo>
                  <a:pt x="16" y="533"/>
                </a:lnTo>
                <a:lnTo>
                  <a:pt x="30" y="533"/>
                </a:lnTo>
                <a:lnTo>
                  <a:pt x="46" y="533"/>
                </a:lnTo>
                <a:lnTo>
                  <a:pt x="61" y="533"/>
                </a:lnTo>
                <a:lnTo>
                  <a:pt x="76" y="533"/>
                </a:lnTo>
                <a:lnTo>
                  <a:pt x="92" y="519"/>
                </a:lnTo>
                <a:lnTo>
                  <a:pt x="107" y="519"/>
                </a:lnTo>
                <a:lnTo>
                  <a:pt x="123" y="519"/>
                </a:lnTo>
                <a:lnTo>
                  <a:pt x="137" y="533"/>
                </a:lnTo>
                <a:lnTo>
                  <a:pt x="152" y="533"/>
                </a:lnTo>
                <a:lnTo>
                  <a:pt x="168" y="533"/>
                </a:lnTo>
                <a:lnTo>
                  <a:pt x="183" y="533"/>
                </a:lnTo>
                <a:lnTo>
                  <a:pt x="199" y="533"/>
                </a:lnTo>
                <a:lnTo>
                  <a:pt x="213" y="533"/>
                </a:lnTo>
                <a:lnTo>
                  <a:pt x="230" y="550"/>
                </a:lnTo>
                <a:lnTo>
                  <a:pt x="244" y="550"/>
                </a:lnTo>
                <a:lnTo>
                  <a:pt x="259" y="550"/>
                </a:lnTo>
                <a:lnTo>
                  <a:pt x="275" y="533"/>
                </a:lnTo>
                <a:lnTo>
                  <a:pt x="290" y="533"/>
                </a:lnTo>
                <a:lnTo>
                  <a:pt x="290" y="519"/>
                </a:lnTo>
                <a:lnTo>
                  <a:pt x="290" y="503"/>
                </a:lnTo>
                <a:lnTo>
                  <a:pt x="275" y="503"/>
                </a:lnTo>
                <a:lnTo>
                  <a:pt x="290" y="488"/>
                </a:lnTo>
                <a:lnTo>
                  <a:pt x="290" y="472"/>
                </a:lnTo>
                <a:lnTo>
                  <a:pt x="306" y="457"/>
                </a:lnTo>
                <a:lnTo>
                  <a:pt x="320" y="457"/>
                </a:lnTo>
                <a:lnTo>
                  <a:pt x="320" y="443"/>
                </a:lnTo>
                <a:lnTo>
                  <a:pt x="320" y="426"/>
                </a:lnTo>
                <a:lnTo>
                  <a:pt x="306" y="426"/>
                </a:lnTo>
                <a:lnTo>
                  <a:pt x="306" y="412"/>
                </a:lnTo>
                <a:lnTo>
                  <a:pt x="290" y="412"/>
                </a:lnTo>
                <a:lnTo>
                  <a:pt x="275" y="426"/>
                </a:lnTo>
                <a:lnTo>
                  <a:pt x="259" y="412"/>
                </a:lnTo>
                <a:lnTo>
                  <a:pt x="275" y="412"/>
                </a:lnTo>
                <a:lnTo>
                  <a:pt x="275" y="396"/>
                </a:lnTo>
                <a:lnTo>
                  <a:pt x="275" y="366"/>
                </a:lnTo>
                <a:lnTo>
                  <a:pt x="259" y="336"/>
                </a:lnTo>
                <a:lnTo>
                  <a:pt x="259" y="305"/>
                </a:lnTo>
                <a:lnTo>
                  <a:pt x="244" y="274"/>
                </a:lnTo>
                <a:lnTo>
                  <a:pt x="244" y="259"/>
                </a:lnTo>
                <a:lnTo>
                  <a:pt x="244" y="243"/>
                </a:lnTo>
                <a:lnTo>
                  <a:pt x="230" y="229"/>
                </a:lnTo>
                <a:lnTo>
                  <a:pt x="230" y="213"/>
                </a:lnTo>
                <a:lnTo>
                  <a:pt x="230" y="198"/>
                </a:lnTo>
                <a:lnTo>
                  <a:pt x="213" y="198"/>
                </a:lnTo>
                <a:lnTo>
                  <a:pt x="213" y="183"/>
                </a:lnTo>
                <a:lnTo>
                  <a:pt x="213" y="167"/>
                </a:lnTo>
                <a:lnTo>
                  <a:pt x="230" y="167"/>
                </a:lnTo>
                <a:lnTo>
                  <a:pt x="230" y="152"/>
                </a:lnTo>
                <a:lnTo>
                  <a:pt x="244" y="152"/>
                </a:lnTo>
                <a:lnTo>
                  <a:pt x="244" y="136"/>
                </a:lnTo>
                <a:lnTo>
                  <a:pt x="259" y="122"/>
                </a:lnTo>
                <a:lnTo>
                  <a:pt x="275" y="106"/>
                </a:lnTo>
                <a:lnTo>
                  <a:pt x="259" y="91"/>
                </a:lnTo>
                <a:lnTo>
                  <a:pt x="244" y="76"/>
                </a:lnTo>
                <a:lnTo>
                  <a:pt x="230" y="76"/>
                </a:lnTo>
                <a:lnTo>
                  <a:pt x="213" y="76"/>
                </a:lnTo>
                <a:lnTo>
                  <a:pt x="199" y="76"/>
                </a:lnTo>
                <a:lnTo>
                  <a:pt x="199" y="60"/>
                </a:lnTo>
                <a:lnTo>
                  <a:pt x="213" y="60"/>
                </a:lnTo>
                <a:lnTo>
                  <a:pt x="213" y="45"/>
                </a:lnTo>
                <a:lnTo>
                  <a:pt x="230" y="45"/>
                </a:lnTo>
                <a:lnTo>
                  <a:pt x="244" y="45"/>
                </a:lnTo>
                <a:lnTo>
                  <a:pt x="259" y="29"/>
                </a:lnTo>
                <a:lnTo>
                  <a:pt x="275" y="29"/>
                </a:lnTo>
                <a:lnTo>
                  <a:pt x="275" y="15"/>
                </a:lnTo>
                <a:lnTo>
                  <a:pt x="259" y="15"/>
                </a:lnTo>
                <a:lnTo>
                  <a:pt x="244" y="15"/>
                </a:lnTo>
                <a:lnTo>
                  <a:pt x="244" y="0"/>
                </a:lnTo>
                <a:lnTo>
                  <a:pt x="230" y="0"/>
                </a:lnTo>
                <a:lnTo>
                  <a:pt x="213" y="0"/>
                </a:lnTo>
                <a:lnTo>
                  <a:pt x="199" y="0"/>
                </a:lnTo>
                <a:lnTo>
                  <a:pt x="183" y="0"/>
                </a:lnTo>
                <a:close/>
              </a:path>
            </a:pathLst>
          </a:custGeom>
          <a:solidFill>
            <a:srgbClr val="FFCC66"/>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34" name="Freeform 8"/>
          <p:cNvSpPr>
            <a:spLocks/>
          </p:cNvSpPr>
          <p:nvPr/>
        </p:nvSpPr>
        <p:spPr bwMode="auto">
          <a:xfrm>
            <a:off x="4398963" y="2922207"/>
            <a:ext cx="284162" cy="436562"/>
          </a:xfrm>
          <a:custGeom>
            <a:avLst/>
            <a:gdLst>
              <a:gd name="T0" fmla="*/ 132477217 w 320"/>
              <a:gd name="T1" fmla="*/ 18271308 h 550"/>
              <a:gd name="T2" fmla="*/ 108032163 w 320"/>
              <a:gd name="T3" fmla="*/ 37802296 h 550"/>
              <a:gd name="T4" fmla="*/ 96992473 w 320"/>
              <a:gd name="T5" fmla="*/ 28351924 h 550"/>
              <a:gd name="T6" fmla="*/ 96992473 w 320"/>
              <a:gd name="T7" fmla="*/ 28351924 h 550"/>
              <a:gd name="T8" fmla="*/ 84375685 w 320"/>
              <a:gd name="T9" fmla="*/ 57333290 h 550"/>
              <a:gd name="T10" fmla="*/ 84375685 w 320"/>
              <a:gd name="T11" fmla="*/ 76864271 h 550"/>
              <a:gd name="T12" fmla="*/ 84375685 w 320"/>
              <a:gd name="T13" fmla="*/ 76864271 h 550"/>
              <a:gd name="T14" fmla="*/ 96992473 w 320"/>
              <a:gd name="T15" fmla="*/ 76864271 h 550"/>
              <a:gd name="T16" fmla="*/ 84375685 w 320"/>
              <a:gd name="T17" fmla="*/ 95765810 h 550"/>
              <a:gd name="T18" fmla="*/ 72547447 w 320"/>
              <a:gd name="T19" fmla="*/ 124747189 h 550"/>
              <a:gd name="T20" fmla="*/ 84375685 w 320"/>
              <a:gd name="T21" fmla="*/ 124747189 h 550"/>
              <a:gd name="T22" fmla="*/ 96992473 w 320"/>
              <a:gd name="T23" fmla="*/ 105216207 h 550"/>
              <a:gd name="T24" fmla="*/ 84375685 w 320"/>
              <a:gd name="T25" fmla="*/ 134198355 h 550"/>
              <a:gd name="T26" fmla="*/ 96992473 w 320"/>
              <a:gd name="T27" fmla="*/ 153099100 h 550"/>
              <a:gd name="T28" fmla="*/ 132477217 w 320"/>
              <a:gd name="T29" fmla="*/ 153099100 h 550"/>
              <a:gd name="T30" fmla="*/ 119860429 w 320"/>
              <a:gd name="T31" fmla="*/ 172630082 h 550"/>
              <a:gd name="T32" fmla="*/ 132477217 w 320"/>
              <a:gd name="T33" fmla="*/ 192161063 h 550"/>
              <a:gd name="T34" fmla="*/ 119860429 w 320"/>
              <a:gd name="T35" fmla="*/ 220513024 h 550"/>
              <a:gd name="T36" fmla="*/ 108032163 w 320"/>
              <a:gd name="T37" fmla="*/ 220513024 h 550"/>
              <a:gd name="T38" fmla="*/ 84375685 w 320"/>
              <a:gd name="T39" fmla="*/ 211692888 h 550"/>
              <a:gd name="T40" fmla="*/ 72547447 w 320"/>
              <a:gd name="T41" fmla="*/ 220513024 h 550"/>
              <a:gd name="T42" fmla="*/ 84375685 w 320"/>
              <a:gd name="T43" fmla="*/ 230593633 h 550"/>
              <a:gd name="T44" fmla="*/ 59929771 w 320"/>
              <a:gd name="T45" fmla="*/ 230593633 h 550"/>
              <a:gd name="T46" fmla="*/ 84375685 w 320"/>
              <a:gd name="T47" fmla="*/ 230593633 h 550"/>
              <a:gd name="T48" fmla="*/ 59929771 w 320"/>
              <a:gd name="T49" fmla="*/ 259575780 h 550"/>
              <a:gd name="T50" fmla="*/ 36273279 w 320"/>
              <a:gd name="T51" fmla="*/ 268395916 h 550"/>
              <a:gd name="T52" fmla="*/ 36273279 w 320"/>
              <a:gd name="T53" fmla="*/ 279106762 h 550"/>
              <a:gd name="T54" fmla="*/ 72547447 w 320"/>
              <a:gd name="T55" fmla="*/ 279106762 h 550"/>
              <a:gd name="T56" fmla="*/ 96992473 w 320"/>
              <a:gd name="T57" fmla="*/ 297378064 h 550"/>
              <a:gd name="T58" fmla="*/ 108032163 w 320"/>
              <a:gd name="T59" fmla="*/ 297378064 h 550"/>
              <a:gd name="T60" fmla="*/ 72547447 w 320"/>
              <a:gd name="T61" fmla="*/ 297378064 h 550"/>
              <a:gd name="T62" fmla="*/ 12616791 w 320"/>
              <a:gd name="T63" fmla="*/ 316909046 h 550"/>
              <a:gd name="T64" fmla="*/ 12616791 w 320"/>
              <a:gd name="T65" fmla="*/ 335809791 h 550"/>
              <a:gd name="T66" fmla="*/ 36273279 w 320"/>
              <a:gd name="T67" fmla="*/ 335809791 h 550"/>
              <a:gd name="T68" fmla="*/ 72547447 w 320"/>
              <a:gd name="T69" fmla="*/ 326989655 h 550"/>
              <a:gd name="T70" fmla="*/ 132477217 w 320"/>
              <a:gd name="T71" fmla="*/ 335809791 h 550"/>
              <a:gd name="T72" fmla="*/ 144305456 w 320"/>
              <a:gd name="T73" fmla="*/ 335809791 h 550"/>
              <a:gd name="T74" fmla="*/ 181367271 w 320"/>
              <a:gd name="T75" fmla="*/ 346520636 h 550"/>
              <a:gd name="T76" fmla="*/ 228681114 w 320"/>
              <a:gd name="T77" fmla="*/ 326989655 h 550"/>
              <a:gd name="T78" fmla="*/ 216852875 w 320"/>
              <a:gd name="T79" fmla="*/ 316909046 h 550"/>
              <a:gd name="T80" fmla="*/ 252337647 w 320"/>
              <a:gd name="T81" fmla="*/ 287926898 h 550"/>
              <a:gd name="T82" fmla="*/ 241297957 w 320"/>
              <a:gd name="T83" fmla="*/ 259575780 h 550"/>
              <a:gd name="T84" fmla="*/ 216852875 w 320"/>
              <a:gd name="T85" fmla="*/ 268395916 h 550"/>
              <a:gd name="T86" fmla="*/ 216852875 w 320"/>
              <a:gd name="T87" fmla="*/ 249495171 h 550"/>
              <a:gd name="T88" fmla="*/ 192406960 w 320"/>
              <a:gd name="T89" fmla="*/ 172630082 h 550"/>
              <a:gd name="T90" fmla="*/ 181367271 w 320"/>
              <a:gd name="T91" fmla="*/ 134198355 h 550"/>
              <a:gd name="T92" fmla="*/ 167961934 w 320"/>
              <a:gd name="T93" fmla="*/ 115296816 h 550"/>
              <a:gd name="T94" fmla="*/ 192406960 w 320"/>
              <a:gd name="T95" fmla="*/ 95765810 h 550"/>
              <a:gd name="T96" fmla="*/ 216852875 w 320"/>
              <a:gd name="T97" fmla="*/ 66783662 h 550"/>
              <a:gd name="T98" fmla="*/ 181367271 w 320"/>
              <a:gd name="T99" fmla="*/ 47882905 h 550"/>
              <a:gd name="T100" fmla="*/ 156922244 w 320"/>
              <a:gd name="T101" fmla="*/ 47882905 h 550"/>
              <a:gd name="T102" fmla="*/ 192406960 w 320"/>
              <a:gd name="T103" fmla="*/ 28351924 h 550"/>
              <a:gd name="T104" fmla="*/ 216852875 w 320"/>
              <a:gd name="T105" fmla="*/ 18271308 h 550"/>
              <a:gd name="T106" fmla="*/ 216852875 w 320"/>
              <a:gd name="T107" fmla="*/ 9450376 h 550"/>
              <a:gd name="T108" fmla="*/ 192406960 w 320"/>
              <a:gd name="T109" fmla="*/ 9450376 h 550"/>
              <a:gd name="T110" fmla="*/ 156922244 w 320"/>
              <a:gd name="T111" fmla="*/ 0 h 550"/>
              <a:gd name="T112" fmla="*/ 156922244 w 320"/>
              <a:gd name="T113" fmla="*/ 0 h 5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0"/>
              <a:gd name="T172" fmla="*/ 0 h 550"/>
              <a:gd name="T173" fmla="*/ 320 w 320"/>
              <a:gd name="T174" fmla="*/ 550 h 5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0" h="550">
                <a:moveTo>
                  <a:pt x="183" y="0"/>
                </a:moveTo>
                <a:lnTo>
                  <a:pt x="183" y="0"/>
                </a:lnTo>
                <a:lnTo>
                  <a:pt x="168" y="15"/>
                </a:lnTo>
                <a:lnTo>
                  <a:pt x="168" y="29"/>
                </a:lnTo>
                <a:lnTo>
                  <a:pt x="152" y="29"/>
                </a:lnTo>
                <a:lnTo>
                  <a:pt x="152" y="45"/>
                </a:lnTo>
                <a:lnTo>
                  <a:pt x="137" y="60"/>
                </a:lnTo>
                <a:lnTo>
                  <a:pt x="123" y="60"/>
                </a:lnTo>
                <a:lnTo>
                  <a:pt x="123" y="45"/>
                </a:lnTo>
                <a:lnTo>
                  <a:pt x="107" y="60"/>
                </a:lnTo>
                <a:lnTo>
                  <a:pt x="107" y="76"/>
                </a:lnTo>
                <a:lnTo>
                  <a:pt x="107" y="91"/>
                </a:lnTo>
                <a:lnTo>
                  <a:pt x="123" y="91"/>
                </a:lnTo>
                <a:lnTo>
                  <a:pt x="123" y="106"/>
                </a:lnTo>
                <a:lnTo>
                  <a:pt x="107" y="106"/>
                </a:lnTo>
                <a:lnTo>
                  <a:pt x="107" y="122"/>
                </a:lnTo>
                <a:lnTo>
                  <a:pt x="92" y="122"/>
                </a:lnTo>
                <a:lnTo>
                  <a:pt x="107" y="122"/>
                </a:lnTo>
                <a:lnTo>
                  <a:pt x="123" y="122"/>
                </a:lnTo>
                <a:lnTo>
                  <a:pt x="123" y="136"/>
                </a:lnTo>
                <a:lnTo>
                  <a:pt x="107" y="152"/>
                </a:lnTo>
                <a:lnTo>
                  <a:pt x="107" y="167"/>
                </a:lnTo>
                <a:lnTo>
                  <a:pt x="92" y="183"/>
                </a:lnTo>
                <a:lnTo>
                  <a:pt x="92" y="198"/>
                </a:lnTo>
                <a:lnTo>
                  <a:pt x="107" y="198"/>
                </a:lnTo>
                <a:lnTo>
                  <a:pt x="107" y="213"/>
                </a:lnTo>
                <a:lnTo>
                  <a:pt x="107" y="198"/>
                </a:lnTo>
                <a:lnTo>
                  <a:pt x="123" y="183"/>
                </a:lnTo>
                <a:lnTo>
                  <a:pt x="123" y="167"/>
                </a:lnTo>
                <a:lnTo>
                  <a:pt x="123" y="152"/>
                </a:lnTo>
                <a:lnTo>
                  <a:pt x="123" y="183"/>
                </a:lnTo>
                <a:lnTo>
                  <a:pt x="123" y="198"/>
                </a:lnTo>
                <a:lnTo>
                  <a:pt x="107" y="213"/>
                </a:lnTo>
                <a:lnTo>
                  <a:pt x="107" y="229"/>
                </a:lnTo>
                <a:lnTo>
                  <a:pt x="123" y="229"/>
                </a:lnTo>
                <a:lnTo>
                  <a:pt x="123" y="243"/>
                </a:lnTo>
                <a:lnTo>
                  <a:pt x="137" y="259"/>
                </a:lnTo>
                <a:lnTo>
                  <a:pt x="152" y="243"/>
                </a:lnTo>
                <a:lnTo>
                  <a:pt x="168" y="243"/>
                </a:lnTo>
                <a:lnTo>
                  <a:pt x="168" y="259"/>
                </a:lnTo>
                <a:lnTo>
                  <a:pt x="152" y="274"/>
                </a:lnTo>
                <a:lnTo>
                  <a:pt x="152" y="289"/>
                </a:lnTo>
                <a:lnTo>
                  <a:pt x="152" y="305"/>
                </a:lnTo>
                <a:lnTo>
                  <a:pt x="168" y="305"/>
                </a:lnTo>
                <a:lnTo>
                  <a:pt x="183" y="305"/>
                </a:lnTo>
                <a:lnTo>
                  <a:pt x="168" y="319"/>
                </a:lnTo>
                <a:lnTo>
                  <a:pt x="168" y="336"/>
                </a:lnTo>
                <a:lnTo>
                  <a:pt x="152" y="350"/>
                </a:lnTo>
                <a:lnTo>
                  <a:pt x="168" y="350"/>
                </a:lnTo>
                <a:lnTo>
                  <a:pt x="152" y="350"/>
                </a:lnTo>
                <a:lnTo>
                  <a:pt x="137" y="350"/>
                </a:lnTo>
                <a:lnTo>
                  <a:pt x="123" y="350"/>
                </a:lnTo>
                <a:lnTo>
                  <a:pt x="107" y="350"/>
                </a:lnTo>
                <a:lnTo>
                  <a:pt x="107" y="336"/>
                </a:lnTo>
                <a:lnTo>
                  <a:pt x="92" y="350"/>
                </a:lnTo>
                <a:lnTo>
                  <a:pt x="92" y="366"/>
                </a:lnTo>
                <a:lnTo>
                  <a:pt x="107" y="366"/>
                </a:lnTo>
                <a:lnTo>
                  <a:pt x="92" y="366"/>
                </a:lnTo>
                <a:lnTo>
                  <a:pt x="76" y="366"/>
                </a:lnTo>
                <a:lnTo>
                  <a:pt x="76" y="381"/>
                </a:lnTo>
                <a:lnTo>
                  <a:pt x="92" y="381"/>
                </a:lnTo>
                <a:lnTo>
                  <a:pt x="107" y="366"/>
                </a:lnTo>
                <a:lnTo>
                  <a:pt x="107" y="381"/>
                </a:lnTo>
                <a:lnTo>
                  <a:pt x="92" y="396"/>
                </a:lnTo>
                <a:lnTo>
                  <a:pt x="76" y="412"/>
                </a:lnTo>
                <a:lnTo>
                  <a:pt x="61" y="426"/>
                </a:lnTo>
                <a:lnTo>
                  <a:pt x="46" y="426"/>
                </a:lnTo>
                <a:lnTo>
                  <a:pt x="30" y="426"/>
                </a:lnTo>
                <a:lnTo>
                  <a:pt x="46" y="443"/>
                </a:lnTo>
                <a:lnTo>
                  <a:pt x="46" y="426"/>
                </a:lnTo>
                <a:lnTo>
                  <a:pt x="61" y="426"/>
                </a:lnTo>
                <a:lnTo>
                  <a:pt x="76" y="443"/>
                </a:lnTo>
                <a:lnTo>
                  <a:pt x="92" y="443"/>
                </a:lnTo>
                <a:lnTo>
                  <a:pt x="92" y="457"/>
                </a:lnTo>
                <a:lnTo>
                  <a:pt x="107" y="457"/>
                </a:lnTo>
                <a:lnTo>
                  <a:pt x="107" y="472"/>
                </a:lnTo>
                <a:lnTo>
                  <a:pt x="123" y="472"/>
                </a:lnTo>
                <a:lnTo>
                  <a:pt x="137" y="472"/>
                </a:lnTo>
                <a:lnTo>
                  <a:pt x="137" y="457"/>
                </a:lnTo>
                <a:lnTo>
                  <a:pt x="137" y="472"/>
                </a:lnTo>
                <a:lnTo>
                  <a:pt x="123" y="488"/>
                </a:lnTo>
                <a:lnTo>
                  <a:pt x="107" y="488"/>
                </a:lnTo>
                <a:lnTo>
                  <a:pt x="92" y="472"/>
                </a:lnTo>
                <a:lnTo>
                  <a:pt x="76" y="472"/>
                </a:lnTo>
                <a:lnTo>
                  <a:pt x="61" y="472"/>
                </a:lnTo>
                <a:lnTo>
                  <a:pt x="46" y="488"/>
                </a:lnTo>
                <a:lnTo>
                  <a:pt x="30" y="488"/>
                </a:lnTo>
                <a:lnTo>
                  <a:pt x="16" y="503"/>
                </a:lnTo>
                <a:lnTo>
                  <a:pt x="16" y="519"/>
                </a:lnTo>
                <a:lnTo>
                  <a:pt x="0" y="533"/>
                </a:lnTo>
                <a:lnTo>
                  <a:pt x="16" y="533"/>
                </a:lnTo>
                <a:lnTo>
                  <a:pt x="30" y="533"/>
                </a:lnTo>
                <a:lnTo>
                  <a:pt x="46" y="533"/>
                </a:lnTo>
                <a:lnTo>
                  <a:pt x="61" y="533"/>
                </a:lnTo>
                <a:lnTo>
                  <a:pt x="76" y="533"/>
                </a:lnTo>
                <a:lnTo>
                  <a:pt x="92" y="519"/>
                </a:lnTo>
                <a:lnTo>
                  <a:pt x="107" y="519"/>
                </a:lnTo>
                <a:lnTo>
                  <a:pt x="123" y="519"/>
                </a:lnTo>
                <a:lnTo>
                  <a:pt x="137" y="533"/>
                </a:lnTo>
                <a:lnTo>
                  <a:pt x="152" y="533"/>
                </a:lnTo>
                <a:lnTo>
                  <a:pt x="168" y="533"/>
                </a:lnTo>
                <a:lnTo>
                  <a:pt x="183" y="533"/>
                </a:lnTo>
                <a:lnTo>
                  <a:pt x="199" y="533"/>
                </a:lnTo>
                <a:lnTo>
                  <a:pt x="213" y="533"/>
                </a:lnTo>
                <a:lnTo>
                  <a:pt x="230" y="550"/>
                </a:lnTo>
                <a:lnTo>
                  <a:pt x="244" y="550"/>
                </a:lnTo>
                <a:lnTo>
                  <a:pt x="259" y="550"/>
                </a:lnTo>
                <a:lnTo>
                  <a:pt x="275" y="533"/>
                </a:lnTo>
                <a:lnTo>
                  <a:pt x="290" y="533"/>
                </a:lnTo>
                <a:lnTo>
                  <a:pt x="290" y="519"/>
                </a:lnTo>
                <a:lnTo>
                  <a:pt x="290" y="503"/>
                </a:lnTo>
                <a:lnTo>
                  <a:pt x="275" y="503"/>
                </a:lnTo>
                <a:lnTo>
                  <a:pt x="290" y="488"/>
                </a:lnTo>
                <a:lnTo>
                  <a:pt x="290" y="472"/>
                </a:lnTo>
                <a:lnTo>
                  <a:pt x="306" y="457"/>
                </a:lnTo>
                <a:lnTo>
                  <a:pt x="320" y="457"/>
                </a:lnTo>
                <a:lnTo>
                  <a:pt x="320" y="443"/>
                </a:lnTo>
                <a:lnTo>
                  <a:pt x="320" y="426"/>
                </a:lnTo>
                <a:lnTo>
                  <a:pt x="306" y="426"/>
                </a:lnTo>
                <a:lnTo>
                  <a:pt x="306" y="412"/>
                </a:lnTo>
                <a:lnTo>
                  <a:pt x="290" y="412"/>
                </a:lnTo>
                <a:lnTo>
                  <a:pt x="275" y="426"/>
                </a:lnTo>
                <a:lnTo>
                  <a:pt x="259" y="412"/>
                </a:lnTo>
                <a:lnTo>
                  <a:pt x="275" y="412"/>
                </a:lnTo>
                <a:lnTo>
                  <a:pt x="275" y="396"/>
                </a:lnTo>
                <a:lnTo>
                  <a:pt x="275" y="366"/>
                </a:lnTo>
                <a:lnTo>
                  <a:pt x="259" y="336"/>
                </a:lnTo>
                <a:lnTo>
                  <a:pt x="259" y="305"/>
                </a:lnTo>
                <a:lnTo>
                  <a:pt x="244" y="274"/>
                </a:lnTo>
                <a:lnTo>
                  <a:pt x="244" y="259"/>
                </a:lnTo>
                <a:lnTo>
                  <a:pt x="244" y="243"/>
                </a:lnTo>
                <a:lnTo>
                  <a:pt x="230" y="229"/>
                </a:lnTo>
                <a:lnTo>
                  <a:pt x="230" y="213"/>
                </a:lnTo>
                <a:lnTo>
                  <a:pt x="230" y="198"/>
                </a:lnTo>
                <a:lnTo>
                  <a:pt x="213" y="198"/>
                </a:lnTo>
                <a:lnTo>
                  <a:pt x="213" y="183"/>
                </a:lnTo>
                <a:lnTo>
                  <a:pt x="213" y="167"/>
                </a:lnTo>
                <a:lnTo>
                  <a:pt x="230" y="167"/>
                </a:lnTo>
                <a:lnTo>
                  <a:pt x="230" y="152"/>
                </a:lnTo>
                <a:lnTo>
                  <a:pt x="244" y="152"/>
                </a:lnTo>
                <a:lnTo>
                  <a:pt x="244" y="136"/>
                </a:lnTo>
                <a:lnTo>
                  <a:pt x="259" y="122"/>
                </a:lnTo>
                <a:lnTo>
                  <a:pt x="275" y="106"/>
                </a:lnTo>
                <a:lnTo>
                  <a:pt x="259" y="91"/>
                </a:lnTo>
                <a:lnTo>
                  <a:pt x="244" y="76"/>
                </a:lnTo>
                <a:lnTo>
                  <a:pt x="230" y="76"/>
                </a:lnTo>
                <a:lnTo>
                  <a:pt x="213" y="76"/>
                </a:lnTo>
                <a:lnTo>
                  <a:pt x="199" y="76"/>
                </a:lnTo>
                <a:lnTo>
                  <a:pt x="199" y="60"/>
                </a:lnTo>
                <a:lnTo>
                  <a:pt x="213" y="60"/>
                </a:lnTo>
                <a:lnTo>
                  <a:pt x="213" y="45"/>
                </a:lnTo>
                <a:lnTo>
                  <a:pt x="230" y="45"/>
                </a:lnTo>
                <a:lnTo>
                  <a:pt x="244" y="45"/>
                </a:lnTo>
                <a:lnTo>
                  <a:pt x="259" y="29"/>
                </a:lnTo>
                <a:lnTo>
                  <a:pt x="275" y="29"/>
                </a:lnTo>
                <a:lnTo>
                  <a:pt x="275" y="15"/>
                </a:lnTo>
                <a:lnTo>
                  <a:pt x="259" y="15"/>
                </a:lnTo>
                <a:lnTo>
                  <a:pt x="244" y="15"/>
                </a:lnTo>
                <a:lnTo>
                  <a:pt x="244" y="0"/>
                </a:lnTo>
                <a:lnTo>
                  <a:pt x="230" y="0"/>
                </a:lnTo>
                <a:lnTo>
                  <a:pt x="213" y="0"/>
                </a:lnTo>
                <a:lnTo>
                  <a:pt x="199" y="0"/>
                </a:lnTo>
                <a:lnTo>
                  <a:pt x="183" y="0"/>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35" name="Freeform 9"/>
          <p:cNvSpPr>
            <a:spLocks/>
          </p:cNvSpPr>
          <p:nvPr/>
        </p:nvSpPr>
        <p:spPr bwMode="auto">
          <a:xfrm>
            <a:off x="4264025" y="3068257"/>
            <a:ext cx="201613" cy="168275"/>
          </a:xfrm>
          <a:custGeom>
            <a:avLst/>
            <a:gdLst>
              <a:gd name="T0" fmla="*/ 165874685 w 229"/>
              <a:gd name="T1" fmla="*/ 9361779 h 213"/>
              <a:gd name="T2" fmla="*/ 177501325 w 229"/>
              <a:gd name="T3" fmla="*/ 18724347 h 213"/>
              <a:gd name="T4" fmla="*/ 177501325 w 229"/>
              <a:gd name="T5" fmla="*/ 37447904 h 213"/>
              <a:gd name="T6" fmla="*/ 177501325 w 229"/>
              <a:gd name="T7" fmla="*/ 47434588 h 213"/>
              <a:gd name="T8" fmla="*/ 177501325 w 229"/>
              <a:gd name="T9" fmla="*/ 56796376 h 213"/>
              <a:gd name="T10" fmla="*/ 154248045 w 229"/>
              <a:gd name="T11" fmla="*/ 56796376 h 213"/>
              <a:gd name="T12" fmla="*/ 154248045 w 229"/>
              <a:gd name="T13" fmla="*/ 84882493 h 213"/>
              <a:gd name="T14" fmla="*/ 141845768 w 229"/>
              <a:gd name="T15" fmla="*/ 114216870 h 213"/>
              <a:gd name="T16" fmla="*/ 118592488 w 229"/>
              <a:gd name="T17" fmla="*/ 132941211 h 213"/>
              <a:gd name="T18" fmla="*/ 118592488 w 229"/>
              <a:gd name="T19" fmla="*/ 123579436 h 213"/>
              <a:gd name="T20" fmla="*/ 94564423 w 229"/>
              <a:gd name="T21" fmla="*/ 123579436 h 213"/>
              <a:gd name="T22" fmla="*/ 71310262 w 229"/>
              <a:gd name="T23" fmla="*/ 132941211 h 213"/>
              <a:gd name="T24" fmla="*/ 48056969 w 229"/>
              <a:gd name="T25" fmla="*/ 132941211 h 213"/>
              <a:gd name="T26" fmla="*/ 24028925 w 229"/>
              <a:gd name="T27" fmla="*/ 132941211 h 213"/>
              <a:gd name="T28" fmla="*/ 12402281 w 229"/>
              <a:gd name="T29" fmla="*/ 123579436 h 213"/>
              <a:gd name="T30" fmla="*/ 0 w 229"/>
              <a:gd name="T31" fmla="*/ 114216870 h 213"/>
              <a:gd name="T32" fmla="*/ 0 w 229"/>
              <a:gd name="T33" fmla="*/ 104230977 h 213"/>
              <a:gd name="T34" fmla="*/ 12402281 w 229"/>
              <a:gd name="T35" fmla="*/ 95493295 h 213"/>
              <a:gd name="T36" fmla="*/ 24028925 w 229"/>
              <a:gd name="T37" fmla="*/ 95493295 h 213"/>
              <a:gd name="T38" fmla="*/ 48056969 w 229"/>
              <a:gd name="T39" fmla="*/ 84882493 h 213"/>
              <a:gd name="T40" fmla="*/ 58908865 w 229"/>
              <a:gd name="T41" fmla="*/ 84882493 h 213"/>
              <a:gd name="T42" fmla="*/ 48056969 w 229"/>
              <a:gd name="T43" fmla="*/ 76144835 h 213"/>
              <a:gd name="T44" fmla="*/ 48056969 w 229"/>
              <a:gd name="T45" fmla="*/ 76144835 h 213"/>
              <a:gd name="T46" fmla="*/ 58908865 w 229"/>
              <a:gd name="T47" fmla="*/ 66158152 h 213"/>
              <a:gd name="T48" fmla="*/ 58908865 w 229"/>
              <a:gd name="T49" fmla="*/ 56796376 h 213"/>
              <a:gd name="T50" fmla="*/ 48056969 w 229"/>
              <a:gd name="T51" fmla="*/ 56796376 h 213"/>
              <a:gd name="T52" fmla="*/ 35655571 w 229"/>
              <a:gd name="T53" fmla="*/ 47434588 h 213"/>
              <a:gd name="T54" fmla="*/ 48056969 w 229"/>
              <a:gd name="T55" fmla="*/ 18724347 h 213"/>
              <a:gd name="T56" fmla="*/ 82936903 w 229"/>
              <a:gd name="T57" fmla="*/ 28710247 h 213"/>
              <a:gd name="T58" fmla="*/ 94564423 w 229"/>
              <a:gd name="T59" fmla="*/ 28710247 h 213"/>
              <a:gd name="T60" fmla="*/ 106965820 w 229"/>
              <a:gd name="T61" fmla="*/ 18724347 h 213"/>
              <a:gd name="T62" fmla="*/ 94564423 w 229"/>
              <a:gd name="T63" fmla="*/ 18724347 h 213"/>
              <a:gd name="T64" fmla="*/ 94564423 w 229"/>
              <a:gd name="T65" fmla="*/ 9361779 h 213"/>
              <a:gd name="T66" fmla="*/ 106965820 w 229"/>
              <a:gd name="T67" fmla="*/ 9361779 h 213"/>
              <a:gd name="T68" fmla="*/ 118592488 w 229"/>
              <a:gd name="T69" fmla="*/ 0 h 213"/>
              <a:gd name="T70" fmla="*/ 141845768 w 229"/>
              <a:gd name="T71" fmla="*/ 0 h 213"/>
              <a:gd name="T72" fmla="*/ 154248045 w 229"/>
              <a:gd name="T73" fmla="*/ 9361779 h 213"/>
              <a:gd name="T74" fmla="*/ 154248045 w 229"/>
              <a:gd name="T75" fmla="*/ 9361779 h 2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213"/>
              <a:gd name="T116" fmla="*/ 229 w 229"/>
              <a:gd name="T117" fmla="*/ 213 h 2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213">
                <a:moveTo>
                  <a:pt x="199" y="15"/>
                </a:moveTo>
                <a:lnTo>
                  <a:pt x="214" y="15"/>
                </a:lnTo>
                <a:lnTo>
                  <a:pt x="229" y="30"/>
                </a:lnTo>
                <a:lnTo>
                  <a:pt x="229" y="46"/>
                </a:lnTo>
                <a:lnTo>
                  <a:pt x="229" y="60"/>
                </a:lnTo>
                <a:lnTo>
                  <a:pt x="229" y="76"/>
                </a:lnTo>
                <a:lnTo>
                  <a:pt x="229" y="91"/>
                </a:lnTo>
                <a:lnTo>
                  <a:pt x="214" y="91"/>
                </a:lnTo>
                <a:lnTo>
                  <a:pt x="199" y="91"/>
                </a:lnTo>
                <a:lnTo>
                  <a:pt x="199" y="136"/>
                </a:lnTo>
                <a:lnTo>
                  <a:pt x="183" y="153"/>
                </a:lnTo>
                <a:lnTo>
                  <a:pt x="183" y="183"/>
                </a:lnTo>
                <a:lnTo>
                  <a:pt x="153" y="213"/>
                </a:lnTo>
                <a:lnTo>
                  <a:pt x="153" y="198"/>
                </a:lnTo>
                <a:lnTo>
                  <a:pt x="138" y="198"/>
                </a:lnTo>
                <a:lnTo>
                  <a:pt x="122" y="198"/>
                </a:lnTo>
                <a:lnTo>
                  <a:pt x="107" y="213"/>
                </a:lnTo>
                <a:lnTo>
                  <a:pt x="92" y="213"/>
                </a:lnTo>
                <a:lnTo>
                  <a:pt x="76" y="213"/>
                </a:lnTo>
                <a:lnTo>
                  <a:pt x="62" y="213"/>
                </a:lnTo>
                <a:lnTo>
                  <a:pt x="46" y="213"/>
                </a:lnTo>
                <a:lnTo>
                  <a:pt x="31" y="213"/>
                </a:lnTo>
                <a:lnTo>
                  <a:pt x="16" y="198"/>
                </a:lnTo>
                <a:lnTo>
                  <a:pt x="0" y="183"/>
                </a:lnTo>
                <a:lnTo>
                  <a:pt x="0" y="167"/>
                </a:lnTo>
                <a:lnTo>
                  <a:pt x="0" y="153"/>
                </a:lnTo>
                <a:lnTo>
                  <a:pt x="16" y="153"/>
                </a:lnTo>
                <a:lnTo>
                  <a:pt x="31" y="153"/>
                </a:lnTo>
                <a:lnTo>
                  <a:pt x="46" y="153"/>
                </a:lnTo>
                <a:lnTo>
                  <a:pt x="62" y="136"/>
                </a:lnTo>
                <a:lnTo>
                  <a:pt x="76" y="136"/>
                </a:lnTo>
                <a:lnTo>
                  <a:pt x="62" y="122"/>
                </a:lnTo>
                <a:lnTo>
                  <a:pt x="76" y="106"/>
                </a:lnTo>
                <a:lnTo>
                  <a:pt x="76" y="91"/>
                </a:lnTo>
                <a:lnTo>
                  <a:pt x="62" y="91"/>
                </a:lnTo>
                <a:lnTo>
                  <a:pt x="46" y="91"/>
                </a:lnTo>
                <a:lnTo>
                  <a:pt x="46" y="76"/>
                </a:lnTo>
                <a:lnTo>
                  <a:pt x="46" y="46"/>
                </a:lnTo>
                <a:lnTo>
                  <a:pt x="62" y="30"/>
                </a:lnTo>
                <a:lnTo>
                  <a:pt x="92" y="30"/>
                </a:lnTo>
                <a:lnTo>
                  <a:pt x="107" y="46"/>
                </a:lnTo>
                <a:lnTo>
                  <a:pt x="122" y="46"/>
                </a:lnTo>
                <a:lnTo>
                  <a:pt x="138" y="46"/>
                </a:lnTo>
                <a:lnTo>
                  <a:pt x="138" y="30"/>
                </a:lnTo>
                <a:lnTo>
                  <a:pt x="122" y="30"/>
                </a:lnTo>
                <a:lnTo>
                  <a:pt x="122" y="15"/>
                </a:lnTo>
                <a:lnTo>
                  <a:pt x="138" y="15"/>
                </a:lnTo>
                <a:lnTo>
                  <a:pt x="138" y="0"/>
                </a:lnTo>
                <a:lnTo>
                  <a:pt x="153" y="0"/>
                </a:lnTo>
                <a:lnTo>
                  <a:pt x="169" y="0"/>
                </a:lnTo>
                <a:lnTo>
                  <a:pt x="183" y="0"/>
                </a:lnTo>
                <a:lnTo>
                  <a:pt x="199" y="0"/>
                </a:lnTo>
                <a:lnTo>
                  <a:pt x="199" y="15"/>
                </a:lnTo>
                <a:close/>
              </a:path>
            </a:pathLst>
          </a:custGeom>
          <a:solidFill>
            <a:srgbClr val="FFCC66"/>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36" name="Freeform 10"/>
          <p:cNvSpPr>
            <a:spLocks/>
          </p:cNvSpPr>
          <p:nvPr/>
        </p:nvSpPr>
        <p:spPr bwMode="auto">
          <a:xfrm>
            <a:off x="4264025" y="3068257"/>
            <a:ext cx="201613" cy="168275"/>
          </a:xfrm>
          <a:custGeom>
            <a:avLst/>
            <a:gdLst>
              <a:gd name="T0" fmla="*/ 154248045 w 229"/>
              <a:gd name="T1" fmla="*/ 9361779 h 213"/>
              <a:gd name="T2" fmla="*/ 177501325 w 229"/>
              <a:gd name="T3" fmla="*/ 18724347 h 213"/>
              <a:gd name="T4" fmla="*/ 177501325 w 229"/>
              <a:gd name="T5" fmla="*/ 28710247 h 213"/>
              <a:gd name="T6" fmla="*/ 177501325 w 229"/>
              <a:gd name="T7" fmla="*/ 37447904 h 213"/>
              <a:gd name="T8" fmla="*/ 177501325 w 229"/>
              <a:gd name="T9" fmla="*/ 47434588 h 213"/>
              <a:gd name="T10" fmla="*/ 177501325 w 229"/>
              <a:gd name="T11" fmla="*/ 56796376 h 213"/>
              <a:gd name="T12" fmla="*/ 165874685 w 229"/>
              <a:gd name="T13" fmla="*/ 56796376 h 213"/>
              <a:gd name="T14" fmla="*/ 154248045 w 229"/>
              <a:gd name="T15" fmla="*/ 56796376 h 213"/>
              <a:gd name="T16" fmla="*/ 154248045 w 229"/>
              <a:gd name="T17" fmla="*/ 84882493 h 213"/>
              <a:gd name="T18" fmla="*/ 141845768 w 229"/>
              <a:gd name="T19" fmla="*/ 114216870 h 213"/>
              <a:gd name="T20" fmla="*/ 118592488 w 229"/>
              <a:gd name="T21" fmla="*/ 132941211 h 213"/>
              <a:gd name="T22" fmla="*/ 118592488 w 229"/>
              <a:gd name="T23" fmla="*/ 132941211 h 213"/>
              <a:gd name="T24" fmla="*/ 106965820 w 229"/>
              <a:gd name="T25" fmla="*/ 123579436 h 213"/>
              <a:gd name="T26" fmla="*/ 94564423 w 229"/>
              <a:gd name="T27" fmla="*/ 123579436 h 213"/>
              <a:gd name="T28" fmla="*/ 71310262 w 229"/>
              <a:gd name="T29" fmla="*/ 132941211 h 213"/>
              <a:gd name="T30" fmla="*/ 48056969 w 229"/>
              <a:gd name="T31" fmla="*/ 132941211 h 213"/>
              <a:gd name="T32" fmla="*/ 24028925 w 229"/>
              <a:gd name="T33" fmla="*/ 132941211 h 213"/>
              <a:gd name="T34" fmla="*/ 24028925 w 229"/>
              <a:gd name="T35" fmla="*/ 132941211 h 213"/>
              <a:gd name="T36" fmla="*/ 12402281 w 229"/>
              <a:gd name="T37" fmla="*/ 123579436 h 213"/>
              <a:gd name="T38" fmla="*/ 0 w 229"/>
              <a:gd name="T39" fmla="*/ 114216870 h 213"/>
              <a:gd name="T40" fmla="*/ 0 w 229"/>
              <a:gd name="T41" fmla="*/ 104230977 h 213"/>
              <a:gd name="T42" fmla="*/ 12402281 w 229"/>
              <a:gd name="T43" fmla="*/ 95493295 h 213"/>
              <a:gd name="T44" fmla="*/ 24028925 w 229"/>
              <a:gd name="T45" fmla="*/ 95493295 h 213"/>
              <a:gd name="T46" fmla="*/ 48056969 w 229"/>
              <a:gd name="T47" fmla="*/ 84882493 h 213"/>
              <a:gd name="T48" fmla="*/ 58908865 w 229"/>
              <a:gd name="T49" fmla="*/ 84882493 h 213"/>
              <a:gd name="T50" fmla="*/ 58908865 w 229"/>
              <a:gd name="T51" fmla="*/ 84882493 h 213"/>
              <a:gd name="T52" fmla="*/ 48056969 w 229"/>
              <a:gd name="T53" fmla="*/ 76144835 h 213"/>
              <a:gd name="T54" fmla="*/ 48056969 w 229"/>
              <a:gd name="T55" fmla="*/ 76144835 h 213"/>
              <a:gd name="T56" fmla="*/ 58908865 w 229"/>
              <a:gd name="T57" fmla="*/ 66158152 h 213"/>
              <a:gd name="T58" fmla="*/ 58908865 w 229"/>
              <a:gd name="T59" fmla="*/ 66158152 h 213"/>
              <a:gd name="T60" fmla="*/ 48056969 w 229"/>
              <a:gd name="T61" fmla="*/ 56796376 h 213"/>
              <a:gd name="T62" fmla="*/ 35655571 w 229"/>
              <a:gd name="T63" fmla="*/ 56796376 h 213"/>
              <a:gd name="T64" fmla="*/ 35655571 w 229"/>
              <a:gd name="T65" fmla="*/ 47434588 h 213"/>
              <a:gd name="T66" fmla="*/ 48056969 w 229"/>
              <a:gd name="T67" fmla="*/ 18724347 h 213"/>
              <a:gd name="T68" fmla="*/ 71310262 w 229"/>
              <a:gd name="T69" fmla="*/ 18724347 h 213"/>
              <a:gd name="T70" fmla="*/ 82936903 w 229"/>
              <a:gd name="T71" fmla="*/ 28710247 h 213"/>
              <a:gd name="T72" fmla="*/ 106965820 w 229"/>
              <a:gd name="T73" fmla="*/ 28710247 h 213"/>
              <a:gd name="T74" fmla="*/ 106965820 w 229"/>
              <a:gd name="T75" fmla="*/ 18724347 h 213"/>
              <a:gd name="T76" fmla="*/ 94564423 w 229"/>
              <a:gd name="T77" fmla="*/ 18724347 h 213"/>
              <a:gd name="T78" fmla="*/ 94564423 w 229"/>
              <a:gd name="T79" fmla="*/ 18724347 h 213"/>
              <a:gd name="T80" fmla="*/ 94564423 w 229"/>
              <a:gd name="T81" fmla="*/ 9361779 h 213"/>
              <a:gd name="T82" fmla="*/ 106965820 w 229"/>
              <a:gd name="T83" fmla="*/ 0 h 213"/>
              <a:gd name="T84" fmla="*/ 118592488 w 229"/>
              <a:gd name="T85" fmla="*/ 0 h 213"/>
              <a:gd name="T86" fmla="*/ 141845768 w 229"/>
              <a:gd name="T87" fmla="*/ 0 h 213"/>
              <a:gd name="T88" fmla="*/ 154248045 w 229"/>
              <a:gd name="T89" fmla="*/ 0 h 213"/>
              <a:gd name="T90" fmla="*/ 154248045 w 229"/>
              <a:gd name="T91" fmla="*/ 9361779 h 213"/>
              <a:gd name="T92" fmla="*/ 154248045 w 229"/>
              <a:gd name="T93" fmla="*/ 9361779 h 2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
              <a:gd name="T142" fmla="*/ 0 h 213"/>
              <a:gd name="T143" fmla="*/ 229 w 229"/>
              <a:gd name="T144" fmla="*/ 213 h 2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 h="213">
                <a:moveTo>
                  <a:pt x="199" y="15"/>
                </a:moveTo>
                <a:lnTo>
                  <a:pt x="199" y="15"/>
                </a:lnTo>
                <a:lnTo>
                  <a:pt x="214" y="15"/>
                </a:lnTo>
                <a:lnTo>
                  <a:pt x="229" y="30"/>
                </a:lnTo>
                <a:lnTo>
                  <a:pt x="229" y="46"/>
                </a:lnTo>
                <a:lnTo>
                  <a:pt x="229" y="60"/>
                </a:lnTo>
                <a:lnTo>
                  <a:pt x="229" y="76"/>
                </a:lnTo>
                <a:lnTo>
                  <a:pt x="229" y="91"/>
                </a:lnTo>
                <a:lnTo>
                  <a:pt x="214" y="91"/>
                </a:lnTo>
                <a:lnTo>
                  <a:pt x="199" y="91"/>
                </a:lnTo>
                <a:lnTo>
                  <a:pt x="199" y="136"/>
                </a:lnTo>
                <a:lnTo>
                  <a:pt x="183" y="153"/>
                </a:lnTo>
                <a:lnTo>
                  <a:pt x="183" y="183"/>
                </a:lnTo>
                <a:lnTo>
                  <a:pt x="153" y="213"/>
                </a:lnTo>
                <a:lnTo>
                  <a:pt x="153" y="198"/>
                </a:lnTo>
                <a:lnTo>
                  <a:pt x="138" y="198"/>
                </a:lnTo>
                <a:lnTo>
                  <a:pt x="122" y="198"/>
                </a:lnTo>
                <a:lnTo>
                  <a:pt x="107" y="213"/>
                </a:lnTo>
                <a:lnTo>
                  <a:pt x="92" y="213"/>
                </a:lnTo>
                <a:lnTo>
                  <a:pt x="76" y="213"/>
                </a:lnTo>
                <a:lnTo>
                  <a:pt x="62" y="213"/>
                </a:lnTo>
                <a:lnTo>
                  <a:pt x="46" y="213"/>
                </a:lnTo>
                <a:lnTo>
                  <a:pt x="31" y="213"/>
                </a:lnTo>
                <a:lnTo>
                  <a:pt x="16" y="198"/>
                </a:lnTo>
                <a:lnTo>
                  <a:pt x="0" y="183"/>
                </a:lnTo>
                <a:lnTo>
                  <a:pt x="0" y="167"/>
                </a:lnTo>
                <a:lnTo>
                  <a:pt x="0" y="153"/>
                </a:lnTo>
                <a:lnTo>
                  <a:pt x="16" y="153"/>
                </a:lnTo>
                <a:lnTo>
                  <a:pt x="31" y="153"/>
                </a:lnTo>
                <a:lnTo>
                  <a:pt x="46" y="153"/>
                </a:lnTo>
                <a:lnTo>
                  <a:pt x="62" y="136"/>
                </a:lnTo>
                <a:lnTo>
                  <a:pt x="76" y="136"/>
                </a:lnTo>
                <a:lnTo>
                  <a:pt x="62" y="122"/>
                </a:lnTo>
                <a:lnTo>
                  <a:pt x="76" y="106"/>
                </a:lnTo>
                <a:lnTo>
                  <a:pt x="76" y="91"/>
                </a:lnTo>
                <a:lnTo>
                  <a:pt x="62" y="91"/>
                </a:lnTo>
                <a:lnTo>
                  <a:pt x="46" y="91"/>
                </a:lnTo>
                <a:lnTo>
                  <a:pt x="46" y="76"/>
                </a:lnTo>
                <a:lnTo>
                  <a:pt x="46" y="46"/>
                </a:lnTo>
                <a:lnTo>
                  <a:pt x="62" y="30"/>
                </a:lnTo>
                <a:lnTo>
                  <a:pt x="92" y="30"/>
                </a:lnTo>
                <a:lnTo>
                  <a:pt x="107" y="46"/>
                </a:lnTo>
                <a:lnTo>
                  <a:pt x="122" y="46"/>
                </a:lnTo>
                <a:lnTo>
                  <a:pt x="138" y="46"/>
                </a:lnTo>
                <a:lnTo>
                  <a:pt x="138" y="30"/>
                </a:lnTo>
                <a:lnTo>
                  <a:pt x="122" y="30"/>
                </a:lnTo>
                <a:lnTo>
                  <a:pt x="122" y="15"/>
                </a:lnTo>
                <a:lnTo>
                  <a:pt x="138" y="15"/>
                </a:lnTo>
                <a:lnTo>
                  <a:pt x="138" y="0"/>
                </a:lnTo>
                <a:lnTo>
                  <a:pt x="153" y="0"/>
                </a:lnTo>
                <a:lnTo>
                  <a:pt x="169" y="0"/>
                </a:lnTo>
                <a:lnTo>
                  <a:pt x="183" y="0"/>
                </a:lnTo>
                <a:lnTo>
                  <a:pt x="199" y="0"/>
                </a:lnTo>
                <a:lnTo>
                  <a:pt x="199" y="15"/>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37" name="Freeform 11"/>
          <p:cNvSpPr>
            <a:spLocks/>
          </p:cNvSpPr>
          <p:nvPr/>
        </p:nvSpPr>
        <p:spPr bwMode="auto">
          <a:xfrm>
            <a:off x="4924425" y="3093657"/>
            <a:ext cx="122238" cy="169862"/>
          </a:xfrm>
          <a:custGeom>
            <a:avLst/>
            <a:gdLst>
              <a:gd name="T0" fmla="*/ 0 w 136"/>
              <a:gd name="T1" fmla="*/ 134827577 h 214"/>
              <a:gd name="T2" fmla="*/ 0 w 136"/>
              <a:gd name="T3" fmla="*/ 115296627 h 214"/>
              <a:gd name="T4" fmla="*/ 0 w 136"/>
              <a:gd name="T5" fmla="*/ 95765653 h 214"/>
              <a:gd name="T6" fmla="*/ 0 w 136"/>
              <a:gd name="T7" fmla="*/ 95765653 h 214"/>
              <a:gd name="T8" fmla="*/ 0 w 136"/>
              <a:gd name="T9" fmla="*/ 86944738 h 214"/>
              <a:gd name="T10" fmla="*/ 0 w 136"/>
              <a:gd name="T11" fmla="*/ 86944738 h 214"/>
              <a:gd name="T12" fmla="*/ 0 w 136"/>
              <a:gd name="T13" fmla="*/ 57963431 h 214"/>
              <a:gd name="T14" fmla="*/ 12117739 w 136"/>
              <a:gd name="T15" fmla="*/ 28981319 h 214"/>
              <a:gd name="T16" fmla="*/ 23427448 w 136"/>
              <a:gd name="T17" fmla="*/ 28981319 h 214"/>
              <a:gd name="T18" fmla="*/ 48471853 w 136"/>
              <a:gd name="T19" fmla="*/ 19530956 h 214"/>
              <a:gd name="T20" fmla="*/ 61396732 w 136"/>
              <a:gd name="T21" fmla="*/ 10080596 h 214"/>
              <a:gd name="T22" fmla="*/ 61396732 w 136"/>
              <a:gd name="T23" fmla="*/ 10080596 h 214"/>
              <a:gd name="T24" fmla="*/ 73515366 w 136"/>
              <a:gd name="T25" fmla="*/ 10080596 h 214"/>
              <a:gd name="T26" fmla="*/ 73515366 w 136"/>
              <a:gd name="T27" fmla="*/ 10080596 h 214"/>
              <a:gd name="T28" fmla="*/ 73515366 w 136"/>
              <a:gd name="T29" fmla="*/ 0 h 214"/>
              <a:gd name="T30" fmla="*/ 73515366 w 136"/>
              <a:gd name="T31" fmla="*/ 0 h 214"/>
              <a:gd name="T32" fmla="*/ 73515366 w 136"/>
              <a:gd name="T33" fmla="*/ 39061911 h 214"/>
              <a:gd name="T34" fmla="*/ 84825073 w 136"/>
              <a:gd name="T35" fmla="*/ 57963431 h 214"/>
              <a:gd name="T36" fmla="*/ 84825073 w 136"/>
              <a:gd name="T37" fmla="*/ 67413788 h 214"/>
              <a:gd name="T38" fmla="*/ 84825073 w 136"/>
              <a:gd name="T39" fmla="*/ 67413788 h 214"/>
              <a:gd name="T40" fmla="*/ 73515366 w 136"/>
              <a:gd name="T41" fmla="*/ 67413788 h 214"/>
              <a:gd name="T42" fmla="*/ 61396732 w 136"/>
              <a:gd name="T43" fmla="*/ 76864145 h 214"/>
              <a:gd name="T44" fmla="*/ 61396732 w 136"/>
              <a:gd name="T45" fmla="*/ 86944738 h 214"/>
              <a:gd name="T46" fmla="*/ 61396732 w 136"/>
              <a:gd name="T47" fmla="*/ 86944738 h 214"/>
              <a:gd name="T48" fmla="*/ 61396732 w 136"/>
              <a:gd name="T49" fmla="*/ 95765653 h 214"/>
              <a:gd name="T50" fmla="*/ 73515366 w 136"/>
              <a:gd name="T51" fmla="*/ 95765653 h 214"/>
              <a:gd name="T52" fmla="*/ 73515366 w 136"/>
              <a:gd name="T53" fmla="*/ 95765653 h 214"/>
              <a:gd name="T54" fmla="*/ 84825073 w 136"/>
              <a:gd name="T55" fmla="*/ 86944738 h 214"/>
              <a:gd name="T56" fmla="*/ 84825073 w 136"/>
              <a:gd name="T57" fmla="*/ 86944738 h 214"/>
              <a:gd name="T58" fmla="*/ 98558865 w 136"/>
              <a:gd name="T59" fmla="*/ 86944738 h 214"/>
              <a:gd name="T60" fmla="*/ 98558865 w 136"/>
              <a:gd name="T61" fmla="*/ 86944738 h 214"/>
              <a:gd name="T62" fmla="*/ 98558865 w 136"/>
              <a:gd name="T63" fmla="*/ 95765653 h 214"/>
              <a:gd name="T64" fmla="*/ 109868572 w 136"/>
              <a:gd name="T65" fmla="*/ 95765653 h 214"/>
              <a:gd name="T66" fmla="*/ 109868572 w 136"/>
              <a:gd name="T67" fmla="*/ 106475712 h 214"/>
              <a:gd name="T68" fmla="*/ 109868572 w 136"/>
              <a:gd name="T69" fmla="*/ 125377220 h 214"/>
              <a:gd name="T70" fmla="*/ 109868572 w 136"/>
              <a:gd name="T71" fmla="*/ 134827577 h 214"/>
              <a:gd name="T72" fmla="*/ 98558865 w 136"/>
              <a:gd name="T73" fmla="*/ 134827577 h 214"/>
              <a:gd name="T74" fmla="*/ 84825073 w 136"/>
              <a:gd name="T75" fmla="*/ 134827577 h 214"/>
              <a:gd name="T76" fmla="*/ 73515366 w 136"/>
              <a:gd name="T77" fmla="*/ 134827577 h 214"/>
              <a:gd name="T78" fmla="*/ 73515366 w 136"/>
              <a:gd name="T79" fmla="*/ 134827577 h 214"/>
              <a:gd name="T80" fmla="*/ 61396732 w 136"/>
              <a:gd name="T81" fmla="*/ 134827577 h 214"/>
              <a:gd name="T82" fmla="*/ 48471853 w 136"/>
              <a:gd name="T83" fmla="*/ 134827577 h 214"/>
              <a:gd name="T84" fmla="*/ 36353219 w 136"/>
              <a:gd name="T85" fmla="*/ 134827577 h 214"/>
              <a:gd name="T86" fmla="*/ 12117739 w 136"/>
              <a:gd name="T87" fmla="*/ 134827577 h 214"/>
              <a:gd name="T88" fmla="*/ 0 w 136"/>
              <a:gd name="T89" fmla="*/ 134827577 h 214"/>
              <a:gd name="T90" fmla="*/ 0 w 136"/>
              <a:gd name="T91" fmla="*/ 134827577 h 214"/>
              <a:gd name="T92" fmla="*/ 0 w 136"/>
              <a:gd name="T93" fmla="*/ 134827577 h 2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214"/>
              <a:gd name="T143" fmla="*/ 136 w 136"/>
              <a:gd name="T144" fmla="*/ 214 h 2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214">
                <a:moveTo>
                  <a:pt x="0" y="214"/>
                </a:moveTo>
                <a:lnTo>
                  <a:pt x="0" y="214"/>
                </a:lnTo>
                <a:lnTo>
                  <a:pt x="0" y="199"/>
                </a:lnTo>
                <a:lnTo>
                  <a:pt x="0" y="183"/>
                </a:lnTo>
                <a:lnTo>
                  <a:pt x="0" y="169"/>
                </a:lnTo>
                <a:lnTo>
                  <a:pt x="0" y="152"/>
                </a:lnTo>
                <a:lnTo>
                  <a:pt x="0" y="138"/>
                </a:lnTo>
                <a:lnTo>
                  <a:pt x="0" y="107"/>
                </a:lnTo>
                <a:lnTo>
                  <a:pt x="0" y="92"/>
                </a:lnTo>
                <a:lnTo>
                  <a:pt x="0" y="62"/>
                </a:lnTo>
                <a:lnTo>
                  <a:pt x="15" y="46"/>
                </a:lnTo>
                <a:lnTo>
                  <a:pt x="29" y="46"/>
                </a:lnTo>
                <a:lnTo>
                  <a:pt x="45" y="31"/>
                </a:lnTo>
                <a:lnTo>
                  <a:pt x="60" y="31"/>
                </a:lnTo>
                <a:lnTo>
                  <a:pt x="76" y="16"/>
                </a:lnTo>
                <a:lnTo>
                  <a:pt x="91" y="16"/>
                </a:lnTo>
                <a:lnTo>
                  <a:pt x="91" y="0"/>
                </a:lnTo>
                <a:lnTo>
                  <a:pt x="91" y="31"/>
                </a:lnTo>
                <a:lnTo>
                  <a:pt x="91" y="62"/>
                </a:lnTo>
                <a:lnTo>
                  <a:pt x="91" y="76"/>
                </a:lnTo>
                <a:lnTo>
                  <a:pt x="105" y="92"/>
                </a:lnTo>
                <a:lnTo>
                  <a:pt x="105" y="107"/>
                </a:lnTo>
                <a:lnTo>
                  <a:pt x="91" y="107"/>
                </a:lnTo>
                <a:lnTo>
                  <a:pt x="76" y="122"/>
                </a:lnTo>
                <a:lnTo>
                  <a:pt x="76" y="138"/>
                </a:lnTo>
                <a:lnTo>
                  <a:pt x="76" y="152"/>
                </a:lnTo>
                <a:lnTo>
                  <a:pt x="91" y="152"/>
                </a:lnTo>
                <a:lnTo>
                  <a:pt x="105" y="138"/>
                </a:lnTo>
                <a:lnTo>
                  <a:pt x="122" y="138"/>
                </a:lnTo>
                <a:lnTo>
                  <a:pt x="122" y="152"/>
                </a:lnTo>
                <a:lnTo>
                  <a:pt x="136" y="152"/>
                </a:lnTo>
                <a:lnTo>
                  <a:pt x="136" y="169"/>
                </a:lnTo>
                <a:lnTo>
                  <a:pt x="136" y="183"/>
                </a:lnTo>
                <a:lnTo>
                  <a:pt x="136" y="199"/>
                </a:lnTo>
                <a:lnTo>
                  <a:pt x="136" y="214"/>
                </a:lnTo>
                <a:lnTo>
                  <a:pt x="122" y="214"/>
                </a:lnTo>
                <a:lnTo>
                  <a:pt x="105" y="214"/>
                </a:lnTo>
                <a:lnTo>
                  <a:pt x="91" y="214"/>
                </a:lnTo>
                <a:lnTo>
                  <a:pt x="76" y="214"/>
                </a:lnTo>
                <a:lnTo>
                  <a:pt x="60" y="214"/>
                </a:lnTo>
                <a:lnTo>
                  <a:pt x="45" y="199"/>
                </a:lnTo>
                <a:lnTo>
                  <a:pt x="45" y="214"/>
                </a:lnTo>
                <a:lnTo>
                  <a:pt x="29" y="214"/>
                </a:lnTo>
                <a:lnTo>
                  <a:pt x="15" y="214"/>
                </a:lnTo>
                <a:lnTo>
                  <a:pt x="0" y="214"/>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38" name="Freeform 12"/>
          <p:cNvSpPr>
            <a:spLocks/>
          </p:cNvSpPr>
          <p:nvPr/>
        </p:nvSpPr>
        <p:spPr bwMode="auto">
          <a:xfrm>
            <a:off x="4843463" y="3831844"/>
            <a:ext cx="28575" cy="60325"/>
          </a:xfrm>
          <a:custGeom>
            <a:avLst/>
            <a:gdLst>
              <a:gd name="T0" fmla="*/ 12701588 w 30"/>
              <a:gd name="T1" fmla="*/ 8820150 h 76"/>
              <a:gd name="T2" fmla="*/ 0 w 30"/>
              <a:gd name="T3" fmla="*/ 8820150 h 76"/>
              <a:gd name="T4" fmla="*/ 0 w 30"/>
              <a:gd name="T5" fmla="*/ 18900774 h 76"/>
              <a:gd name="T6" fmla="*/ 0 w 30"/>
              <a:gd name="T7" fmla="*/ 28351957 h 76"/>
              <a:gd name="T8" fmla="*/ 0 w 30"/>
              <a:gd name="T9" fmla="*/ 37802341 h 76"/>
              <a:gd name="T10" fmla="*/ 0 w 30"/>
              <a:gd name="T11" fmla="*/ 47882962 h 76"/>
              <a:gd name="T12" fmla="*/ 0 w 30"/>
              <a:gd name="T13" fmla="*/ 47882962 h 76"/>
              <a:gd name="T14" fmla="*/ 12701588 w 30"/>
              <a:gd name="T15" fmla="*/ 47882962 h 76"/>
              <a:gd name="T16" fmla="*/ 12701588 w 30"/>
              <a:gd name="T17" fmla="*/ 47882962 h 76"/>
              <a:gd name="T18" fmla="*/ 12701588 w 30"/>
              <a:gd name="T19" fmla="*/ 47882962 h 76"/>
              <a:gd name="T20" fmla="*/ 27217688 w 30"/>
              <a:gd name="T21" fmla="*/ 37802341 h 76"/>
              <a:gd name="T22" fmla="*/ 27217688 w 30"/>
              <a:gd name="T23" fmla="*/ 28351957 h 76"/>
              <a:gd name="T24" fmla="*/ 27217688 w 30"/>
              <a:gd name="T25" fmla="*/ 18900774 h 76"/>
              <a:gd name="T26" fmla="*/ 27217688 w 30"/>
              <a:gd name="T27" fmla="*/ 18900774 h 76"/>
              <a:gd name="T28" fmla="*/ 27217688 w 30"/>
              <a:gd name="T29" fmla="*/ 8820150 h 76"/>
              <a:gd name="T30" fmla="*/ 12701588 w 30"/>
              <a:gd name="T31" fmla="*/ 0 h 76"/>
              <a:gd name="T32" fmla="*/ 12701588 w 30"/>
              <a:gd name="T33" fmla="*/ 0 h 76"/>
              <a:gd name="T34" fmla="*/ 12701588 w 30"/>
              <a:gd name="T35" fmla="*/ 0 h 76"/>
              <a:gd name="T36" fmla="*/ 12701588 w 30"/>
              <a:gd name="T37" fmla="*/ 8820150 h 76"/>
              <a:gd name="T38" fmla="*/ 12701588 w 30"/>
              <a:gd name="T39" fmla="*/ 8820150 h 76"/>
              <a:gd name="T40" fmla="*/ 12701588 w 30"/>
              <a:gd name="T41" fmla="*/ 882015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76"/>
              <a:gd name="T65" fmla="*/ 30 w 30"/>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76">
                <a:moveTo>
                  <a:pt x="14" y="14"/>
                </a:moveTo>
                <a:lnTo>
                  <a:pt x="0" y="14"/>
                </a:lnTo>
                <a:lnTo>
                  <a:pt x="0" y="30"/>
                </a:lnTo>
                <a:lnTo>
                  <a:pt x="0" y="45"/>
                </a:lnTo>
                <a:lnTo>
                  <a:pt x="0" y="60"/>
                </a:lnTo>
                <a:lnTo>
                  <a:pt x="0" y="76"/>
                </a:lnTo>
                <a:lnTo>
                  <a:pt x="14" y="76"/>
                </a:lnTo>
                <a:lnTo>
                  <a:pt x="30" y="60"/>
                </a:lnTo>
                <a:lnTo>
                  <a:pt x="30" y="45"/>
                </a:lnTo>
                <a:lnTo>
                  <a:pt x="30" y="30"/>
                </a:lnTo>
                <a:lnTo>
                  <a:pt x="30" y="14"/>
                </a:lnTo>
                <a:lnTo>
                  <a:pt x="14" y="0"/>
                </a:lnTo>
                <a:lnTo>
                  <a:pt x="14" y="14"/>
                </a:lnTo>
                <a:close/>
              </a:path>
            </a:pathLst>
          </a:custGeom>
          <a:solidFill>
            <a:srgbClr val="FFCC66"/>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39" name="Freeform 13"/>
          <p:cNvSpPr>
            <a:spLocks/>
          </p:cNvSpPr>
          <p:nvPr/>
        </p:nvSpPr>
        <p:spPr bwMode="auto">
          <a:xfrm>
            <a:off x="4843463" y="3831844"/>
            <a:ext cx="28575" cy="60325"/>
          </a:xfrm>
          <a:custGeom>
            <a:avLst/>
            <a:gdLst>
              <a:gd name="T0" fmla="*/ 12701588 w 30"/>
              <a:gd name="T1" fmla="*/ 8820150 h 76"/>
              <a:gd name="T2" fmla="*/ 12701588 w 30"/>
              <a:gd name="T3" fmla="*/ 8820150 h 76"/>
              <a:gd name="T4" fmla="*/ 0 w 30"/>
              <a:gd name="T5" fmla="*/ 8820150 h 76"/>
              <a:gd name="T6" fmla="*/ 0 w 30"/>
              <a:gd name="T7" fmla="*/ 18900774 h 76"/>
              <a:gd name="T8" fmla="*/ 0 w 30"/>
              <a:gd name="T9" fmla="*/ 28351957 h 76"/>
              <a:gd name="T10" fmla="*/ 0 w 30"/>
              <a:gd name="T11" fmla="*/ 37802341 h 76"/>
              <a:gd name="T12" fmla="*/ 0 w 30"/>
              <a:gd name="T13" fmla="*/ 37802341 h 76"/>
              <a:gd name="T14" fmla="*/ 0 w 30"/>
              <a:gd name="T15" fmla="*/ 47882962 h 76"/>
              <a:gd name="T16" fmla="*/ 0 w 30"/>
              <a:gd name="T17" fmla="*/ 47882962 h 76"/>
              <a:gd name="T18" fmla="*/ 12701588 w 30"/>
              <a:gd name="T19" fmla="*/ 47882962 h 76"/>
              <a:gd name="T20" fmla="*/ 12701588 w 30"/>
              <a:gd name="T21" fmla="*/ 47882962 h 76"/>
              <a:gd name="T22" fmla="*/ 12701588 w 30"/>
              <a:gd name="T23" fmla="*/ 47882962 h 76"/>
              <a:gd name="T24" fmla="*/ 12701588 w 30"/>
              <a:gd name="T25" fmla="*/ 47882962 h 76"/>
              <a:gd name="T26" fmla="*/ 27217688 w 30"/>
              <a:gd name="T27" fmla="*/ 37802341 h 76"/>
              <a:gd name="T28" fmla="*/ 27217688 w 30"/>
              <a:gd name="T29" fmla="*/ 28351957 h 76"/>
              <a:gd name="T30" fmla="*/ 27217688 w 30"/>
              <a:gd name="T31" fmla="*/ 18900774 h 76"/>
              <a:gd name="T32" fmla="*/ 27217688 w 30"/>
              <a:gd name="T33" fmla="*/ 18900774 h 76"/>
              <a:gd name="T34" fmla="*/ 27217688 w 30"/>
              <a:gd name="T35" fmla="*/ 18900774 h 76"/>
              <a:gd name="T36" fmla="*/ 27217688 w 30"/>
              <a:gd name="T37" fmla="*/ 8820150 h 76"/>
              <a:gd name="T38" fmla="*/ 12701588 w 30"/>
              <a:gd name="T39" fmla="*/ 0 h 76"/>
              <a:gd name="T40" fmla="*/ 12701588 w 30"/>
              <a:gd name="T41" fmla="*/ 0 h 76"/>
              <a:gd name="T42" fmla="*/ 12701588 w 30"/>
              <a:gd name="T43" fmla="*/ 0 h 76"/>
              <a:gd name="T44" fmla="*/ 12701588 w 30"/>
              <a:gd name="T45" fmla="*/ 0 h 76"/>
              <a:gd name="T46" fmla="*/ 12701588 w 30"/>
              <a:gd name="T47" fmla="*/ 8820150 h 76"/>
              <a:gd name="T48" fmla="*/ 12701588 w 30"/>
              <a:gd name="T49" fmla="*/ 8820150 h 76"/>
              <a:gd name="T50" fmla="*/ 12701588 w 30"/>
              <a:gd name="T51" fmla="*/ 8820150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76"/>
              <a:gd name="T80" fmla="*/ 30 w 30"/>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76">
                <a:moveTo>
                  <a:pt x="14" y="14"/>
                </a:moveTo>
                <a:lnTo>
                  <a:pt x="14" y="14"/>
                </a:lnTo>
                <a:lnTo>
                  <a:pt x="0" y="14"/>
                </a:lnTo>
                <a:lnTo>
                  <a:pt x="0" y="30"/>
                </a:lnTo>
                <a:lnTo>
                  <a:pt x="0" y="45"/>
                </a:lnTo>
                <a:lnTo>
                  <a:pt x="0" y="60"/>
                </a:lnTo>
                <a:lnTo>
                  <a:pt x="0" y="76"/>
                </a:lnTo>
                <a:lnTo>
                  <a:pt x="14" y="76"/>
                </a:lnTo>
                <a:lnTo>
                  <a:pt x="30" y="60"/>
                </a:lnTo>
                <a:lnTo>
                  <a:pt x="30" y="45"/>
                </a:lnTo>
                <a:lnTo>
                  <a:pt x="30" y="30"/>
                </a:lnTo>
                <a:lnTo>
                  <a:pt x="30" y="14"/>
                </a:lnTo>
                <a:lnTo>
                  <a:pt x="14" y="0"/>
                </a:lnTo>
                <a:lnTo>
                  <a:pt x="14" y="14"/>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40" name="Freeform 14"/>
          <p:cNvSpPr>
            <a:spLocks/>
          </p:cNvSpPr>
          <p:nvPr/>
        </p:nvSpPr>
        <p:spPr bwMode="auto">
          <a:xfrm>
            <a:off x="4830763" y="3903282"/>
            <a:ext cx="41275" cy="85725"/>
          </a:xfrm>
          <a:custGeom>
            <a:avLst/>
            <a:gdLst>
              <a:gd name="T0" fmla="*/ 0 w 45"/>
              <a:gd name="T1" fmla="*/ 10270176 h 107"/>
              <a:gd name="T2" fmla="*/ 12619143 w 45"/>
              <a:gd name="T3" fmla="*/ 10270176 h 107"/>
              <a:gd name="T4" fmla="*/ 12619143 w 45"/>
              <a:gd name="T5" fmla="*/ 10270176 h 107"/>
              <a:gd name="T6" fmla="*/ 12619143 w 45"/>
              <a:gd name="T7" fmla="*/ 10270176 h 107"/>
              <a:gd name="T8" fmla="*/ 24397193 w 45"/>
              <a:gd name="T9" fmla="*/ 0 h 107"/>
              <a:gd name="T10" fmla="*/ 24397193 w 45"/>
              <a:gd name="T11" fmla="*/ 0 h 107"/>
              <a:gd name="T12" fmla="*/ 24397193 w 45"/>
              <a:gd name="T13" fmla="*/ 0 h 107"/>
              <a:gd name="T14" fmla="*/ 24397193 w 45"/>
              <a:gd name="T15" fmla="*/ 0 h 107"/>
              <a:gd name="T16" fmla="*/ 24397193 w 45"/>
              <a:gd name="T17" fmla="*/ 0 h 107"/>
              <a:gd name="T18" fmla="*/ 37858349 w 45"/>
              <a:gd name="T19" fmla="*/ 10270176 h 107"/>
              <a:gd name="T20" fmla="*/ 37858349 w 45"/>
              <a:gd name="T21" fmla="*/ 10270176 h 107"/>
              <a:gd name="T22" fmla="*/ 37858349 w 45"/>
              <a:gd name="T23" fmla="*/ 19256079 h 107"/>
              <a:gd name="T24" fmla="*/ 37858349 w 45"/>
              <a:gd name="T25" fmla="*/ 19256079 h 107"/>
              <a:gd name="T26" fmla="*/ 37858349 w 45"/>
              <a:gd name="T27" fmla="*/ 19256079 h 107"/>
              <a:gd name="T28" fmla="*/ 37858349 w 45"/>
              <a:gd name="T29" fmla="*/ 29526258 h 107"/>
              <a:gd name="T30" fmla="*/ 37858349 w 45"/>
              <a:gd name="T31" fmla="*/ 29526258 h 107"/>
              <a:gd name="T32" fmla="*/ 37858349 w 45"/>
              <a:gd name="T33" fmla="*/ 29526258 h 107"/>
              <a:gd name="T34" fmla="*/ 37858349 w 45"/>
              <a:gd name="T35" fmla="*/ 29526258 h 107"/>
              <a:gd name="T36" fmla="*/ 37858349 w 45"/>
              <a:gd name="T37" fmla="*/ 29526258 h 107"/>
              <a:gd name="T38" fmla="*/ 37858349 w 45"/>
              <a:gd name="T39" fmla="*/ 29526258 h 107"/>
              <a:gd name="T40" fmla="*/ 37858349 w 45"/>
              <a:gd name="T41" fmla="*/ 29526258 h 107"/>
              <a:gd name="T42" fmla="*/ 37858349 w 45"/>
              <a:gd name="T43" fmla="*/ 39153894 h 107"/>
              <a:gd name="T44" fmla="*/ 37858349 w 45"/>
              <a:gd name="T45" fmla="*/ 39153894 h 107"/>
              <a:gd name="T46" fmla="*/ 37858349 w 45"/>
              <a:gd name="T47" fmla="*/ 48782331 h 107"/>
              <a:gd name="T48" fmla="*/ 37858349 w 45"/>
              <a:gd name="T49" fmla="*/ 48782331 h 107"/>
              <a:gd name="T50" fmla="*/ 37858349 w 45"/>
              <a:gd name="T51" fmla="*/ 48782331 h 107"/>
              <a:gd name="T52" fmla="*/ 37858349 w 45"/>
              <a:gd name="T53" fmla="*/ 48782331 h 107"/>
              <a:gd name="T54" fmla="*/ 24397193 w 45"/>
              <a:gd name="T55" fmla="*/ 48782331 h 107"/>
              <a:gd name="T56" fmla="*/ 24397193 w 45"/>
              <a:gd name="T57" fmla="*/ 48782331 h 107"/>
              <a:gd name="T58" fmla="*/ 24397193 w 45"/>
              <a:gd name="T59" fmla="*/ 59051715 h 107"/>
              <a:gd name="T60" fmla="*/ 24397193 w 45"/>
              <a:gd name="T61" fmla="*/ 59051715 h 107"/>
              <a:gd name="T62" fmla="*/ 12619143 w 45"/>
              <a:gd name="T63" fmla="*/ 59051715 h 107"/>
              <a:gd name="T64" fmla="*/ 12619143 w 45"/>
              <a:gd name="T65" fmla="*/ 68680151 h 107"/>
              <a:gd name="T66" fmla="*/ 12619143 w 45"/>
              <a:gd name="T67" fmla="*/ 68680151 h 107"/>
              <a:gd name="T68" fmla="*/ 0 w 45"/>
              <a:gd name="T69" fmla="*/ 59051715 h 107"/>
              <a:gd name="T70" fmla="*/ 0 w 45"/>
              <a:gd name="T71" fmla="*/ 59051715 h 107"/>
              <a:gd name="T72" fmla="*/ 0 w 45"/>
              <a:gd name="T73" fmla="*/ 59051715 h 107"/>
              <a:gd name="T74" fmla="*/ 0 w 45"/>
              <a:gd name="T75" fmla="*/ 39153894 h 107"/>
              <a:gd name="T76" fmla="*/ 0 w 45"/>
              <a:gd name="T77" fmla="*/ 29526258 h 107"/>
              <a:gd name="T78" fmla="*/ 0 w 45"/>
              <a:gd name="T79" fmla="*/ 19256079 h 107"/>
              <a:gd name="T80" fmla="*/ 0 w 45"/>
              <a:gd name="T81" fmla="*/ 10270176 h 107"/>
              <a:gd name="T82" fmla="*/ 0 w 45"/>
              <a:gd name="T83" fmla="*/ 10270176 h 107"/>
              <a:gd name="T84" fmla="*/ 0 w 45"/>
              <a:gd name="T85" fmla="*/ 10270176 h 107"/>
              <a:gd name="T86" fmla="*/ 0 w 45"/>
              <a:gd name="T87" fmla="*/ 10270176 h 107"/>
              <a:gd name="T88" fmla="*/ 0 w 45"/>
              <a:gd name="T89" fmla="*/ 10270176 h 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107"/>
              <a:gd name="T137" fmla="*/ 45 w 45"/>
              <a:gd name="T138" fmla="*/ 107 h 1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107">
                <a:moveTo>
                  <a:pt x="0" y="16"/>
                </a:moveTo>
                <a:lnTo>
                  <a:pt x="15" y="16"/>
                </a:lnTo>
                <a:lnTo>
                  <a:pt x="29" y="0"/>
                </a:lnTo>
                <a:lnTo>
                  <a:pt x="45" y="16"/>
                </a:lnTo>
                <a:lnTo>
                  <a:pt x="45" y="30"/>
                </a:lnTo>
                <a:lnTo>
                  <a:pt x="45" y="46"/>
                </a:lnTo>
                <a:lnTo>
                  <a:pt x="45" y="61"/>
                </a:lnTo>
                <a:lnTo>
                  <a:pt x="45" y="76"/>
                </a:lnTo>
                <a:lnTo>
                  <a:pt x="29" y="76"/>
                </a:lnTo>
                <a:lnTo>
                  <a:pt x="29" y="92"/>
                </a:lnTo>
                <a:lnTo>
                  <a:pt x="15" y="92"/>
                </a:lnTo>
                <a:lnTo>
                  <a:pt x="15" y="107"/>
                </a:lnTo>
                <a:lnTo>
                  <a:pt x="0" y="92"/>
                </a:lnTo>
                <a:lnTo>
                  <a:pt x="0" y="61"/>
                </a:lnTo>
                <a:lnTo>
                  <a:pt x="0" y="46"/>
                </a:lnTo>
                <a:lnTo>
                  <a:pt x="0" y="30"/>
                </a:lnTo>
                <a:lnTo>
                  <a:pt x="0" y="16"/>
                </a:lnTo>
                <a:close/>
              </a:path>
            </a:pathLst>
          </a:custGeom>
          <a:solidFill>
            <a:srgbClr val="FFCC66"/>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41" name="Freeform 15"/>
          <p:cNvSpPr>
            <a:spLocks/>
          </p:cNvSpPr>
          <p:nvPr/>
        </p:nvSpPr>
        <p:spPr bwMode="auto">
          <a:xfrm>
            <a:off x="4830763" y="3903282"/>
            <a:ext cx="41275" cy="85725"/>
          </a:xfrm>
          <a:custGeom>
            <a:avLst/>
            <a:gdLst>
              <a:gd name="T0" fmla="*/ 0 w 45"/>
              <a:gd name="T1" fmla="*/ 10270176 h 107"/>
              <a:gd name="T2" fmla="*/ 0 w 45"/>
              <a:gd name="T3" fmla="*/ 10270176 h 107"/>
              <a:gd name="T4" fmla="*/ 12619143 w 45"/>
              <a:gd name="T5" fmla="*/ 10270176 h 107"/>
              <a:gd name="T6" fmla="*/ 12619143 w 45"/>
              <a:gd name="T7" fmla="*/ 10270176 h 107"/>
              <a:gd name="T8" fmla="*/ 12619143 w 45"/>
              <a:gd name="T9" fmla="*/ 10270176 h 107"/>
              <a:gd name="T10" fmla="*/ 24397193 w 45"/>
              <a:gd name="T11" fmla="*/ 0 h 107"/>
              <a:gd name="T12" fmla="*/ 24397193 w 45"/>
              <a:gd name="T13" fmla="*/ 0 h 107"/>
              <a:gd name="T14" fmla="*/ 24397193 w 45"/>
              <a:gd name="T15" fmla="*/ 0 h 107"/>
              <a:gd name="T16" fmla="*/ 24397193 w 45"/>
              <a:gd name="T17" fmla="*/ 0 h 107"/>
              <a:gd name="T18" fmla="*/ 24397193 w 45"/>
              <a:gd name="T19" fmla="*/ 0 h 107"/>
              <a:gd name="T20" fmla="*/ 24397193 w 45"/>
              <a:gd name="T21" fmla="*/ 0 h 107"/>
              <a:gd name="T22" fmla="*/ 24397193 w 45"/>
              <a:gd name="T23" fmla="*/ 0 h 107"/>
              <a:gd name="T24" fmla="*/ 37858349 w 45"/>
              <a:gd name="T25" fmla="*/ 10270176 h 107"/>
              <a:gd name="T26" fmla="*/ 37858349 w 45"/>
              <a:gd name="T27" fmla="*/ 10270176 h 107"/>
              <a:gd name="T28" fmla="*/ 37858349 w 45"/>
              <a:gd name="T29" fmla="*/ 19256079 h 107"/>
              <a:gd name="T30" fmla="*/ 37858349 w 45"/>
              <a:gd name="T31" fmla="*/ 19256079 h 107"/>
              <a:gd name="T32" fmla="*/ 37858349 w 45"/>
              <a:gd name="T33" fmla="*/ 19256079 h 107"/>
              <a:gd name="T34" fmla="*/ 37858349 w 45"/>
              <a:gd name="T35" fmla="*/ 19256079 h 107"/>
              <a:gd name="T36" fmla="*/ 37858349 w 45"/>
              <a:gd name="T37" fmla="*/ 29526258 h 107"/>
              <a:gd name="T38" fmla="*/ 37858349 w 45"/>
              <a:gd name="T39" fmla="*/ 29526258 h 107"/>
              <a:gd name="T40" fmla="*/ 37858349 w 45"/>
              <a:gd name="T41" fmla="*/ 29526258 h 107"/>
              <a:gd name="T42" fmla="*/ 37858349 w 45"/>
              <a:gd name="T43" fmla="*/ 29526258 h 107"/>
              <a:gd name="T44" fmla="*/ 37858349 w 45"/>
              <a:gd name="T45" fmla="*/ 29526258 h 107"/>
              <a:gd name="T46" fmla="*/ 37858349 w 45"/>
              <a:gd name="T47" fmla="*/ 29526258 h 107"/>
              <a:gd name="T48" fmla="*/ 37858349 w 45"/>
              <a:gd name="T49" fmla="*/ 29526258 h 107"/>
              <a:gd name="T50" fmla="*/ 37858349 w 45"/>
              <a:gd name="T51" fmla="*/ 29526258 h 107"/>
              <a:gd name="T52" fmla="*/ 37858349 w 45"/>
              <a:gd name="T53" fmla="*/ 29526258 h 107"/>
              <a:gd name="T54" fmla="*/ 37858349 w 45"/>
              <a:gd name="T55" fmla="*/ 39153894 h 107"/>
              <a:gd name="T56" fmla="*/ 37858349 w 45"/>
              <a:gd name="T57" fmla="*/ 39153894 h 107"/>
              <a:gd name="T58" fmla="*/ 37858349 w 45"/>
              <a:gd name="T59" fmla="*/ 48782331 h 107"/>
              <a:gd name="T60" fmla="*/ 37858349 w 45"/>
              <a:gd name="T61" fmla="*/ 48782331 h 107"/>
              <a:gd name="T62" fmla="*/ 37858349 w 45"/>
              <a:gd name="T63" fmla="*/ 48782331 h 107"/>
              <a:gd name="T64" fmla="*/ 37858349 w 45"/>
              <a:gd name="T65" fmla="*/ 48782331 h 107"/>
              <a:gd name="T66" fmla="*/ 37858349 w 45"/>
              <a:gd name="T67" fmla="*/ 48782331 h 107"/>
              <a:gd name="T68" fmla="*/ 24397193 w 45"/>
              <a:gd name="T69" fmla="*/ 48782331 h 107"/>
              <a:gd name="T70" fmla="*/ 24397193 w 45"/>
              <a:gd name="T71" fmla="*/ 48782331 h 107"/>
              <a:gd name="T72" fmla="*/ 24397193 w 45"/>
              <a:gd name="T73" fmla="*/ 48782331 h 107"/>
              <a:gd name="T74" fmla="*/ 24397193 w 45"/>
              <a:gd name="T75" fmla="*/ 59051715 h 107"/>
              <a:gd name="T76" fmla="*/ 24397193 w 45"/>
              <a:gd name="T77" fmla="*/ 59051715 h 107"/>
              <a:gd name="T78" fmla="*/ 12619143 w 45"/>
              <a:gd name="T79" fmla="*/ 59051715 h 107"/>
              <a:gd name="T80" fmla="*/ 12619143 w 45"/>
              <a:gd name="T81" fmla="*/ 68680151 h 107"/>
              <a:gd name="T82" fmla="*/ 12619143 w 45"/>
              <a:gd name="T83" fmla="*/ 68680151 h 107"/>
              <a:gd name="T84" fmla="*/ 12619143 w 45"/>
              <a:gd name="T85" fmla="*/ 68680151 h 107"/>
              <a:gd name="T86" fmla="*/ 0 w 45"/>
              <a:gd name="T87" fmla="*/ 59051715 h 107"/>
              <a:gd name="T88" fmla="*/ 0 w 45"/>
              <a:gd name="T89" fmla="*/ 59051715 h 107"/>
              <a:gd name="T90" fmla="*/ 0 w 45"/>
              <a:gd name="T91" fmla="*/ 59051715 h 107"/>
              <a:gd name="T92" fmla="*/ 0 w 45"/>
              <a:gd name="T93" fmla="*/ 59051715 h 107"/>
              <a:gd name="T94" fmla="*/ 0 w 45"/>
              <a:gd name="T95" fmla="*/ 39153894 h 107"/>
              <a:gd name="T96" fmla="*/ 0 w 45"/>
              <a:gd name="T97" fmla="*/ 29526258 h 107"/>
              <a:gd name="T98" fmla="*/ 0 w 45"/>
              <a:gd name="T99" fmla="*/ 19256079 h 107"/>
              <a:gd name="T100" fmla="*/ 0 w 45"/>
              <a:gd name="T101" fmla="*/ 10270176 h 107"/>
              <a:gd name="T102" fmla="*/ 0 w 45"/>
              <a:gd name="T103" fmla="*/ 10270176 h 107"/>
              <a:gd name="T104" fmla="*/ 0 w 45"/>
              <a:gd name="T105" fmla="*/ 10270176 h 107"/>
              <a:gd name="T106" fmla="*/ 0 w 45"/>
              <a:gd name="T107" fmla="*/ 10270176 h 107"/>
              <a:gd name="T108" fmla="*/ 0 w 45"/>
              <a:gd name="T109" fmla="*/ 10270176 h 107"/>
              <a:gd name="T110" fmla="*/ 0 w 45"/>
              <a:gd name="T111" fmla="*/ 10270176 h 1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107"/>
              <a:gd name="T170" fmla="*/ 45 w 45"/>
              <a:gd name="T171" fmla="*/ 107 h 1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107">
                <a:moveTo>
                  <a:pt x="0" y="16"/>
                </a:moveTo>
                <a:lnTo>
                  <a:pt x="0" y="16"/>
                </a:lnTo>
                <a:lnTo>
                  <a:pt x="15" y="16"/>
                </a:lnTo>
                <a:lnTo>
                  <a:pt x="29" y="0"/>
                </a:lnTo>
                <a:lnTo>
                  <a:pt x="45" y="16"/>
                </a:lnTo>
                <a:lnTo>
                  <a:pt x="45" y="30"/>
                </a:lnTo>
                <a:lnTo>
                  <a:pt x="45" y="46"/>
                </a:lnTo>
                <a:lnTo>
                  <a:pt x="45" y="61"/>
                </a:lnTo>
                <a:lnTo>
                  <a:pt x="45" y="76"/>
                </a:lnTo>
                <a:lnTo>
                  <a:pt x="29" y="76"/>
                </a:lnTo>
                <a:lnTo>
                  <a:pt x="29" y="92"/>
                </a:lnTo>
                <a:lnTo>
                  <a:pt x="15" y="92"/>
                </a:lnTo>
                <a:lnTo>
                  <a:pt x="15" y="107"/>
                </a:lnTo>
                <a:lnTo>
                  <a:pt x="0" y="92"/>
                </a:lnTo>
                <a:lnTo>
                  <a:pt x="0" y="61"/>
                </a:lnTo>
                <a:lnTo>
                  <a:pt x="0" y="46"/>
                </a:lnTo>
                <a:lnTo>
                  <a:pt x="0" y="30"/>
                </a:lnTo>
                <a:lnTo>
                  <a:pt x="0" y="16"/>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42" name="Freeform 16"/>
          <p:cNvSpPr>
            <a:spLocks/>
          </p:cNvSpPr>
          <p:nvPr/>
        </p:nvSpPr>
        <p:spPr bwMode="auto">
          <a:xfrm>
            <a:off x="5410200" y="5171694"/>
            <a:ext cx="230188" cy="352425"/>
          </a:xfrm>
          <a:custGeom>
            <a:avLst/>
            <a:gdLst>
              <a:gd name="T0" fmla="*/ 144223394 w 260"/>
              <a:gd name="T1" fmla="*/ 28608622 h 442"/>
              <a:gd name="T2" fmla="*/ 144223394 w 260"/>
              <a:gd name="T3" fmla="*/ 38781104 h 442"/>
              <a:gd name="T4" fmla="*/ 130899056 w 260"/>
              <a:gd name="T5" fmla="*/ 48317307 h 442"/>
              <a:gd name="T6" fmla="*/ 119925291 w 260"/>
              <a:gd name="T7" fmla="*/ 68026005 h 442"/>
              <a:gd name="T8" fmla="*/ 107383565 w 260"/>
              <a:gd name="T9" fmla="*/ 76925929 h 442"/>
              <a:gd name="T10" fmla="*/ 83085462 w 260"/>
              <a:gd name="T11" fmla="*/ 76925929 h 442"/>
              <a:gd name="T12" fmla="*/ 71328173 w 260"/>
              <a:gd name="T13" fmla="*/ 87098411 h 442"/>
              <a:gd name="T14" fmla="*/ 60354408 w 260"/>
              <a:gd name="T15" fmla="*/ 87098411 h 442"/>
              <a:gd name="T16" fmla="*/ 36056291 w 260"/>
              <a:gd name="T17" fmla="*/ 96634614 h 442"/>
              <a:gd name="T18" fmla="*/ 36056291 w 260"/>
              <a:gd name="T19" fmla="*/ 106170842 h 442"/>
              <a:gd name="T20" fmla="*/ 36056291 w 260"/>
              <a:gd name="T21" fmla="*/ 125879527 h 442"/>
              <a:gd name="T22" fmla="*/ 36056291 w 260"/>
              <a:gd name="T23" fmla="*/ 155123618 h 442"/>
              <a:gd name="T24" fmla="*/ 11757293 w 260"/>
              <a:gd name="T25" fmla="*/ 193904710 h 442"/>
              <a:gd name="T26" fmla="*/ 0 w 260"/>
              <a:gd name="T27" fmla="*/ 232685851 h 442"/>
              <a:gd name="T28" fmla="*/ 11757293 w 260"/>
              <a:gd name="T29" fmla="*/ 272102424 h 442"/>
              <a:gd name="T30" fmla="*/ 36056291 w 260"/>
              <a:gd name="T31" fmla="*/ 281003146 h 442"/>
              <a:gd name="T32" fmla="*/ 60354408 w 260"/>
              <a:gd name="T33" fmla="*/ 281003146 h 442"/>
              <a:gd name="T34" fmla="*/ 71328173 w 260"/>
              <a:gd name="T35" fmla="*/ 281003146 h 442"/>
              <a:gd name="T36" fmla="*/ 83085462 w 260"/>
              <a:gd name="T37" fmla="*/ 272102424 h 442"/>
              <a:gd name="T38" fmla="*/ 95626275 w 260"/>
              <a:gd name="T39" fmla="*/ 261930739 h 442"/>
              <a:gd name="T40" fmla="*/ 107383565 w 260"/>
              <a:gd name="T41" fmla="*/ 232685851 h 442"/>
              <a:gd name="T42" fmla="*/ 130899056 w 260"/>
              <a:gd name="T43" fmla="*/ 193904710 h 442"/>
              <a:gd name="T44" fmla="*/ 155197159 w 260"/>
              <a:gd name="T45" fmla="*/ 155123618 h 442"/>
              <a:gd name="T46" fmla="*/ 166954448 w 260"/>
              <a:gd name="T47" fmla="*/ 106170842 h 442"/>
              <a:gd name="T48" fmla="*/ 179495261 w 260"/>
              <a:gd name="T49" fmla="*/ 87098411 h 442"/>
              <a:gd name="T50" fmla="*/ 179495261 w 260"/>
              <a:gd name="T51" fmla="*/ 76925929 h 442"/>
              <a:gd name="T52" fmla="*/ 179495261 w 260"/>
              <a:gd name="T53" fmla="*/ 76925929 h 442"/>
              <a:gd name="T54" fmla="*/ 179495261 w 260"/>
              <a:gd name="T55" fmla="*/ 87098411 h 442"/>
              <a:gd name="T56" fmla="*/ 191253436 w 260"/>
              <a:gd name="T57" fmla="*/ 87098411 h 442"/>
              <a:gd name="T58" fmla="*/ 191253436 w 260"/>
              <a:gd name="T59" fmla="*/ 76925929 h 442"/>
              <a:gd name="T60" fmla="*/ 191253436 w 260"/>
              <a:gd name="T61" fmla="*/ 68026005 h 442"/>
              <a:gd name="T62" fmla="*/ 191253436 w 260"/>
              <a:gd name="T63" fmla="*/ 48317307 h 442"/>
              <a:gd name="T64" fmla="*/ 191253436 w 260"/>
              <a:gd name="T65" fmla="*/ 28608622 h 442"/>
              <a:gd name="T66" fmla="*/ 179495261 w 260"/>
              <a:gd name="T67" fmla="*/ 8900725 h 442"/>
              <a:gd name="T68" fmla="*/ 166954448 w 260"/>
              <a:gd name="T69" fmla="*/ 8900725 h 442"/>
              <a:gd name="T70" fmla="*/ 155197159 w 260"/>
              <a:gd name="T71" fmla="*/ 8900725 h 4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0"/>
              <a:gd name="T109" fmla="*/ 0 h 442"/>
              <a:gd name="T110" fmla="*/ 260 w 260"/>
              <a:gd name="T111" fmla="*/ 442 h 4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0" h="442">
                <a:moveTo>
                  <a:pt x="198" y="30"/>
                </a:moveTo>
                <a:lnTo>
                  <a:pt x="184" y="45"/>
                </a:lnTo>
                <a:lnTo>
                  <a:pt x="184" y="61"/>
                </a:lnTo>
                <a:lnTo>
                  <a:pt x="167" y="76"/>
                </a:lnTo>
                <a:lnTo>
                  <a:pt x="167" y="91"/>
                </a:lnTo>
                <a:lnTo>
                  <a:pt x="153" y="107"/>
                </a:lnTo>
                <a:lnTo>
                  <a:pt x="137" y="107"/>
                </a:lnTo>
                <a:lnTo>
                  <a:pt x="137" y="121"/>
                </a:lnTo>
                <a:lnTo>
                  <a:pt x="122" y="121"/>
                </a:lnTo>
                <a:lnTo>
                  <a:pt x="106" y="121"/>
                </a:lnTo>
                <a:lnTo>
                  <a:pt x="91" y="137"/>
                </a:lnTo>
                <a:lnTo>
                  <a:pt x="77" y="137"/>
                </a:lnTo>
                <a:lnTo>
                  <a:pt x="60" y="152"/>
                </a:lnTo>
                <a:lnTo>
                  <a:pt x="46" y="152"/>
                </a:lnTo>
                <a:lnTo>
                  <a:pt x="46" y="167"/>
                </a:lnTo>
                <a:lnTo>
                  <a:pt x="46" y="198"/>
                </a:lnTo>
                <a:lnTo>
                  <a:pt x="46" y="214"/>
                </a:lnTo>
                <a:lnTo>
                  <a:pt x="46" y="244"/>
                </a:lnTo>
                <a:lnTo>
                  <a:pt x="46" y="274"/>
                </a:lnTo>
                <a:lnTo>
                  <a:pt x="15" y="305"/>
                </a:lnTo>
                <a:lnTo>
                  <a:pt x="15" y="335"/>
                </a:lnTo>
                <a:lnTo>
                  <a:pt x="0" y="366"/>
                </a:lnTo>
                <a:lnTo>
                  <a:pt x="15" y="412"/>
                </a:lnTo>
                <a:lnTo>
                  <a:pt x="15" y="428"/>
                </a:lnTo>
                <a:lnTo>
                  <a:pt x="30" y="428"/>
                </a:lnTo>
                <a:lnTo>
                  <a:pt x="46" y="442"/>
                </a:lnTo>
                <a:lnTo>
                  <a:pt x="60" y="442"/>
                </a:lnTo>
                <a:lnTo>
                  <a:pt x="77" y="442"/>
                </a:lnTo>
                <a:lnTo>
                  <a:pt x="91" y="442"/>
                </a:lnTo>
                <a:lnTo>
                  <a:pt x="106" y="442"/>
                </a:lnTo>
                <a:lnTo>
                  <a:pt x="106" y="428"/>
                </a:lnTo>
                <a:lnTo>
                  <a:pt x="122" y="428"/>
                </a:lnTo>
                <a:lnTo>
                  <a:pt x="122" y="412"/>
                </a:lnTo>
                <a:lnTo>
                  <a:pt x="137" y="397"/>
                </a:lnTo>
                <a:lnTo>
                  <a:pt x="137" y="366"/>
                </a:lnTo>
                <a:lnTo>
                  <a:pt x="153" y="335"/>
                </a:lnTo>
                <a:lnTo>
                  <a:pt x="167" y="305"/>
                </a:lnTo>
                <a:lnTo>
                  <a:pt x="184" y="274"/>
                </a:lnTo>
                <a:lnTo>
                  <a:pt x="198" y="244"/>
                </a:lnTo>
                <a:lnTo>
                  <a:pt x="213" y="198"/>
                </a:lnTo>
                <a:lnTo>
                  <a:pt x="213" y="167"/>
                </a:lnTo>
                <a:lnTo>
                  <a:pt x="229" y="137"/>
                </a:lnTo>
                <a:lnTo>
                  <a:pt x="229" y="121"/>
                </a:lnTo>
                <a:lnTo>
                  <a:pt x="229" y="107"/>
                </a:lnTo>
                <a:lnTo>
                  <a:pt x="229" y="121"/>
                </a:lnTo>
                <a:lnTo>
                  <a:pt x="229" y="137"/>
                </a:lnTo>
                <a:lnTo>
                  <a:pt x="244" y="137"/>
                </a:lnTo>
                <a:lnTo>
                  <a:pt x="244" y="121"/>
                </a:lnTo>
                <a:lnTo>
                  <a:pt x="260" y="121"/>
                </a:lnTo>
                <a:lnTo>
                  <a:pt x="244" y="107"/>
                </a:lnTo>
                <a:lnTo>
                  <a:pt x="244" y="91"/>
                </a:lnTo>
                <a:lnTo>
                  <a:pt x="244" y="76"/>
                </a:lnTo>
                <a:lnTo>
                  <a:pt x="244" y="61"/>
                </a:lnTo>
                <a:lnTo>
                  <a:pt x="244" y="45"/>
                </a:lnTo>
                <a:lnTo>
                  <a:pt x="229" y="30"/>
                </a:lnTo>
                <a:lnTo>
                  <a:pt x="229" y="14"/>
                </a:lnTo>
                <a:lnTo>
                  <a:pt x="213" y="0"/>
                </a:lnTo>
                <a:lnTo>
                  <a:pt x="213" y="14"/>
                </a:lnTo>
                <a:lnTo>
                  <a:pt x="198" y="14"/>
                </a:lnTo>
                <a:lnTo>
                  <a:pt x="198" y="30"/>
                </a:lnTo>
                <a:close/>
              </a:path>
            </a:pathLst>
          </a:custGeom>
          <a:solidFill>
            <a:srgbClr val="FFCC66"/>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43" name="Freeform 17"/>
          <p:cNvSpPr>
            <a:spLocks/>
          </p:cNvSpPr>
          <p:nvPr/>
        </p:nvSpPr>
        <p:spPr bwMode="auto">
          <a:xfrm>
            <a:off x="5410200" y="5171694"/>
            <a:ext cx="230188" cy="352425"/>
          </a:xfrm>
          <a:custGeom>
            <a:avLst/>
            <a:gdLst>
              <a:gd name="T0" fmla="*/ 155197159 w 260"/>
              <a:gd name="T1" fmla="*/ 19072413 h 442"/>
              <a:gd name="T2" fmla="*/ 144223394 w 260"/>
              <a:gd name="T3" fmla="*/ 28608622 h 442"/>
              <a:gd name="T4" fmla="*/ 130899056 w 260"/>
              <a:gd name="T5" fmla="*/ 48317307 h 442"/>
              <a:gd name="T6" fmla="*/ 130899056 w 260"/>
              <a:gd name="T7" fmla="*/ 57853523 h 442"/>
              <a:gd name="T8" fmla="*/ 107383565 w 260"/>
              <a:gd name="T9" fmla="*/ 68026005 h 442"/>
              <a:gd name="T10" fmla="*/ 107383565 w 260"/>
              <a:gd name="T11" fmla="*/ 76925929 h 442"/>
              <a:gd name="T12" fmla="*/ 83085462 w 260"/>
              <a:gd name="T13" fmla="*/ 76925929 h 442"/>
              <a:gd name="T14" fmla="*/ 71328173 w 260"/>
              <a:gd name="T15" fmla="*/ 87098411 h 442"/>
              <a:gd name="T16" fmla="*/ 60354408 w 260"/>
              <a:gd name="T17" fmla="*/ 87098411 h 442"/>
              <a:gd name="T18" fmla="*/ 47029171 w 260"/>
              <a:gd name="T19" fmla="*/ 96634614 h 442"/>
              <a:gd name="T20" fmla="*/ 36056291 w 260"/>
              <a:gd name="T21" fmla="*/ 96634614 h 442"/>
              <a:gd name="T22" fmla="*/ 36056291 w 260"/>
              <a:gd name="T23" fmla="*/ 106170842 h 442"/>
              <a:gd name="T24" fmla="*/ 36056291 w 260"/>
              <a:gd name="T25" fmla="*/ 125879527 h 442"/>
              <a:gd name="T26" fmla="*/ 36056291 w 260"/>
              <a:gd name="T27" fmla="*/ 155123618 h 442"/>
              <a:gd name="T28" fmla="*/ 36056291 w 260"/>
              <a:gd name="T29" fmla="*/ 174196822 h 442"/>
              <a:gd name="T30" fmla="*/ 11757293 w 260"/>
              <a:gd name="T31" fmla="*/ 212977166 h 442"/>
              <a:gd name="T32" fmla="*/ 11757293 w 260"/>
              <a:gd name="T33" fmla="*/ 261930739 h 442"/>
              <a:gd name="T34" fmla="*/ 11757293 w 260"/>
              <a:gd name="T35" fmla="*/ 272102424 h 442"/>
              <a:gd name="T36" fmla="*/ 36056291 w 260"/>
              <a:gd name="T37" fmla="*/ 281003146 h 442"/>
              <a:gd name="T38" fmla="*/ 47029171 w 260"/>
              <a:gd name="T39" fmla="*/ 281003146 h 442"/>
              <a:gd name="T40" fmla="*/ 60354408 w 260"/>
              <a:gd name="T41" fmla="*/ 281003146 h 442"/>
              <a:gd name="T42" fmla="*/ 83085462 w 260"/>
              <a:gd name="T43" fmla="*/ 281003146 h 442"/>
              <a:gd name="T44" fmla="*/ 95626275 w 260"/>
              <a:gd name="T45" fmla="*/ 272102424 h 442"/>
              <a:gd name="T46" fmla="*/ 107383565 w 260"/>
              <a:gd name="T47" fmla="*/ 252394536 h 442"/>
              <a:gd name="T48" fmla="*/ 107383565 w 260"/>
              <a:gd name="T49" fmla="*/ 232685851 h 442"/>
              <a:gd name="T50" fmla="*/ 130899056 w 260"/>
              <a:gd name="T51" fmla="*/ 193904710 h 442"/>
              <a:gd name="T52" fmla="*/ 155197159 w 260"/>
              <a:gd name="T53" fmla="*/ 155123618 h 442"/>
              <a:gd name="T54" fmla="*/ 166954448 w 260"/>
              <a:gd name="T55" fmla="*/ 106170842 h 442"/>
              <a:gd name="T56" fmla="*/ 179495261 w 260"/>
              <a:gd name="T57" fmla="*/ 87098411 h 442"/>
              <a:gd name="T58" fmla="*/ 179495261 w 260"/>
              <a:gd name="T59" fmla="*/ 76925929 h 442"/>
              <a:gd name="T60" fmla="*/ 179495261 w 260"/>
              <a:gd name="T61" fmla="*/ 68026005 h 442"/>
              <a:gd name="T62" fmla="*/ 179495261 w 260"/>
              <a:gd name="T63" fmla="*/ 76925929 h 442"/>
              <a:gd name="T64" fmla="*/ 179495261 w 260"/>
              <a:gd name="T65" fmla="*/ 87098411 h 442"/>
              <a:gd name="T66" fmla="*/ 191253436 w 260"/>
              <a:gd name="T67" fmla="*/ 87098411 h 442"/>
              <a:gd name="T68" fmla="*/ 191253436 w 260"/>
              <a:gd name="T69" fmla="*/ 76925929 h 442"/>
              <a:gd name="T70" fmla="*/ 203794249 w 260"/>
              <a:gd name="T71" fmla="*/ 76925929 h 442"/>
              <a:gd name="T72" fmla="*/ 191253436 w 260"/>
              <a:gd name="T73" fmla="*/ 68026005 h 442"/>
              <a:gd name="T74" fmla="*/ 191253436 w 260"/>
              <a:gd name="T75" fmla="*/ 48317307 h 442"/>
              <a:gd name="T76" fmla="*/ 191253436 w 260"/>
              <a:gd name="T77" fmla="*/ 38781104 h 442"/>
              <a:gd name="T78" fmla="*/ 179495261 w 260"/>
              <a:gd name="T79" fmla="*/ 19072413 h 442"/>
              <a:gd name="T80" fmla="*/ 166954448 w 260"/>
              <a:gd name="T81" fmla="*/ 0 h 442"/>
              <a:gd name="T82" fmla="*/ 166954448 w 260"/>
              <a:gd name="T83" fmla="*/ 8900725 h 442"/>
              <a:gd name="T84" fmla="*/ 155197159 w 260"/>
              <a:gd name="T85" fmla="*/ 8900725 h 4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0"/>
              <a:gd name="T130" fmla="*/ 0 h 442"/>
              <a:gd name="T131" fmla="*/ 260 w 260"/>
              <a:gd name="T132" fmla="*/ 442 h 4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0" h="442">
                <a:moveTo>
                  <a:pt x="198" y="30"/>
                </a:moveTo>
                <a:lnTo>
                  <a:pt x="198" y="30"/>
                </a:lnTo>
                <a:lnTo>
                  <a:pt x="184" y="45"/>
                </a:lnTo>
                <a:lnTo>
                  <a:pt x="184" y="61"/>
                </a:lnTo>
                <a:lnTo>
                  <a:pt x="167" y="76"/>
                </a:lnTo>
                <a:lnTo>
                  <a:pt x="167" y="91"/>
                </a:lnTo>
                <a:lnTo>
                  <a:pt x="153" y="107"/>
                </a:lnTo>
                <a:lnTo>
                  <a:pt x="137" y="107"/>
                </a:lnTo>
                <a:lnTo>
                  <a:pt x="137" y="121"/>
                </a:lnTo>
                <a:lnTo>
                  <a:pt x="122" y="121"/>
                </a:lnTo>
                <a:lnTo>
                  <a:pt x="106" y="121"/>
                </a:lnTo>
                <a:lnTo>
                  <a:pt x="91" y="137"/>
                </a:lnTo>
                <a:lnTo>
                  <a:pt x="77" y="137"/>
                </a:lnTo>
                <a:lnTo>
                  <a:pt x="60" y="152"/>
                </a:lnTo>
                <a:lnTo>
                  <a:pt x="46" y="152"/>
                </a:lnTo>
                <a:lnTo>
                  <a:pt x="46" y="167"/>
                </a:lnTo>
                <a:lnTo>
                  <a:pt x="46" y="198"/>
                </a:lnTo>
                <a:lnTo>
                  <a:pt x="46" y="214"/>
                </a:lnTo>
                <a:lnTo>
                  <a:pt x="46" y="244"/>
                </a:lnTo>
                <a:lnTo>
                  <a:pt x="46" y="274"/>
                </a:lnTo>
                <a:lnTo>
                  <a:pt x="15" y="305"/>
                </a:lnTo>
                <a:lnTo>
                  <a:pt x="15" y="335"/>
                </a:lnTo>
                <a:lnTo>
                  <a:pt x="0" y="366"/>
                </a:lnTo>
                <a:lnTo>
                  <a:pt x="15" y="412"/>
                </a:lnTo>
                <a:lnTo>
                  <a:pt x="15" y="428"/>
                </a:lnTo>
                <a:lnTo>
                  <a:pt x="30" y="428"/>
                </a:lnTo>
                <a:lnTo>
                  <a:pt x="46" y="442"/>
                </a:lnTo>
                <a:lnTo>
                  <a:pt x="60" y="442"/>
                </a:lnTo>
                <a:lnTo>
                  <a:pt x="77" y="442"/>
                </a:lnTo>
                <a:lnTo>
                  <a:pt x="91" y="442"/>
                </a:lnTo>
                <a:lnTo>
                  <a:pt x="106" y="442"/>
                </a:lnTo>
                <a:lnTo>
                  <a:pt x="106" y="428"/>
                </a:lnTo>
                <a:lnTo>
                  <a:pt x="122" y="428"/>
                </a:lnTo>
                <a:lnTo>
                  <a:pt x="122" y="412"/>
                </a:lnTo>
                <a:lnTo>
                  <a:pt x="137" y="397"/>
                </a:lnTo>
                <a:lnTo>
                  <a:pt x="137" y="366"/>
                </a:lnTo>
                <a:lnTo>
                  <a:pt x="153" y="335"/>
                </a:lnTo>
                <a:lnTo>
                  <a:pt x="167" y="305"/>
                </a:lnTo>
                <a:lnTo>
                  <a:pt x="184" y="274"/>
                </a:lnTo>
                <a:lnTo>
                  <a:pt x="198" y="244"/>
                </a:lnTo>
                <a:lnTo>
                  <a:pt x="213" y="198"/>
                </a:lnTo>
                <a:lnTo>
                  <a:pt x="213" y="167"/>
                </a:lnTo>
                <a:lnTo>
                  <a:pt x="229" y="137"/>
                </a:lnTo>
                <a:lnTo>
                  <a:pt x="229" y="121"/>
                </a:lnTo>
                <a:lnTo>
                  <a:pt x="229" y="107"/>
                </a:lnTo>
                <a:lnTo>
                  <a:pt x="229" y="121"/>
                </a:lnTo>
                <a:lnTo>
                  <a:pt x="229" y="137"/>
                </a:lnTo>
                <a:lnTo>
                  <a:pt x="244" y="137"/>
                </a:lnTo>
                <a:lnTo>
                  <a:pt x="244" y="121"/>
                </a:lnTo>
                <a:lnTo>
                  <a:pt x="260" y="121"/>
                </a:lnTo>
                <a:lnTo>
                  <a:pt x="244" y="107"/>
                </a:lnTo>
                <a:lnTo>
                  <a:pt x="244" y="91"/>
                </a:lnTo>
                <a:lnTo>
                  <a:pt x="244" y="76"/>
                </a:lnTo>
                <a:lnTo>
                  <a:pt x="244" y="61"/>
                </a:lnTo>
                <a:lnTo>
                  <a:pt x="244" y="45"/>
                </a:lnTo>
                <a:lnTo>
                  <a:pt x="229" y="30"/>
                </a:lnTo>
                <a:lnTo>
                  <a:pt x="229" y="14"/>
                </a:lnTo>
                <a:lnTo>
                  <a:pt x="213" y="0"/>
                </a:lnTo>
                <a:lnTo>
                  <a:pt x="213" y="14"/>
                </a:lnTo>
                <a:lnTo>
                  <a:pt x="198" y="14"/>
                </a:lnTo>
                <a:lnTo>
                  <a:pt x="198" y="30"/>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44" name="Freeform 18"/>
          <p:cNvSpPr>
            <a:spLocks/>
          </p:cNvSpPr>
          <p:nvPr/>
        </p:nvSpPr>
        <p:spPr bwMode="auto">
          <a:xfrm>
            <a:off x="1958975" y="3176207"/>
            <a:ext cx="1588" cy="1587"/>
          </a:xfrm>
          <a:custGeom>
            <a:avLst/>
            <a:gdLst>
              <a:gd name="T0" fmla="*/ 0 w 1588"/>
              <a:gd name="T1" fmla="*/ 0 h 1587"/>
              <a:gd name="T2" fmla="*/ 0 w 1588"/>
              <a:gd name="T3" fmla="*/ 0 h 1587"/>
              <a:gd name="T4" fmla="*/ 0 w 1588"/>
              <a:gd name="T5" fmla="*/ 0 h 1587"/>
              <a:gd name="T6" fmla="*/ 0 w 1588"/>
              <a:gd name="T7" fmla="*/ 0 h 1587"/>
              <a:gd name="T8" fmla="*/ 0 w 1588"/>
              <a:gd name="T9" fmla="*/ 0 h 1587"/>
              <a:gd name="T10" fmla="*/ 0 w 1588"/>
              <a:gd name="T11" fmla="*/ 0 h 1587"/>
              <a:gd name="T12" fmla="*/ 0 w 1588"/>
              <a:gd name="T13" fmla="*/ 0 h 1587"/>
              <a:gd name="T14" fmla="*/ 0 w 1588"/>
              <a:gd name="T15" fmla="*/ 0 h 1587"/>
              <a:gd name="T16" fmla="*/ 0 w 1588"/>
              <a:gd name="T17" fmla="*/ 0 h 1587"/>
              <a:gd name="T18" fmla="*/ 0 w 1588"/>
              <a:gd name="T19" fmla="*/ 0 h 1587"/>
              <a:gd name="T20" fmla="*/ 0 w 1588"/>
              <a:gd name="T21" fmla="*/ 0 h 1587"/>
              <a:gd name="T22" fmla="*/ 0 w 1588"/>
              <a:gd name="T23" fmla="*/ 0 h 1587"/>
              <a:gd name="T24" fmla="*/ 0 w 1588"/>
              <a:gd name="T25" fmla="*/ 0 h 1587"/>
              <a:gd name="T26" fmla="*/ 0 w 1588"/>
              <a:gd name="T27" fmla="*/ 0 h 1587"/>
              <a:gd name="T28" fmla="*/ 0 w 1588"/>
              <a:gd name="T29" fmla="*/ 0 h 1587"/>
              <a:gd name="T30" fmla="*/ 0 w 1588"/>
              <a:gd name="T31" fmla="*/ 0 h 15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8"/>
              <a:gd name="T49" fmla="*/ 0 h 1587"/>
              <a:gd name="T50" fmla="*/ 1588 w 1588"/>
              <a:gd name="T51" fmla="*/ 1587 h 15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8" h="1587">
                <a:moveTo>
                  <a:pt x="0" y="0"/>
                </a:moveTo>
                <a:lnTo>
                  <a:pt x="0" y="0"/>
                </a:lnTo>
              </a:path>
            </a:pathLst>
          </a:custGeom>
          <a:solidFill>
            <a:srgbClr val="8CC68C"/>
          </a:solid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45" name="Freeform 19"/>
          <p:cNvSpPr>
            <a:spLocks/>
          </p:cNvSpPr>
          <p:nvPr/>
        </p:nvSpPr>
        <p:spPr bwMode="auto">
          <a:xfrm>
            <a:off x="1958975" y="3176207"/>
            <a:ext cx="14288" cy="12700"/>
          </a:xfrm>
          <a:custGeom>
            <a:avLst/>
            <a:gdLst>
              <a:gd name="T0" fmla="*/ 0 w 14"/>
              <a:gd name="T1" fmla="*/ 0 h 17"/>
              <a:gd name="T2" fmla="*/ 0 w 14"/>
              <a:gd name="T3" fmla="*/ 0 h 17"/>
              <a:gd name="T4" fmla="*/ 0 w 14"/>
              <a:gd name="T5" fmla="*/ 0 h 17"/>
              <a:gd name="T6" fmla="*/ 0 w 14"/>
              <a:gd name="T7" fmla="*/ 0 h 17"/>
              <a:gd name="T8" fmla="*/ 0 w 14"/>
              <a:gd name="T9" fmla="*/ 0 h 17"/>
              <a:gd name="T10" fmla="*/ 0 w 14"/>
              <a:gd name="T11" fmla="*/ 0 h 17"/>
              <a:gd name="T12" fmla="*/ 0 w 14"/>
              <a:gd name="T13" fmla="*/ 0 h 17"/>
              <a:gd name="T14" fmla="*/ 0 w 14"/>
              <a:gd name="T15" fmla="*/ 0 h 17"/>
              <a:gd name="T16" fmla="*/ 0 w 14"/>
              <a:gd name="T17" fmla="*/ 0 h 17"/>
              <a:gd name="T18" fmla="*/ 0 w 14"/>
              <a:gd name="T19" fmla="*/ 0 h 17"/>
              <a:gd name="T20" fmla="*/ 0 w 14"/>
              <a:gd name="T21" fmla="*/ 0 h 17"/>
              <a:gd name="T22" fmla="*/ 0 w 14"/>
              <a:gd name="T23" fmla="*/ 0 h 17"/>
              <a:gd name="T24" fmla="*/ 0 w 14"/>
              <a:gd name="T25" fmla="*/ 0 h 17"/>
              <a:gd name="T26" fmla="*/ 0 w 14"/>
              <a:gd name="T27" fmla="*/ 9487646 h 17"/>
              <a:gd name="T28" fmla="*/ 0 w 14"/>
              <a:gd name="T29" fmla="*/ 9487646 h 17"/>
              <a:gd name="T30" fmla="*/ 0 w 14"/>
              <a:gd name="T31" fmla="*/ 9487646 h 17"/>
              <a:gd name="T32" fmla="*/ 0 w 14"/>
              <a:gd name="T33" fmla="*/ 9487646 h 17"/>
              <a:gd name="T34" fmla="*/ 0 w 14"/>
              <a:gd name="T35" fmla="*/ 0 h 17"/>
              <a:gd name="T36" fmla="*/ 0 w 14"/>
              <a:gd name="T37" fmla="*/ 0 h 17"/>
              <a:gd name="T38" fmla="*/ 0 w 14"/>
              <a:gd name="T39" fmla="*/ 0 h 17"/>
              <a:gd name="T40" fmla="*/ 0 w 14"/>
              <a:gd name="T41" fmla="*/ 0 h 17"/>
              <a:gd name="T42" fmla="*/ 14581925 w 14"/>
              <a:gd name="T43" fmla="*/ 0 h 17"/>
              <a:gd name="T44" fmla="*/ 14581925 w 14"/>
              <a:gd name="T45" fmla="*/ 0 h 17"/>
              <a:gd name="T46" fmla="*/ 14581925 w 14"/>
              <a:gd name="T47" fmla="*/ 0 h 17"/>
              <a:gd name="T48" fmla="*/ 14581925 w 14"/>
              <a:gd name="T49" fmla="*/ 0 h 17"/>
              <a:gd name="T50" fmla="*/ 14581925 w 14"/>
              <a:gd name="T51" fmla="*/ 0 h 17"/>
              <a:gd name="T52" fmla="*/ 14581925 w 14"/>
              <a:gd name="T53" fmla="*/ 0 h 17"/>
              <a:gd name="T54" fmla="*/ 0 w 14"/>
              <a:gd name="T55" fmla="*/ 0 h 17"/>
              <a:gd name="T56" fmla="*/ 0 w 14"/>
              <a:gd name="T57" fmla="*/ 0 h 17"/>
              <a:gd name="T58" fmla="*/ 0 w 14"/>
              <a:gd name="T59" fmla="*/ 0 h 17"/>
              <a:gd name="T60" fmla="*/ 0 w 14"/>
              <a:gd name="T61" fmla="*/ 0 h 17"/>
              <a:gd name="T62" fmla="*/ 0 w 14"/>
              <a:gd name="T63" fmla="*/ 0 h 17"/>
              <a:gd name="T64" fmla="*/ 0 w 14"/>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7"/>
              <a:gd name="T101" fmla="*/ 14 w 14"/>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7">
                <a:moveTo>
                  <a:pt x="0" y="0"/>
                </a:moveTo>
                <a:lnTo>
                  <a:pt x="0" y="0"/>
                </a:lnTo>
                <a:lnTo>
                  <a:pt x="0" y="17"/>
                </a:lnTo>
                <a:lnTo>
                  <a:pt x="0" y="0"/>
                </a:lnTo>
                <a:lnTo>
                  <a:pt x="14" y="0"/>
                </a:lnTo>
                <a:lnTo>
                  <a:pt x="0" y="0"/>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46" name="Freeform 20"/>
          <p:cNvSpPr>
            <a:spLocks/>
          </p:cNvSpPr>
          <p:nvPr/>
        </p:nvSpPr>
        <p:spPr bwMode="auto">
          <a:xfrm>
            <a:off x="1973263" y="3176207"/>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7"/>
              <a:gd name="T49" fmla="*/ 0 h 1587"/>
              <a:gd name="T50" fmla="*/ 1587 w 1587"/>
              <a:gd name="T51" fmla="*/ 1587 h 15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7" h="1587">
                <a:moveTo>
                  <a:pt x="0" y="0"/>
                </a:moveTo>
                <a:lnTo>
                  <a:pt x="0" y="0"/>
                </a:lnTo>
              </a:path>
            </a:pathLst>
          </a:custGeom>
          <a:solidFill>
            <a:srgbClr val="8CC68C"/>
          </a:solid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47" name="Freeform 21"/>
          <p:cNvSpPr>
            <a:spLocks/>
          </p:cNvSpPr>
          <p:nvPr/>
        </p:nvSpPr>
        <p:spPr bwMode="auto">
          <a:xfrm>
            <a:off x="1973263" y="3176207"/>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7"/>
              <a:gd name="T52" fmla="*/ 0 h 1587"/>
              <a:gd name="T53" fmla="*/ 1587 w 1587"/>
              <a:gd name="T54" fmla="*/ 1587 h 15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7" h="1587">
                <a:moveTo>
                  <a:pt x="0" y="0"/>
                </a:moveTo>
                <a:lnTo>
                  <a:pt x="0" y="0"/>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48" name="Freeform 22"/>
          <p:cNvSpPr>
            <a:spLocks/>
          </p:cNvSpPr>
          <p:nvPr/>
        </p:nvSpPr>
        <p:spPr bwMode="auto">
          <a:xfrm>
            <a:off x="1973263" y="3176207"/>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87"/>
              <a:gd name="T64" fmla="*/ 0 h 1587"/>
              <a:gd name="T65" fmla="*/ 1587 w 1587"/>
              <a:gd name="T66" fmla="*/ 1587 h 15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87" h="1587">
                <a:moveTo>
                  <a:pt x="0" y="0"/>
                </a:moveTo>
                <a:lnTo>
                  <a:pt x="0" y="0"/>
                </a:lnTo>
              </a:path>
            </a:pathLst>
          </a:custGeom>
          <a:solidFill>
            <a:srgbClr val="8CC68C"/>
          </a:solid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49" name="Freeform 23"/>
          <p:cNvSpPr>
            <a:spLocks/>
          </p:cNvSpPr>
          <p:nvPr/>
        </p:nvSpPr>
        <p:spPr bwMode="auto">
          <a:xfrm>
            <a:off x="1136650" y="2110994"/>
            <a:ext cx="161925" cy="230188"/>
          </a:xfrm>
          <a:custGeom>
            <a:avLst/>
            <a:gdLst>
              <a:gd name="T0" fmla="*/ 119789122 w 183"/>
              <a:gd name="T1" fmla="*/ 57333481 h 290"/>
              <a:gd name="T2" fmla="*/ 131532662 w 183"/>
              <a:gd name="T3" fmla="*/ 76865322 h 290"/>
              <a:gd name="T4" fmla="*/ 131532662 w 183"/>
              <a:gd name="T5" fmla="*/ 95766130 h 290"/>
              <a:gd name="T6" fmla="*/ 131532662 w 183"/>
              <a:gd name="T7" fmla="*/ 105217353 h 290"/>
              <a:gd name="T8" fmla="*/ 131532662 w 183"/>
              <a:gd name="T9" fmla="*/ 124748399 h 290"/>
              <a:gd name="T10" fmla="*/ 131532662 w 183"/>
              <a:gd name="T11" fmla="*/ 124748399 h 290"/>
              <a:gd name="T12" fmla="*/ 143277087 w 183"/>
              <a:gd name="T13" fmla="*/ 133568565 h 290"/>
              <a:gd name="T14" fmla="*/ 143277087 w 183"/>
              <a:gd name="T15" fmla="*/ 153100405 h 290"/>
              <a:gd name="T16" fmla="*/ 143277087 w 183"/>
              <a:gd name="T17" fmla="*/ 163181048 h 290"/>
              <a:gd name="T18" fmla="*/ 119789122 w 183"/>
              <a:gd name="T19" fmla="*/ 172631452 h 290"/>
              <a:gd name="T20" fmla="*/ 96301129 w 183"/>
              <a:gd name="T21" fmla="*/ 182712095 h 290"/>
              <a:gd name="T22" fmla="*/ 83773624 w 183"/>
              <a:gd name="T23" fmla="*/ 182712095 h 290"/>
              <a:gd name="T24" fmla="*/ 72030084 w 183"/>
              <a:gd name="T25" fmla="*/ 172631452 h 290"/>
              <a:gd name="T26" fmla="*/ 83773624 w 183"/>
              <a:gd name="T27" fmla="*/ 163181048 h 290"/>
              <a:gd name="T28" fmla="*/ 83773624 w 183"/>
              <a:gd name="T29" fmla="*/ 153100405 h 290"/>
              <a:gd name="T30" fmla="*/ 72030084 w 183"/>
              <a:gd name="T31" fmla="*/ 153100405 h 290"/>
              <a:gd name="T32" fmla="*/ 83773624 w 183"/>
              <a:gd name="T33" fmla="*/ 144279446 h 290"/>
              <a:gd name="T34" fmla="*/ 96301129 w 183"/>
              <a:gd name="T35" fmla="*/ 144279446 h 290"/>
              <a:gd name="T36" fmla="*/ 96301129 w 183"/>
              <a:gd name="T37" fmla="*/ 144279446 h 290"/>
              <a:gd name="T38" fmla="*/ 72030084 w 183"/>
              <a:gd name="T39" fmla="*/ 133568565 h 290"/>
              <a:gd name="T40" fmla="*/ 72030084 w 183"/>
              <a:gd name="T41" fmla="*/ 133568565 h 290"/>
              <a:gd name="T42" fmla="*/ 72030084 w 183"/>
              <a:gd name="T43" fmla="*/ 124748399 h 290"/>
              <a:gd name="T44" fmla="*/ 72030084 w 183"/>
              <a:gd name="T45" fmla="*/ 115297995 h 290"/>
              <a:gd name="T46" fmla="*/ 72030084 w 183"/>
              <a:gd name="T47" fmla="*/ 115297995 h 290"/>
              <a:gd name="T48" fmla="*/ 72030084 w 183"/>
              <a:gd name="T49" fmla="*/ 133568565 h 290"/>
              <a:gd name="T50" fmla="*/ 60285658 w 183"/>
              <a:gd name="T51" fmla="*/ 144279446 h 290"/>
              <a:gd name="T52" fmla="*/ 36797679 w 183"/>
              <a:gd name="T53" fmla="*/ 133568565 h 290"/>
              <a:gd name="T54" fmla="*/ 36797679 w 183"/>
              <a:gd name="T55" fmla="*/ 124748399 h 290"/>
              <a:gd name="T56" fmla="*/ 23487972 w 183"/>
              <a:gd name="T57" fmla="*/ 115297995 h 290"/>
              <a:gd name="T58" fmla="*/ 23487972 w 183"/>
              <a:gd name="T59" fmla="*/ 115297995 h 290"/>
              <a:gd name="T60" fmla="*/ 12526623 w 183"/>
              <a:gd name="T61" fmla="*/ 105217353 h 290"/>
              <a:gd name="T62" fmla="*/ 12526623 w 183"/>
              <a:gd name="T63" fmla="*/ 85685487 h 290"/>
              <a:gd name="T64" fmla="*/ 12526623 w 183"/>
              <a:gd name="T65" fmla="*/ 76865322 h 290"/>
              <a:gd name="T66" fmla="*/ 23487972 w 183"/>
              <a:gd name="T67" fmla="*/ 85685487 h 290"/>
              <a:gd name="T68" fmla="*/ 36797679 w 183"/>
              <a:gd name="T69" fmla="*/ 85685487 h 290"/>
              <a:gd name="T70" fmla="*/ 47759025 w 183"/>
              <a:gd name="T71" fmla="*/ 95766130 h 290"/>
              <a:gd name="T72" fmla="*/ 60285658 w 183"/>
              <a:gd name="T73" fmla="*/ 85685487 h 290"/>
              <a:gd name="T74" fmla="*/ 83773624 w 183"/>
              <a:gd name="T75" fmla="*/ 76865322 h 290"/>
              <a:gd name="T76" fmla="*/ 72030084 w 183"/>
              <a:gd name="T77" fmla="*/ 67414124 h 290"/>
              <a:gd name="T78" fmla="*/ 72030084 w 183"/>
              <a:gd name="T79" fmla="*/ 67414124 h 290"/>
              <a:gd name="T80" fmla="*/ 60285658 w 183"/>
              <a:gd name="T81" fmla="*/ 67414124 h 290"/>
              <a:gd name="T82" fmla="*/ 60285658 w 183"/>
              <a:gd name="T83" fmla="*/ 76865322 h 290"/>
              <a:gd name="T84" fmla="*/ 47759025 w 183"/>
              <a:gd name="T85" fmla="*/ 76865322 h 290"/>
              <a:gd name="T86" fmla="*/ 36797679 w 183"/>
              <a:gd name="T87" fmla="*/ 67414124 h 290"/>
              <a:gd name="T88" fmla="*/ 36797679 w 183"/>
              <a:gd name="T89" fmla="*/ 57333481 h 290"/>
              <a:gd name="T90" fmla="*/ 47759025 w 183"/>
              <a:gd name="T91" fmla="*/ 37802422 h 290"/>
              <a:gd name="T92" fmla="*/ 60285658 w 183"/>
              <a:gd name="T93" fmla="*/ 18271369 h 290"/>
              <a:gd name="T94" fmla="*/ 83773624 w 183"/>
              <a:gd name="T95" fmla="*/ 9450407 h 290"/>
              <a:gd name="T96" fmla="*/ 96301129 w 183"/>
              <a:gd name="T97" fmla="*/ 9450407 h 290"/>
              <a:gd name="T98" fmla="*/ 107262474 w 183"/>
              <a:gd name="T99" fmla="*/ 0 h 290"/>
              <a:gd name="T100" fmla="*/ 119789122 w 183"/>
              <a:gd name="T101" fmla="*/ 0 h 290"/>
              <a:gd name="T102" fmla="*/ 119789122 w 183"/>
              <a:gd name="T103" fmla="*/ 28352018 h 2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3"/>
              <a:gd name="T157" fmla="*/ 0 h 290"/>
              <a:gd name="T158" fmla="*/ 183 w 183"/>
              <a:gd name="T159" fmla="*/ 290 h 2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3" h="290">
                <a:moveTo>
                  <a:pt x="168" y="76"/>
                </a:moveTo>
                <a:lnTo>
                  <a:pt x="153" y="91"/>
                </a:lnTo>
                <a:lnTo>
                  <a:pt x="153" y="107"/>
                </a:lnTo>
                <a:lnTo>
                  <a:pt x="168" y="122"/>
                </a:lnTo>
                <a:lnTo>
                  <a:pt x="153" y="136"/>
                </a:lnTo>
                <a:lnTo>
                  <a:pt x="168" y="152"/>
                </a:lnTo>
                <a:lnTo>
                  <a:pt x="168" y="167"/>
                </a:lnTo>
                <a:lnTo>
                  <a:pt x="168" y="183"/>
                </a:lnTo>
                <a:lnTo>
                  <a:pt x="168" y="198"/>
                </a:lnTo>
                <a:lnTo>
                  <a:pt x="168" y="212"/>
                </a:lnTo>
                <a:lnTo>
                  <a:pt x="183" y="212"/>
                </a:lnTo>
                <a:lnTo>
                  <a:pt x="183" y="229"/>
                </a:lnTo>
                <a:lnTo>
                  <a:pt x="183" y="243"/>
                </a:lnTo>
                <a:lnTo>
                  <a:pt x="183" y="259"/>
                </a:lnTo>
                <a:lnTo>
                  <a:pt x="168" y="274"/>
                </a:lnTo>
                <a:lnTo>
                  <a:pt x="153" y="274"/>
                </a:lnTo>
                <a:lnTo>
                  <a:pt x="137" y="290"/>
                </a:lnTo>
                <a:lnTo>
                  <a:pt x="123" y="290"/>
                </a:lnTo>
                <a:lnTo>
                  <a:pt x="107" y="290"/>
                </a:lnTo>
                <a:lnTo>
                  <a:pt x="92" y="274"/>
                </a:lnTo>
                <a:lnTo>
                  <a:pt x="92" y="259"/>
                </a:lnTo>
                <a:lnTo>
                  <a:pt x="107" y="259"/>
                </a:lnTo>
                <a:lnTo>
                  <a:pt x="107" y="243"/>
                </a:lnTo>
                <a:lnTo>
                  <a:pt x="92" y="243"/>
                </a:lnTo>
                <a:lnTo>
                  <a:pt x="107" y="229"/>
                </a:lnTo>
                <a:lnTo>
                  <a:pt x="123" y="229"/>
                </a:lnTo>
                <a:lnTo>
                  <a:pt x="107" y="212"/>
                </a:lnTo>
                <a:lnTo>
                  <a:pt x="92" y="212"/>
                </a:lnTo>
                <a:lnTo>
                  <a:pt x="92" y="198"/>
                </a:lnTo>
                <a:lnTo>
                  <a:pt x="92" y="183"/>
                </a:lnTo>
                <a:lnTo>
                  <a:pt x="77" y="198"/>
                </a:lnTo>
                <a:lnTo>
                  <a:pt x="92" y="212"/>
                </a:lnTo>
                <a:lnTo>
                  <a:pt x="77" y="212"/>
                </a:lnTo>
                <a:lnTo>
                  <a:pt x="77" y="229"/>
                </a:lnTo>
                <a:lnTo>
                  <a:pt x="61" y="229"/>
                </a:lnTo>
                <a:lnTo>
                  <a:pt x="47" y="212"/>
                </a:lnTo>
                <a:lnTo>
                  <a:pt x="47" y="198"/>
                </a:lnTo>
                <a:lnTo>
                  <a:pt x="30" y="183"/>
                </a:lnTo>
                <a:lnTo>
                  <a:pt x="16" y="167"/>
                </a:lnTo>
                <a:lnTo>
                  <a:pt x="16" y="152"/>
                </a:lnTo>
                <a:lnTo>
                  <a:pt x="16" y="136"/>
                </a:lnTo>
                <a:lnTo>
                  <a:pt x="0" y="122"/>
                </a:lnTo>
                <a:lnTo>
                  <a:pt x="16" y="122"/>
                </a:lnTo>
                <a:lnTo>
                  <a:pt x="30" y="136"/>
                </a:lnTo>
                <a:lnTo>
                  <a:pt x="47" y="136"/>
                </a:lnTo>
                <a:lnTo>
                  <a:pt x="61" y="152"/>
                </a:lnTo>
                <a:lnTo>
                  <a:pt x="77" y="136"/>
                </a:lnTo>
                <a:lnTo>
                  <a:pt x="92" y="136"/>
                </a:lnTo>
                <a:lnTo>
                  <a:pt x="107" y="122"/>
                </a:lnTo>
                <a:lnTo>
                  <a:pt x="107" y="107"/>
                </a:lnTo>
                <a:lnTo>
                  <a:pt x="92" y="107"/>
                </a:lnTo>
                <a:lnTo>
                  <a:pt x="77" y="107"/>
                </a:lnTo>
                <a:lnTo>
                  <a:pt x="77" y="122"/>
                </a:lnTo>
                <a:lnTo>
                  <a:pt x="61" y="122"/>
                </a:lnTo>
                <a:lnTo>
                  <a:pt x="47" y="122"/>
                </a:lnTo>
                <a:lnTo>
                  <a:pt x="47" y="107"/>
                </a:lnTo>
                <a:lnTo>
                  <a:pt x="30" y="91"/>
                </a:lnTo>
                <a:lnTo>
                  <a:pt x="47" y="91"/>
                </a:lnTo>
                <a:lnTo>
                  <a:pt x="61" y="76"/>
                </a:lnTo>
                <a:lnTo>
                  <a:pt x="61" y="60"/>
                </a:lnTo>
                <a:lnTo>
                  <a:pt x="77" y="45"/>
                </a:lnTo>
                <a:lnTo>
                  <a:pt x="77" y="29"/>
                </a:lnTo>
                <a:lnTo>
                  <a:pt x="92" y="29"/>
                </a:lnTo>
                <a:lnTo>
                  <a:pt x="107" y="15"/>
                </a:lnTo>
                <a:lnTo>
                  <a:pt x="123" y="15"/>
                </a:lnTo>
                <a:lnTo>
                  <a:pt x="123" y="0"/>
                </a:lnTo>
                <a:lnTo>
                  <a:pt x="137" y="0"/>
                </a:lnTo>
                <a:lnTo>
                  <a:pt x="153" y="0"/>
                </a:lnTo>
                <a:lnTo>
                  <a:pt x="153" y="29"/>
                </a:lnTo>
                <a:lnTo>
                  <a:pt x="153" y="45"/>
                </a:lnTo>
                <a:lnTo>
                  <a:pt x="168" y="76"/>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50" name="Freeform 24"/>
          <p:cNvSpPr>
            <a:spLocks/>
          </p:cNvSpPr>
          <p:nvPr/>
        </p:nvSpPr>
        <p:spPr bwMode="auto">
          <a:xfrm>
            <a:off x="1136650" y="2110994"/>
            <a:ext cx="161925" cy="230188"/>
          </a:xfrm>
          <a:custGeom>
            <a:avLst/>
            <a:gdLst>
              <a:gd name="T0" fmla="*/ 119789122 w 183"/>
              <a:gd name="T1" fmla="*/ 57333481 h 290"/>
              <a:gd name="T2" fmla="*/ 119789122 w 183"/>
              <a:gd name="T3" fmla="*/ 85685487 h 290"/>
              <a:gd name="T4" fmla="*/ 131532662 w 183"/>
              <a:gd name="T5" fmla="*/ 105217353 h 290"/>
              <a:gd name="T6" fmla="*/ 131532662 w 183"/>
              <a:gd name="T7" fmla="*/ 115297995 h 290"/>
              <a:gd name="T8" fmla="*/ 131532662 w 183"/>
              <a:gd name="T9" fmla="*/ 124748399 h 290"/>
              <a:gd name="T10" fmla="*/ 143277087 w 183"/>
              <a:gd name="T11" fmla="*/ 133568565 h 290"/>
              <a:gd name="T12" fmla="*/ 143277087 w 183"/>
              <a:gd name="T13" fmla="*/ 163181048 h 290"/>
              <a:gd name="T14" fmla="*/ 131532662 w 183"/>
              <a:gd name="T15" fmla="*/ 172631452 h 290"/>
              <a:gd name="T16" fmla="*/ 107262474 w 183"/>
              <a:gd name="T17" fmla="*/ 182712095 h 290"/>
              <a:gd name="T18" fmla="*/ 83773624 w 183"/>
              <a:gd name="T19" fmla="*/ 182712095 h 290"/>
              <a:gd name="T20" fmla="*/ 72030084 w 183"/>
              <a:gd name="T21" fmla="*/ 172631452 h 290"/>
              <a:gd name="T22" fmla="*/ 83773624 w 183"/>
              <a:gd name="T23" fmla="*/ 163181048 h 290"/>
              <a:gd name="T24" fmla="*/ 72030084 w 183"/>
              <a:gd name="T25" fmla="*/ 153100405 h 290"/>
              <a:gd name="T26" fmla="*/ 83773624 w 183"/>
              <a:gd name="T27" fmla="*/ 144279446 h 290"/>
              <a:gd name="T28" fmla="*/ 96301129 w 183"/>
              <a:gd name="T29" fmla="*/ 144279446 h 290"/>
              <a:gd name="T30" fmla="*/ 96301129 w 183"/>
              <a:gd name="T31" fmla="*/ 144279446 h 290"/>
              <a:gd name="T32" fmla="*/ 72030084 w 183"/>
              <a:gd name="T33" fmla="*/ 133568565 h 290"/>
              <a:gd name="T34" fmla="*/ 72030084 w 183"/>
              <a:gd name="T35" fmla="*/ 124748399 h 290"/>
              <a:gd name="T36" fmla="*/ 72030084 w 183"/>
              <a:gd name="T37" fmla="*/ 115297995 h 290"/>
              <a:gd name="T38" fmla="*/ 72030084 w 183"/>
              <a:gd name="T39" fmla="*/ 115297995 h 290"/>
              <a:gd name="T40" fmla="*/ 72030084 w 183"/>
              <a:gd name="T41" fmla="*/ 133568565 h 290"/>
              <a:gd name="T42" fmla="*/ 47759025 w 183"/>
              <a:gd name="T43" fmla="*/ 144279446 h 290"/>
              <a:gd name="T44" fmla="*/ 36797679 w 183"/>
              <a:gd name="T45" fmla="*/ 124748399 h 290"/>
              <a:gd name="T46" fmla="*/ 23487972 w 183"/>
              <a:gd name="T47" fmla="*/ 115297995 h 290"/>
              <a:gd name="T48" fmla="*/ 23487972 w 183"/>
              <a:gd name="T49" fmla="*/ 115297995 h 290"/>
              <a:gd name="T50" fmla="*/ 12526623 w 183"/>
              <a:gd name="T51" fmla="*/ 105217353 h 290"/>
              <a:gd name="T52" fmla="*/ 0 w 183"/>
              <a:gd name="T53" fmla="*/ 76865322 h 290"/>
              <a:gd name="T54" fmla="*/ 12526623 w 183"/>
              <a:gd name="T55" fmla="*/ 76865322 h 290"/>
              <a:gd name="T56" fmla="*/ 36797679 w 183"/>
              <a:gd name="T57" fmla="*/ 85685487 h 290"/>
              <a:gd name="T58" fmla="*/ 47759025 w 183"/>
              <a:gd name="T59" fmla="*/ 95766130 h 290"/>
              <a:gd name="T60" fmla="*/ 72030084 w 183"/>
              <a:gd name="T61" fmla="*/ 85685487 h 290"/>
              <a:gd name="T62" fmla="*/ 83773624 w 183"/>
              <a:gd name="T63" fmla="*/ 67414124 h 290"/>
              <a:gd name="T64" fmla="*/ 72030084 w 183"/>
              <a:gd name="T65" fmla="*/ 67414124 h 290"/>
              <a:gd name="T66" fmla="*/ 60285658 w 183"/>
              <a:gd name="T67" fmla="*/ 67414124 h 290"/>
              <a:gd name="T68" fmla="*/ 60285658 w 183"/>
              <a:gd name="T69" fmla="*/ 76865322 h 290"/>
              <a:gd name="T70" fmla="*/ 36797679 w 183"/>
              <a:gd name="T71" fmla="*/ 76865322 h 290"/>
              <a:gd name="T72" fmla="*/ 23487972 w 183"/>
              <a:gd name="T73" fmla="*/ 57333481 h 290"/>
              <a:gd name="T74" fmla="*/ 47759025 w 183"/>
              <a:gd name="T75" fmla="*/ 37802422 h 290"/>
              <a:gd name="T76" fmla="*/ 72030084 w 183"/>
              <a:gd name="T77" fmla="*/ 18271369 h 290"/>
              <a:gd name="T78" fmla="*/ 96301129 w 183"/>
              <a:gd name="T79" fmla="*/ 9450407 h 290"/>
              <a:gd name="T80" fmla="*/ 107262474 w 183"/>
              <a:gd name="T81" fmla="*/ 0 h 290"/>
              <a:gd name="T82" fmla="*/ 119789122 w 183"/>
              <a:gd name="T83" fmla="*/ 0 h 290"/>
              <a:gd name="T84" fmla="*/ 131532662 w 183"/>
              <a:gd name="T85" fmla="*/ 47883065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3"/>
              <a:gd name="T130" fmla="*/ 0 h 290"/>
              <a:gd name="T131" fmla="*/ 183 w 183"/>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3" h="290">
                <a:moveTo>
                  <a:pt x="168" y="76"/>
                </a:moveTo>
                <a:lnTo>
                  <a:pt x="168" y="76"/>
                </a:lnTo>
                <a:lnTo>
                  <a:pt x="153" y="91"/>
                </a:lnTo>
                <a:lnTo>
                  <a:pt x="153" y="107"/>
                </a:lnTo>
                <a:lnTo>
                  <a:pt x="168" y="122"/>
                </a:lnTo>
                <a:lnTo>
                  <a:pt x="153" y="136"/>
                </a:lnTo>
                <a:lnTo>
                  <a:pt x="168" y="152"/>
                </a:lnTo>
                <a:lnTo>
                  <a:pt x="168" y="167"/>
                </a:lnTo>
                <a:lnTo>
                  <a:pt x="168" y="183"/>
                </a:lnTo>
                <a:lnTo>
                  <a:pt x="168" y="198"/>
                </a:lnTo>
                <a:lnTo>
                  <a:pt x="168" y="212"/>
                </a:lnTo>
                <a:lnTo>
                  <a:pt x="183" y="212"/>
                </a:lnTo>
                <a:lnTo>
                  <a:pt x="183" y="229"/>
                </a:lnTo>
                <a:lnTo>
                  <a:pt x="183" y="243"/>
                </a:lnTo>
                <a:lnTo>
                  <a:pt x="183" y="259"/>
                </a:lnTo>
                <a:lnTo>
                  <a:pt x="168" y="274"/>
                </a:lnTo>
                <a:lnTo>
                  <a:pt x="153" y="274"/>
                </a:lnTo>
                <a:lnTo>
                  <a:pt x="137" y="290"/>
                </a:lnTo>
                <a:lnTo>
                  <a:pt x="123" y="290"/>
                </a:lnTo>
                <a:lnTo>
                  <a:pt x="107" y="290"/>
                </a:lnTo>
                <a:lnTo>
                  <a:pt x="92" y="274"/>
                </a:lnTo>
                <a:lnTo>
                  <a:pt x="92" y="259"/>
                </a:lnTo>
                <a:lnTo>
                  <a:pt x="107" y="259"/>
                </a:lnTo>
                <a:lnTo>
                  <a:pt x="107" y="243"/>
                </a:lnTo>
                <a:lnTo>
                  <a:pt x="92" y="243"/>
                </a:lnTo>
                <a:lnTo>
                  <a:pt x="107" y="229"/>
                </a:lnTo>
                <a:lnTo>
                  <a:pt x="123" y="229"/>
                </a:lnTo>
                <a:lnTo>
                  <a:pt x="107" y="212"/>
                </a:lnTo>
                <a:lnTo>
                  <a:pt x="92" y="212"/>
                </a:lnTo>
                <a:lnTo>
                  <a:pt x="92" y="198"/>
                </a:lnTo>
                <a:lnTo>
                  <a:pt x="92" y="183"/>
                </a:lnTo>
                <a:lnTo>
                  <a:pt x="77" y="198"/>
                </a:lnTo>
                <a:lnTo>
                  <a:pt x="92" y="212"/>
                </a:lnTo>
                <a:lnTo>
                  <a:pt x="77" y="212"/>
                </a:lnTo>
                <a:lnTo>
                  <a:pt x="77" y="229"/>
                </a:lnTo>
                <a:lnTo>
                  <a:pt x="61" y="229"/>
                </a:lnTo>
                <a:lnTo>
                  <a:pt x="47" y="212"/>
                </a:lnTo>
                <a:lnTo>
                  <a:pt x="47" y="198"/>
                </a:lnTo>
                <a:lnTo>
                  <a:pt x="30" y="183"/>
                </a:lnTo>
                <a:lnTo>
                  <a:pt x="16" y="167"/>
                </a:lnTo>
                <a:lnTo>
                  <a:pt x="16" y="152"/>
                </a:lnTo>
                <a:lnTo>
                  <a:pt x="16" y="136"/>
                </a:lnTo>
                <a:lnTo>
                  <a:pt x="0" y="122"/>
                </a:lnTo>
                <a:lnTo>
                  <a:pt x="16" y="122"/>
                </a:lnTo>
                <a:lnTo>
                  <a:pt x="30" y="136"/>
                </a:lnTo>
                <a:lnTo>
                  <a:pt x="47" y="136"/>
                </a:lnTo>
                <a:lnTo>
                  <a:pt x="61" y="152"/>
                </a:lnTo>
                <a:lnTo>
                  <a:pt x="77" y="136"/>
                </a:lnTo>
                <a:lnTo>
                  <a:pt x="92" y="136"/>
                </a:lnTo>
                <a:lnTo>
                  <a:pt x="107" y="122"/>
                </a:lnTo>
                <a:lnTo>
                  <a:pt x="107" y="107"/>
                </a:lnTo>
                <a:lnTo>
                  <a:pt x="92" y="107"/>
                </a:lnTo>
                <a:lnTo>
                  <a:pt x="77" y="107"/>
                </a:lnTo>
                <a:lnTo>
                  <a:pt x="77" y="122"/>
                </a:lnTo>
                <a:lnTo>
                  <a:pt x="61" y="122"/>
                </a:lnTo>
                <a:lnTo>
                  <a:pt x="47" y="122"/>
                </a:lnTo>
                <a:lnTo>
                  <a:pt x="47" y="107"/>
                </a:lnTo>
                <a:lnTo>
                  <a:pt x="30" y="91"/>
                </a:lnTo>
                <a:lnTo>
                  <a:pt x="47" y="91"/>
                </a:lnTo>
                <a:lnTo>
                  <a:pt x="61" y="76"/>
                </a:lnTo>
                <a:lnTo>
                  <a:pt x="61" y="60"/>
                </a:lnTo>
                <a:lnTo>
                  <a:pt x="77" y="45"/>
                </a:lnTo>
                <a:lnTo>
                  <a:pt x="77" y="29"/>
                </a:lnTo>
                <a:lnTo>
                  <a:pt x="92" y="29"/>
                </a:lnTo>
                <a:lnTo>
                  <a:pt x="107" y="15"/>
                </a:lnTo>
                <a:lnTo>
                  <a:pt x="123" y="15"/>
                </a:lnTo>
                <a:lnTo>
                  <a:pt x="123" y="0"/>
                </a:lnTo>
                <a:lnTo>
                  <a:pt x="137" y="0"/>
                </a:lnTo>
                <a:lnTo>
                  <a:pt x="153" y="0"/>
                </a:lnTo>
                <a:lnTo>
                  <a:pt x="153" y="29"/>
                </a:lnTo>
                <a:lnTo>
                  <a:pt x="153" y="45"/>
                </a:lnTo>
                <a:lnTo>
                  <a:pt x="168" y="76"/>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51" name="Freeform 25"/>
          <p:cNvSpPr>
            <a:spLocks/>
          </p:cNvSpPr>
          <p:nvPr/>
        </p:nvSpPr>
        <p:spPr bwMode="auto">
          <a:xfrm>
            <a:off x="2147888" y="3746119"/>
            <a:ext cx="188912" cy="85725"/>
          </a:xfrm>
          <a:custGeom>
            <a:avLst/>
            <a:gdLst>
              <a:gd name="T0" fmla="*/ 166765165 w 214"/>
              <a:gd name="T1" fmla="*/ 8985903 h 107"/>
              <a:gd name="T2" fmla="*/ 154296977 w 214"/>
              <a:gd name="T3" fmla="*/ 8985903 h 107"/>
              <a:gd name="T4" fmla="*/ 143386871 w 214"/>
              <a:gd name="T5" fmla="*/ 8985903 h 107"/>
              <a:gd name="T6" fmla="*/ 130918682 w 214"/>
              <a:gd name="T7" fmla="*/ 0 h 107"/>
              <a:gd name="T8" fmla="*/ 119229093 w 214"/>
              <a:gd name="T9" fmla="*/ 0 h 107"/>
              <a:gd name="T10" fmla="*/ 119229093 w 214"/>
              <a:gd name="T11" fmla="*/ 0 h 107"/>
              <a:gd name="T12" fmla="*/ 106760877 w 214"/>
              <a:gd name="T13" fmla="*/ 0 h 107"/>
              <a:gd name="T14" fmla="*/ 95071289 w 214"/>
              <a:gd name="T15" fmla="*/ 0 h 107"/>
              <a:gd name="T16" fmla="*/ 83382583 w 214"/>
              <a:gd name="T17" fmla="*/ 0 h 107"/>
              <a:gd name="T18" fmla="*/ 83382583 w 214"/>
              <a:gd name="T19" fmla="*/ 8985903 h 107"/>
              <a:gd name="T20" fmla="*/ 70914394 w 214"/>
              <a:gd name="T21" fmla="*/ 8985903 h 107"/>
              <a:gd name="T22" fmla="*/ 60004288 w 214"/>
              <a:gd name="T23" fmla="*/ 8985903 h 107"/>
              <a:gd name="T24" fmla="*/ 47536086 w 214"/>
              <a:gd name="T25" fmla="*/ 8985903 h 107"/>
              <a:gd name="T26" fmla="*/ 35846497 w 214"/>
              <a:gd name="T27" fmla="*/ 8985903 h 107"/>
              <a:gd name="T28" fmla="*/ 24157784 w 214"/>
              <a:gd name="T29" fmla="*/ 19256079 h 107"/>
              <a:gd name="T30" fmla="*/ 11688709 w 214"/>
              <a:gd name="T31" fmla="*/ 19256079 h 107"/>
              <a:gd name="T32" fmla="*/ 11688709 w 214"/>
              <a:gd name="T33" fmla="*/ 19256079 h 107"/>
              <a:gd name="T34" fmla="*/ 11688709 w 214"/>
              <a:gd name="T35" fmla="*/ 28884522 h 107"/>
              <a:gd name="T36" fmla="*/ 24157784 w 214"/>
              <a:gd name="T37" fmla="*/ 28884522 h 107"/>
              <a:gd name="T38" fmla="*/ 24157784 w 214"/>
              <a:gd name="T39" fmla="*/ 28884522 h 107"/>
              <a:gd name="T40" fmla="*/ 35846497 w 214"/>
              <a:gd name="T41" fmla="*/ 39153894 h 107"/>
              <a:gd name="T42" fmla="*/ 35846497 w 214"/>
              <a:gd name="T43" fmla="*/ 39153894 h 107"/>
              <a:gd name="T44" fmla="*/ 47536086 w 214"/>
              <a:gd name="T45" fmla="*/ 39153894 h 107"/>
              <a:gd name="T46" fmla="*/ 47536086 w 214"/>
              <a:gd name="T47" fmla="*/ 39153894 h 107"/>
              <a:gd name="T48" fmla="*/ 60004288 w 214"/>
              <a:gd name="T49" fmla="*/ 39153894 h 107"/>
              <a:gd name="T50" fmla="*/ 47536086 w 214"/>
              <a:gd name="T51" fmla="*/ 48782331 h 107"/>
              <a:gd name="T52" fmla="*/ 47536086 w 214"/>
              <a:gd name="T53" fmla="*/ 48782331 h 107"/>
              <a:gd name="T54" fmla="*/ 35846497 w 214"/>
              <a:gd name="T55" fmla="*/ 48782331 h 107"/>
              <a:gd name="T56" fmla="*/ 24157784 w 214"/>
              <a:gd name="T57" fmla="*/ 48782331 h 107"/>
              <a:gd name="T58" fmla="*/ 24157784 w 214"/>
              <a:gd name="T59" fmla="*/ 48782331 h 107"/>
              <a:gd name="T60" fmla="*/ 11688709 w 214"/>
              <a:gd name="T61" fmla="*/ 48782331 h 107"/>
              <a:gd name="T62" fmla="*/ 0 w 214"/>
              <a:gd name="T63" fmla="*/ 58409979 h 107"/>
              <a:gd name="T64" fmla="*/ 0 w 214"/>
              <a:gd name="T65" fmla="*/ 58409979 h 107"/>
              <a:gd name="T66" fmla="*/ 0 w 214"/>
              <a:gd name="T67" fmla="*/ 58409979 h 107"/>
              <a:gd name="T68" fmla="*/ 0 w 214"/>
              <a:gd name="T69" fmla="*/ 68680151 h 107"/>
              <a:gd name="T70" fmla="*/ 11688709 w 214"/>
              <a:gd name="T71" fmla="*/ 68680151 h 107"/>
              <a:gd name="T72" fmla="*/ 11688709 w 214"/>
              <a:gd name="T73" fmla="*/ 68680151 h 107"/>
              <a:gd name="T74" fmla="*/ 11688709 w 214"/>
              <a:gd name="T75" fmla="*/ 68680151 h 107"/>
              <a:gd name="T76" fmla="*/ 24157784 w 214"/>
              <a:gd name="T77" fmla="*/ 68680151 h 107"/>
              <a:gd name="T78" fmla="*/ 35846497 w 214"/>
              <a:gd name="T79" fmla="*/ 68680151 h 107"/>
              <a:gd name="T80" fmla="*/ 47536086 w 214"/>
              <a:gd name="T81" fmla="*/ 58409979 h 107"/>
              <a:gd name="T82" fmla="*/ 47536086 w 214"/>
              <a:gd name="T83" fmla="*/ 58409979 h 107"/>
              <a:gd name="T84" fmla="*/ 60004288 w 214"/>
              <a:gd name="T85" fmla="*/ 58409979 h 107"/>
              <a:gd name="T86" fmla="*/ 70914394 w 214"/>
              <a:gd name="T87" fmla="*/ 58409979 h 107"/>
              <a:gd name="T88" fmla="*/ 70914394 w 214"/>
              <a:gd name="T89" fmla="*/ 48782331 h 107"/>
              <a:gd name="T90" fmla="*/ 83382583 w 214"/>
              <a:gd name="T91" fmla="*/ 48782331 h 107"/>
              <a:gd name="T92" fmla="*/ 83382583 w 214"/>
              <a:gd name="T93" fmla="*/ 39153894 h 107"/>
              <a:gd name="T94" fmla="*/ 95071289 w 214"/>
              <a:gd name="T95" fmla="*/ 39153894 h 107"/>
              <a:gd name="T96" fmla="*/ 106760877 w 214"/>
              <a:gd name="T97" fmla="*/ 28884522 h 107"/>
              <a:gd name="T98" fmla="*/ 119229093 w 214"/>
              <a:gd name="T99" fmla="*/ 28884522 h 107"/>
              <a:gd name="T100" fmla="*/ 130918682 w 214"/>
              <a:gd name="T101" fmla="*/ 28884522 h 107"/>
              <a:gd name="T102" fmla="*/ 143386871 w 214"/>
              <a:gd name="T103" fmla="*/ 19256079 h 107"/>
              <a:gd name="T104" fmla="*/ 154296977 w 214"/>
              <a:gd name="T105" fmla="*/ 19256079 h 107"/>
              <a:gd name="T106" fmla="*/ 154296977 w 214"/>
              <a:gd name="T107" fmla="*/ 19256079 h 107"/>
              <a:gd name="T108" fmla="*/ 154296977 w 214"/>
              <a:gd name="T109" fmla="*/ 8985903 h 107"/>
              <a:gd name="T110" fmla="*/ 154296977 w 214"/>
              <a:gd name="T111" fmla="*/ 8985903 h 107"/>
              <a:gd name="T112" fmla="*/ 154296977 w 214"/>
              <a:gd name="T113" fmla="*/ 8985903 h 107"/>
              <a:gd name="T114" fmla="*/ 154296977 w 214"/>
              <a:gd name="T115" fmla="*/ 8985903 h 107"/>
              <a:gd name="T116" fmla="*/ 143386871 w 214"/>
              <a:gd name="T117" fmla="*/ 8985903 h 107"/>
              <a:gd name="T118" fmla="*/ 143386871 w 214"/>
              <a:gd name="T119" fmla="*/ 0 h 107"/>
              <a:gd name="T120" fmla="*/ 143386871 w 214"/>
              <a:gd name="T121" fmla="*/ 0 h 107"/>
              <a:gd name="T122" fmla="*/ 166765165 w 214"/>
              <a:gd name="T123" fmla="*/ 8985903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
              <a:gd name="T187" fmla="*/ 0 h 107"/>
              <a:gd name="T188" fmla="*/ 214 w 214"/>
              <a:gd name="T189" fmla="*/ 107 h 1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 h="107">
                <a:moveTo>
                  <a:pt x="214" y="14"/>
                </a:moveTo>
                <a:lnTo>
                  <a:pt x="198" y="14"/>
                </a:lnTo>
                <a:lnTo>
                  <a:pt x="184" y="14"/>
                </a:lnTo>
                <a:lnTo>
                  <a:pt x="168" y="0"/>
                </a:lnTo>
                <a:lnTo>
                  <a:pt x="153" y="0"/>
                </a:lnTo>
                <a:lnTo>
                  <a:pt x="137" y="0"/>
                </a:lnTo>
                <a:lnTo>
                  <a:pt x="122" y="0"/>
                </a:lnTo>
                <a:lnTo>
                  <a:pt x="107" y="0"/>
                </a:lnTo>
                <a:lnTo>
                  <a:pt x="107" y="14"/>
                </a:lnTo>
                <a:lnTo>
                  <a:pt x="91" y="14"/>
                </a:lnTo>
                <a:lnTo>
                  <a:pt x="77" y="14"/>
                </a:lnTo>
                <a:lnTo>
                  <a:pt x="61" y="14"/>
                </a:lnTo>
                <a:lnTo>
                  <a:pt x="46" y="14"/>
                </a:lnTo>
                <a:lnTo>
                  <a:pt x="31" y="30"/>
                </a:lnTo>
                <a:lnTo>
                  <a:pt x="15" y="30"/>
                </a:lnTo>
                <a:lnTo>
                  <a:pt x="15" y="45"/>
                </a:lnTo>
                <a:lnTo>
                  <a:pt x="31" y="45"/>
                </a:lnTo>
                <a:lnTo>
                  <a:pt x="46" y="61"/>
                </a:lnTo>
                <a:lnTo>
                  <a:pt x="61" y="61"/>
                </a:lnTo>
                <a:lnTo>
                  <a:pt x="77" y="61"/>
                </a:lnTo>
                <a:lnTo>
                  <a:pt x="61" y="76"/>
                </a:lnTo>
                <a:lnTo>
                  <a:pt x="46" y="76"/>
                </a:lnTo>
                <a:lnTo>
                  <a:pt x="31" y="76"/>
                </a:lnTo>
                <a:lnTo>
                  <a:pt x="15" y="76"/>
                </a:lnTo>
                <a:lnTo>
                  <a:pt x="0" y="91"/>
                </a:lnTo>
                <a:lnTo>
                  <a:pt x="0" y="107"/>
                </a:lnTo>
                <a:lnTo>
                  <a:pt x="15" y="107"/>
                </a:lnTo>
                <a:lnTo>
                  <a:pt x="31" y="107"/>
                </a:lnTo>
                <a:lnTo>
                  <a:pt x="46" y="107"/>
                </a:lnTo>
                <a:lnTo>
                  <a:pt x="61" y="91"/>
                </a:lnTo>
                <a:lnTo>
                  <a:pt x="77" y="91"/>
                </a:lnTo>
                <a:lnTo>
                  <a:pt x="91" y="91"/>
                </a:lnTo>
                <a:lnTo>
                  <a:pt x="91" y="76"/>
                </a:lnTo>
                <a:lnTo>
                  <a:pt x="107" y="76"/>
                </a:lnTo>
                <a:lnTo>
                  <a:pt x="107" y="61"/>
                </a:lnTo>
                <a:lnTo>
                  <a:pt x="122" y="61"/>
                </a:lnTo>
                <a:lnTo>
                  <a:pt x="137" y="45"/>
                </a:lnTo>
                <a:lnTo>
                  <a:pt x="153" y="45"/>
                </a:lnTo>
                <a:lnTo>
                  <a:pt x="168" y="45"/>
                </a:lnTo>
                <a:lnTo>
                  <a:pt x="184" y="30"/>
                </a:lnTo>
                <a:lnTo>
                  <a:pt x="198" y="30"/>
                </a:lnTo>
                <a:lnTo>
                  <a:pt x="198" y="14"/>
                </a:lnTo>
                <a:lnTo>
                  <a:pt x="184" y="14"/>
                </a:lnTo>
                <a:lnTo>
                  <a:pt x="184" y="0"/>
                </a:lnTo>
                <a:lnTo>
                  <a:pt x="214" y="14"/>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52" name="Freeform 26"/>
          <p:cNvSpPr>
            <a:spLocks/>
          </p:cNvSpPr>
          <p:nvPr/>
        </p:nvSpPr>
        <p:spPr bwMode="auto">
          <a:xfrm>
            <a:off x="2147888" y="3746119"/>
            <a:ext cx="188912" cy="85725"/>
          </a:xfrm>
          <a:custGeom>
            <a:avLst/>
            <a:gdLst>
              <a:gd name="T0" fmla="*/ 166765165 w 214"/>
              <a:gd name="T1" fmla="*/ 8985903 h 107"/>
              <a:gd name="T2" fmla="*/ 143386871 w 214"/>
              <a:gd name="T3" fmla="*/ 8985903 h 107"/>
              <a:gd name="T4" fmla="*/ 119229093 w 214"/>
              <a:gd name="T5" fmla="*/ 0 h 107"/>
              <a:gd name="T6" fmla="*/ 106760877 w 214"/>
              <a:gd name="T7" fmla="*/ 0 h 107"/>
              <a:gd name="T8" fmla="*/ 83382583 w 214"/>
              <a:gd name="T9" fmla="*/ 0 h 107"/>
              <a:gd name="T10" fmla="*/ 83382583 w 214"/>
              <a:gd name="T11" fmla="*/ 8985903 h 107"/>
              <a:gd name="T12" fmla="*/ 60004288 w 214"/>
              <a:gd name="T13" fmla="*/ 8985903 h 107"/>
              <a:gd name="T14" fmla="*/ 35846497 w 214"/>
              <a:gd name="T15" fmla="*/ 8985903 h 107"/>
              <a:gd name="T16" fmla="*/ 11688709 w 214"/>
              <a:gd name="T17" fmla="*/ 19256079 h 107"/>
              <a:gd name="T18" fmla="*/ 11688709 w 214"/>
              <a:gd name="T19" fmla="*/ 19256079 h 107"/>
              <a:gd name="T20" fmla="*/ 24157784 w 214"/>
              <a:gd name="T21" fmla="*/ 28884522 h 107"/>
              <a:gd name="T22" fmla="*/ 35846497 w 214"/>
              <a:gd name="T23" fmla="*/ 39153894 h 107"/>
              <a:gd name="T24" fmla="*/ 47536086 w 214"/>
              <a:gd name="T25" fmla="*/ 39153894 h 107"/>
              <a:gd name="T26" fmla="*/ 60004288 w 214"/>
              <a:gd name="T27" fmla="*/ 39153894 h 107"/>
              <a:gd name="T28" fmla="*/ 47536086 w 214"/>
              <a:gd name="T29" fmla="*/ 48782331 h 107"/>
              <a:gd name="T30" fmla="*/ 35846497 w 214"/>
              <a:gd name="T31" fmla="*/ 48782331 h 107"/>
              <a:gd name="T32" fmla="*/ 24157784 w 214"/>
              <a:gd name="T33" fmla="*/ 48782331 h 107"/>
              <a:gd name="T34" fmla="*/ 0 w 214"/>
              <a:gd name="T35" fmla="*/ 58409979 h 107"/>
              <a:gd name="T36" fmla="*/ 0 w 214"/>
              <a:gd name="T37" fmla="*/ 58409979 h 107"/>
              <a:gd name="T38" fmla="*/ 0 w 214"/>
              <a:gd name="T39" fmla="*/ 68680151 h 107"/>
              <a:gd name="T40" fmla="*/ 11688709 w 214"/>
              <a:gd name="T41" fmla="*/ 68680151 h 107"/>
              <a:gd name="T42" fmla="*/ 11688709 w 214"/>
              <a:gd name="T43" fmla="*/ 68680151 h 107"/>
              <a:gd name="T44" fmla="*/ 35846497 w 214"/>
              <a:gd name="T45" fmla="*/ 68680151 h 107"/>
              <a:gd name="T46" fmla="*/ 47536086 w 214"/>
              <a:gd name="T47" fmla="*/ 58409979 h 107"/>
              <a:gd name="T48" fmla="*/ 70914394 w 214"/>
              <a:gd name="T49" fmla="*/ 58409979 h 107"/>
              <a:gd name="T50" fmla="*/ 70914394 w 214"/>
              <a:gd name="T51" fmla="*/ 48782331 h 107"/>
              <a:gd name="T52" fmla="*/ 83382583 w 214"/>
              <a:gd name="T53" fmla="*/ 39153894 h 107"/>
              <a:gd name="T54" fmla="*/ 106760877 w 214"/>
              <a:gd name="T55" fmla="*/ 28884522 h 107"/>
              <a:gd name="T56" fmla="*/ 130918682 w 214"/>
              <a:gd name="T57" fmla="*/ 28884522 h 107"/>
              <a:gd name="T58" fmla="*/ 154296977 w 214"/>
              <a:gd name="T59" fmla="*/ 19256079 h 107"/>
              <a:gd name="T60" fmla="*/ 154296977 w 214"/>
              <a:gd name="T61" fmla="*/ 19256079 h 107"/>
              <a:gd name="T62" fmla="*/ 154296977 w 214"/>
              <a:gd name="T63" fmla="*/ 8985903 h 107"/>
              <a:gd name="T64" fmla="*/ 154296977 w 214"/>
              <a:gd name="T65" fmla="*/ 8985903 h 107"/>
              <a:gd name="T66" fmla="*/ 143386871 w 214"/>
              <a:gd name="T67" fmla="*/ 8985903 h 107"/>
              <a:gd name="T68" fmla="*/ 143386871 w 214"/>
              <a:gd name="T69" fmla="*/ 0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4"/>
              <a:gd name="T106" fmla="*/ 0 h 107"/>
              <a:gd name="T107" fmla="*/ 214 w 214"/>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4" h="107">
                <a:moveTo>
                  <a:pt x="214" y="14"/>
                </a:moveTo>
                <a:lnTo>
                  <a:pt x="214" y="14"/>
                </a:lnTo>
                <a:lnTo>
                  <a:pt x="198" y="14"/>
                </a:lnTo>
                <a:lnTo>
                  <a:pt x="184" y="14"/>
                </a:lnTo>
                <a:lnTo>
                  <a:pt x="168" y="0"/>
                </a:lnTo>
                <a:lnTo>
                  <a:pt x="153" y="0"/>
                </a:lnTo>
                <a:lnTo>
                  <a:pt x="137" y="0"/>
                </a:lnTo>
                <a:lnTo>
                  <a:pt x="122" y="0"/>
                </a:lnTo>
                <a:lnTo>
                  <a:pt x="107" y="0"/>
                </a:lnTo>
                <a:lnTo>
                  <a:pt x="107" y="14"/>
                </a:lnTo>
                <a:lnTo>
                  <a:pt x="91" y="14"/>
                </a:lnTo>
                <a:lnTo>
                  <a:pt x="77" y="14"/>
                </a:lnTo>
                <a:lnTo>
                  <a:pt x="61" y="14"/>
                </a:lnTo>
                <a:lnTo>
                  <a:pt x="46" y="14"/>
                </a:lnTo>
                <a:lnTo>
                  <a:pt x="31" y="30"/>
                </a:lnTo>
                <a:lnTo>
                  <a:pt x="15" y="30"/>
                </a:lnTo>
                <a:lnTo>
                  <a:pt x="15" y="45"/>
                </a:lnTo>
                <a:lnTo>
                  <a:pt x="31" y="45"/>
                </a:lnTo>
                <a:lnTo>
                  <a:pt x="46" y="61"/>
                </a:lnTo>
                <a:lnTo>
                  <a:pt x="61" y="61"/>
                </a:lnTo>
                <a:lnTo>
                  <a:pt x="77" y="61"/>
                </a:lnTo>
                <a:lnTo>
                  <a:pt x="61" y="76"/>
                </a:lnTo>
                <a:lnTo>
                  <a:pt x="46" y="76"/>
                </a:lnTo>
                <a:lnTo>
                  <a:pt x="31" y="76"/>
                </a:lnTo>
                <a:lnTo>
                  <a:pt x="15" y="76"/>
                </a:lnTo>
                <a:lnTo>
                  <a:pt x="0" y="91"/>
                </a:lnTo>
                <a:lnTo>
                  <a:pt x="0" y="107"/>
                </a:lnTo>
                <a:lnTo>
                  <a:pt x="15" y="107"/>
                </a:lnTo>
                <a:lnTo>
                  <a:pt x="31" y="107"/>
                </a:lnTo>
                <a:lnTo>
                  <a:pt x="46" y="107"/>
                </a:lnTo>
                <a:lnTo>
                  <a:pt x="61" y="91"/>
                </a:lnTo>
                <a:lnTo>
                  <a:pt x="77" y="91"/>
                </a:lnTo>
                <a:lnTo>
                  <a:pt x="91" y="91"/>
                </a:lnTo>
                <a:lnTo>
                  <a:pt x="91" y="76"/>
                </a:lnTo>
                <a:lnTo>
                  <a:pt x="107" y="76"/>
                </a:lnTo>
                <a:lnTo>
                  <a:pt x="107" y="61"/>
                </a:lnTo>
                <a:lnTo>
                  <a:pt x="122" y="61"/>
                </a:lnTo>
                <a:lnTo>
                  <a:pt x="137" y="45"/>
                </a:lnTo>
                <a:lnTo>
                  <a:pt x="153" y="45"/>
                </a:lnTo>
                <a:lnTo>
                  <a:pt x="168" y="45"/>
                </a:lnTo>
                <a:lnTo>
                  <a:pt x="184" y="30"/>
                </a:lnTo>
                <a:lnTo>
                  <a:pt x="198" y="30"/>
                </a:lnTo>
                <a:lnTo>
                  <a:pt x="198" y="14"/>
                </a:lnTo>
                <a:lnTo>
                  <a:pt x="184" y="14"/>
                </a:lnTo>
                <a:lnTo>
                  <a:pt x="184" y="0"/>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53" name="Freeform 27"/>
          <p:cNvSpPr>
            <a:spLocks/>
          </p:cNvSpPr>
          <p:nvPr/>
        </p:nvSpPr>
        <p:spPr bwMode="auto">
          <a:xfrm>
            <a:off x="1811338" y="3746119"/>
            <a:ext cx="322262" cy="60325"/>
          </a:xfrm>
          <a:custGeom>
            <a:avLst/>
            <a:gdLst>
              <a:gd name="T0" fmla="*/ 272896940 w 366"/>
              <a:gd name="T1" fmla="*/ 18900774 h 76"/>
              <a:gd name="T2" fmla="*/ 237234171 w 366"/>
              <a:gd name="T3" fmla="*/ 8820150 h 76"/>
              <a:gd name="T4" fmla="*/ 213975788 w 366"/>
              <a:gd name="T5" fmla="*/ 8820150 h 76"/>
              <a:gd name="T6" fmla="*/ 178313019 w 366"/>
              <a:gd name="T7" fmla="*/ 0 h 76"/>
              <a:gd name="T8" fmla="*/ 154279854 w 366"/>
              <a:gd name="T9" fmla="*/ 0 h 76"/>
              <a:gd name="T10" fmla="*/ 131021527 w 366"/>
              <a:gd name="T11" fmla="*/ 0 h 76"/>
              <a:gd name="T12" fmla="*/ 117842248 w 366"/>
              <a:gd name="T13" fmla="*/ 0 h 76"/>
              <a:gd name="T14" fmla="*/ 106988334 w 366"/>
              <a:gd name="T15" fmla="*/ 0 h 76"/>
              <a:gd name="T16" fmla="*/ 95358730 w 366"/>
              <a:gd name="T17" fmla="*/ 0 h 76"/>
              <a:gd name="T18" fmla="*/ 58921124 w 366"/>
              <a:gd name="T19" fmla="*/ 8820150 h 76"/>
              <a:gd name="T20" fmla="*/ 36437620 w 366"/>
              <a:gd name="T21" fmla="*/ 18900774 h 76"/>
              <a:gd name="T22" fmla="*/ 12404445 w 366"/>
              <a:gd name="T23" fmla="*/ 38432578 h 76"/>
              <a:gd name="T24" fmla="*/ 12404445 w 366"/>
              <a:gd name="T25" fmla="*/ 47882962 h 76"/>
              <a:gd name="T26" fmla="*/ 24033172 w 366"/>
              <a:gd name="T27" fmla="*/ 38432578 h 76"/>
              <a:gd name="T28" fmla="*/ 36437620 w 366"/>
              <a:gd name="T29" fmla="*/ 28351957 h 76"/>
              <a:gd name="T30" fmla="*/ 48067224 w 366"/>
              <a:gd name="T31" fmla="*/ 28351957 h 76"/>
              <a:gd name="T32" fmla="*/ 58921124 w 366"/>
              <a:gd name="T33" fmla="*/ 28351957 h 76"/>
              <a:gd name="T34" fmla="*/ 82954289 w 366"/>
              <a:gd name="T35" fmla="*/ 18900774 h 76"/>
              <a:gd name="T36" fmla="*/ 82954289 w 366"/>
              <a:gd name="T37" fmla="*/ 18900774 h 76"/>
              <a:gd name="T38" fmla="*/ 82954289 w 366"/>
              <a:gd name="T39" fmla="*/ 28351957 h 76"/>
              <a:gd name="T40" fmla="*/ 95358730 w 366"/>
              <a:gd name="T41" fmla="*/ 28351957 h 76"/>
              <a:gd name="T42" fmla="*/ 117842248 w 366"/>
              <a:gd name="T43" fmla="*/ 28351957 h 76"/>
              <a:gd name="T44" fmla="*/ 154279854 w 366"/>
              <a:gd name="T45" fmla="*/ 28351957 h 76"/>
              <a:gd name="T46" fmla="*/ 178313019 w 366"/>
              <a:gd name="T47" fmla="*/ 28351957 h 76"/>
              <a:gd name="T48" fmla="*/ 200796509 w 366"/>
              <a:gd name="T49" fmla="*/ 28351957 h 76"/>
              <a:gd name="T50" fmla="*/ 200796509 w 366"/>
              <a:gd name="T51" fmla="*/ 38432578 h 76"/>
              <a:gd name="T52" fmla="*/ 200796509 w 366"/>
              <a:gd name="T53" fmla="*/ 38432578 h 76"/>
              <a:gd name="T54" fmla="*/ 200796509 w 366"/>
              <a:gd name="T55" fmla="*/ 38432578 h 76"/>
              <a:gd name="T56" fmla="*/ 213975788 w 366"/>
              <a:gd name="T57" fmla="*/ 38432578 h 76"/>
              <a:gd name="T58" fmla="*/ 200796509 w 366"/>
              <a:gd name="T59" fmla="*/ 47882962 h 76"/>
              <a:gd name="T60" fmla="*/ 213975788 w 366"/>
              <a:gd name="T61" fmla="*/ 47882962 h 76"/>
              <a:gd name="T62" fmla="*/ 224829674 w 366"/>
              <a:gd name="T63" fmla="*/ 38432578 h 76"/>
              <a:gd name="T64" fmla="*/ 237234171 w 366"/>
              <a:gd name="T65" fmla="*/ 38432578 h 76"/>
              <a:gd name="T66" fmla="*/ 248863775 w 366"/>
              <a:gd name="T67" fmla="*/ 47882962 h 76"/>
              <a:gd name="T68" fmla="*/ 272896940 w 366"/>
              <a:gd name="T69" fmla="*/ 38432578 h 76"/>
              <a:gd name="T70" fmla="*/ 283750826 w 366"/>
              <a:gd name="T71" fmla="*/ 28351957 h 76"/>
              <a:gd name="T72" fmla="*/ 272896940 w 366"/>
              <a:gd name="T73" fmla="*/ 18900774 h 76"/>
              <a:gd name="T74" fmla="*/ 283750826 w 366"/>
              <a:gd name="T75" fmla="*/ 18900774 h 7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6"/>
              <a:gd name="T115" fmla="*/ 0 h 76"/>
              <a:gd name="T116" fmla="*/ 366 w 366"/>
              <a:gd name="T117" fmla="*/ 76 h 7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6" h="76">
                <a:moveTo>
                  <a:pt x="366" y="30"/>
                </a:moveTo>
                <a:lnTo>
                  <a:pt x="352" y="30"/>
                </a:lnTo>
                <a:lnTo>
                  <a:pt x="336" y="14"/>
                </a:lnTo>
                <a:lnTo>
                  <a:pt x="306" y="14"/>
                </a:lnTo>
                <a:lnTo>
                  <a:pt x="290" y="14"/>
                </a:lnTo>
                <a:lnTo>
                  <a:pt x="276" y="14"/>
                </a:lnTo>
                <a:lnTo>
                  <a:pt x="245" y="14"/>
                </a:lnTo>
                <a:lnTo>
                  <a:pt x="230" y="0"/>
                </a:lnTo>
                <a:lnTo>
                  <a:pt x="214" y="0"/>
                </a:lnTo>
                <a:lnTo>
                  <a:pt x="199" y="0"/>
                </a:lnTo>
                <a:lnTo>
                  <a:pt x="183" y="0"/>
                </a:lnTo>
                <a:lnTo>
                  <a:pt x="169" y="0"/>
                </a:lnTo>
                <a:lnTo>
                  <a:pt x="152" y="0"/>
                </a:lnTo>
                <a:lnTo>
                  <a:pt x="138" y="0"/>
                </a:lnTo>
                <a:lnTo>
                  <a:pt x="123" y="0"/>
                </a:lnTo>
                <a:lnTo>
                  <a:pt x="92" y="0"/>
                </a:lnTo>
                <a:lnTo>
                  <a:pt x="76" y="14"/>
                </a:lnTo>
                <a:lnTo>
                  <a:pt x="62" y="14"/>
                </a:lnTo>
                <a:lnTo>
                  <a:pt x="47" y="30"/>
                </a:lnTo>
                <a:lnTo>
                  <a:pt x="31" y="45"/>
                </a:lnTo>
                <a:lnTo>
                  <a:pt x="16" y="61"/>
                </a:lnTo>
                <a:lnTo>
                  <a:pt x="0" y="76"/>
                </a:lnTo>
                <a:lnTo>
                  <a:pt x="16" y="76"/>
                </a:lnTo>
                <a:lnTo>
                  <a:pt x="31" y="76"/>
                </a:lnTo>
                <a:lnTo>
                  <a:pt x="31" y="61"/>
                </a:lnTo>
                <a:lnTo>
                  <a:pt x="47" y="61"/>
                </a:lnTo>
                <a:lnTo>
                  <a:pt x="47" y="45"/>
                </a:lnTo>
                <a:lnTo>
                  <a:pt x="62" y="45"/>
                </a:lnTo>
                <a:lnTo>
                  <a:pt x="76" y="45"/>
                </a:lnTo>
                <a:lnTo>
                  <a:pt x="92" y="45"/>
                </a:lnTo>
                <a:lnTo>
                  <a:pt x="107" y="30"/>
                </a:lnTo>
                <a:lnTo>
                  <a:pt x="107" y="45"/>
                </a:lnTo>
                <a:lnTo>
                  <a:pt x="123" y="45"/>
                </a:lnTo>
                <a:lnTo>
                  <a:pt x="138" y="45"/>
                </a:lnTo>
                <a:lnTo>
                  <a:pt x="152" y="45"/>
                </a:lnTo>
                <a:lnTo>
                  <a:pt x="169" y="45"/>
                </a:lnTo>
                <a:lnTo>
                  <a:pt x="199" y="45"/>
                </a:lnTo>
                <a:lnTo>
                  <a:pt x="214" y="45"/>
                </a:lnTo>
                <a:lnTo>
                  <a:pt x="230" y="45"/>
                </a:lnTo>
                <a:lnTo>
                  <a:pt x="259" y="45"/>
                </a:lnTo>
                <a:lnTo>
                  <a:pt x="259" y="61"/>
                </a:lnTo>
                <a:lnTo>
                  <a:pt x="276" y="61"/>
                </a:lnTo>
                <a:lnTo>
                  <a:pt x="259" y="61"/>
                </a:lnTo>
                <a:lnTo>
                  <a:pt x="259" y="76"/>
                </a:lnTo>
                <a:lnTo>
                  <a:pt x="276" y="76"/>
                </a:lnTo>
                <a:lnTo>
                  <a:pt x="290" y="61"/>
                </a:lnTo>
                <a:lnTo>
                  <a:pt x="306" y="61"/>
                </a:lnTo>
                <a:lnTo>
                  <a:pt x="321" y="76"/>
                </a:lnTo>
                <a:lnTo>
                  <a:pt x="336" y="76"/>
                </a:lnTo>
                <a:lnTo>
                  <a:pt x="352" y="61"/>
                </a:lnTo>
                <a:lnTo>
                  <a:pt x="366" y="45"/>
                </a:lnTo>
                <a:lnTo>
                  <a:pt x="366" y="30"/>
                </a:lnTo>
                <a:lnTo>
                  <a:pt x="352" y="30"/>
                </a:lnTo>
                <a:lnTo>
                  <a:pt x="366" y="30"/>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54" name="Freeform 28"/>
          <p:cNvSpPr>
            <a:spLocks/>
          </p:cNvSpPr>
          <p:nvPr/>
        </p:nvSpPr>
        <p:spPr bwMode="auto">
          <a:xfrm>
            <a:off x="1811338" y="3746119"/>
            <a:ext cx="322262" cy="60325"/>
          </a:xfrm>
          <a:custGeom>
            <a:avLst/>
            <a:gdLst>
              <a:gd name="T0" fmla="*/ 283750826 w 366"/>
              <a:gd name="T1" fmla="*/ 18900774 h 76"/>
              <a:gd name="T2" fmla="*/ 260492498 w 366"/>
              <a:gd name="T3" fmla="*/ 8820150 h 76"/>
              <a:gd name="T4" fmla="*/ 224829674 w 366"/>
              <a:gd name="T5" fmla="*/ 8820150 h 76"/>
              <a:gd name="T6" fmla="*/ 189942623 w 366"/>
              <a:gd name="T7" fmla="*/ 8820150 h 76"/>
              <a:gd name="T8" fmla="*/ 165908578 w 366"/>
              <a:gd name="T9" fmla="*/ 0 h 76"/>
              <a:gd name="T10" fmla="*/ 154279854 w 366"/>
              <a:gd name="T11" fmla="*/ 0 h 76"/>
              <a:gd name="T12" fmla="*/ 131021527 w 366"/>
              <a:gd name="T13" fmla="*/ 0 h 76"/>
              <a:gd name="T14" fmla="*/ 131021527 w 366"/>
              <a:gd name="T15" fmla="*/ 0 h 76"/>
              <a:gd name="T16" fmla="*/ 117842248 w 366"/>
              <a:gd name="T17" fmla="*/ 0 h 76"/>
              <a:gd name="T18" fmla="*/ 106988334 w 366"/>
              <a:gd name="T19" fmla="*/ 0 h 76"/>
              <a:gd name="T20" fmla="*/ 95358730 w 366"/>
              <a:gd name="T21" fmla="*/ 0 h 76"/>
              <a:gd name="T22" fmla="*/ 58921124 w 366"/>
              <a:gd name="T23" fmla="*/ 8820150 h 76"/>
              <a:gd name="T24" fmla="*/ 36437620 w 366"/>
              <a:gd name="T25" fmla="*/ 18900774 h 76"/>
              <a:gd name="T26" fmla="*/ 12404445 w 366"/>
              <a:gd name="T27" fmla="*/ 38432578 h 76"/>
              <a:gd name="T28" fmla="*/ 0 w 366"/>
              <a:gd name="T29" fmla="*/ 47882962 h 76"/>
              <a:gd name="T30" fmla="*/ 24033172 w 366"/>
              <a:gd name="T31" fmla="*/ 47882962 h 76"/>
              <a:gd name="T32" fmla="*/ 36437620 w 366"/>
              <a:gd name="T33" fmla="*/ 38432578 h 76"/>
              <a:gd name="T34" fmla="*/ 36437620 w 366"/>
              <a:gd name="T35" fmla="*/ 28351957 h 76"/>
              <a:gd name="T36" fmla="*/ 48067224 w 366"/>
              <a:gd name="T37" fmla="*/ 28351957 h 76"/>
              <a:gd name="T38" fmla="*/ 58921124 w 366"/>
              <a:gd name="T39" fmla="*/ 28351957 h 76"/>
              <a:gd name="T40" fmla="*/ 82954289 w 366"/>
              <a:gd name="T41" fmla="*/ 18900774 h 76"/>
              <a:gd name="T42" fmla="*/ 82954289 w 366"/>
              <a:gd name="T43" fmla="*/ 18900774 h 76"/>
              <a:gd name="T44" fmla="*/ 82954289 w 366"/>
              <a:gd name="T45" fmla="*/ 18900774 h 76"/>
              <a:gd name="T46" fmla="*/ 82954289 w 366"/>
              <a:gd name="T47" fmla="*/ 28351957 h 76"/>
              <a:gd name="T48" fmla="*/ 95358730 w 366"/>
              <a:gd name="T49" fmla="*/ 28351957 h 76"/>
              <a:gd name="T50" fmla="*/ 117842248 w 366"/>
              <a:gd name="T51" fmla="*/ 28351957 h 76"/>
              <a:gd name="T52" fmla="*/ 154279854 w 366"/>
              <a:gd name="T53" fmla="*/ 28351957 h 76"/>
              <a:gd name="T54" fmla="*/ 178313019 w 366"/>
              <a:gd name="T55" fmla="*/ 28351957 h 76"/>
              <a:gd name="T56" fmla="*/ 200796509 w 366"/>
              <a:gd name="T57" fmla="*/ 28351957 h 76"/>
              <a:gd name="T58" fmla="*/ 200796509 w 366"/>
              <a:gd name="T59" fmla="*/ 38432578 h 76"/>
              <a:gd name="T60" fmla="*/ 200796509 w 366"/>
              <a:gd name="T61" fmla="*/ 38432578 h 76"/>
              <a:gd name="T62" fmla="*/ 200796509 w 366"/>
              <a:gd name="T63" fmla="*/ 38432578 h 76"/>
              <a:gd name="T64" fmla="*/ 200796509 w 366"/>
              <a:gd name="T65" fmla="*/ 38432578 h 76"/>
              <a:gd name="T66" fmla="*/ 213975788 w 366"/>
              <a:gd name="T67" fmla="*/ 38432578 h 76"/>
              <a:gd name="T68" fmla="*/ 200796509 w 366"/>
              <a:gd name="T69" fmla="*/ 38432578 h 76"/>
              <a:gd name="T70" fmla="*/ 200796509 w 366"/>
              <a:gd name="T71" fmla="*/ 47882962 h 76"/>
              <a:gd name="T72" fmla="*/ 213975788 w 366"/>
              <a:gd name="T73" fmla="*/ 47882962 h 76"/>
              <a:gd name="T74" fmla="*/ 224829674 w 366"/>
              <a:gd name="T75" fmla="*/ 38432578 h 76"/>
              <a:gd name="T76" fmla="*/ 237234171 w 366"/>
              <a:gd name="T77" fmla="*/ 38432578 h 76"/>
              <a:gd name="T78" fmla="*/ 248863775 w 366"/>
              <a:gd name="T79" fmla="*/ 47882962 h 76"/>
              <a:gd name="T80" fmla="*/ 260492498 w 366"/>
              <a:gd name="T81" fmla="*/ 47882962 h 76"/>
              <a:gd name="T82" fmla="*/ 272896940 w 366"/>
              <a:gd name="T83" fmla="*/ 38432578 h 76"/>
              <a:gd name="T84" fmla="*/ 283750826 w 366"/>
              <a:gd name="T85" fmla="*/ 28351957 h 76"/>
              <a:gd name="T86" fmla="*/ 283750826 w 366"/>
              <a:gd name="T87" fmla="*/ 18900774 h 76"/>
              <a:gd name="T88" fmla="*/ 283750826 w 366"/>
              <a:gd name="T89" fmla="*/ 18900774 h 76"/>
              <a:gd name="T90" fmla="*/ 283750826 w 366"/>
              <a:gd name="T91" fmla="*/ 18900774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76"/>
              <a:gd name="T140" fmla="*/ 366 w 366"/>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76">
                <a:moveTo>
                  <a:pt x="366" y="30"/>
                </a:moveTo>
                <a:lnTo>
                  <a:pt x="366" y="30"/>
                </a:lnTo>
                <a:lnTo>
                  <a:pt x="352" y="30"/>
                </a:lnTo>
                <a:lnTo>
                  <a:pt x="336" y="14"/>
                </a:lnTo>
                <a:lnTo>
                  <a:pt x="306" y="14"/>
                </a:lnTo>
                <a:lnTo>
                  <a:pt x="290" y="14"/>
                </a:lnTo>
                <a:lnTo>
                  <a:pt x="276" y="14"/>
                </a:lnTo>
                <a:lnTo>
                  <a:pt x="245" y="14"/>
                </a:lnTo>
                <a:lnTo>
                  <a:pt x="230" y="0"/>
                </a:lnTo>
                <a:lnTo>
                  <a:pt x="214" y="0"/>
                </a:lnTo>
                <a:lnTo>
                  <a:pt x="199" y="0"/>
                </a:lnTo>
                <a:lnTo>
                  <a:pt x="183" y="0"/>
                </a:lnTo>
                <a:lnTo>
                  <a:pt x="169" y="0"/>
                </a:lnTo>
                <a:lnTo>
                  <a:pt x="152" y="0"/>
                </a:lnTo>
                <a:lnTo>
                  <a:pt x="138" y="0"/>
                </a:lnTo>
                <a:lnTo>
                  <a:pt x="123" y="0"/>
                </a:lnTo>
                <a:lnTo>
                  <a:pt x="92" y="0"/>
                </a:lnTo>
                <a:lnTo>
                  <a:pt x="76" y="14"/>
                </a:lnTo>
                <a:lnTo>
                  <a:pt x="62" y="14"/>
                </a:lnTo>
                <a:lnTo>
                  <a:pt x="47" y="30"/>
                </a:lnTo>
                <a:lnTo>
                  <a:pt x="31" y="45"/>
                </a:lnTo>
                <a:lnTo>
                  <a:pt x="16" y="61"/>
                </a:lnTo>
                <a:lnTo>
                  <a:pt x="0" y="76"/>
                </a:lnTo>
                <a:lnTo>
                  <a:pt x="16" y="76"/>
                </a:lnTo>
                <a:lnTo>
                  <a:pt x="31" y="76"/>
                </a:lnTo>
                <a:lnTo>
                  <a:pt x="31" y="61"/>
                </a:lnTo>
                <a:lnTo>
                  <a:pt x="47" y="61"/>
                </a:lnTo>
                <a:lnTo>
                  <a:pt x="47" y="45"/>
                </a:lnTo>
                <a:lnTo>
                  <a:pt x="62" y="45"/>
                </a:lnTo>
                <a:lnTo>
                  <a:pt x="76" y="45"/>
                </a:lnTo>
                <a:lnTo>
                  <a:pt x="92" y="45"/>
                </a:lnTo>
                <a:lnTo>
                  <a:pt x="107" y="30"/>
                </a:lnTo>
                <a:lnTo>
                  <a:pt x="107" y="45"/>
                </a:lnTo>
                <a:lnTo>
                  <a:pt x="123" y="45"/>
                </a:lnTo>
                <a:lnTo>
                  <a:pt x="138" y="45"/>
                </a:lnTo>
                <a:lnTo>
                  <a:pt x="152" y="45"/>
                </a:lnTo>
                <a:lnTo>
                  <a:pt x="169" y="45"/>
                </a:lnTo>
                <a:lnTo>
                  <a:pt x="199" y="45"/>
                </a:lnTo>
                <a:lnTo>
                  <a:pt x="214" y="45"/>
                </a:lnTo>
                <a:lnTo>
                  <a:pt x="230" y="45"/>
                </a:lnTo>
                <a:lnTo>
                  <a:pt x="259" y="45"/>
                </a:lnTo>
                <a:lnTo>
                  <a:pt x="259" y="61"/>
                </a:lnTo>
                <a:lnTo>
                  <a:pt x="276" y="61"/>
                </a:lnTo>
                <a:lnTo>
                  <a:pt x="259" y="61"/>
                </a:lnTo>
                <a:lnTo>
                  <a:pt x="259" y="76"/>
                </a:lnTo>
                <a:lnTo>
                  <a:pt x="276" y="76"/>
                </a:lnTo>
                <a:lnTo>
                  <a:pt x="290" y="61"/>
                </a:lnTo>
                <a:lnTo>
                  <a:pt x="306" y="61"/>
                </a:lnTo>
                <a:lnTo>
                  <a:pt x="321" y="76"/>
                </a:lnTo>
                <a:lnTo>
                  <a:pt x="336" y="76"/>
                </a:lnTo>
                <a:lnTo>
                  <a:pt x="352" y="61"/>
                </a:lnTo>
                <a:lnTo>
                  <a:pt x="366" y="45"/>
                </a:lnTo>
                <a:lnTo>
                  <a:pt x="366" y="30"/>
                </a:lnTo>
                <a:lnTo>
                  <a:pt x="352" y="30"/>
                </a:lnTo>
                <a:lnTo>
                  <a:pt x="366" y="30"/>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55" name="Freeform 29"/>
          <p:cNvSpPr>
            <a:spLocks/>
          </p:cNvSpPr>
          <p:nvPr/>
        </p:nvSpPr>
        <p:spPr bwMode="auto">
          <a:xfrm>
            <a:off x="1366838" y="2607882"/>
            <a:ext cx="107950" cy="96837"/>
          </a:xfrm>
          <a:custGeom>
            <a:avLst/>
            <a:gdLst>
              <a:gd name="T0" fmla="*/ 23487974 w 122"/>
              <a:gd name="T1" fmla="*/ 8966627 h 121"/>
              <a:gd name="T2" fmla="*/ 23487974 w 122"/>
              <a:gd name="T3" fmla="*/ 8966627 h 121"/>
              <a:gd name="T4" fmla="*/ 23487974 w 122"/>
              <a:gd name="T5" fmla="*/ 8966627 h 121"/>
              <a:gd name="T6" fmla="*/ 23487974 w 122"/>
              <a:gd name="T7" fmla="*/ 19854787 h 121"/>
              <a:gd name="T8" fmla="*/ 23487974 w 122"/>
              <a:gd name="T9" fmla="*/ 19854787 h 121"/>
              <a:gd name="T10" fmla="*/ 36014602 w 122"/>
              <a:gd name="T11" fmla="*/ 19854787 h 121"/>
              <a:gd name="T12" fmla="*/ 47759029 w 122"/>
              <a:gd name="T13" fmla="*/ 19854787 h 121"/>
              <a:gd name="T14" fmla="*/ 60285663 w 122"/>
              <a:gd name="T15" fmla="*/ 28822218 h 121"/>
              <a:gd name="T16" fmla="*/ 60285663 w 122"/>
              <a:gd name="T17" fmla="*/ 28822218 h 121"/>
              <a:gd name="T18" fmla="*/ 71247010 w 122"/>
              <a:gd name="T19" fmla="*/ 28822218 h 121"/>
              <a:gd name="T20" fmla="*/ 71247010 w 122"/>
              <a:gd name="T21" fmla="*/ 28822218 h 121"/>
              <a:gd name="T22" fmla="*/ 71247010 w 122"/>
              <a:gd name="T23" fmla="*/ 28822218 h 121"/>
              <a:gd name="T24" fmla="*/ 82991436 w 122"/>
              <a:gd name="T25" fmla="*/ 28822218 h 121"/>
              <a:gd name="T26" fmla="*/ 82991436 w 122"/>
              <a:gd name="T27" fmla="*/ 28822218 h 121"/>
              <a:gd name="T28" fmla="*/ 82991436 w 122"/>
              <a:gd name="T29" fmla="*/ 38429086 h 121"/>
              <a:gd name="T30" fmla="*/ 95518057 w 122"/>
              <a:gd name="T31" fmla="*/ 38429086 h 121"/>
              <a:gd name="T32" fmla="*/ 95518057 w 122"/>
              <a:gd name="T33" fmla="*/ 38429086 h 121"/>
              <a:gd name="T34" fmla="*/ 82991436 w 122"/>
              <a:gd name="T35" fmla="*/ 48676999 h 121"/>
              <a:gd name="T36" fmla="*/ 82991436 w 122"/>
              <a:gd name="T37" fmla="*/ 48676999 h 121"/>
              <a:gd name="T38" fmla="*/ 71247010 w 122"/>
              <a:gd name="T39" fmla="*/ 48676999 h 121"/>
              <a:gd name="T40" fmla="*/ 71247010 w 122"/>
              <a:gd name="T41" fmla="*/ 48676999 h 121"/>
              <a:gd name="T42" fmla="*/ 60285663 w 122"/>
              <a:gd name="T43" fmla="*/ 48676999 h 121"/>
              <a:gd name="T44" fmla="*/ 60285663 w 122"/>
              <a:gd name="T45" fmla="*/ 48676999 h 121"/>
              <a:gd name="T46" fmla="*/ 47759029 w 122"/>
              <a:gd name="T47" fmla="*/ 48676999 h 121"/>
              <a:gd name="T48" fmla="*/ 47759029 w 122"/>
              <a:gd name="T49" fmla="*/ 48676999 h 121"/>
              <a:gd name="T50" fmla="*/ 47759029 w 122"/>
              <a:gd name="T51" fmla="*/ 48676999 h 121"/>
              <a:gd name="T52" fmla="*/ 47759029 w 122"/>
              <a:gd name="T53" fmla="*/ 58284680 h 121"/>
              <a:gd name="T54" fmla="*/ 47759029 w 122"/>
              <a:gd name="T55" fmla="*/ 68532593 h 121"/>
              <a:gd name="T56" fmla="*/ 36014602 w 122"/>
              <a:gd name="T57" fmla="*/ 77499217 h 121"/>
              <a:gd name="T58" fmla="*/ 36014602 w 122"/>
              <a:gd name="T59" fmla="*/ 77499217 h 121"/>
              <a:gd name="T60" fmla="*/ 36014602 w 122"/>
              <a:gd name="T61" fmla="*/ 77499217 h 121"/>
              <a:gd name="T62" fmla="*/ 36014602 w 122"/>
              <a:gd name="T63" fmla="*/ 68532593 h 121"/>
              <a:gd name="T64" fmla="*/ 23487974 w 122"/>
              <a:gd name="T65" fmla="*/ 77499217 h 121"/>
              <a:gd name="T66" fmla="*/ 23487974 w 122"/>
              <a:gd name="T67" fmla="*/ 68532593 h 121"/>
              <a:gd name="T68" fmla="*/ 23487974 w 122"/>
              <a:gd name="T69" fmla="*/ 68532593 h 121"/>
              <a:gd name="T70" fmla="*/ 23487974 w 122"/>
              <a:gd name="T71" fmla="*/ 68532593 h 121"/>
              <a:gd name="T72" fmla="*/ 23487974 w 122"/>
              <a:gd name="T73" fmla="*/ 68532593 h 121"/>
              <a:gd name="T74" fmla="*/ 23487974 w 122"/>
              <a:gd name="T75" fmla="*/ 68532593 h 121"/>
              <a:gd name="T76" fmla="*/ 11744430 w 122"/>
              <a:gd name="T77" fmla="*/ 68532593 h 121"/>
              <a:gd name="T78" fmla="*/ 11744430 w 122"/>
              <a:gd name="T79" fmla="*/ 68532593 h 121"/>
              <a:gd name="T80" fmla="*/ 11744430 w 122"/>
              <a:gd name="T81" fmla="*/ 68532593 h 121"/>
              <a:gd name="T82" fmla="*/ 0 w 122"/>
              <a:gd name="T83" fmla="*/ 68532593 h 121"/>
              <a:gd name="T84" fmla="*/ 0 w 122"/>
              <a:gd name="T85" fmla="*/ 68532593 h 121"/>
              <a:gd name="T86" fmla="*/ 11744430 w 122"/>
              <a:gd name="T87" fmla="*/ 58284680 h 121"/>
              <a:gd name="T88" fmla="*/ 11744430 w 122"/>
              <a:gd name="T89" fmla="*/ 58284680 h 121"/>
              <a:gd name="T90" fmla="*/ 11744430 w 122"/>
              <a:gd name="T91" fmla="*/ 38429086 h 121"/>
              <a:gd name="T92" fmla="*/ 0 w 122"/>
              <a:gd name="T93" fmla="*/ 28822218 h 121"/>
              <a:gd name="T94" fmla="*/ 0 w 122"/>
              <a:gd name="T95" fmla="*/ 8966627 h 121"/>
              <a:gd name="T96" fmla="*/ 11744430 w 122"/>
              <a:gd name="T97" fmla="*/ 0 h 121"/>
              <a:gd name="T98" fmla="*/ 11744430 w 122"/>
              <a:gd name="T99" fmla="*/ 0 h 121"/>
              <a:gd name="T100" fmla="*/ 11744430 w 122"/>
              <a:gd name="T101" fmla="*/ 8966627 h 121"/>
              <a:gd name="T102" fmla="*/ 11744430 w 122"/>
              <a:gd name="T103" fmla="*/ 8966627 h 121"/>
              <a:gd name="T104" fmla="*/ 23487974 w 122"/>
              <a:gd name="T105" fmla="*/ 8966627 h 1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2"/>
              <a:gd name="T160" fmla="*/ 0 h 121"/>
              <a:gd name="T161" fmla="*/ 122 w 122"/>
              <a:gd name="T162" fmla="*/ 121 h 1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2" h="121">
                <a:moveTo>
                  <a:pt x="30" y="14"/>
                </a:moveTo>
                <a:lnTo>
                  <a:pt x="30" y="14"/>
                </a:lnTo>
                <a:lnTo>
                  <a:pt x="30" y="31"/>
                </a:lnTo>
                <a:lnTo>
                  <a:pt x="46" y="31"/>
                </a:lnTo>
                <a:lnTo>
                  <a:pt x="61" y="31"/>
                </a:lnTo>
                <a:lnTo>
                  <a:pt x="77" y="45"/>
                </a:lnTo>
                <a:lnTo>
                  <a:pt x="91" y="45"/>
                </a:lnTo>
                <a:lnTo>
                  <a:pt x="106" y="45"/>
                </a:lnTo>
                <a:lnTo>
                  <a:pt x="106" y="60"/>
                </a:lnTo>
                <a:lnTo>
                  <a:pt x="122" y="60"/>
                </a:lnTo>
                <a:lnTo>
                  <a:pt x="106" y="76"/>
                </a:lnTo>
                <a:lnTo>
                  <a:pt x="91" y="76"/>
                </a:lnTo>
                <a:lnTo>
                  <a:pt x="77" y="76"/>
                </a:lnTo>
                <a:lnTo>
                  <a:pt x="61" y="76"/>
                </a:lnTo>
                <a:lnTo>
                  <a:pt x="61" y="91"/>
                </a:lnTo>
                <a:lnTo>
                  <a:pt x="61" y="107"/>
                </a:lnTo>
                <a:lnTo>
                  <a:pt x="46" y="121"/>
                </a:lnTo>
                <a:lnTo>
                  <a:pt x="46" y="107"/>
                </a:lnTo>
                <a:lnTo>
                  <a:pt x="30" y="121"/>
                </a:lnTo>
                <a:lnTo>
                  <a:pt x="30" y="107"/>
                </a:lnTo>
                <a:lnTo>
                  <a:pt x="15" y="107"/>
                </a:lnTo>
                <a:lnTo>
                  <a:pt x="0" y="107"/>
                </a:lnTo>
                <a:lnTo>
                  <a:pt x="15" y="91"/>
                </a:lnTo>
                <a:lnTo>
                  <a:pt x="15" y="60"/>
                </a:lnTo>
                <a:lnTo>
                  <a:pt x="0" y="45"/>
                </a:lnTo>
                <a:lnTo>
                  <a:pt x="0" y="14"/>
                </a:lnTo>
                <a:lnTo>
                  <a:pt x="15" y="0"/>
                </a:lnTo>
                <a:lnTo>
                  <a:pt x="15" y="14"/>
                </a:lnTo>
                <a:lnTo>
                  <a:pt x="30" y="14"/>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56" name="Freeform 30"/>
          <p:cNvSpPr>
            <a:spLocks/>
          </p:cNvSpPr>
          <p:nvPr/>
        </p:nvSpPr>
        <p:spPr bwMode="auto">
          <a:xfrm>
            <a:off x="1366838" y="2607882"/>
            <a:ext cx="107950" cy="96837"/>
          </a:xfrm>
          <a:custGeom>
            <a:avLst/>
            <a:gdLst>
              <a:gd name="T0" fmla="*/ 23487974 w 122"/>
              <a:gd name="T1" fmla="*/ 8966627 h 121"/>
              <a:gd name="T2" fmla="*/ 23487974 w 122"/>
              <a:gd name="T3" fmla="*/ 8966627 h 121"/>
              <a:gd name="T4" fmla="*/ 23487974 w 122"/>
              <a:gd name="T5" fmla="*/ 19854787 h 121"/>
              <a:gd name="T6" fmla="*/ 36014602 w 122"/>
              <a:gd name="T7" fmla="*/ 19854787 h 121"/>
              <a:gd name="T8" fmla="*/ 60285663 w 122"/>
              <a:gd name="T9" fmla="*/ 28822218 h 121"/>
              <a:gd name="T10" fmla="*/ 60285663 w 122"/>
              <a:gd name="T11" fmla="*/ 28822218 h 121"/>
              <a:gd name="T12" fmla="*/ 71247010 w 122"/>
              <a:gd name="T13" fmla="*/ 28822218 h 121"/>
              <a:gd name="T14" fmla="*/ 82991436 w 122"/>
              <a:gd name="T15" fmla="*/ 28822218 h 121"/>
              <a:gd name="T16" fmla="*/ 82991436 w 122"/>
              <a:gd name="T17" fmla="*/ 28822218 h 121"/>
              <a:gd name="T18" fmla="*/ 95518057 w 122"/>
              <a:gd name="T19" fmla="*/ 38429086 h 121"/>
              <a:gd name="T20" fmla="*/ 95518057 w 122"/>
              <a:gd name="T21" fmla="*/ 38429086 h 121"/>
              <a:gd name="T22" fmla="*/ 82991436 w 122"/>
              <a:gd name="T23" fmla="*/ 48676999 h 121"/>
              <a:gd name="T24" fmla="*/ 71247010 w 122"/>
              <a:gd name="T25" fmla="*/ 48676999 h 121"/>
              <a:gd name="T26" fmla="*/ 60285663 w 122"/>
              <a:gd name="T27" fmla="*/ 48676999 h 121"/>
              <a:gd name="T28" fmla="*/ 47759029 w 122"/>
              <a:gd name="T29" fmla="*/ 48676999 h 121"/>
              <a:gd name="T30" fmla="*/ 47759029 w 122"/>
              <a:gd name="T31" fmla="*/ 48676999 h 121"/>
              <a:gd name="T32" fmla="*/ 47759029 w 122"/>
              <a:gd name="T33" fmla="*/ 68532593 h 121"/>
              <a:gd name="T34" fmla="*/ 36014602 w 122"/>
              <a:gd name="T35" fmla="*/ 77499217 h 121"/>
              <a:gd name="T36" fmla="*/ 36014602 w 122"/>
              <a:gd name="T37" fmla="*/ 77499217 h 121"/>
              <a:gd name="T38" fmla="*/ 23487974 w 122"/>
              <a:gd name="T39" fmla="*/ 77499217 h 121"/>
              <a:gd name="T40" fmla="*/ 23487974 w 122"/>
              <a:gd name="T41" fmla="*/ 68532593 h 121"/>
              <a:gd name="T42" fmla="*/ 23487974 w 122"/>
              <a:gd name="T43" fmla="*/ 68532593 h 121"/>
              <a:gd name="T44" fmla="*/ 23487974 w 122"/>
              <a:gd name="T45" fmla="*/ 68532593 h 121"/>
              <a:gd name="T46" fmla="*/ 11744430 w 122"/>
              <a:gd name="T47" fmla="*/ 68532593 h 121"/>
              <a:gd name="T48" fmla="*/ 11744430 w 122"/>
              <a:gd name="T49" fmla="*/ 68532593 h 121"/>
              <a:gd name="T50" fmla="*/ 0 w 122"/>
              <a:gd name="T51" fmla="*/ 68532593 h 121"/>
              <a:gd name="T52" fmla="*/ 11744430 w 122"/>
              <a:gd name="T53" fmla="*/ 58284680 h 121"/>
              <a:gd name="T54" fmla="*/ 11744430 w 122"/>
              <a:gd name="T55" fmla="*/ 58284680 h 121"/>
              <a:gd name="T56" fmla="*/ 0 w 122"/>
              <a:gd name="T57" fmla="*/ 28822218 h 121"/>
              <a:gd name="T58" fmla="*/ 11744430 w 122"/>
              <a:gd name="T59" fmla="*/ 0 h 121"/>
              <a:gd name="T60" fmla="*/ 11744430 w 122"/>
              <a:gd name="T61" fmla="*/ 0 h 121"/>
              <a:gd name="T62" fmla="*/ 11744430 w 122"/>
              <a:gd name="T63" fmla="*/ 8966627 h 1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
              <a:gd name="T97" fmla="*/ 0 h 121"/>
              <a:gd name="T98" fmla="*/ 122 w 122"/>
              <a:gd name="T99" fmla="*/ 121 h 1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 h="121">
                <a:moveTo>
                  <a:pt x="30" y="14"/>
                </a:moveTo>
                <a:lnTo>
                  <a:pt x="30" y="14"/>
                </a:lnTo>
                <a:lnTo>
                  <a:pt x="30" y="31"/>
                </a:lnTo>
                <a:lnTo>
                  <a:pt x="46" y="31"/>
                </a:lnTo>
                <a:lnTo>
                  <a:pt x="61" y="31"/>
                </a:lnTo>
                <a:lnTo>
                  <a:pt x="77" y="45"/>
                </a:lnTo>
                <a:lnTo>
                  <a:pt x="91" y="45"/>
                </a:lnTo>
                <a:lnTo>
                  <a:pt x="106" y="45"/>
                </a:lnTo>
                <a:lnTo>
                  <a:pt x="106" y="60"/>
                </a:lnTo>
                <a:lnTo>
                  <a:pt x="122" y="60"/>
                </a:lnTo>
                <a:lnTo>
                  <a:pt x="106" y="76"/>
                </a:lnTo>
                <a:lnTo>
                  <a:pt x="91" y="76"/>
                </a:lnTo>
                <a:lnTo>
                  <a:pt x="77" y="76"/>
                </a:lnTo>
                <a:lnTo>
                  <a:pt x="61" y="76"/>
                </a:lnTo>
                <a:lnTo>
                  <a:pt x="61" y="91"/>
                </a:lnTo>
                <a:lnTo>
                  <a:pt x="61" y="107"/>
                </a:lnTo>
                <a:lnTo>
                  <a:pt x="46" y="121"/>
                </a:lnTo>
                <a:lnTo>
                  <a:pt x="46" y="107"/>
                </a:lnTo>
                <a:lnTo>
                  <a:pt x="30" y="121"/>
                </a:lnTo>
                <a:lnTo>
                  <a:pt x="30" y="107"/>
                </a:lnTo>
                <a:lnTo>
                  <a:pt x="15" y="107"/>
                </a:lnTo>
                <a:lnTo>
                  <a:pt x="0" y="107"/>
                </a:lnTo>
                <a:lnTo>
                  <a:pt x="15" y="91"/>
                </a:lnTo>
                <a:lnTo>
                  <a:pt x="15" y="60"/>
                </a:lnTo>
                <a:lnTo>
                  <a:pt x="0" y="45"/>
                </a:lnTo>
                <a:lnTo>
                  <a:pt x="0" y="14"/>
                </a:lnTo>
                <a:lnTo>
                  <a:pt x="15" y="0"/>
                </a:lnTo>
                <a:lnTo>
                  <a:pt x="15" y="14"/>
                </a:lnTo>
                <a:lnTo>
                  <a:pt x="30" y="14"/>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57" name="Freeform 31"/>
          <p:cNvSpPr>
            <a:spLocks/>
          </p:cNvSpPr>
          <p:nvPr/>
        </p:nvSpPr>
        <p:spPr bwMode="auto">
          <a:xfrm>
            <a:off x="1257300" y="2377694"/>
            <a:ext cx="433388" cy="254000"/>
          </a:xfrm>
          <a:custGeom>
            <a:avLst/>
            <a:gdLst>
              <a:gd name="T0" fmla="*/ 72751703 w 490"/>
              <a:gd name="T1" fmla="*/ 95170070 h 321"/>
              <a:gd name="T2" fmla="*/ 96220100 w 490"/>
              <a:gd name="T3" fmla="*/ 95170070 h 321"/>
              <a:gd name="T4" fmla="*/ 119688524 w 490"/>
              <a:gd name="T5" fmla="*/ 85778403 h 321"/>
              <a:gd name="T6" fmla="*/ 156455738 w 490"/>
              <a:gd name="T7" fmla="*/ 95170070 h 321"/>
              <a:gd name="T8" fmla="*/ 191658333 w 490"/>
              <a:gd name="T9" fmla="*/ 95170070 h 321"/>
              <a:gd name="T10" fmla="*/ 215908596 w 490"/>
              <a:gd name="T11" fmla="*/ 104561760 h 321"/>
              <a:gd name="T12" fmla="*/ 215908596 w 490"/>
              <a:gd name="T13" fmla="*/ 142755117 h 321"/>
              <a:gd name="T14" fmla="*/ 191658333 w 490"/>
              <a:gd name="T15" fmla="*/ 171556807 h 321"/>
              <a:gd name="T16" fmla="*/ 191658333 w 490"/>
              <a:gd name="T17" fmla="*/ 200984397 h 321"/>
              <a:gd name="T18" fmla="*/ 226860927 w 490"/>
              <a:gd name="T19" fmla="*/ 190340139 h 321"/>
              <a:gd name="T20" fmla="*/ 251111246 w 490"/>
              <a:gd name="T21" fmla="*/ 171556807 h 321"/>
              <a:gd name="T22" fmla="*/ 275362395 w 490"/>
              <a:gd name="T23" fmla="*/ 181574373 h 321"/>
              <a:gd name="T24" fmla="*/ 299612658 w 490"/>
              <a:gd name="T25" fmla="*/ 190340139 h 321"/>
              <a:gd name="T26" fmla="*/ 334815253 w 490"/>
              <a:gd name="T27" fmla="*/ 190340139 h 321"/>
              <a:gd name="T28" fmla="*/ 370800600 w 490"/>
              <a:gd name="T29" fmla="*/ 190340139 h 321"/>
              <a:gd name="T30" fmla="*/ 383316665 w 490"/>
              <a:gd name="T31" fmla="*/ 171556807 h 321"/>
              <a:gd name="T32" fmla="*/ 334815253 w 490"/>
              <a:gd name="T33" fmla="*/ 171556807 h 321"/>
              <a:gd name="T34" fmla="*/ 346549452 w 490"/>
              <a:gd name="T35" fmla="*/ 162165140 h 321"/>
              <a:gd name="T36" fmla="*/ 370800600 w 490"/>
              <a:gd name="T37" fmla="*/ 162165140 h 321"/>
              <a:gd name="T38" fmla="*/ 370800600 w 490"/>
              <a:gd name="T39" fmla="*/ 142755117 h 321"/>
              <a:gd name="T40" fmla="*/ 322299188 w 490"/>
              <a:gd name="T41" fmla="*/ 123345884 h 321"/>
              <a:gd name="T42" fmla="*/ 287096593 w 490"/>
              <a:gd name="T43" fmla="*/ 104561760 h 321"/>
              <a:gd name="T44" fmla="*/ 310564990 w 490"/>
              <a:gd name="T45" fmla="*/ 104561760 h 321"/>
              <a:gd name="T46" fmla="*/ 346549452 w 490"/>
              <a:gd name="T47" fmla="*/ 114580118 h 321"/>
              <a:gd name="T48" fmla="*/ 346549452 w 490"/>
              <a:gd name="T49" fmla="*/ 95170070 h 321"/>
              <a:gd name="T50" fmla="*/ 334815253 w 490"/>
              <a:gd name="T51" fmla="*/ 66995071 h 321"/>
              <a:gd name="T52" fmla="*/ 299612658 w 490"/>
              <a:gd name="T53" fmla="*/ 56350813 h 321"/>
              <a:gd name="T54" fmla="*/ 251111246 w 490"/>
              <a:gd name="T55" fmla="*/ 66995071 h 321"/>
              <a:gd name="T56" fmla="*/ 240159800 w 490"/>
              <a:gd name="T57" fmla="*/ 47585035 h 321"/>
              <a:gd name="T58" fmla="*/ 226860927 w 490"/>
              <a:gd name="T59" fmla="*/ 37567468 h 321"/>
              <a:gd name="T60" fmla="*/ 203392531 w 490"/>
              <a:gd name="T61" fmla="*/ 28175011 h 321"/>
              <a:gd name="T62" fmla="*/ 167408069 w 490"/>
              <a:gd name="T63" fmla="*/ 28175011 h 321"/>
              <a:gd name="T64" fmla="*/ 132205474 w 490"/>
              <a:gd name="T65" fmla="*/ 18783339 h 321"/>
              <a:gd name="T66" fmla="*/ 96220100 w 490"/>
              <a:gd name="T67" fmla="*/ 18783339 h 321"/>
              <a:gd name="T68" fmla="*/ 96220100 w 490"/>
              <a:gd name="T69" fmla="*/ 37567468 h 321"/>
              <a:gd name="T70" fmla="*/ 83704034 w 490"/>
              <a:gd name="T71" fmla="*/ 47585035 h 321"/>
              <a:gd name="T72" fmla="*/ 72751703 w 490"/>
              <a:gd name="T73" fmla="*/ 37567468 h 321"/>
              <a:gd name="T74" fmla="*/ 72751703 w 490"/>
              <a:gd name="T75" fmla="*/ 47585035 h 321"/>
              <a:gd name="T76" fmla="*/ 60235638 w 490"/>
              <a:gd name="T77" fmla="*/ 28175011 h 321"/>
              <a:gd name="T78" fmla="*/ 96220100 w 490"/>
              <a:gd name="T79" fmla="*/ 18783339 h 321"/>
              <a:gd name="T80" fmla="*/ 96220100 w 490"/>
              <a:gd name="T81" fmla="*/ 0 h 321"/>
              <a:gd name="T82" fmla="*/ 60235638 w 490"/>
              <a:gd name="T83" fmla="*/ 0 h 321"/>
              <a:gd name="T84" fmla="*/ 35984476 w 490"/>
              <a:gd name="T85" fmla="*/ 18783339 h 321"/>
              <a:gd name="T86" fmla="*/ 48501426 w 490"/>
              <a:gd name="T87" fmla="*/ 56350813 h 321"/>
              <a:gd name="T88" fmla="*/ 24250271 w 490"/>
              <a:gd name="T89" fmla="*/ 37567468 h 321"/>
              <a:gd name="T90" fmla="*/ 12516069 w 490"/>
              <a:gd name="T91" fmla="*/ 18783339 h 321"/>
              <a:gd name="T92" fmla="*/ 0 w 490"/>
              <a:gd name="T93" fmla="*/ 66995071 h 321"/>
              <a:gd name="T94" fmla="*/ 35984476 w 490"/>
              <a:gd name="T95" fmla="*/ 104561760 h 3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0"/>
              <a:gd name="T145" fmla="*/ 0 h 321"/>
              <a:gd name="T146" fmla="*/ 490 w 490"/>
              <a:gd name="T147" fmla="*/ 321 h 3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0" h="321">
                <a:moveTo>
                  <a:pt x="62" y="167"/>
                </a:moveTo>
                <a:lnTo>
                  <a:pt x="77" y="152"/>
                </a:lnTo>
                <a:lnTo>
                  <a:pt x="93" y="152"/>
                </a:lnTo>
                <a:lnTo>
                  <a:pt x="107" y="152"/>
                </a:lnTo>
                <a:lnTo>
                  <a:pt x="123" y="152"/>
                </a:lnTo>
                <a:lnTo>
                  <a:pt x="138" y="152"/>
                </a:lnTo>
                <a:lnTo>
                  <a:pt x="153" y="137"/>
                </a:lnTo>
                <a:lnTo>
                  <a:pt x="169" y="137"/>
                </a:lnTo>
                <a:lnTo>
                  <a:pt x="184" y="137"/>
                </a:lnTo>
                <a:lnTo>
                  <a:pt x="184" y="152"/>
                </a:lnTo>
                <a:lnTo>
                  <a:pt x="200" y="152"/>
                </a:lnTo>
                <a:lnTo>
                  <a:pt x="214" y="152"/>
                </a:lnTo>
                <a:lnTo>
                  <a:pt x="229" y="152"/>
                </a:lnTo>
                <a:lnTo>
                  <a:pt x="245" y="152"/>
                </a:lnTo>
                <a:lnTo>
                  <a:pt x="260" y="152"/>
                </a:lnTo>
                <a:lnTo>
                  <a:pt x="260" y="167"/>
                </a:lnTo>
                <a:lnTo>
                  <a:pt x="276" y="167"/>
                </a:lnTo>
                <a:lnTo>
                  <a:pt x="276" y="183"/>
                </a:lnTo>
                <a:lnTo>
                  <a:pt x="276" y="197"/>
                </a:lnTo>
                <a:lnTo>
                  <a:pt x="276" y="214"/>
                </a:lnTo>
                <a:lnTo>
                  <a:pt x="276" y="228"/>
                </a:lnTo>
                <a:lnTo>
                  <a:pt x="290" y="243"/>
                </a:lnTo>
                <a:lnTo>
                  <a:pt x="276" y="259"/>
                </a:lnTo>
                <a:lnTo>
                  <a:pt x="260" y="274"/>
                </a:lnTo>
                <a:lnTo>
                  <a:pt x="245" y="274"/>
                </a:lnTo>
                <a:lnTo>
                  <a:pt x="245" y="290"/>
                </a:lnTo>
                <a:lnTo>
                  <a:pt x="245" y="304"/>
                </a:lnTo>
                <a:lnTo>
                  <a:pt x="245" y="321"/>
                </a:lnTo>
                <a:lnTo>
                  <a:pt x="260" y="321"/>
                </a:lnTo>
                <a:lnTo>
                  <a:pt x="276" y="304"/>
                </a:lnTo>
                <a:lnTo>
                  <a:pt x="290" y="304"/>
                </a:lnTo>
                <a:lnTo>
                  <a:pt x="290" y="290"/>
                </a:lnTo>
                <a:lnTo>
                  <a:pt x="307" y="290"/>
                </a:lnTo>
                <a:lnTo>
                  <a:pt x="321" y="290"/>
                </a:lnTo>
                <a:lnTo>
                  <a:pt x="321" y="274"/>
                </a:lnTo>
                <a:lnTo>
                  <a:pt x="336" y="290"/>
                </a:lnTo>
                <a:lnTo>
                  <a:pt x="352" y="290"/>
                </a:lnTo>
                <a:lnTo>
                  <a:pt x="367" y="290"/>
                </a:lnTo>
                <a:lnTo>
                  <a:pt x="367" y="304"/>
                </a:lnTo>
                <a:lnTo>
                  <a:pt x="383" y="304"/>
                </a:lnTo>
                <a:lnTo>
                  <a:pt x="397" y="321"/>
                </a:lnTo>
                <a:lnTo>
                  <a:pt x="397" y="304"/>
                </a:lnTo>
                <a:lnTo>
                  <a:pt x="412" y="304"/>
                </a:lnTo>
                <a:lnTo>
                  <a:pt x="428" y="304"/>
                </a:lnTo>
                <a:lnTo>
                  <a:pt x="443" y="304"/>
                </a:lnTo>
                <a:lnTo>
                  <a:pt x="459" y="304"/>
                </a:lnTo>
                <a:lnTo>
                  <a:pt x="474" y="304"/>
                </a:lnTo>
                <a:lnTo>
                  <a:pt x="490" y="290"/>
                </a:lnTo>
                <a:lnTo>
                  <a:pt x="490" y="274"/>
                </a:lnTo>
                <a:lnTo>
                  <a:pt x="474" y="274"/>
                </a:lnTo>
                <a:lnTo>
                  <a:pt x="459" y="274"/>
                </a:lnTo>
                <a:lnTo>
                  <a:pt x="443" y="274"/>
                </a:lnTo>
                <a:lnTo>
                  <a:pt x="428" y="274"/>
                </a:lnTo>
                <a:lnTo>
                  <a:pt x="428" y="259"/>
                </a:lnTo>
                <a:lnTo>
                  <a:pt x="443" y="259"/>
                </a:lnTo>
                <a:lnTo>
                  <a:pt x="459" y="259"/>
                </a:lnTo>
                <a:lnTo>
                  <a:pt x="474" y="259"/>
                </a:lnTo>
                <a:lnTo>
                  <a:pt x="490" y="259"/>
                </a:lnTo>
                <a:lnTo>
                  <a:pt x="490" y="243"/>
                </a:lnTo>
                <a:lnTo>
                  <a:pt x="474" y="228"/>
                </a:lnTo>
                <a:lnTo>
                  <a:pt x="459" y="214"/>
                </a:lnTo>
                <a:lnTo>
                  <a:pt x="443" y="197"/>
                </a:lnTo>
                <a:lnTo>
                  <a:pt x="428" y="197"/>
                </a:lnTo>
                <a:lnTo>
                  <a:pt x="412" y="197"/>
                </a:lnTo>
                <a:lnTo>
                  <a:pt x="397" y="183"/>
                </a:lnTo>
                <a:lnTo>
                  <a:pt x="383" y="183"/>
                </a:lnTo>
                <a:lnTo>
                  <a:pt x="367" y="183"/>
                </a:lnTo>
                <a:lnTo>
                  <a:pt x="367" y="167"/>
                </a:lnTo>
                <a:lnTo>
                  <a:pt x="352" y="152"/>
                </a:lnTo>
                <a:lnTo>
                  <a:pt x="367" y="167"/>
                </a:lnTo>
                <a:lnTo>
                  <a:pt x="383" y="167"/>
                </a:lnTo>
                <a:lnTo>
                  <a:pt x="397" y="167"/>
                </a:lnTo>
                <a:lnTo>
                  <a:pt x="412" y="183"/>
                </a:lnTo>
                <a:lnTo>
                  <a:pt x="428" y="183"/>
                </a:lnTo>
                <a:lnTo>
                  <a:pt x="443" y="183"/>
                </a:lnTo>
                <a:lnTo>
                  <a:pt x="459" y="167"/>
                </a:lnTo>
                <a:lnTo>
                  <a:pt x="443" y="167"/>
                </a:lnTo>
                <a:lnTo>
                  <a:pt x="443" y="152"/>
                </a:lnTo>
                <a:lnTo>
                  <a:pt x="443" y="137"/>
                </a:lnTo>
                <a:lnTo>
                  <a:pt x="443" y="121"/>
                </a:lnTo>
                <a:lnTo>
                  <a:pt x="428" y="107"/>
                </a:lnTo>
                <a:lnTo>
                  <a:pt x="412" y="90"/>
                </a:lnTo>
                <a:lnTo>
                  <a:pt x="397" y="90"/>
                </a:lnTo>
                <a:lnTo>
                  <a:pt x="383" y="90"/>
                </a:lnTo>
                <a:lnTo>
                  <a:pt x="367" y="90"/>
                </a:lnTo>
                <a:lnTo>
                  <a:pt x="352" y="90"/>
                </a:lnTo>
                <a:lnTo>
                  <a:pt x="336" y="107"/>
                </a:lnTo>
                <a:lnTo>
                  <a:pt x="321" y="107"/>
                </a:lnTo>
                <a:lnTo>
                  <a:pt x="307" y="90"/>
                </a:lnTo>
                <a:lnTo>
                  <a:pt x="307" y="76"/>
                </a:lnTo>
                <a:lnTo>
                  <a:pt x="290" y="76"/>
                </a:lnTo>
                <a:lnTo>
                  <a:pt x="290" y="60"/>
                </a:lnTo>
                <a:lnTo>
                  <a:pt x="276" y="60"/>
                </a:lnTo>
                <a:lnTo>
                  <a:pt x="260" y="45"/>
                </a:lnTo>
                <a:lnTo>
                  <a:pt x="245" y="45"/>
                </a:lnTo>
                <a:lnTo>
                  <a:pt x="229" y="45"/>
                </a:lnTo>
                <a:lnTo>
                  <a:pt x="214" y="45"/>
                </a:lnTo>
                <a:lnTo>
                  <a:pt x="200" y="45"/>
                </a:lnTo>
                <a:lnTo>
                  <a:pt x="184" y="30"/>
                </a:lnTo>
                <a:lnTo>
                  <a:pt x="169" y="30"/>
                </a:lnTo>
                <a:lnTo>
                  <a:pt x="153" y="30"/>
                </a:lnTo>
                <a:lnTo>
                  <a:pt x="138" y="30"/>
                </a:lnTo>
                <a:lnTo>
                  <a:pt x="123" y="30"/>
                </a:lnTo>
                <a:lnTo>
                  <a:pt x="123" y="45"/>
                </a:lnTo>
                <a:lnTo>
                  <a:pt x="123" y="60"/>
                </a:lnTo>
                <a:lnTo>
                  <a:pt x="107" y="60"/>
                </a:lnTo>
                <a:lnTo>
                  <a:pt x="107" y="76"/>
                </a:lnTo>
                <a:lnTo>
                  <a:pt x="93" y="76"/>
                </a:lnTo>
                <a:lnTo>
                  <a:pt x="93" y="60"/>
                </a:lnTo>
                <a:lnTo>
                  <a:pt x="93" y="76"/>
                </a:lnTo>
                <a:lnTo>
                  <a:pt x="93" y="90"/>
                </a:lnTo>
                <a:lnTo>
                  <a:pt x="93" y="76"/>
                </a:lnTo>
                <a:lnTo>
                  <a:pt x="93" y="60"/>
                </a:lnTo>
                <a:lnTo>
                  <a:pt x="77" y="45"/>
                </a:lnTo>
                <a:lnTo>
                  <a:pt x="77" y="30"/>
                </a:lnTo>
                <a:lnTo>
                  <a:pt x="93" y="45"/>
                </a:lnTo>
                <a:lnTo>
                  <a:pt x="107" y="45"/>
                </a:lnTo>
                <a:lnTo>
                  <a:pt x="123" y="30"/>
                </a:lnTo>
                <a:lnTo>
                  <a:pt x="123" y="14"/>
                </a:lnTo>
                <a:lnTo>
                  <a:pt x="123" y="0"/>
                </a:lnTo>
                <a:lnTo>
                  <a:pt x="107" y="0"/>
                </a:lnTo>
                <a:lnTo>
                  <a:pt x="93" y="0"/>
                </a:lnTo>
                <a:lnTo>
                  <a:pt x="77" y="0"/>
                </a:lnTo>
                <a:lnTo>
                  <a:pt x="62" y="14"/>
                </a:lnTo>
                <a:lnTo>
                  <a:pt x="46" y="30"/>
                </a:lnTo>
                <a:lnTo>
                  <a:pt x="46" y="45"/>
                </a:lnTo>
                <a:lnTo>
                  <a:pt x="46" y="60"/>
                </a:lnTo>
                <a:lnTo>
                  <a:pt x="46" y="76"/>
                </a:lnTo>
                <a:lnTo>
                  <a:pt x="62" y="90"/>
                </a:lnTo>
                <a:lnTo>
                  <a:pt x="62" y="107"/>
                </a:lnTo>
                <a:lnTo>
                  <a:pt x="46" y="90"/>
                </a:lnTo>
                <a:lnTo>
                  <a:pt x="46" y="76"/>
                </a:lnTo>
                <a:lnTo>
                  <a:pt x="31" y="60"/>
                </a:lnTo>
                <a:lnTo>
                  <a:pt x="31" y="30"/>
                </a:lnTo>
                <a:lnTo>
                  <a:pt x="16" y="30"/>
                </a:lnTo>
                <a:lnTo>
                  <a:pt x="16" y="45"/>
                </a:lnTo>
                <a:lnTo>
                  <a:pt x="0" y="60"/>
                </a:lnTo>
                <a:lnTo>
                  <a:pt x="0" y="76"/>
                </a:lnTo>
                <a:lnTo>
                  <a:pt x="0" y="107"/>
                </a:lnTo>
                <a:lnTo>
                  <a:pt x="16" y="121"/>
                </a:lnTo>
                <a:lnTo>
                  <a:pt x="16" y="137"/>
                </a:lnTo>
                <a:lnTo>
                  <a:pt x="31" y="152"/>
                </a:lnTo>
                <a:lnTo>
                  <a:pt x="46" y="167"/>
                </a:lnTo>
                <a:lnTo>
                  <a:pt x="62" y="167"/>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58" name="Freeform 32"/>
          <p:cNvSpPr>
            <a:spLocks/>
          </p:cNvSpPr>
          <p:nvPr/>
        </p:nvSpPr>
        <p:spPr bwMode="auto">
          <a:xfrm>
            <a:off x="1257300" y="2377694"/>
            <a:ext cx="433388" cy="254000"/>
          </a:xfrm>
          <a:custGeom>
            <a:avLst/>
            <a:gdLst>
              <a:gd name="T0" fmla="*/ 72751703 w 490"/>
              <a:gd name="T1" fmla="*/ 95170070 h 321"/>
              <a:gd name="T2" fmla="*/ 83704034 w 490"/>
              <a:gd name="T3" fmla="*/ 95170070 h 321"/>
              <a:gd name="T4" fmla="*/ 96220100 w 490"/>
              <a:gd name="T5" fmla="*/ 95170070 h 321"/>
              <a:gd name="T6" fmla="*/ 132205474 w 490"/>
              <a:gd name="T7" fmla="*/ 85778403 h 321"/>
              <a:gd name="T8" fmla="*/ 156455738 w 490"/>
              <a:gd name="T9" fmla="*/ 95170070 h 321"/>
              <a:gd name="T10" fmla="*/ 179142267 w 490"/>
              <a:gd name="T11" fmla="*/ 95170070 h 321"/>
              <a:gd name="T12" fmla="*/ 203392531 w 490"/>
              <a:gd name="T13" fmla="*/ 95170070 h 321"/>
              <a:gd name="T14" fmla="*/ 215908596 w 490"/>
              <a:gd name="T15" fmla="*/ 114580118 h 321"/>
              <a:gd name="T16" fmla="*/ 226860927 w 490"/>
              <a:gd name="T17" fmla="*/ 152146783 h 321"/>
              <a:gd name="T18" fmla="*/ 191658333 w 490"/>
              <a:gd name="T19" fmla="*/ 171556807 h 321"/>
              <a:gd name="T20" fmla="*/ 191658333 w 490"/>
              <a:gd name="T21" fmla="*/ 190340139 h 321"/>
              <a:gd name="T22" fmla="*/ 203392531 w 490"/>
              <a:gd name="T23" fmla="*/ 200984397 h 321"/>
              <a:gd name="T24" fmla="*/ 240159800 w 490"/>
              <a:gd name="T25" fmla="*/ 181574373 h 321"/>
              <a:gd name="T26" fmla="*/ 262845445 w 490"/>
              <a:gd name="T27" fmla="*/ 181574373 h 321"/>
              <a:gd name="T28" fmla="*/ 287096593 w 490"/>
              <a:gd name="T29" fmla="*/ 181574373 h 321"/>
              <a:gd name="T30" fmla="*/ 310564990 w 490"/>
              <a:gd name="T31" fmla="*/ 200984397 h 321"/>
              <a:gd name="T32" fmla="*/ 334815253 w 490"/>
              <a:gd name="T33" fmla="*/ 190340139 h 321"/>
              <a:gd name="T34" fmla="*/ 370800600 w 490"/>
              <a:gd name="T35" fmla="*/ 190340139 h 321"/>
              <a:gd name="T36" fmla="*/ 383316665 w 490"/>
              <a:gd name="T37" fmla="*/ 171556807 h 321"/>
              <a:gd name="T38" fmla="*/ 346549452 w 490"/>
              <a:gd name="T39" fmla="*/ 171556807 h 321"/>
              <a:gd name="T40" fmla="*/ 334815253 w 490"/>
              <a:gd name="T41" fmla="*/ 162165140 h 321"/>
              <a:gd name="T42" fmla="*/ 370800600 w 490"/>
              <a:gd name="T43" fmla="*/ 162165140 h 321"/>
              <a:gd name="T44" fmla="*/ 383316665 w 490"/>
              <a:gd name="T45" fmla="*/ 162165140 h 321"/>
              <a:gd name="T46" fmla="*/ 359066401 w 490"/>
              <a:gd name="T47" fmla="*/ 133989351 h 321"/>
              <a:gd name="T48" fmla="*/ 310564990 w 490"/>
              <a:gd name="T49" fmla="*/ 114580118 h 321"/>
              <a:gd name="T50" fmla="*/ 287096593 w 490"/>
              <a:gd name="T51" fmla="*/ 104561760 h 321"/>
              <a:gd name="T52" fmla="*/ 299612658 w 490"/>
              <a:gd name="T53" fmla="*/ 104561760 h 321"/>
              <a:gd name="T54" fmla="*/ 334815253 w 490"/>
              <a:gd name="T55" fmla="*/ 114580118 h 321"/>
              <a:gd name="T56" fmla="*/ 359066401 w 490"/>
              <a:gd name="T57" fmla="*/ 104561760 h 321"/>
              <a:gd name="T58" fmla="*/ 346549452 w 490"/>
              <a:gd name="T59" fmla="*/ 85778403 h 321"/>
              <a:gd name="T60" fmla="*/ 334815253 w 490"/>
              <a:gd name="T61" fmla="*/ 66995071 h 321"/>
              <a:gd name="T62" fmla="*/ 299612658 w 490"/>
              <a:gd name="T63" fmla="*/ 56350813 h 321"/>
              <a:gd name="T64" fmla="*/ 251111246 w 490"/>
              <a:gd name="T65" fmla="*/ 66995071 h 321"/>
              <a:gd name="T66" fmla="*/ 240159800 w 490"/>
              <a:gd name="T67" fmla="*/ 56350813 h 321"/>
              <a:gd name="T68" fmla="*/ 240159800 w 490"/>
              <a:gd name="T69" fmla="*/ 47585035 h 321"/>
              <a:gd name="T70" fmla="*/ 215908596 w 490"/>
              <a:gd name="T71" fmla="*/ 37567468 h 321"/>
              <a:gd name="T72" fmla="*/ 203392531 w 490"/>
              <a:gd name="T73" fmla="*/ 28175011 h 321"/>
              <a:gd name="T74" fmla="*/ 156455738 w 490"/>
              <a:gd name="T75" fmla="*/ 28175011 h 321"/>
              <a:gd name="T76" fmla="*/ 119688524 w 490"/>
              <a:gd name="T77" fmla="*/ 18783339 h 321"/>
              <a:gd name="T78" fmla="*/ 96220100 w 490"/>
              <a:gd name="T79" fmla="*/ 18783339 h 321"/>
              <a:gd name="T80" fmla="*/ 96220100 w 490"/>
              <a:gd name="T81" fmla="*/ 37567468 h 321"/>
              <a:gd name="T82" fmla="*/ 96220100 w 490"/>
              <a:gd name="T83" fmla="*/ 37567468 h 321"/>
              <a:gd name="T84" fmla="*/ 72751703 w 490"/>
              <a:gd name="T85" fmla="*/ 47585035 h 321"/>
              <a:gd name="T86" fmla="*/ 72751703 w 490"/>
              <a:gd name="T87" fmla="*/ 37567468 h 321"/>
              <a:gd name="T88" fmla="*/ 72751703 w 490"/>
              <a:gd name="T89" fmla="*/ 47585035 h 321"/>
              <a:gd name="T90" fmla="*/ 72751703 w 490"/>
              <a:gd name="T91" fmla="*/ 37567468 h 321"/>
              <a:gd name="T92" fmla="*/ 72751703 w 490"/>
              <a:gd name="T93" fmla="*/ 28175011 h 321"/>
              <a:gd name="T94" fmla="*/ 96220100 w 490"/>
              <a:gd name="T95" fmla="*/ 18783339 h 321"/>
              <a:gd name="T96" fmla="*/ 83704034 w 490"/>
              <a:gd name="T97" fmla="*/ 0 h 321"/>
              <a:gd name="T98" fmla="*/ 48501426 w 490"/>
              <a:gd name="T99" fmla="*/ 8765769 h 321"/>
              <a:gd name="T100" fmla="*/ 35984476 w 490"/>
              <a:gd name="T101" fmla="*/ 18783339 h 321"/>
              <a:gd name="T102" fmla="*/ 35984476 w 490"/>
              <a:gd name="T103" fmla="*/ 47585035 h 321"/>
              <a:gd name="T104" fmla="*/ 35984476 w 490"/>
              <a:gd name="T105" fmla="*/ 56350813 h 321"/>
              <a:gd name="T106" fmla="*/ 24250271 w 490"/>
              <a:gd name="T107" fmla="*/ 18783339 h 321"/>
              <a:gd name="T108" fmla="*/ 12516069 w 490"/>
              <a:gd name="T109" fmla="*/ 28175011 h 321"/>
              <a:gd name="T110" fmla="*/ 0 w 490"/>
              <a:gd name="T111" fmla="*/ 66995071 h 321"/>
              <a:gd name="T112" fmla="*/ 35984476 w 490"/>
              <a:gd name="T113" fmla="*/ 104561760 h 3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321"/>
              <a:gd name="T173" fmla="*/ 490 w 490"/>
              <a:gd name="T174" fmla="*/ 321 h 3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321">
                <a:moveTo>
                  <a:pt x="62" y="167"/>
                </a:moveTo>
                <a:lnTo>
                  <a:pt x="62" y="167"/>
                </a:lnTo>
                <a:lnTo>
                  <a:pt x="77" y="152"/>
                </a:lnTo>
                <a:lnTo>
                  <a:pt x="93" y="152"/>
                </a:lnTo>
                <a:lnTo>
                  <a:pt x="107" y="152"/>
                </a:lnTo>
                <a:lnTo>
                  <a:pt x="123" y="152"/>
                </a:lnTo>
                <a:lnTo>
                  <a:pt x="138" y="152"/>
                </a:lnTo>
                <a:lnTo>
                  <a:pt x="153" y="137"/>
                </a:lnTo>
                <a:lnTo>
                  <a:pt x="169" y="137"/>
                </a:lnTo>
                <a:lnTo>
                  <a:pt x="184" y="137"/>
                </a:lnTo>
                <a:lnTo>
                  <a:pt x="184" y="152"/>
                </a:lnTo>
                <a:lnTo>
                  <a:pt x="200" y="152"/>
                </a:lnTo>
                <a:lnTo>
                  <a:pt x="214" y="152"/>
                </a:lnTo>
                <a:lnTo>
                  <a:pt x="229" y="152"/>
                </a:lnTo>
                <a:lnTo>
                  <a:pt x="245" y="152"/>
                </a:lnTo>
                <a:lnTo>
                  <a:pt x="260" y="152"/>
                </a:lnTo>
                <a:lnTo>
                  <a:pt x="260" y="167"/>
                </a:lnTo>
                <a:lnTo>
                  <a:pt x="276" y="167"/>
                </a:lnTo>
                <a:lnTo>
                  <a:pt x="276" y="183"/>
                </a:lnTo>
                <a:lnTo>
                  <a:pt x="276" y="197"/>
                </a:lnTo>
                <a:lnTo>
                  <a:pt x="276" y="214"/>
                </a:lnTo>
                <a:lnTo>
                  <a:pt x="276" y="228"/>
                </a:lnTo>
                <a:lnTo>
                  <a:pt x="290" y="243"/>
                </a:lnTo>
                <a:lnTo>
                  <a:pt x="276" y="259"/>
                </a:lnTo>
                <a:lnTo>
                  <a:pt x="260" y="274"/>
                </a:lnTo>
                <a:lnTo>
                  <a:pt x="245" y="274"/>
                </a:lnTo>
                <a:lnTo>
                  <a:pt x="245" y="290"/>
                </a:lnTo>
                <a:lnTo>
                  <a:pt x="245" y="304"/>
                </a:lnTo>
                <a:lnTo>
                  <a:pt x="245" y="321"/>
                </a:lnTo>
                <a:lnTo>
                  <a:pt x="260" y="321"/>
                </a:lnTo>
                <a:lnTo>
                  <a:pt x="276" y="304"/>
                </a:lnTo>
                <a:lnTo>
                  <a:pt x="290" y="304"/>
                </a:lnTo>
                <a:lnTo>
                  <a:pt x="290" y="290"/>
                </a:lnTo>
                <a:lnTo>
                  <a:pt x="307" y="290"/>
                </a:lnTo>
                <a:lnTo>
                  <a:pt x="321" y="290"/>
                </a:lnTo>
                <a:lnTo>
                  <a:pt x="321" y="274"/>
                </a:lnTo>
                <a:lnTo>
                  <a:pt x="336" y="290"/>
                </a:lnTo>
                <a:lnTo>
                  <a:pt x="352" y="290"/>
                </a:lnTo>
                <a:lnTo>
                  <a:pt x="367" y="290"/>
                </a:lnTo>
                <a:lnTo>
                  <a:pt x="367" y="304"/>
                </a:lnTo>
                <a:lnTo>
                  <a:pt x="383" y="304"/>
                </a:lnTo>
                <a:lnTo>
                  <a:pt x="397" y="321"/>
                </a:lnTo>
                <a:lnTo>
                  <a:pt x="397" y="304"/>
                </a:lnTo>
                <a:lnTo>
                  <a:pt x="412" y="304"/>
                </a:lnTo>
                <a:lnTo>
                  <a:pt x="428" y="304"/>
                </a:lnTo>
                <a:lnTo>
                  <a:pt x="443" y="304"/>
                </a:lnTo>
                <a:lnTo>
                  <a:pt x="459" y="304"/>
                </a:lnTo>
                <a:lnTo>
                  <a:pt x="474" y="304"/>
                </a:lnTo>
                <a:lnTo>
                  <a:pt x="490" y="290"/>
                </a:lnTo>
                <a:lnTo>
                  <a:pt x="490" y="274"/>
                </a:lnTo>
                <a:lnTo>
                  <a:pt x="474" y="274"/>
                </a:lnTo>
                <a:lnTo>
                  <a:pt x="459" y="274"/>
                </a:lnTo>
                <a:lnTo>
                  <a:pt x="443" y="274"/>
                </a:lnTo>
                <a:lnTo>
                  <a:pt x="428" y="274"/>
                </a:lnTo>
                <a:lnTo>
                  <a:pt x="428" y="259"/>
                </a:lnTo>
                <a:lnTo>
                  <a:pt x="443" y="259"/>
                </a:lnTo>
                <a:lnTo>
                  <a:pt x="459" y="259"/>
                </a:lnTo>
                <a:lnTo>
                  <a:pt x="474" y="259"/>
                </a:lnTo>
                <a:lnTo>
                  <a:pt x="490" y="259"/>
                </a:lnTo>
                <a:lnTo>
                  <a:pt x="490" y="243"/>
                </a:lnTo>
                <a:lnTo>
                  <a:pt x="474" y="228"/>
                </a:lnTo>
                <a:lnTo>
                  <a:pt x="459" y="214"/>
                </a:lnTo>
                <a:lnTo>
                  <a:pt x="443" y="197"/>
                </a:lnTo>
                <a:lnTo>
                  <a:pt x="428" y="197"/>
                </a:lnTo>
                <a:lnTo>
                  <a:pt x="412" y="197"/>
                </a:lnTo>
                <a:lnTo>
                  <a:pt x="397" y="183"/>
                </a:lnTo>
                <a:lnTo>
                  <a:pt x="383" y="183"/>
                </a:lnTo>
                <a:lnTo>
                  <a:pt x="367" y="183"/>
                </a:lnTo>
                <a:lnTo>
                  <a:pt x="367" y="167"/>
                </a:lnTo>
                <a:lnTo>
                  <a:pt x="352" y="152"/>
                </a:lnTo>
                <a:lnTo>
                  <a:pt x="367" y="167"/>
                </a:lnTo>
                <a:lnTo>
                  <a:pt x="383" y="167"/>
                </a:lnTo>
                <a:lnTo>
                  <a:pt x="397" y="167"/>
                </a:lnTo>
                <a:lnTo>
                  <a:pt x="412" y="183"/>
                </a:lnTo>
                <a:lnTo>
                  <a:pt x="428" y="183"/>
                </a:lnTo>
                <a:lnTo>
                  <a:pt x="443" y="183"/>
                </a:lnTo>
                <a:lnTo>
                  <a:pt x="459" y="167"/>
                </a:lnTo>
                <a:lnTo>
                  <a:pt x="443" y="167"/>
                </a:lnTo>
                <a:lnTo>
                  <a:pt x="443" y="152"/>
                </a:lnTo>
                <a:lnTo>
                  <a:pt x="443" y="137"/>
                </a:lnTo>
                <a:lnTo>
                  <a:pt x="443" y="121"/>
                </a:lnTo>
                <a:lnTo>
                  <a:pt x="428" y="107"/>
                </a:lnTo>
                <a:lnTo>
                  <a:pt x="412" y="90"/>
                </a:lnTo>
                <a:lnTo>
                  <a:pt x="397" y="90"/>
                </a:lnTo>
                <a:lnTo>
                  <a:pt x="383" y="90"/>
                </a:lnTo>
                <a:lnTo>
                  <a:pt x="367" y="90"/>
                </a:lnTo>
                <a:lnTo>
                  <a:pt x="352" y="90"/>
                </a:lnTo>
                <a:lnTo>
                  <a:pt x="336" y="107"/>
                </a:lnTo>
                <a:lnTo>
                  <a:pt x="321" y="107"/>
                </a:lnTo>
                <a:lnTo>
                  <a:pt x="307" y="90"/>
                </a:lnTo>
                <a:lnTo>
                  <a:pt x="307" y="76"/>
                </a:lnTo>
                <a:lnTo>
                  <a:pt x="290" y="76"/>
                </a:lnTo>
                <a:lnTo>
                  <a:pt x="290" y="60"/>
                </a:lnTo>
                <a:lnTo>
                  <a:pt x="276" y="60"/>
                </a:lnTo>
                <a:lnTo>
                  <a:pt x="260" y="45"/>
                </a:lnTo>
                <a:lnTo>
                  <a:pt x="245" y="45"/>
                </a:lnTo>
                <a:lnTo>
                  <a:pt x="229" y="45"/>
                </a:lnTo>
                <a:lnTo>
                  <a:pt x="214" y="45"/>
                </a:lnTo>
                <a:lnTo>
                  <a:pt x="200" y="45"/>
                </a:lnTo>
                <a:lnTo>
                  <a:pt x="184" y="30"/>
                </a:lnTo>
                <a:lnTo>
                  <a:pt x="169" y="30"/>
                </a:lnTo>
                <a:lnTo>
                  <a:pt x="153" y="30"/>
                </a:lnTo>
                <a:lnTo>
                  <a:pt x="138" y="30"/>
                </a:lnTo>
                <a:lnTo>
                  <a:pt x="123" y="30"/>
                </a:lnTo>
                <a:lnTo>
                  <a:pt x="123" y="45"/>
                </a:lnTo>
                <a:lnTo>
                  <a:pt x="123" y="60"/>
                </a:lnTo>
                <a:lnTo>
                  <a:pt x="107" y="60"/>
                </a:lnTo>
                <a:lnTo>
                  <a:pt x="107" y="76"/>
                </a:lnTo>
                <a:lnTo>
                  <a:pt x="93" y="76"/>
                </a:lnTo>
                <a:lnTo>
                  <a:pt x="93" y="60"/>
                </a:lnTo>
                <a:lnTo>
                  <a:pt x="93" y="76"/>
                </a:lnTo>
                <a:lnTo>
                  <a:pt x="93" y="90"/>
                </a:lnTo>
                <a:lnTo>
                  <a:pt x="93" y="76"/>
                </a:lnTo>
                <a:lnTo>
                  <a:pt x="93" y="60"/>
                </a:lnTo>
                <a:lnTo>
                  <a:pt x="77" y="45"/>
                </a:lnTo>
                <a:lnTo>
                  <a:pt x="77" y="30"/>
                </a:lnTo>
                <a:lnTo>
                  <a:pt x="93" y="45"/>
                </a:lnTo>
                <a:lnTo>
                  <a:pt x="107" y="45"/>
                </a:lnTo>
                <a:lnTo>
                  <a:pt x="123" y="30"/>
                </a:lnTo>
                <a:lnTo>
                  <a:pt x="123" y="14"/>
                </a:lnTo>
                <a:lnTo>
                  <a:pt x="123" y="0"/>
                </a:lnTo>
                <a:lnTo>
                  <a:pt x="107" y="0"/>
                </a:lnTo>
                <a:lnTo>
                  <a:pt x="93" y="0"/>
                </a:lnTo>
                <a:lnTo>
                  <a:pt x="77" y="0"/>
                </a:lnTo>
                <a:lnTo>
                  <a:pt x="62" y="14"/>
                </a:lnTo>
                <a:lnTo>
                  <a:pt x="46" y="30"/>
                </a:lnTo>
                <a:lnTo>
                  <a:pt x="46" y="45"/>
                </a:lnTo>
                <a:lnTo>
                  <a:pt x="46" y="60"/>
                </a:lnTo>
                <a:lnTo>
                  <a:pt x="46" y="76"/>
                </a:lnTo>
                <a:lnTo>
                  <a:pt x="62" y="90"/>
                </a:lnTo>
                <a:lnTo>
                  <a:pt x="62" y="107"/>
                </a:lnTo>
                <a:lnTo>
                  <a:pt x="46" y="90"/>
                </a:lnTo>
                <a:lnTo>
                  <a:pt x="46" y="76"/>
                </a:lnTo>
                <a:lnTo>
                  <a:pt x="31" y="60"/>
                </a:lnTo>
                <a:lnTo>
                  <a:pt x="31" y="30"/>
                </a:lnTo>
                <a:lnTo>
                  <a:pt x="16" y="30"/>
                </a:lnTo>
                <a:lnTo>
                  <a:pt x="16" y="45"/>
                </a:lnTo>
                <a:lnTo>
                  <a:pt x="0" y="60"/>
                </a:lnTo>
                <a:lnTo>
                  <a:pt x="0" y="76"/>
                </a:lnTo>
                <a:lnTo>
                  <a:pt x="0" y="107"/>
                </a:lnTo>
                <a:lnTo>
                  <a:pt x="16" y="121"/>
                </a:lnTo>
                <a:lnTo>
                  <a:pt x="16" y="137"/>
                </a:lnTo>
                <a:lnTo>
                  <a:pt x="31" y="152"/>
                </a:lnTo>
                <a:lnTo>
                  <a:pt x="46" y="167"/>
                </a:lnTo>
                <a:lnTo>
                  <a:pt x="62" y="167"/>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59" name="Freeform 33"/>
          <p:cNvSpPr>
            <a:spLocks/>
          </p:cNvSpPr>
          <p:nvPr/>
        </p:nvSpPr>
        <p:spPr bwMode="auto">
          <a:xfrm>
            <a:off x="2054225" y="2739644"/>
            <a:ext cx="160338" cy="158750"/>
          </a:xfrm>
          <a:custGeom>
            <a:avLst/>
            <a:gdLst>
              <a:gd name="T0" fmla="*/ 23029968 w 183"/>
              <a:gd name="T1" fmla="*/ 19728078 h 199"/>
              <a:gd name="T2" fmla="*/ 23029968 w 183"/>
              <a:gd name="T3" fmla="*/ 38819561 h 199"/>
              <a:gd name="T4" fmla="*/ 23029968 w 183"/>
              <a:gd name="T5" fmla="*/ 48365299 h 199"/>
              <a:gd name="T6" fmla="*/ 34544518 w 183"/>
              <a:gd name="T7" fmla="*/ 38819561 h 199"/>
              <a:gd name="T8" fmla="*/ 46059936 w 183"/>
              <a:gd name="T9" fmla="*/ 48365299 h 199"/>
              <a:gd name="T10" fmla="*/ 58342012 w 183"/>
              <a:gd name="T11" fmla="*/ 48365299 h 199"/>
              <a:gd name="T12" fmla="*/ 69089911 w 183"/>
              <a:gd name="T13" fmla="*/ 48365299 h 199"/>
              <a:gd name="T14" fmla="*/ 81371973 w 183"/>
              <a:gd name="T15" fmla="*/ 29910418 h 199"/>
              <a:gd name="T16" fmla="*/ 105169454 w 183"/>
              <a:gd name="T17" fmla="*/ 38819561 h 199"/>
              <a:gd name="T18" fmla="*/ 116684900 w 183"/>
              <a:gd name="T19" fmla="*/ 48365299 h 199"/>
              <a:gd name="T20" fmla="*/ 116684900 w 183"/>
              <a:gd name="T21" fmla="*/ 58547645 h 199"/>
              <a:gd name="T22" fmla="*/ 116684900 w 183"/>
              <a:gd name="T23" fmla="*/ 48365299 h 199"/>
              <a:gd name="T24" fmla="*/ 128199443 w 183"/>
              <a:gd name="T25" fmla="*/ 58547645 h 199"/>
              <a:gd name="T26" fmla="*/ 140482381 w 183"/>
              <a:gd name="T27" fmla="*/ 68093383 h 199"/>
              <a:gd name="T28" fmla="*/ 140482381 w 183"/>
              <a:gd name="T29" fmla="*/ 87821455 h 199"/>
              <a:gd name="T30" fmla="*/ 140482381 w 183"/>
              <a:gd name="T31" fmla="*/ 87821455 h 199"/>
              <a:gd name="T32" fmla="*/ 140482381 w 183"/>
              <a:gd name="T33" fmla="*/ 87821455 h 199"/>
              <a:gd name="T34" fmla="*/ 128199443 w 183"/>
              <a:gd name="T35" fmla="*/ 78275717 h 199"/>
              <a:gd name="T36" fmla="*/ 128199443 w 183"/>
              <a:gd name="T37" fmla="*/ 78275717 h 199"/>
              <a:gd name="T38" fmla="*/ 128199443 w 183"/>
              <a:gd name="T39" fmla="*/ 87821455 h 199"/>
              <a:gd name="T40" fmla="*/ 116684900 w 183"/>
              <a:gd name="T41" fmla="*/ 78275717 h 199"/>
              <a:gd name="T42" fmla="*/ 116684900 w 183"/>
              <a:gd name="T43" fmla="*/ 78275717 h 199"/>
              <a:gd name="T44" fmla="*/ 105169454 w 183"/>
              <a:gd name="T45" fmla="*/ 78275717 h 199"/>
              <a:gd name="T46" fmla="*/ 105169454 w 183"/>
              <a:gd name="T47" fmla="*/ 87821455 h 199"/>
              <a:gd name="T48" fmla="*/ 105169454 w 183"/>
              <a:gd name="T49" fmla="*/ 96730598 h 199"/>
              <a:gd name="T50" fmla="*/ 105169454 w 183"/>
              <a:gd name="T51" fmla="*/ 106912957 h 199"/>
              <a:gd name="T52" fmla="*/ 92887392 w 183"/>
              <a:gd name="T53" fmla="*/ 96730598 h 199"/>
              <a:gd name="T54" fmla="*/ 92887392 w 183"/>
              <a:gd name="T55" fmla="*/ 87821455 h 199"/>
              <a:gd name="T56" fmla="*/ 81371973 w 183"/>
              <a:gd name="T57" fmla="*/ 87821455 h 199"/>
              <a:gd name="T58" fmla="*/ 69089911 w 183"/>
              <a:gd name="T59" fmla="*/ 96730598 h 199"/>
              <a:gd name="T60" fmla="*/ 46059936 w 183"/>
              <a:gd name="T61" fmla="*/ 106912957 h 199"/>
              <a:gd name="T62" fmla="*/ 34544518 w 183"/>
              <a:gd name="T63" fmla="*/ 126641029 h 199"/>
              <a:gd name="T64" fmla="*/ 10747027 w 183"/>
              <a:gd name="T65" fmla="*/ 96730598 h 199"/>
              <a:gd name="T66" fmla="*/ 0 w 183"/>
              <a:gd name="T67" fmla="*/ 48365299 h 199"/>
              <a:gd name="T68" fmla="*/ 0 w 183"/>
              <a:gd name="T69" fmla="*/ 19728078 h 199"/>
              <a:gd name="T70" fmla="*/ 0 w 183"/>
              <a:gd name="T71" fmla="*/ 10182337 h 199"/>
              <a:gd name="T72" fmla="*/ 10747027 w 183"/>
              <a:gd name="T73" fmla="*/ 10182337 h 199"/>
              <a:gd name="T74" fmla="*/ 10747027 w 183"/>
              <a:gd name="T75" fmla="*/ 10182337 h 1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3"/>
              <a:gd name="T115" fmla="*/ 0 h 199"/>
              <a:gd name="T116" fmla="*/ 183 w 183"/>
              <a:gd name="T117" fmla="*/ 199 h 1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3" h="199">
                <a:moveTo>
                  <a:pt x="30" y="0"/>
                </a:moveTo>
                <a:lnTo>
                  <a:pt x="30" y="31"/>
                </a:lnTo>
                <a:lnTo>
                  <a:pt x="30" y="47"/>
                </a:lnTo>
                <a:lnTo>
                  <a:pt x="30" y="61"/>
                </a:lnTo>
                <a:lnTo>
                  <a:pt x="30" y="92"/>
                </a:lnTo>
                <a:lnTo>
                  <a:pt x="30" y="76"/>
                </a:lnTo>
                <a:lnTo>
                  <a:pt x="45" y="76"/>
                </a:lnTo>
                <a:lnTo>
                  <a:pt x="45" y="61"/>
                </a:lnTo>
                <a:lnTo>
                  <a:pt x="60" y="76"/>
                </a:lnTo>
                <a:lnTo>
                  <a:pt x="76" y="76"/>
                </a:lnTo>
                <a:lnTo>
                  <a:pt x="90" y="76"/>
                </a:lnTo>
                <a:lnTo>
                  <a:pt x="106" y="61"/>
                </a:lnTo>
                <a:lnTo>
                  <a:pt x="106" y="47"/>
                </a:lnTo>
                <a:lnTo>
                  <a:pt x="121" y="61"/>
                </a:lnTo>
                <a:lnTo>
                  <a:pt x="137" y="61"/>
                </a:lnTo>
                <a:lnTo>
                  <a:pt x="152" y="76"/>
                </a:lnTo>
                <a:lnTo>
                  <a:pt x="152" y="92"/>
                </a:lnTo>
                <a:lnTo>
                  <a:pt x="152" y="76"/>
                </a:lnTo>
                <a:lnTo>
                  <a:pt x="167" y="92"/>
                </a:lnTo>
                <a:lnTo>
                  <a:pt x="183" y="92"/>
                </a:lnTo>
                <a:lnTo>
                  <a:pt x="183" y="107"/>
                </a:lnTo>
                <a:lnTo>
                  <a:pt x="183" y="123"/>
                </a:lnTo>
                <a:lnTo>
                  <a:pt x="183" y="138"/>
                </a:lnTo>
                <a:lnTo>
                  <a:pt x="167" y="123"/>
                </a:lnTo>
                <a:lnTo>
                  <a:pt x="167" y="138"/>
                </a:lnTo>
                <a:lnTo>
                  <a:pt x="152" y="123"/>
                </a:lnTo>
                <a:lnTo>
                  <a:pt x="152" y="107"/>
                </a:lnTo>
                <a:lnTo>
                  <a:pt x="137" y="123"/>
                </a:lnTo>
                <a:lnTo>
                  <a:pt x="137" y="138"/>
                </a:lnTo>
                <a:lnTo>
                  <a:pt x="137" y="152"/>
                </a:lnTo>
                <a:lnTo>
                  <a:pt x="137" y="168"/>
                </a:lnTo>
                <a:lnTo>
                  <a:pt x="121" y="168"/>
                </a:lnTo>
                <a:lnTo>
                  <a:pt x="121" y="152"/>
                </a:lnTo>
                <a:lnTo>
                  <a:pt x="121" y="138"/>
                </a:lnTo>
                <a:lnTo>
                  <a:pt x="106" y="138"/>
                </a:lnTo>
                <a:lnTo>
                  <a:pt x="90" y="152"/>
                </a:lnTo>
                <a:lnTo>
                  <a:pt x="76" y="168"/>
                </a:lnTo>
                <a:lnTo>
                  <a:pt x="60" y="168"/>
                </a:lnTo>
                <a:lnTo>
                  <a:pt x="60" y="183"/>
                </a:lnTo>
                <a:lnTo>
                  <a:pt x="45" y="199"/>
                </a:lnTo>
                <a:lnTo>
                  <a:pt x="30" y="199"/>
                </a:lnTo>
                <a:lnTo>
                  <a:pt x="14" y="152"/>
                </a:lnTo>
                <a:lnTo>
                  <a:pt x="14" y="107"/>
                </a:lnTo>
                <a:lnTo>
                  <a:pt x="0" y="76"/>
                </a:lnTo>
                <a:lnTo>
                  <a:pt x="0" y="31"/>
                </a:lnTo>
                <a:lnTo>
                  <a:pt x="0" y="16"/>
                </a:lnTo>
                <a:lnTo>
                  <a:pt x="14" y="0"/>
                </a:lnTo>
                <a:lnTo>
                  <a:pt x="14" y="16"/>
                </a:lnTo>
                <a:lnTo>
                  <a:pt x="30" y="0"/>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60" name="Freeform 34"/>
          <p:cNvSpPr>
            <a:spLocks/>
          </p:cNvSpPr>
          <p:nvPr/>
        </p:nvSpPr>
        <p:spPr bwMode="auto">
          <a:xfrm>
            <a:off x="2054225" y="2739644"/>
            <a:ext cx="160338" cy="158750"/>
          </a:xfrm>
          <a:custGeom>
            <a:avLst/>
            <a:gdLst>
              <a:gd name="T0" fmla="*/ 23029968 w 183"/>
              <a:gd name="T1" fmla="*/ 0 h 199"/>
              <a:gd name="T2" fmla="*/ 23029968 w 183"/>
              <a:gd name="T3" fmla="*/ 29910418 h 199"/>
              <a:gd name="T4" fmla="*/ 23029968 w 183"/>
              <a:gd name="T5" fmla="*/ 58547645 h 199"/>
              <a:gd name="T6" fmla="*/ 23029968 w 183"/>
              <a:gd name="T7" fmla="*/ 48365299 h 199"/>
              <a:gd name="T8" fmla="*/ 34544518 w 183"/>
              <a:gd name="T9" fmla="*/ 38819561 h 199"/>
              <a:gd name="T10" fmla="*/ 34544518 w 183"/>
              <a:gd name="T11" fmla="*/ 38819561 h 199"/>
              <a:gd name="T12" fmla="*/ 46059936 w 183"/>
              <a:gd name="T13" fmla="*/ 48365299 h 199"/>
              <a:gd name="T14" fmla="*/ 58342012 w 183"/>
              <a:gd name="T15" fmla="*/ 48365299 h 199"/>
              <a:gd name="T16" fmla="*/ 69089911 w 183"/>
              <a:gd name="T17" fmla="*/ 48365299 h 199"/>
              <a:gd name="T18" fmla="*/ 81371973 w 183"/>
              <a:gd name="T19" fmla="*/ 29910418 h 199"/>
              <a:gd name="T20" fmla="*/ 92887392 w 183"/>
              <a:gd name="T21" fmla="*/ 38819561 h 199"/>
              <a:gd name="T22" fmla="*/ 105169454 w 183"/>
              <a:gd name="T23" fmla="*/ 38819561 h 199"/>
              <a:gd name="T24" fmla="*/ 116684900 w 183"/>
              <a:gd name="T25" fmla="*/ 58547645 h 199"/>
              <a:gd name="T26" fmla="*/ 116684900 w 183"/>
              <a:gd name="T27" fmla="*/ 58547645 h 199"/>
              <a:gd name="T28" fmla="*/ 116684900 w 183"/>
              <a:gd name="T29" fmla="*/ 48365299 h 199"/>
              <a:gd name="T30" fmla="*/ 116684900 w 183"/>
              <a:gd name="T31" fmla="*/ 48365299 h 199"/>
              <a:gd name="T32" fmla="*/ 140482381 w 183"/>
              <a:gd name="T33" fmla="*/ 58547645 h 199"/>
              <a:gd name="T34" fmla="*/ 140482381 w 183"/>
              <a:gd name="T35" fmla="*/ 78275717 h 199"/>
              <a:gd name="T36" fmla="*/ 140482381 w 183"/>
              <a:gd name="T37" fmla="*/ 87821455 h 199"/>
              <a:gd name="T38" fmla="*/ 140482381 w 183"/>
              <a:gd name="T39" fmla="*/ 87821455 h 199"/>
              <a:gd name="T40" fmla="*/ 140482381 w 183"/>
              <a:gd name="T41" fmla="*/ 87821455 h 199"/>
              <a:gd name="T42" fmla="*/ 128199443 w 183"/>
              <a:gd name="T43" fmla="*/ 78275717 h 199"/>
              <a:gd name="T44" fmla="*/ 128199443 w 183"/>
              <a:gd name="T45" fmla="*/ 78275717 h 199"/>
              <a:gd name="T46" fmla="*/ 128199443 w 183"/>
              <a:gd name="T47" fmla="*/ 78275717 h 199"/>
              <a:gd name="T48" fmla="*/ 128199443 w 183"/>
              <a:gd name="T49" fmla="*/ 87821455 h 199"/>
              <a:gd name="T50" fmla="*/ 128199443 w 183"/>
              <a:gd name="T51" fmla="*/ 87821455 h 199"/>
              <a:gd name="T52" fmla="*/ 116684900 w 183"/>
              <a:gd name="T53" fmla="*/ 78275717 h 199"/>
              <a:gd name="T54" fmla="*/ 116684900 w 183"/>
              <a:gd name="T55" fmla="*/ 68093383 h 199"/>
              <a:gd name="T56" fmla="*/ 105169454 w 183"/>
              <a:gd name="T57" fmla="*/ 78275717 h 199"/>
              <a:gd name="T58" fmla="*/ 105169454 w 183"/>
              <a:gd name="T59" fmla="*/ 87821455 h 199"/>
              <a:gd name="T60" fmla="*/ 105169454 w 183"/>
              <a:gd name="T61" fmla="*/ 96730598 h 199"/>
              <a:gd name="T62" fmla="*/ 105169454 w 183"/>
              <a:gd name="T63" fmla="*/ 96730598 h 199"/>
              <a:gd name="T64" fmla="*/ 92887392 w 183"/>
              <a:gd name="T65" fmla="*/ 106912957 h 199"/>
              <a:gd name="T66" fmla="*/ 92887392 w 183"/>
              <a:gd name="T67" fmla="*/ 96730598 h 199"/>
              <a:gd name="T68" fmla="*/ 92887392 w 183"/>
              <a:gd name="T69" fmla="*/ 87821455 h 199"/>
              <a:gd name="T70" fmla="*/ 92887392 w 183"/>
              <a:gd name="T71" fmla="*/ 87821455 h 199"/>
              <a:gd name="T72" fmla="*/ 69089911 w 183"/>
              <a:gd name="T73" fmla="*/ 96730598 h 199"/>
              <a:gd name="T74" fmla="*/ 58342012 w 183"/>
              <a:gd name="T75" fmla="*/ 106912957 h 199"/>
              <a:gd name="T76" fmla="*/ 46059936 w 183"/>
              <a:gd name="T77" fmla="*/ 116458695 h 199"/>
              <a:gd name="T78" fmla="*/ 23029968 w 183"/>
              <a:gd name="T79" fmla="*/ 126641029 h 199"/>
              <a:gd name="T80" fmla="*/ 10747027 w 183"/>
              <a:gd name="T81" fmla="*/ 96730598 h 199"/>
              <a:gd name="T82" fmla="*/ 0 w 183"/>
              <a:gd name="T83" fmla="*/ 48365299 h 199"/>
              <a:gd name="T84" fmla="*/ 0 w 183"/>
              <a:gd name="T85" fmla="*/ 19728078 h 199"/>
              <a:gd name="T86" fmla="*/ 0 w 183"/>
              <a:gd name="T87" fmla="*/ 10182337 h 199"/>
              <a:gd name="T88" fmla="*/ 10747027 w 183"/>
              <a:gd name="T89" fmla="*/ 0 h 199"/>
              <a:gd name="T90" fmla="*/ 10747027 w 183"/>
              <a:gd name="T91" fmla="*/ 10182337 h 199"/>
              <a:gd name="T92" fmla="*/ 10747027 w 183"/>
              <a:gd name="T93" fmla="*/ 10182337 h 1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3"/>
              <a:gd name="T142" fmla="*/ 0 h 199"/>
              <a:gd name="T143" fmla="*/ 183 w 183"/>
              <a:gd name="T144" fmla="*/ 199 h 1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3" h="199">
                <a:moveTo>
                  <a:pt x="30" y="0"/>
                </a:moveTo>
                <a:lnTo>
                  <a:pt x="30" y="0"/>
                </a:lnTo>
                <a:lnTo>
                  <a:pt x="30" y="31"/>
                </a:lnTo>
                <a:lnTo>
                  <a:pt x="30" y="47"/>
                </a:lnTo>
                <a:lnTo>
                  <a:pt x="30" y="61"/>
                </a:lnTo>
                <a:lnTo>
                  <a:pt x="30" y="92"/>
                </a:lnTo>
                <a:lnTo>
                  <a:pt x="30" y="76"/>
                </a:lnTo>
                <a:lnTo>
                  <a:pt x="45" y="76"/>
                </a:lnTo>
                <a:lnTo>
                  <a:pt x="45" y="61"/>
                </a:lnTo>
                <a:lnTo>
                  <a:pt x="60" y="76"/>
                </a:lnTo>
                <a:lnTo>
                  <a:pt x="76" y="76"/>
                </a:lnTo>
                <a:lnTo>
                  <a:pt x="90" y="76"/>
                </a:lnTo>
                <a:lnTo>
                  <a:pt x="106" y="61"/>
                </a:lnTo>
                <a:lnTo>
                  <a:pt x="106" y="47"/>
                </a:lnTo>
                <a:lnTo>
                  <a:pt x="121" y="61"/>
                </a:lnTo>
                <a:lnTo>
                  <a:pt x="137" y="61"/>
                </a:lnTo>
                <a:lnTo>
                  <a:pt x="152" y="76"/>
                </a:lnTo>
                <a:lnTo>
                  <a:pt x="152" y="92"/>
                </a:lnTo>
                <a:lnTo>
                  <a:pt x="152" y="76"/>
                </a:lnTo>
                <a:lnTo>
                  <a:pt x="167" y="92"/>
                </a:lnTo>
                <a:lnTo>
                  <a:pt x="183" y="92"/>
                </a:lnTo>
                <a:lnTo>
                  <a:pt x="183" y="107"/>
                </a:lnTo>
                <a:lnTo>
                  <a:pt x="183" y="123"/>
                </a:lnTo>
                <a:lnTo>
                  <a:pt x="183" y="138"/>
                </a:lnTo>
                <a:lnTo>
                  <a:pt x="167" y="123"/>
                </a:lnTo>
                <a:lnTo>
                  <a:pt x="167" y="138"/>
                </a:lnTo>
                <a:lnTo>
                  <a:pt x="152" y="123"/>
                </a:lnTo>
                <a:lnTo>
                  <a:pt x="152" y="107"/>
                </a:lnTo>
                <a:lnTo>
                  <a:pt x="137" y="123"/>
                </a:lnTo>
                <a:lnTo>
                  <a:pt x="137" y="138"/>
                </a:lnTo>
                <a:lnTo>
                  <a:pt x="137" y="152"/>
                </a:lnTo>
                <a:lnTo>
                  <a:pt x="137" y="168"/>
                </a:lnTo>
                <a:lnTo>
                  <a:pt x="121" y="168"/>
                </a:lnTo>
                <a:lnTo>
                  <a:pt x="121" y="152"/>
                </a:lnTo>
                <a:lnTo>
                  <a:pt x="121" y="138"/>
                </a:lnTo>
                <a:lnTo>
                  <a:pt x="106" y="138"/>
                </a:lnTo>
                <a:lnTo>
                  <a:pt x="90" y="152"/>
                </a:lnTo>
                <a:lnTo>
                  <a:pt x="76" y="168"/>
                </a:lnTo>
                <a:lnTo>
                  <a:pt x="60" y="168"/>
                </a:lnTo>
                <a:lnTo>
                  <a:pt x="60" y="183"/>
                </a:lnTo>
                <a:lnTo>
                  <a:pt x="45" y="199"/>
                </a:lnTo>
                <a:lnTo>
                  <a:pt x="30" y="199"/>
                </a:lnTo>
                <a:lnTo>
                  <a:pt x="14" y="152"/>
                </a:lnTo>
                <a:lnTo>
                  <a:pt x="14" y="107"/>
                </a:lnTo>
                <a:lnTo>
                  <a:pt x="0" y="76"/>
                </a:lnTo>
                <a:lnTo>
                  <a:pt x="0" y="31"/>
                </a:lnTo>
                <a:lnTo>
                  <a:pt x="0" y="16"/>
                </a:lnTo>
                <a:lnTo>
                  <a:pt x="14" y="0"/>
                </a:lnTo>
                <a:lnTo>
                  <a:pt x="14" y="16"/>
                </a:lnTo>
                <a:lnTo>
                  <a:pt x="30" y="0"/>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61" name="Freeform 35"/>
          <p:cNvSpPr>
            <a:spLocks/>
          </p:cNvSpPr>
          <p:nvPr/>
        </p:nvSpPr>
        <p:spPr bwMode="auto">
          <a:xfrm>
            <a:off x="1987550" y="2958719"/>
            <a:ext cx="66675" cy="25400"/>
          </a:xfrm>
          <a:custGeom>
            <a:avLst/>
            <a:gdLst>
              <a:gd name="T0" fmla="*/ 44988303 w 77"/>
              <a:gd name="T1" fmla="*/ 0 h 31"/>
              <a:gd name="T2" fmla="*/ 44988303 w 77"/>
              <a:gd name="T3" fmla="*/ 0 h 31"/>
              <a:gd name="T4" fmla="*/ 34490891 w 77"/>
              <a:gd name="T5" fmla="*/ 0 h 31"/>
              <a:gd name="T6" fmla="*/ 34490891 w 77"/>
              <a:gd name="T7" fmla="*/ 0 h 31"/>
              <a:gd name="T8" fmla="*/ 23243595 w 77"/>
              <a:gd name="T9" fmla="*/ 0 h 31"/>
              <a:gd name="T10" fmla="*/ 23243595 w 77"/>
              <a:gd name="T11" fmla="*/ 0 h 31"/>
              <a:gd name="T12" fmla="*/ 11247292 w 77"/>
              <a:gd name="T13" fmla="*/ 0 h 31"/>
              <a:gd name="T14" fmla="*/ 11247292 w 77"/>
              <a:gd name="T15" fmla="*/ 0 h 31"/>
              <a:gd name="T16" fmla="*/ 0 w 77"/>
              <a:gd name="T17" fmla="*/ 0 h 31"/>
              <a:gd name="T18" fmla="*/ 0 w 77"/>
              <a:gd name="T19" fmla="*/ 10069872 h 31"/>
              <a:gd name="T20" fmla="*/ 11247292 w 77"/>
              <a:gd name="T21" fmla="*/ 10069872 h 31"/>
              <a:gd name="T22" fmla="*/ 11247292 w 77"/>
              <a:gd name="T23" fmla="*/ 20811614 h 31"/>
              <a:gd name="T24" fmla="*/ 23243595 w 77"/>
              <a:gd name="T25" fmla="*/ 20811614 h 31"/>
              <a:gd name="T26" fmla="*/ 34490891 w 77"/>
              <a:gd name="T27" fmla="*/ 20811614 h 31"/>
              <a:gd name="T28" fmla="*/ 34490891 w 77"/>
              <a:gd name="T29" fmla="*/ 20811614 h 31"/>
              <a:gd name="T30" fmla="*/ 44988303 w 77"/>
              <a:gd name="T31" fmla="*/ 10069872 h 31"/>
              <a:gd name="T32" fmla="*/ 57734493 w 77"/>
              <a:gd name="T33" fmla="*/ 10069872 h 31"/>
              <a:gd name="T34" fmla="*/ 57734493 w 77"/>
              <a:gd name="T35" fmla="*/ 10069872 h 31"/>
              <a:gd name="T36" fmla="*/ 57734493 w 77"/>
              <a:gd name="T37" fmla="*/ 10069872 h 31"/>
              <a:gd name="T38" fmla="*/ 57734493 w 77"/>
              <a:gd name="T39" fmla="*/ 10069872 h 31"/>
              <a:gd name="T40" fmla="*/ 57734493 w 77"/>
              <a:gd name="T41" fmla="*/ 0 h 31"/>
              <a:gd name="T42" fmla="*/ 57734493 w 77"/>
              <a:gd name="T43" fmla="*/ 0 h 31"/>
              <a:gd name="T44" fmla="*/ 57734493 w 77"/>
              <a:gd name="T45" fmla="*/ 0 h 31"/>
              <a:gd name="T46" fmla="*/ 57734493 w 77"/>
              <a:gd name="T47" fmla="*/ 0 h 31"/>
              <a:gd name="T48" fmla="*/ 44988303 w 77"/>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
              <a:gd name="T76" fmla="*/ 0 h 31"/>
              <a:gd name="T77" fmla="*/ 77 w 77"/>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 h="31">
                <a:moveTo>
                  <a:pt x="60" y="0"/>
                </a:moveTo>
                <a:lnTo>
                  <a:pt x="60" y="0"/>
                </a:lnTo>
                <a:lnTo>
                  <a:pt x="46" y="0"/>
                </a:lnTo>
                <a:lnTo>
                  <a:pt x="31" y="0"/>
                </a:lnTo>
                <a:lnTo>
                  <a:pt x="15" y="0"/>
                </a:lnTo>
                <a:lnTo>
                  <a:pt x="0" y="0"/>
                </a:lnTo>
                <a:lnTo>
                  <a:pt x="0" y="15"/>
                </a:lnTo>
                <a:lnTo>
                  <a:pt x="15" y="15"/>
                </a:lnTo>
                <a:lnTo>
                  <a:pt x="15" y="31"/>
                </a:lnTo>
                <a:lnTo>
                  <a:pt x="31" y="31"/>
                </a:lnTo>
                <a:lnTo>
                  <a:pt x="46" y="31"/>
                </a:lnTo>
                <a:lnTo>
                  <a:pt x="60" y="15"/>
                </a:lnTo>
                <a:lnTo>
                  <a:pt x="77" y="15"/>
                </a:lnTo>
                <a:lnTo>
                  <a:pt x="77" y="0"/>
                </a:lnTo>
                <a:lnTo>
                  <a:pt x="60" y="0"/>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62" name="Freeform 36"/>
          <p:cNvSpPr>
            <a:spLocks/>
          </p:cNvSpPr>
          <p:nvPr/>
        </p:nvSpPr>
        <p:spPr bwMode="auto">
          <a:xfrm>
            <a:off x="974725" y="2449132"/>
            <a:ext cx="188913" cy="134937"/>
          </a:xfrm>
          <a:custGeom>
            <a:avLst/>
            <a:gdLst>
              <a:gd name="T0" fmla="*/ 60784092 w 214"/>
              <a:gd name="T1" fmla="*/ 10838075 h 169"/>
              <a:gd name="T2" fmla="*/ 60784092 w 214"/>
              <a:gd name="T3" fmla="*/ 19763080 h 169"/>
              <a:gd name="T4" fmla="*/ 60784092 w 214"/>
              <a:gd name="T5" fmla="*/ 19763080 h 169"/>
              <a:gd name="T6" fmla="*/ 60784092 w 214"/>
              <a:gd name="T7" fmla="*/ 19763080 h 169"/>
              <a:gd name="T8" fmla="*/ 48315824 w 214"/>
              <a:gd name="T9" fmla="*/ 19763080 h 169"/>
              <a:gd name="T10" fmla="*/ 48315824 w 214"/>
              <a:gd name="T11" fmla="*/ 10838075 h 169"/>
              <a:gd name="T12" fmla="*/ 60784092 w 214"/>
              <a:gd name="T13" fmla="*/ 0 h 169"/>
              <a:gd name="T14" fmla="*/ 48315824 w 214"/>
              <a:gd name="T15" fmla="*/ 0 h 169"/>
              <a:gd name="T16" fmla="*/ 24157912 w 214"/>
              <a:gd name="T17" fmla="*/ 10838075 h 169"/>
              <a:gd name="T18" fmla="*/ 13247744 w 214"/>
              <a:gd name="T19" fmla="*/ 19763080 h 169"/>
              <a:gd name="T20" fmla="*/ 0 w 214"/>
              <a:gd name="T21" fmla="*/ 39526159 h 169"/>
              <a:gd name="T22" fmla="*/ 24157912 w 214"/>
              <a:gd name="T23" fmla="*/ 39526159 h 169"/>
              <a:gd name="T24" fmla="*/ 24157912 w 214"/>
              <a:gd name="T25" fmla="*/ 39526159 h 169"/>
              <a:gd name="T26" fmla="*/ 13247744 w 214"/>
              <a:gd name="T27" fmla="*/ 49088319 h 169"/>
              <a:gd name="T28" fmla="*/ 13247744 w 214"/>
              <a:gd name="T29" fmla="*/ 49088319 h 169"/>
              <a:gd name="T30" fmla="*/ 24157912 w 214"/>
              <a:gd name="T31" fmla="*/ 59288447 h 169"/>
              <a:gd name="T32" fmla="*/ 36626173 w 214"/>
              <a:gd name="T33" fmla="*/ 59288447 h 169"/>
              <a:gd name="T34" fmla="*/ 48315824 w 214"/>
              <a:gd name="T35" fmla="*/ 59288447 h 169"/>
              <a:gd name="T36" fmla="*/ 48315824 w 214"/>
              <a:gd name="T37" fmla="*/ 68213448 h 169"/>
              <a:gd name="T38" fmla="*/ 24157912 w 214"/>
              <a:gd name="T39" fmla="*/ 79051520 h 169"/>
              <a:gd name="T40" fmla="*/ 13247744 w 214"/>
              <a:gd name="T41" fmla="*/ 68213448 h 169"/>
              <a:gd name="T42" fmla="*/ 13247744 w 214"/>
              <a:gd name="T43" fmla="*/ 79051520 h 169"/>
              <a:gd name="T44" fmla="*/ 24157912 w 214"/>
              <a:gd name="T45" fmla="*/ 87976522 h 169"/>
              <a:gd name="T46" fmla="*/ 36626173 w 214"/>
              <a:gd name="T47" fmla="*/ 107739620 h 169"/>
              <a:gd name="T48" fmla="*/ 60784092 w 214"/>
              <a:gd name="T49" fmla="*/ 107739620 h 169"/>
              <a:gd name="T50" fmla="*/ 83383907 w 214"/>
              <a:gd name="T51" fmla="*/ 97539480 h 169"/>
              <a:gd name="T52" fmla="*/ 96631648 w 214"/>
              <a:gd name="T53" fmla="*/ 97539480 h 169"/>
              <a:gd name="T54" fmla="*/ 107540929 w 214"/>
              <a:gd name="T55" fmla="*/ 97539480 h 169"/>
              <a:gd name="T56" fmla="*/ 120010094 w 214"/>
              <a:gd name="T57" fmla="*/ 97539480 h 169"/>
              <a:gd name="T58" fmla="*/ 131698862 w 214"/>
              <a:gd name="T59" fmla="*/ 97539480 h 169"/>
              <a:gd name="T60" fmla="*/ 131698862 w 214"/>
              <a:gd name="T61" fmla="*/ 97539480 h 169"/>
              <a:gd name="T62" fmla="*/ 143388512 w 214"/>
              <a:gd name="T63" fmla="*/ 97539480 h 169"/>
              <a:gd name="T64" fmla="*/ 155856767 w 214"/>
              <a:gd name="T65" fmla="*/ 97539480 h 169"/>
              <a:gd name="T66" fmla="*/ 166766931 w 214"/>
              <a:gd name="T67" fmla="*/ 87976522 h 169"/>
              <a:gd name="T68" fmla="*/ 166766931 w 214"/>
              <a:gd name="T69" fmla="*/ 79051520 h 169"/>
              <a:gd name="T70" fmla="*/ 166766931 w 214"/>
              <a:gd name="T71" fmla="*/ 79051520 h 169"/>
              <a:gd name="T72" fmla="*/ 166766931 w 214"/>
              <a:gd name="T73" fmla="*/ 79051520 h 169"/>
              <a:gd name="T74" fmla="*/ 143388512 w 214"/>
              <a:gd name="T75" fmla="*/ 68213448 h 169"/>
              <a:gd name="T76" fmla="*/ 120010094 w 214"/>
              <a:gd name="T77" fmla="*/ 49088319 h 169"/>
              <a:gd name="T78" fmla="*/ 120010094 w 214"/>
              <a:gd name="T79" fmla="*/ 19763080 h 169"/>
              <a:gd name="T80" fmla="*/ 107540929 w 214"/>
              <a:gd name="T81" fmla="*/ 0 h 169"/>
              <a:gd name="T82" fmla="*/ 107540929 w 214"/>
              <a:gd name="T83" fmla="*/ 19763080 h 169"/>
              <a:gd name="T84" fmla="*/ 96631648 w 214"/>
              <a:gd name="T85" fmla="*/ 39526159 h 169"/>
              <a:gd name="T86" fmla="*/ 96631648 w 214"/>
              <a:gd name="T87" fmla="*/ 39526159 h 169"/>
              <a:gd name="T88" fmla="*/ 96631648 w 214"/>
              <a:gd name="T89" fmla="*/ 29963202 h 169"/>
              <a:gd name="T90" fmla="*/ 83383907 w 214"/>
              <a:gd name="T91" fmla="*/ 19763080 h 169"/>
              <a:gd name="T92" fmla="*/ 83383907 w 214"/>
              <a:gd name="T93" fmla="*/ 10838075 h 169"/>
              <a:gd name="T94" fmla="*/ 72473743 w 214"/>
              <a:gd name="T95" fmla="*/ 10838075 h 169"/>
              <a:gd name="T96" fmla="*/ 60784092 w 214"/>
              <a:gd name="T97" fmla="*/ 0 h 169"/>
              <a:gd name="T98" fmla="*/ 60784092 w 214"/>
              <a:gd name="T99" fmla="*/ 0 h 1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69"/>
              <a:gd name="T152" fmla="*/ 214 w 214"/>
              <a:gd name="T153" fmla="*/ 169 h 1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69">
                <a:moveTo>
                  <a:pt x="78" y="17"/>
                </a:moveTo>
                <a:lnTo>
                  <a:pt x="78" y="17"/>
                </a:lnTo>
                <a:lnTo>
                  <a:pt x="78" y="31"/>
                </a:lnTo>
                <a:lnTo>
                  <a:pt x="62" y="31"/>
                </a:lnTo>
                <a:lnTo>
                  <a:pt x="62" y="17"/>
                </a:lnTo>
                <a:lnTo>
                  <a:pt x="62" y="0"/>
                </a:lnTo>
                <a:lnTo>
                  <a:pt x="78" y="0"/>
                </a:lnTo>
                <a:lnTo>
                  <a:pt x="62" y="0"/>
                </a:lnTo>
                <a:lnTo>
                  <a:pt x="47" y="17"/>
                </a:lnTo>
                <a:lnTo>
                  <a:pt x="31" y="17"/>
                </a:lnTo>
                <a:lnTo>
                  <a:pt x="17" y="31"/>
                </a:lnTo>
                <a:lnTo>
                  <a:pt x="0" y="47"/>
                </a:lnTo>
                <a:lnTo>
                  <a:pt x="0" y="62"/>
                </a:lnTo>
                <a:lnTo>
                  <a:pt x="17" y="62"/>
                </a:lnTo>
                <a:lnTo>
                  <a:pt x="31" y="62"/>
                </a:lnTo>
                <a:lnTo>
                  <a:pt x="17" y="62"/>
                </a:lnTo>
                <a:lnTo>
                  <a:pt x="17" y="77"/>
                </a:lnTo>
                <a:lnTo>
                  <a:pt x="0" y="77"/>
                </a:lnTo>
                <a:lnTo>
                  <a:pt x="17" y="77"/>
                </a:lnTo>
                <a:lnTo>
                  <a:pt x="17" y="93"/>
                </a:lnTo>
                <a:lnTo>
                  <a:pt x="31" y="93"/>
                </a:lnTo>
                <a:lnTo>
                  <a:pt x="47" y="93"/>
                </a:lnTo>
                <a:lnTo>
                  <a:pt x="62" y="93"/>
                </a:lnTo>
                <a:lnTo>
                  <a:pt x="62" y="107"/>
                </a:lnTo>
                <a:lnTo>
                  <a:pt x="47" y="124"/>
                </a:lnTo>
                <a:lnTo>
                  <a:pt x="31" y="124"/>
                </a:lnTo>
                <a:lnTo>
                  <a:pt x="17" y="107"/>
                </a:lnTo>
                <a:lnTo>
                  <a:pt x="17" y="124"/>
                </a:lnTo>
                <a:lnTo>
                  <a:pt x="31" y="138"/>
                </a:lnTo>
                <a:lnTo>
                  <a:pt x="47" y="153"/>
                </a:lnTo>
                <a:lnTo>
                  <a:pt x="47" y="169"/>
                </a:lnTo>
                <a:lnTo>
                  <a:pt x="62" y="169"/>
                </a:lnTo>
                <a:lnTo>
                  <a:pt x="78" y="169"/>
                </a:lnTo>
                <a:lnTo>
                  <a:pt x="93" y="169"/>
                </a:lnTo>
                <a:lnTo>
                  <a:pt x="107" y="153"/>
                </a:lnTo>
                <a:lnTo>
                  <a:pt x="124" y="153"/>
                </a:lnTo>
                <a:lnTo>
                  <a:pt x="138" y="153"/>
                </a:lnTo>
                <a:lnTo>
                  <a:pt x="154" y="153"/>
                </a:lnTo>
                <a:lnTo>
                  <a:pt x="169" y="153"/>
                </a:lnTo>
                <a:lnTo>
                  <a:pt x="184" y="153"/>
                </a:lnTo>
                <a:lnTo>
                  <a:pt x="200" y="153"/>
                </a:lnTo>
                <a:lnTo>
                  <a:pt x="214" y="153"/>
                </a:lnTo>
                <a:lnTo>
                  <a:pt x="214" y="138"/>
                </a:lnTo>
                <a:lnTo>
                  <a:pt x="200" y="124"/>
                </a:lnTo>
                <a:lnTo>
                  <a:pt x="214" y="124"/>
                </a:lnTo>
                <a:lnTo>
                  <a:pt x="200" y="107"/>
                </a:lnTo>
                <a:lnTo>
                  <a:pt x="184" y="107"/>
                </a:lnTo>
                <a:lnTo>
                  <a:pt x="169" y="107"/>
                </a:lnTo>
                <a:lnTo>
                  <a:pt x="154" y="77"/>
                </a:lnTo>
                <a:lnTo>
                  <a:pt x="154" y="62"/>
                </a:lnTo>
                <a:lnTo>
                  <a:pt x="154" y="31"/>
                </a:lnTo>
                <a:lnTo>
                  <a:pt x="138" y="17"/>
                </a:lnTo>
                <a:lnTo>
                  <a:pt x="138" y="0"/>
                </a:lnTo>
                <a:lnTo>
                  <a:pt x="138" y="17"/>
                </a:lnTo>
                <a:lnTo>
                  <a:pt x="138" y="31"/>
                </a:lnTo>
                <a:lnTo>
                  <a:pt x="138" y="62"/>
                </a:lnTo>
                <a:lnTo>
                  <a:pt x="124" y="62"/>
                </a:lnTo>
                <a:lnTo>
                  <a:pt x="124" y="47"/>
                </a:lnTo>
                <a:lnTo>
                  <a:pt x="124" y="31"/>
                </a:lnTo>
                <a:lnTo>
                  <a:pt x="107" y="31"/>
                </a:lnTo>
                <a:lnTo>
                  <a:pt x="124" y="17"/>
                </a:lnTo>
                <a:lnTo>
                  <a:pt x="107" y="17"/>
                </a:lnTo>
                <a:lnTo>
                  <a:pt x="93" y="17"/>
                </a:lnTo>
                <a:lnTo>
                  <a:pt x="78" y="17"/>
                </a:lnTo>
                <a:lnTo>
                  <a:pt x="78" y="0"/>
                </a:lnTo>
                <a:lnTo>
                  <a:pt x="78" y="17"/>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63" name="Freeform 37"/>
          <p:cNvSpPr>
            <a:spLocks/>
          </p:cNvSpPr>
          <p:nvPr/>
        </p:nvSpPr>
        <p:spPr bwMode="auto">
          <a:xfrm>
            <a:off x="974725" y="2449132"/>
            <a:ext cx="188913" cy="134937"/>
          </a:xfrm>
          <a:custGeom>
            <a:avLst/>
            <a:gdLst>
              <a:gd name="T0" fmla="*/ 60784092 w 214"/>
              <a:gd name="T1" fmla="*/ 10838075 h 169"/>
              <a:gd name="T2" fmla="*/ 60784092 w 214"/>
              <a:gd name="T3" fmla="*/ 10838075 h 169"/>
              <a:gd name="T4" fmla="*/ 60784092 w 214"/>
              <a:gd name="T5" fmla="*/ 19763080 h 169"/>
              <a:gd name="T6" fmla="*/ 60784092 w 214"/>
              <a:gd name="T7" fmla="*/ 19763080 h 169"/>
              <a:gd name="T8" fmla="*/ 60784092 w 214"/>
              <a:gd name="T9" fmla="*/ 19763080 h 169"/>
              <a:gd name="T10" fmla="*/ 48315824 w 214"/>
              <a:gd name="T11" fmla="*/ 19763080 h 169"/>
              <a:gd name="T12" fmla="*/ 48315824 w 214"/>
              <a:gd name="T13" fmla="*/ 10838075 h 169"/>
              <a:gd name="T14" fmla="*/ 48315824 w 214"/>
              <a:gd name="T15" fmla="*/ 0 h 169"/>
              <a:gd name="T16" fmla="*/ 60784092 w 214"/>
              <a:gd name="T17" fmla="*/ 0 h 169"/>
              <a:gd name="T18" fmla="*/ 48315824 w 214"/>
              <a:gd name="T19" fmla="*/ 0 h 169"/>
              <a:gd name="T20" fmla="*/ 24157912 w 214"/>
              <a:gd name="T21" fmla="*/ 10838075 h 169"/>
              <a:gd name="T22" fmla="*/ 13247744 w 214"/>
              <a:gd name="T23" fmla="*/ 19763080 h 169"/>
              <a:gd name="T24" fmla="*/ 0 w 214"/>
              <a:gd name="T25" fmla="*/ 29963202 h 169"/>
              <a:gd name="T26" fmla="*/ 13247744 w 214"/>
              <a:gd name="T27" fmla="*/ 39526159 h 169"/>
              <a:gd name="T28" fmla="*/ 24157912 w 214"/>
              <a:gd name="T29" fmla="*/ 39526159 h 169"/>
              <a:gd name="T30" fmla="*/ 24157912 w 214"/>
              <a:gd name="T31" fmla="*/ 39526159 h 169"/>
              <a:gd name="T32" fmla="*/ 13247744 w 214"/>
              <a:gd name="T33" fmla="*/ 49088319 h 169"/>
              <a:gd name="T34" fmla="*/ 0 w 214"/>
              <a:gd name="T35" fmla="*/ 49088319 h 169"/>
              <a:gd name="T36" fmla="*/ 13247744 w 214"/>
              <a:gd name="T37" fmla="*/ 59288447 h 169"/>
              <a:gd name="T38" fmla="*/ 36626173 w 214"/>
              <a:gd name="T39" fmla="*/ 59288447 h 169"/>
              <a:gd name="T40" fmla="*/ 48315824 w 214"/>
              <a:gd name="T41" fmla="*/ 59288447 h 169"/>
              <a:gd name="T42" fmla="*/ 48315824 w 214"/>
              <a:gd name="T43" fmla="*/ 68213448 h 169"/>
              <a:gd name="T44" fmla="*/ 48315824 w 214"/>
              <a:gd name="T45" fmla="*/ 68213448 h 169"/>
              <a:gd name="T46" fmla="*/ 24157912 w 214"/>
              <a:gd name="T47" fmla="*/ 79051520 h 169"/>
              <a:gd name="T48" fmla="*/ 13247744 w 214"/>
              <a:gd name="T49" fmla="*/ 68213448 h 169"/>
              <a:gd name="T50" fmla="*/ 13247744 w 214"/>
              <a:gd name="T51" fmla="*/ 79051520 h 169"/>
              <a:gd name="T52" fmla="*/ 13247744 w 214"/>
              <a:gd name="T53" fmla="*/ 79051520 h 169"/>
              <a:gd name="T54" fmla="*/ 24157912 w 214"/>
              <a:gd name="T55" fmla="*/ 87976522 h 169"/>
              <a:gd name="T56" fmla="*/ 36626173 w 214"/>
              <a:gd name="T57" fmla="*/ 107739620 h 169"/>
              <a:gd name="T58" fmla="*/ 48315824 w 214"/>
              <a:gd name="T59" fmla="*/ 107739620 h 169"/>
              <a:gd name="T60" fmla="*/ 72473743 w 214"/>
              <a:gd name="T61" fmla="*/ 107739620 h 169"/>
              <a:gd name="T62" fmla="*/ 83383907 w 214"/>
              <a:gd name="T63" fmla="*/ 97539480 h 169"/>
              <a:gd name="T64" fmla="*/ 96631648 w 214"/>
              <a:gd name="T65" fmla="*/ 97539480 h 169"/>
              <a:gd name="T66" fmla="*/ 107540929 w 214"/>
              <a:gd name="T67" fmla="*/ 97539480 h 169"/>
              <a:gd name="T68" fmla="*/ 120010094 w 214"/>
              <a:gd name="T69" fmla="*/ 97539480 h 169"/>
              <a:gd name="T70" fmla="*/ 131698862 w 214"/>
              <a:gd name="T71" fmla="*/ 97539480 h 169"/>
              <a:gd name="T72" fmla="*/ 131698862 w 214"/>
              <a:gd name="T73" fmla="*/ 97539480 h 169"/>
              <a:gd name="T74" fmla="*/ 143388512 w 214"/>
              <a:gd name="T75" fmla="*/ 97539480 h 169"/>
              <a:gd name="T76" fmla="*/ 143388512 w 214"/>
              <a:gd name="T77" fmla="*/ 97539480 h 169"/>
              <a:gd name="T78" fmla="*/ 155856767 w 214"/>
              <a:gd name="T79" fmla="*/ 97539480 h 169"/>
              <a:gd name="T80" fmla="*/ 166766931 w 214"/>
              <a:gd name="T81" fmla="*/ 87976522 h 169"/>
              <a:gd name="T82" fmla="*/ 155856767 w 214"/>
              <a:gd name="T83" fmla="*/ 79051520 h 169"/>
              <a:gd name="T84" fmla="*/ 166766931 w 214"/>
              <a:gd name="T85" fmla="*/ 79051520 h 169"/>
              <a:gd name="T86" fmla="*/ 166766931 w 214"/>
              <a:gd name="T87" fmla="*/ 79051520 h 169"/>
              <a:gd name="T88" fmla="*/ 166766931 w 214"/>
              <a:gd name="T89" fmla="*/ 79051520 h 169"/>
              <a:gd name="T90" fmla="*/ 143388512 w 214"/>
              <a:gd name="T91" fmla="*/ 68213448 h 169"/>
              <a:gd name="T92" fmla="*/ 131698862 w 214"/>
              <a:gd name="T93" fmla="*/ 68213448 h 169"/>
              <a:gd name="T94" fmla="*/ 120010094 w 214"/>
              <a:gd name="T95" fmla="*/ 39526159 h 169"/>
              <a:gd name="T96" fmla="*/ 107540929 w 214"/>
              <a:gd name="T97" fmla="*/ 10838075 h 169"/>
              <a:gd name="T98" fmla="*/ 107540929 w 214"/>
              <a:gd name="T99" fmla="*/ 0 h 169"/>
              <a:gd name="T100" fmla="*/ 107540929 w 214"/>
              <a:gd name="T101" fmla="*/ 19763080 h 169"/>
              <a:gd name="T102" fmla="*/ 107540929 w 214"/>
              <a:gd name="T103" fmla="*/ 39526159 h 169"/>
              <a:gd name="T104" fmla="*/ 96631648 w 214"/>
              <a:gd name="T105" fmla="*/ 39526159 h 169"/>
              <a:gd name="T106" fmla="*/ 96631648 w 214"/>
              <a:gd name="T107" fmla="*/ 39526159 h 169"/>
              <a:gd name="T108" fmla="*/ 96631648 w 214"/>
              <a:gd name="T109" fmla="*/ 29963202 h 169"/>
              <a:gd name="T110" fmla="*/ 83383907 w 214"/>
              <a:gd name="T111" fmla="*/ 19763080 h 169"/>
              <a:gd name="T112" fmla="*/ 96631648 w 214"/>
              <a:gd name="T113" fmla="*/ 10838075 h 169"/>
              <a:gd name="T114" fmla="*/ 72473743 w 214"/>
              <a:gd name="T115" fmla="*/ 10838075 h 169"/>
              <a:gd name="T116" fmla="*/ 60784092 w 214"/>
              <a:gd name="T117" fmla="*/ 10838075 h 169"/>
              <a:gd name="T118" fmla="*/ 60784092 w 214"/>
              <a:gd name="T119" fmla="*/ 0 h 169"/>
              <a:gd name="T120" fmla="*/ 60784092 w 214"/>
              <a:gd name="T121" fmla="*/ 0 h 1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4"/>
              <a:gd name="T184" fmla="*/ 0 h 169"/>
              <a:gd name="T185" fmla="*/ 214 w 214"/>
              <a:gd name="T186" fmla="*/ 169 h 1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4" h="169">
                <a:moveTo>
                  <a:pt x="78" y="17"/>
                </a:moveTo>
                <a:lnTo>
                  <a:pt x="78" y="17"/>
                </a:lnTo>
                <a:lnTo>
                  <a:pt x="78" y="31"/>
                </a:lnTo>
                <a:lnTo>
                  <a:pt x="62" y="31"/>
                </a:lnTo>
                <a:lnTo>
                  <a:pt x="62" y="17"/>
                </a:lnTo>
                <a:lnTo>
                  <a:pt x="62" y="0"/>
                </a:lnTo>
                <a:lnTo>
                  <a:pt x="78" y="0"/>
                </a:lnTo>
                <a:lnTo>
                  <a:pt x="62" y="0"/>
                </a:lnTo>
                <a:lnTo>
                  <a:pt x="47" y="17"/>
                </a:lnTo>
                <a:lnTo>
                  <a:pt x="31" y="17"/>
                </a:lnTo>
                <a:lnTo>
                  <a:pt x="17" y="31"/>
                </a:lnTo>
                <a:lnTo>
                  <a:pt x="0" y="47"/>
                </a:lnTo>
                <a:lnTo>
                  <a:pt x="0" y="62"/>
                </a:lnTo>
                <a:lnTo>
                  <a:pt x="17" y="62"/>
                </a:lnTo>
                <a:lnTo>
                  <a:pt x="31" y="62"/>
                </a:lnTo>
                <a:lnTo>
                  <a:pt x="17" y="62"/>
                </a:lnTo>
                <a:lnTo>
                  <a:pt x="17" y="77"/>
                </a:lnTo>
                <a:lnTo>
                  <a:pt x="0" y="77"/>
                </a:lnTo>
                <a:lnTo>
                  <a:pt x="17" y="77"/>
                </a:lnTo>
                <a:lnTo>
                  <a:pt x="17" y="93"/>
                </a:lnTo>
                <a:lnTo>
                  <a:pt x="31" y="93"/>
                </a:lnTo>
                <a:lnTo>
                  <a:pt x="47" y="93"/>
                </a:lnTo>
                <a:lnTo>
                  <a:pt x="62" y="93"/>
                </a:lnTo>
                <a:lnTo>
                  <a:pt x="62" y="107"/>
                </a:lnTo>
                <a:lnTo>
                  <a:pt x="47" y="124"/>
                </a:lnTo>
                <a:lnTo>
                  <a:pt x="31" y="124"/>
                </a:lnTo>
                <a:lnTo>
                  <a:pt x="17" y="107"/>
                </a:lnTo>
                <a:lnTo>
                  <a:pt x="17" y="124"/>
                </a:lnTo>
                <a:lnTo>
                  <a:pt x="31" y="138"/>
                </a:lnTo>
                <a:lnTo>
                  <a:pt x="47" y="153"/>
                </a:lnTo>
                <a:lnTo>
                  <a:pt x="47" y="169"/>
                </a:lnTo>
                <a:lnTo>
                  <a:pt x="62" y="169"/>
                </a:lnTo>
                <a:lnTo>
                  <a:pt x="78" y="169"/>
                </a:lnTo>
                <a:lnTo>
                  <a:pt x="93" y="169"/>
                </a:lnTo>
                <a:lnTo>
                  <a:pt x="107" y="153"/>
                </a:lnTo>
                <a:lnTo>
                  <a:pt x="124" y="153"/>
                </a:lnTo>
                <a:lnTo>
                  <a:pt x="138" y="153"/>
                </a:lnTo>
                <a:lnTo>
                  <a:pt x="154" y="153"/>
                </a:lnTo>
                <a:lnTo>
                  <a:pt x="169" y="153"/>
                </a:lnTo>
                <a:lnTo>
                  <a:pt x="184" y="153"/>
                </a:lnTo>
                <a:lnTo>
                  <a:pt x="200" y="153"/>
                </a:lnTo>
                <a:lnTo>
                  <a:pt x="214" y="153"/>
                </a:lnTo>
                <a:lnTo>
                  <a:pt x="214" y="138"/>
                </a:lnTo>
                <a:lnTo>
                  <a:pt x="200" y="124"/>
                </a:lnTo>
                <a:lnTo>
                  <a:pt x="214" y="124"/>
                </a:lnTo>
                <a:lnTo>
                  <a:pt x="200" y="107"/>
                </a:lnTo>
                <a:lnTo>
                  <a:pt x="184" y="107"/>
                </a:lnTo>
                <a:lnTo>
                  <a:pt x="169" y="107"/>
                </a:lnTo>
                <a:lnTo>
                  <a:pt x="154" y="77"/>
                </a:lnTo>
                <a:lnTo>
                  <a:pt x="154" y="62"/>
                </a:lnTo>
                <a:lnTo>
                  <a:pt x="154" y="31"/>
                </a:lnTo>
                <a:lnTo>
                  <a:pt x="138" y="17"/>
                </a:lnTo>
                <a:lnTo>
                  <a:pt x="138" y="0"/>
                </a:lnTo>
                <a:lnTo>
                  <a:pt x="138" y="17"/>
                </a:lnTo>
                <a:lnTo>
                  <a:pt x="138" y="31"/>
                </a:lnTo>
                <a:lnTo>
                  <a:pt x="138" y="62"/>
                </a:lnTo>
                <a:lnTo>
                  <a:pt x="124" y="62"/>
                </a:lnTo>
                <a:lnTo>
                  <a:pt x="124" y="47"/>
                </a:lnTo>
                <a:lnTo>
                  <a:pt x="124" y="31"/>
                </a:lnTo>
                <a:lnTo>
                  <a:pt x="107" y="31"/>
                </a:lnTo>
                <a:lnTo>
                  <a:pt x="124" y="17"/>
                </a:lnTo>
                <a:lnTo>
                  <a:pt x="107" y="17"/>
                </a:lnTo>
                <a:lnTo>
                  <a:pt x="93" y="17"/>
                </a:lnTo>
                <a:lnTo>
                  <a:pt x="78" y="17"/>
                </a:lnTo>
                <a:lnTo>
                  <a:pt x="78" y="0"/>
                </a:lnTo>
                <a:lnTo>
                  <a:pt x="78" y="17"/>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64" name="Freeform 38"/>
          <p:cNvSpPr>
            <a:spLocks/>
          </p:cNvSpPr>
          <p:nvPr/>
        </p:nvSpPr>
        <p:spPr bwMode="auto">
          <a:xfrm>
            <a:off x="908050" y="2401507"/>
            <a:ext cx="122238" cy="96837"/>
          </a:xfrm>
          <a:custGeom>
            <a:avLst/>
            <a:gdLst>
              <a:gd name="T0" fmla="*/ 59630001 w 138"/>
              <a:gd name="T1" fmla="*/ 9450339 h 122"/>
              <a:gd name="T2" fmla="*/ 59630001 w 138"/>
              <a:gd name="T3" fmla="*/ 9450339 h 122"/>
              <a:gd name="T4" fmla="*/ 59630001 w 138"/>
              <a:gd name="T5" fmla="*/ 0 h 122"/>
              <a:gd name="T6" fmla="*/ 59630001 w 138"/>
              <a:gd name="T7" fmla="*/ 0 h 122"/>
              <a:gd name="T8" fmla="*/ 59630001 w 138"/>
              <a:gd name="T9" fmla="*/ 9450339 h 122"/>
              <a:gd name="T10" fmla="*/ 72968995 w 138"/>
              <a:gd name="T11" fmla="*/ 9450339 h 122"/>
              <a:gd name="T12" fmla="*/ 72968995 w 138"/>
              <a:gd name="T13" fmla="*/ 9450339 h 122"/>
              <a:gd name="T14" fmla="*/ 72968995 w 138"/>
              <a:gd name="T15" fmla="*/ 18900679 h 122"/>
              <a:gd name="T16" fmla="*/ 83953580 w 138"/>
              <a:gd name="T17" fmla="*/ 18900679 h 122"/>
              <a:gd name="T18" fmla="*/ 83953580 w 138"/>
              <a:gd name="T19" fmla="*/ 18900679 h 122"/>
              <a:gd name="T20" fmla="*/ 83953580 w 138"/>
              <a:gd name="T21" fmla="*/ 18900679 h 122"/>
              <a:gd name="T22" fmla="*/ 83953580 w 138"/>
              <a:gd name="T23" fmla="*/ 18900679 h 122"/>
              <a:gd name="T24" fmla="*/ 83953580 w 138"/>
              <a:gd name="T25" fmla="*/ 18900679 h 122"/>
              <a:gd name="T26" fmla="*/ 96506886 w 138"/>
              <a:gd name="T27" fmla="*/ 18900679 h 122"/>
              <a:gd name="T28" fmla="*/ 96506886 w 138"/>
              <a:gd name="T29" fmla="*/ 18900679 h 122"/>
              <a:gd name="T30" fmla="*/ 96506886 w 138"/>
              <a:gd name="T31" fmla="*/ 18900679 h 122"/>
              <a:gd name="T32" fmla="*/ 108276274 w 138"/>
              <a:gd name="T33" fmla="*/ 28981256 h 122"/>
              <a:gd name="T34" fmla="*/ 96506886 w 138"/>
              <a:gd name="T35" fmla="*/ 37802152 h 122"/>
              <a:gd name="T36" fmla="*/ 96506886 w 138"/>
              <a:gd name="T37" fmla="*/ 37802152 h 122"/>
              <a:gd name="T38" fmla="*/ 83953580 w 138"/>
              <a:gd name="T39" fmla="*/ 37802152 h 122"/>
              <a:gd name="T40" fmla="*/ 72968995 w 138"/>
              <a:gd name="T41" fmla="*/ 48512162 h 122"/>
              <a:gd name="T42" fmla="*/ 59630001 w 138"/>
              <a:gd name="T43" fmla="*/ 48512162 h 122"/>
              <a:gd name="T44" fmla="*/ 59630001 w 138"/>
              <a:gd name="T45" fmla="*/ 57333071 h 122"/>
              <a:gd name="T46" fmla="*/ 48646287 w 138"/>
              <a:gd name="T47" fmla="*/ 67413641 h 122"/>
              <a:gd name="T48" fmla="*/ 36876899 w 138"/>
              <a:gd name="T49" fmla="*/ 76863977 h 122"/>
              <a:gd name="T50" fmla="*/ 36876899 w 138"/>
              <a:gd name="T51" fmla="*/ 76863977 h 122"/>
              <a:gd name="T52" fmla="*/ 36876899 w 138"/>
              <a:gd name="T53" fmla="*/ 76863977 h 122"/>
              <a:gd name="T54" fmla="*/ 36876899 w 138"/>
              <a:gd name="T55" fmla="*/ 76863977 h 122"/>
              <a:gd name="T56" fmla="*/ 36876899 w 138"/>
              <a:gd name="T57" fmla="*/ 67413641 h 122"/>
              <a:gd name="T58" fmla="*/ 24322701 w 138"/>
              <a:gd name="T59" fmla="*/ 76863977 h 122"/>
              <a:gd name="T60" fmla="*/ 24322701 w 138"/>
              <a:gd name="T61" fmla="*/ 76863977 h 122"/>
              <a:gd name="T62" fmla="*/ 24322701 w 138"/>
              <a:gd name="T63" fmla="*/ 76863977 h 122"/>
              <a:gd name="T64" fmla="*/ 12554195 w 138"/>
              <a:gd name="T65" fmla="*/ 76863977 h 122"/>
              <a:gd name="T66" fmla="*/ 12554195 w 138"/>
              <a:gd name="T67" fmla="*/ 76863977 h 122"/>
              <a:gd name="T68" fmla="*/ 12554195 w 138"/>
              <a:gd name="T69" fmla="*/ 67413641 h 122"/>
              <a:gd name="T70" fmla="*/ 12554195 w 138"/>
              <a:gd name="T71" fmla="*/ 57333071 h 122"/>
              <a:gd name="T72" fmla="*/ 0 w 138"/>
              <a:gd name="T73" fmla="*/ 57333071 h 122"/>
              <a:gd name="T74" fmla="*/ 12554195 w 138"/>
              <a:gd name="T75" fmla="*/ 48512162 h 122"/>
              <a:gd name="T76" fmla="*/ 12554195 w 138"/>
              <a:gd name="T77" fmla="*/ 37802152 h 122"/>
              <a:gd name="T78" fmla="*/ 24322701 w 138"/>
              <a:gd name="T79" fmla="*/ 37802152 h 122"/>
              <a:gd name="T80" fmla="*/ 24322701 w 138"/>
              <a:gd name="T81" fmla="*/ 28981256 h 122"/>
              <a:gd name="T82" fmla="*/ 24322701 w 138"/>
              <a:gd name="T83" fmla="*/ 18900679 h 122"/>
              <a:gd name="T84" fmla="*/ 24322701 w 138"/>
              <a:gd name="T85" fmla="*/ 18900679 h 122"/>
              <a:gd name="T86" fmla="*/ 24322701 w 138"/>
              <a:gd name="T87" fmla="*/ 9450339 h 122"/>
              <a:gd name="T88" fmla="*/ 24322701 w 138"/>
              <a:gd name="T89" fmla="*/ 9450339 h 122"/>
              <a:gd name="T90" fmla="*/ 36876899 w 138"/>
              <a:gd name="T91" fmla="*/ 9450339 h 122"/>
              <a:gd name="T92" fmla="*/ 36876899 w 138"/>
              <a:gd name="T93" fmla="*/ 9450339 h 122"/>
              <a:gd name="T94" fmla="*/ 48646287 w 138"/>
              <a:gd name="T95" fmla="*/ 9450339 h 122"/>
              <a:gd name="T96" fmla="*/ 59630001 w 138"/>
              <a:gd name="T97" fmla="*/ 9450339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8"/>
              <a:gd name="T148" fmla="*/ 0 h 122"/>
              <a:gd name="T149" fmla="*/ 138 w 138"/>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8" h="122">
                <a:moveTo>
                  <a:pt x="76" y="15"/>
                </a:moveTo>
                <a:lnTo>
                  <a:pt x="76" y="15"/>
                </a:lnTo>
                <a:lnTo>
                  <a:pt x="76" y="0"/>
                </a:lnTo>
                <a:lnTo>
                  <a:pt x="76" y="15"/>
                </a:lnTo>
                <a:lnTo>
                  <a:pt x="93" y="15"/>
                </a:lnTo>
                <a:lnTo>
                  <a:pt x="93" y="30"/>
                </a:lnTo>
                <a:lnTo>
                  <a:pt x="107" y="30"/>
                </a:lnTo>
                <a:lnTo>
                  <a:pt x="123" y="30"/>
                </a:lnTo>
                <a:lnTo>
                  <a:pt x="138" y="46"/>
                </a:lnTo>
                <a:lnTo>
                  <a:pt x="123" y="60"/>
                </a:lnTo>
                <a:lnTo>
                  <a:pt x="107" y="60"/>
                </a:lnTo>
                <a:lnTo>
                  <a:pt x="93" y="77"/>
                </a:lnTo>
                <a:lnTo>
                  <a:pt x="76" y="77"/>
                </a:lnTo>
                <a:lnTo>
                  <a:pt x="76" y="91"/>
                </a:lnTo>
                <a:lnTo>
                  <a:pt x="62" y="107"/>
                </a:lnTo>
                <a:lnTo>
                  <a:pt x="47" y="122"/>
                </a:lnTo>
                <a:lnTo>
                  <a:pt x="47" y="107"/>
                </a:lnTo>
                <a:lnTo>
                  <a:pt x="31" y="122"/>
                </a:lnTo>
                <a:lnTo>
                  <a:pt x="16" y="122"/>
                </a:lnTo>
                <a:lnTo>
                  <a:pt x="16" y="107"/>
                </a:lnTo>
                <a:lnTo>
                  <a:pt x="16" y="91"/>
                </a:lnTo>
                <a:lnTo>
                  <a:pt x="0" y="91"/>
                </a:lnTo>
                <a:lnTo>
                  <a:pt x="16" y="77"/>
                </a:lnTo>
                <a:lnTo>
                  <a:pt x="16" y="60"/>
                </a:lnTo>
                <a:lnTo>
                  <a:pt x="31" y="60"/>
                </a:lnTo>
                <a:lnTo>
                  <a:pt x="31" y="46"/>
                </a:lnTo>
                <a:lnTo>
                  <a:pt x="31" y="30"/>
                </a:lnTo>
                <a:lnTo>
                  <a:pt x="31" y="15"/>
                </a:lnTo>
                <a:lnTo>
                  <a:pt x="47" y="15"/>
                </a:lnTo>
                <a:lnTo>
                  <a:pt x="62" y="15"/>
                </a:lnTo>
                <a:lnTo>
                  <a:pt x="76" y="15"/>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65" name="Freeform 39"/>
          <p:cNvSpPr>
            <a:spLocks/>
          </p:cNvSpPr>
          <p:nvPr/>
        </p:nvSpPr>
        <p:spPr bwMode="auto">
          <a:xfrm>
            <a:off x="908050" y="2401507"/>
            <a:ext cx="122238" cy="96837"/>
          </a:xfrm>
          <a:custGeom>
            <a:avLst/>
            <a:gdLst>
              <a:gd name="T0" fmla="*/ 59630001 w 138"/>
              <a:gd name="T1" fmla="*/ 9450339 h 122"/>
              <a:gd name="T2" fmla="*/ 59630001 w 138"/>
              <a:gd name="T3" fmla="*/ 9450339 h 122"/>
              <a:gd name="T4" fmla="*/ 59630001 w 138"/>
              <a:gd name="T5" fmla="*/ 9450339 h 122"/>
              <a:gd name="T6" fmla="*/ 59630001 w 138"/>
              <a:gd name="T7" fmla="*/ 0 h 122"/>
              <a:gd name="T8" fmla="*/ 59630001 w 138"/>
              <a:gd name="T9" fmla="*/ 0 h 122"/>
              <a:gd name="T10" fmla="*/ 59630001 w 138"/>
              <a:gd name="T11" fmla="*/ 9450339 h 122"/>
              <a:gd name="T12" fmla="*/ 59630001 w 138"/>
              <a:gd name="T13" fmla="*/ 9450339 h 122"/>
              <a:gd name="T14" fmla="*/ 72968995 w 138"/>
              <a:gd name="T15" fmla="*/ 9450339 h 122"/>
              <a:gd name="T16" fmla="*/ 72968995 w 138"/>
              <a:gd name="T17" fmla="*/ 9450339 h 122"/>
              <a:gd name="T18" fmla="*/ 72968995 w 138"/>
              <a:gd name="T19" fmla="*/ 18900679 h 122"/>
              <a:gd name="T20" fmla="*/ 83953580 w 138"/>
              <a:gd name="T21" fmla="*/ 18900679 h 122"/>
              <a:gd name="T22" fmla="*/ 83953580 w 138"/>
              <a:gd name="T23" fmla="*/ 18900679 h 122"/>
              <a:gd name="T24" fmla="*/ 83953580 w 138"/>
              <a:gd name="T25" fmla="*/ 18900679 h 122"/>
              <a:gd name="T26" fmla="*/ 83953580 w 138"/>
              <a:gd name="T27" fmla="*/ 18900679 h 122"/>
              <a:gd name="T28" fmla="*/ 83953580 w 138"/>
              <a:gd name="T29" fmla="*/ 18900679 h 122"/>
              <a:gd name="T30" fmla="*/ 83953580 w 138"/>
              <a:gd name="T31" fmla="*/ 18900679 h 122"/>
              <a:gd name="T32" fmla="*/ 83953580 w 138"/>
              <a:gd name="T33" fmla="*/ 18900679 h 122"/>
              <a:gd name="T34" fmla="*/ 96506886 w 138"/>
              <a:gd name="T35" fmla="*/ 18900679 h 122"/>
              <a:gd name="T36" fmla="*/ 96506886 w 138"/>
              <a:gd name="T37" fmla="*/ 18900679 h 122"/>
              <a:gd name="T38" fmla="*/ 96506886 w 138"/>
              <a:gd name="T39" fmla="*/ 18900679 h 122"/>
              <a:gd name="T40" fmla="*/ 108276274 w 138"/>
              <a:gd name="T41" fmla="*/ 28981256 h 122"/>
              <a:gd name="T42" fmla="*/ 108276274 w 138"/>
              <a:gd name="T43" fmla="*/ 28981256 h 122"/>
              <a:gd name="T44" fmla="*/ 96506886 w 138"/>
              <a:gd name="T45" fmla="*/ 37802152 h 122"/>
              <a:gd name="T46" fmla="*/ 96506886 w 138"/>
              <a:gd name="T47" fmla="*/ 37802152 h 122"/>
              <a:gd name="T48" fmla="*/ 83953580 w 138"/>
              <a:gd name="T49" fmla="*/ 37802152 h 122"/>
              <a:gd name="T50" fmla="*/ 72968995 w 138"/>
              <a:gd name="T51" fmla="*/ 48512162 h 122"/>
              <a:gd name="T52" fmla="*/ 72968995 w 138"/>
              <a:gd name="T53" fmla="*/ 48512162 h 122"/>
              <a:gd name="T54" fmla="*/ 59630001 w 138"/>
              <a:gd name="T55" fmla="*/ 48512162 h 122"/>
              <a:gd name="T56" fmla="*/ 59630001 w 138"/>
              <a:gd name="T57" fmla="*/ 57333071 h 122"/>
              <a:gd name="T58" fmla="*/ 48646287 w 138"/>
              <a:gd name="T59" fmla="*/ 67413641 h 122"/>
              <a:gd name="T60" fmla="*/ 36876899 w 138"/>
              <a:gd name="T61" fmla="*/ 76863977 h 122"/>
              <a:gd name="T62" fmla="*/ 36876899 w 138"/>
              <a:gd name="T63" fmla="*/ 76863977 h 122"/>
              <a:gd name="T64" fmla="*/ 36876899 w 138"/>
              <a:gd name="T65" fmla="*/ 76863977 h 122"/>
              <a:gd name="T66" fmla="*/ 36876899 w 138"/>
              <a:gd name="T67" fmla="*/ 76863977 h 122"/>
              <a:gd name="T68" fmla="*/ 36876899 w 138"/>
              <a:gd name="T69" fmla="*/ 76863977 h 122"/>
              <a:gd name="T70" fmla="*/ 36876899 w 138"/>
              <a:gd name="T71" fmla="*/ 67413641 h 122"/>
              <a:gd name="T72" fmla="*/ 36876899 w 138"/>
              <a:gd name="T73" fmla="*/ 67413641 h 122"/>
              <a:gd name="T74" fmla="*/ 24322701 w 138"/>
              <a:gd name="T75" fmla="*/ 76863977 h 122"/>
              <a:gd name="T76" fmla="*/ 24322701 w 138"/>
              <a:gd name="T77" fmla="*/ 76863977 h 122"/>
              <a:gd name="T78" fmla="*/ 24322701 w 138"/>
              <a:gd name="T79" fmla="*/ 76863977 h 122"/>
              <a:gd name="T80" fmla="*/ 12554195 w 138"/>
              <a:gd name="T81" fmla="*/ 76863977 h 122"/>
              <a:gd name="T82" fmla="*/ 12554195 w 138"/>
              <a:gd name="T83" fmla="*/ 76863977 h 122"/>
              <a:gd name="T84" fmla="*/ 12554195 w 138"/>
              <a:gd name="T85" fmla="*/ 76863977 h 122"/>
              <a:gd name="T86" fmla="*/ 12554195 w 138"/>
              <a:gd name="T87" fmla="*/ 67413641 h 122"/>
              <a:gd name="T88" fmla="*/ 12554195 w 138"/>
              <a:gd name="T89" fmla="*/ 57333071 h 122"/>
              <a:gd name="T90" fmla="*/ 0 w 138"/>
              <a:gd name="T91" fmla="*/ 57333071 h 122"/>
              <a:gd name="T92" fmla="*/ 0 w 138"/>
              <a:gd name="T93" fmla="*/ 57333071 h 122"/>
              <a:gd name="T94" fmla="*/ 12554195 w 138"/>
              <a:gd name="T95" fmla="*/ 48512162 h 122"/>
              <a:gd name="T96" fmla="*/ 12554195 w 138"/>
              <a:gd name="T97" fmla="*/ 37802152 h 122"/>
              <a:gd name="T98" fmla="*/ 24322701 w 138"/>
              <a:gd name="T99" fmla="*/ 37802152 h 122"/>
              <a:gd name="T100" fmla="*/ 24322701 w 138"/>
              <a:gd name="T101" fmla="*/ 28981256 h 122"/>
              <a:gd name="T102" fmla="*/ 24322701 w 138"/>
              <a:gd name="T103" fmla="*/ 28981256 h 122"/>
              <a:gd name="T104" fmla="*/ 24322701 w 138"/>
              <a:gd name="T105" fmla="*/ 18900679 h 122"/>
              <a:gd name="T106" fmla="*/ 24322701 w 138"/>
              <a:gd name="T107" fmla="*/ 18900679 h 122"/>
              <a:gd name="T108" fmla="*/ 24322701 w 138"/>
              <a:gd name="T109" fmla="*/ 9450339 h 122"/>
              <a:gd name="T110" fmla="*/ 24322701 w 138"/>
              <a:gd name="T111" fmla="*/ 9450339 h 122"/>
              <a:gd name="T112" fmla="*/ 24322701 w 138"/>
              <a:gd name="T113" fmla="*/ 9450339 h 122"/>
              <a:gd name="T114" fmla="*/ 36876899 w 138"/>
              <a:gd name="T115" fmla="*/ 9450339 h 122"/>
              <a:gd name="T116" fmla="*/ 36876899 w 138"/>
              <a:gd name="T117" fmla="*/ 9450339 h 122"/>
              <a:gd name="T118" fmla="*/ 48646287 w 138"/>
              <a:gd name="T119" fmla="*/ 9450339 h 122"/>
              <a:gd name="T120" fmla="*/ 59630001 w 138"/>
              <a:gd name="T121" fmla="*/ 9450339 h 1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
              <a:gd name="T184" fmla="*/ 0 h 122"/>
              <a:gd name="T185" fmla="*/ 138 w 138"/>
              <a:gd name="T186" fmla="*/ 122 h 1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 h="122">
                <a:moveTo>
                  <a:pt x="76" y="15"/>
                </a:moveTo>
                <a:lnTo>
                  <a:pt x="76" y="15"/>
                </a:lnTo>
                <a:lnTo>
                  <a:pt x="76" y="0"/>
                </a:lnTo>
                <a:lnTo>
                  <a:pt x="76" y="15"/>
                </a:lnTo>
                <a:lnTo>
                  <a:pt x="93" y="15"/>
                </a:lnTo>
                <a:lnTo>
                  <a:pt x="93" y="30"/>
                </a:lnTo>
                <a:lnTo>
                  <a:pt x="107" y="30"/>
                </a:lnTo>
                <a:lnTo>
                  <a:pt x="123" y="30"/>
                </a:lnTo>
                <a:lnTo>
                  <a:pt x="138" y="46"/>
                </a:lnTo>
                <a:lnTo>
                  <a:pt x="123" y="60"/>
                </a:lnTo>
                <a:lnTo>
                  <a:pt x="107" y="60"/>
                </a:lnTo>
                <a:lnTo>
                  <a:pt x="93" y="77"/>
                </a:lnTo>
                <a:lnTo>
                  <a:pt x="76" y="77"/>
                </a:lnTo>
                <a:lnTo>
                  <a:pt x="76" y="91"/>
                </a:lnTo>
                <a:lnTo>
                  <a:pt x="62" y="107"/>
                </a:lnTo>
                <a:lnTo>
                  <a:pt x="47" y="122"/>
                </a:lnTo>
                <a:lnTo>
                  <a:pt x="47" y="107"/>
                </a:lnTo>
                <a:lnTo>
                  <a:pt x="31" y="122"/>
                </a:lnTo>
                <a:lnTo>
                  <a:pt x="16" y="122"/>
                </a:lnTo>
                <a:lnTo>
                  <a:pt x="16" y="107"/>
                </a:lnTo>
                <a:lnTo>
                  <a:pt x="16" y="91"/>
                </a:lnTo>
                <a:lnTo>
                  <a:pt x="0" y="91"/>
                </a:lnTo>
                <a:lnTo>
                  <a:pt x="16" y="77"/>
                </a:lnTo>
                <a:lnTo>
                  <a:pt x="16" y="60"/>
                </a:lnTo>
                <a:lnTo>
                  <a:pt x="31" y="60"/>
                </a:lnTo>
                <a:lnTo>
                  <a:pt x="31" y="46"/>
                </a:lnTo>
                <a:lnTo>
                  <a:pt x="31" y="30"/>
                </a:lnTo>
                <a:lnTo>
                  <a:pt x="31" y="15"/>
                </a:lnTo>
                <a:lnTo>
                  <a:pt x="47" y="15"/>
                </a:lnTo>
                <a:lnTo>
                  <a:pt x="62" y="15"/>
                </a:lnTo>
                <a:lnTo>
                  <a:pt x="76" y="15"/>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66" name="Freeform 40"/>
          <p:cNvSpPr>
            <a:spLocks/>
          </p:cNvSpPr>
          <p:nvPr/>
        </p:nvSpPr>
        <p:spPr bwMode="auto">
          <a:xfrm>
            <a:off x="1123950" y="2425319"/>
            <a:ext cx="66675" cy="84138"/>
          </a:xfrm>
          <a:custGeom>
            <a:avLst/>
            <a:gdLst>
              <a:gd name="T0" fmla="*/ 23859120 w 76"/>
              <a:gd name="T1" fmla="*/ 0 h 107"/>
              <a:gd name="T2" fmla="*/ 34635030 w 76"/>
              <a:gd name="T3" fmla="*/ 0 h 107"/>
              <a:gd name="T4" fmla="*/ 34635030 w 76"/>
              <a:gd name="T5" fmla="*/ 9892899 h 107"/>
              <a:gd name="T6" fmla="*/ 47719117 w 76"/>
              <a:gd name="T7" fmla="*/ 9892899 h 107"/>
              <a:gd name="T8" fmla="*/ 47719117 w 76"/>
              <a:gd name="T9" fmla="*/ 0 h 107"/>
              <a:gd name="T10" fmla="*/ 47719117 w 76"/>
              <a:gd name="T11" fmla="*/ 9892899 h 107"/>
              <a:gd name="T12" fmla="*/ 47719117 w 76"/>
              <a:gd name="T13" fmla="*/ 9892899 h 107"/>
              <a:gd name="T14" fmla="*/ 47719117 w 76"/>
              <a:gd name="T15" fmla="*/ 18549678 h 107"/>
              <a:gd name="T16" fmla="*/ 47719117 w 76"/>
              <a:gd name="T17" fmla="*/ 29061426 h 107"/>
              <a:gd name="T18" fmla="*/ 47719117 w 76"/>
              <a:gd name="T19" fmla="*/ 29061426 h 107"/>
              <a:gd name="T20" fmla="*/ 58494157 w 76"/>
              <a:gd name="T21" fmla="*/ 29061426 h 107"/>
              <a:gd name="T22" fmla="*/ 58494157 w 76"/>
              <a:gd name="T23" fmla="*/ 29061426 h 107"/>
              <a:gd name="T24" fmla="*/ 58494157 w 76"/>
              <a:gd name="T25" fmla="*/ 29061426 h 107"/>
              <a:gd name="T26" fmla="*/ 58494157 w 76"/>
              <a:gd name="T27" fmla="*/ 37718202 h 107"/>
              <a:gd name="T28" fmla="*/ 58494157 w 76"/>
              <a:gd name="T29" fmla="*/ 47611098 h 107"/>
              <a:gd name="T30" fmla="*/ 58494157 w 76"/>
              <a:gd name="T31" fmla="*/ 56885946 h 107"/>
              <a:gd name="T32" fmla="*/ 47719117 w 76"/>
              <a:gd name="T33" fmla="*/ 66160782 h 107"/>
              <a:gd name="T34" fmla="*/ 47719117 w 76"/>
              <a:gd name="T35" fmla="*/ 56885946 h 107"/>
              <a:gd name="T36" fmla="*/ 47719117 w 76"/>
              <a:gd name="T37" fmla="*/ 56885946 h 107"/>
              <a:gd name="T38" fmla="*/ 34635030 w 76"/>
              <a:gd name="T39" fmla="*/ 47611098 h 107"/>
              <a:gd name="T40" fmla="*/ 34635030 w 76"/>
              <a:gd name="T41" fmla="*/ 47611098 h 107"/>
              <a:gd name="T42" fmla="*/ 23859120 w 76"/>
              <a:gd name="T43" fmla="*/ 47611098 h 107"/>
              <a:gd name="T44" fmla="*/ 11545301 w 76"/>
              <a:gd name="T45" fmla="*/ 37718202 h 107"/>
              <a:gd name="T46" fmla="*/ 11545301 w 76"/>
              <a:gd name="T47" fmla="*/ 37718202 h 107"/>
              <a:gd name="T48" fmla="*/ 0 w 76"/>
              <a:gd name="T49" fmla="*/ 29061426 h 107"/>
              <a:gd name="T50" fmla="*/ 11545301 w 76"/>
              <a:gd name="T51" fmla="*/ 29061426 h 107"/>
              <a:gd name="T52" fmla="*/ 11545301 w 76"/>
              <a:gd name="T53" fmla="*/ 29061426 h 107"/>
              <a:gd name="T54" fmla="*/ 11545301 w 76"/>
              <a:gd name="T55" fmla="*/ 29061426 h 107"/>
              <a:gd name="T56" fmla="*/ 23859120 w 76"/>
              <a:gd name="T57" fmla="*/ 29061426 h 107"/>
              <a:gd name="T58" fmla="*/ 23859120 w 76"/>
              <a:gd name="T59" fmla="*/ 29061426 h 107"/>
              <a:gd name="T60" fmla="*/ 23859120 w 76"/>
              <a:gd name="T61" fmla="*/ 29061426 h 107"/>
              <a:gd name="T62" fmla="*/ 23859120 w 76"/>
              <a:gd name="T63" fmla="*/ 29061426 h 107"/>
              <a:gd name="T64" fmla="*/ 23859120 w 76"/>
              <a:gd name="T65" fmla="*/ 29061426 h 107"/>
              <a:gd name="T66" fmla="*/ 23859120 w 76"/>
              <a:gd name="T67" fmla="*/ 29061426 h 107"/>
              <a:gd name="T68" fmla="*/ 23859120 w 76"/>
              <a:gd name="T69" fmla="*/ 29061426 h 107"/>
              <a:gd name="T70" fmla="*/ 34635030 w 76"/>
              <a:gd name="T71" fmla="*/ 29061426 h 107"/>
              <a:gd name="T72" fmla="*/ 34635030 w 76"/>
              <a:gd name="T73" fmla="*/ 29061426 h 107"/>
              <a:gd name="T74" fmla="*/ 23859120 w 76"/>
              <a:gd name="T75" fmla="*/ 18549678 h 107"/>
              <a:gd name="T76" fmla="*/ 11545301 w 76"/>
              <a:gd name="T77" fmla="*/ 18549678 h 107"/>
              <a:gd name="T78" fmla="*/ 11545301 w 76"/>
              <a:gd name="T79" fmla="*/ 9892899 h 107"/>
              <a:gd name="T80" fmla="*/ 23859120 w 76"/>
              <a:gd name="T81" fmla="*/ 0 h 1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6"/>
              <a:gd name="T124" fmla="*/ 0 h 107"/>
              <a:gd name="T125" fmla="*/ 76 w 76"/>
              <a:gd name="T126" fmla="*/ 107 h 1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6" h="107">
                <a:moveTo>
                  <a:pt x="31" y="0"/>
                </a:moveTo>
                <a:lnTo>
                  <a:pt x="45" y="0"/>
                </a:lnTo>
                <a:lnTo>
                  <a:pt x="45" y="16"/>
                </a:lnTo>
                <a:lnTo>
                  <a:pt x="62" y="16"/>
                </a:lnTo>
                <a:lnTo>
                  <a:pt x="62" y="0"/>
                </a:lnTo>
                <a:lnTo>
                  <a:pt x="62" y="16"/>
                </a:lnTo>
                <a:lnTo>
                  <a:pt x="62" y="30"/>
                </a:lnTo>
                <a:lnTo>
                  <a:pt x="62" y="47"/>
                </a:lnTo>
                <a:lnTo>
                  <a:pt x="76" y="47"/>
                </a:lnTo>
                <a:lnTo>
                  <a:pt x="76" y="61"/>
                </a:lnTo>
                <a:lnTo>
                  <a:pt x="76" y="77"/>
                </a:lnTo>
                <a:lnTo>
                  <a:pt x="76" y="92"/>
                </a:lnTo>
                <a:lnTo>
                  <a:pt x="62" y="107"/>
                </a:lnTo>
                <a:lnTo>
                  <a:pt x="62" y="92"/>
                </a:lnTo>
                <a:lnTo>
                  <a:pt x="45" y="77"/>
                </a:lnTo>
                <a:lnTo>
                  <a:pt x="31" y="77"/>
                </a:lnTo>
                <a:lnTo>
                  <a:pt x="15" y="61"/>
                </a:lnTo>
                <a:lnTo>
                  <a:pt x="0" y="47"/>
                </a:lnTo>
                <a:lnTo>
                  <a:pt x="15" y="47"/>
                </a:lnTo>
                <a:lnTo>
                  <a:pt x="31" y="47"/>
                </a:lnTo>
                <a:lnTo>
                  <a:pt x="45" y="47"/>
                </a:lnTo>
                <a:lnTo>
                  <a:pt x="31" y="30"/>
                </a:lnTo>
                <a:lnTo>
                  <a:pt x="15" y="30"/>
                </a:lnTo>
                <a:lnTo>
                  <a:pt x="15" y="16"/>
                </a:lnTo>
                <a:lnTo>
                  <a:pt x="31" y="0"/>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67" name="Freeform 41"/>
          <p:cNvSpPr>
            <a:spLocks/>
          </p:cNvSpPr>
          <p:nvPr/>
        </p:nvSpPr>
        <p:spPr bwMode="auto">
          <a:xfrm>
            <a:off x="1123950" y="2425319"/>
            <a:ext cx="66675" cy="84138"/>
          </a:xfrm>
          <a:custGeom>
            <a:avLst/>
            <a:gdLst>
              <a:gd name="T0" fmla="*/ 23859120 w 76"/>
              <a:gd name="T1" fmla="*/ 0 h 107"/>
              <a:gd name="T2" fmla="*/ 23859120 w 76"/>
              <a:gd name="T3" fmla="*/ 0 h 107"/>
              <a:gd name="T4" fmla="*/ 34635030 w 76"/>
              <a:gd name="T5" fmla="*/ 0 h 107"/>
              <a:gd name="T6" fmla="*/ 34635030 w 76"/>
              <a:gd name="T7" fmla="*/ 9892899 h 107"/>
              <a:gd name="T8" fmla="*/ 47719117 w 76"/>
              <a:gd name="T9" fmla="*/ 9892899 h 107"/>
              <a:gd name="T10" fmla="*/ 47719117 w 76"/>
              <a:gd name="T11" fmla="*/ 0 h 107"/>
              <a:gd name="T12" fmla="*/ 47719117 w 76"/>
              <a:gd name="T13" fmla="*/ 0 h 107"/>
              <a:gd name="T14" fmla="*/ 47719117 w 76"/>
              <a:gd name="T15" fmla="*/ 9892899 h 107"/>
              <a:gd name="T16" fmla="*/ 47719117 w 76"/>
              <a:gd name="T17" fmla="*/ 9892899 h 107"/>
              <a:gd name="T18" fmla="*/ 47719117 w 76"/>
              <a:gd name="T19" fmla="*/ 18549678 h 107"/>
              <a:gd name="T20" fmla="*/ 47719117 w 76"/>
              <a:gd name="T21" fmla="*/ 29061426 h 107"/>
              <a:gd name="T22" fmla="*/ 47719117 w 76"/>
              <a:gd name="T23" fmla="*/ 29061426 h 107"/>
              <a:gd name="T24" fmla="*/ 47719117 w 76"/>
              <a:gd name="T25" fmla="*/ 29061426 h 107"/>
              <a:gd name="T26" fmla="*/ 58494157 w 76"/>
              <a:gd name="T27" fmla="*/ 29061426 h 107"/>
              <a:gd name="T28" fmla="*/ 58494157 w 76"/>
              <a:gd name="T29" fmla="*/ 29061426 h 107"/>
              <a:gd name="T30" fmla="*/ 58494157 w 76"/>
              <a:gd name="T31" fmla="*/ 29061426 h 107"/>
              <a:gd name="T32" fmla="*/ 58494157 w 76"/>
              <a:gd name="T33" fmla="*/ 29061426 h 107"/>
              <a:gd name="T34" fmla="*/ 58494157 w 76"/>
              <a:gd name="T35" fmla="*/ 37718202 h 107"/>
              <a:gd name="T36" fmla="*/ 58494157 w 76"/>
              <a:gd name="T37" fmla="*/ 47611098 h 107"/>
              <a:gd name="T38" fmla="*/ 58494157 w 76"/>
              <a:gd name="T39" fmla="*/ 56885946 h 107"/>
              <a:gd name="T40" fmla="*/ 47719117 w 76"/>
              <a:gd name="T41" fmla="*/ 66160782 h 107"/>
              <a:gd name="T42" fmla="*/ 47719117 w 76"/>
              <a:gd name="T43" fmla="*/ 66160782 h 107"/>
              <a:gd name="T44" fmla="*/ 47719117 w 76"/>
              <a:gd name="T45" fmla="*/ 56885946 h 107"/>
              <a:gd name="T46" fmla="*/ 47719117 w 76"/>
              <a:gd name="T47" fmla="*/ 56885946 h 107"/>
              <a:gd name="T48" fmla="*/ 34635030 w 76"/>
              <a:gd name="T49" fmla="*/ 47611098 h 107"/>
              <a:gd name="T50" fmla="*/ 34635030 w 76"/>
              <a:gd name="T51" fmla="*/ 47611098 h 107"/>
              <a:gd name="T52" fmla="*/ 34635030 w 76"/>
              <a:gd name="T53" fmla="*/ 47611098 h 107"/>
              <a:gd name="T54" fmla="*/ 23859120 w 76"/>
              <a:gd name="T55" fmla="*/ 47611098 h 107"/>
              <a:gd name="T56" fmla="*/ 11545301 w 76"/>
              <a:gd name="T57" fmla="*/ 37718202 h 107"/>
              <a:gd name="T58" fmla="*/ 11545301 w 76"/>
              <a:gd name="T59" fmla="*/ 37718202 h 107"/>
              <a:gd name="T60" fmla="*/ 0 w 76"/>
              <a:gd name="T61" fmla="*/ 29061426 h 107"/>
              <a:gd name="T62" fmla="*/ 0 w 76"/>
              <a:gd name="T63" fmla="*/ 29061426 h 107"/>
              <a:gd name="T64" fmla="*/ 11545301 w 76"/>
              <a:gd name="T65" fmla="*/ 29061426 h 107"/>
              <a:gd name="T66" fmla="*/ 11545301 w 76"/>
              <a:gd name="T67" fmla="*/ 29061426 h 107"/>
              <a:gd name="T68" fmla="*/ 11545301 w 76"/>
              <a:gd name="T69" fmla="*/ 29061426 h 107"/>
              <a:gd name="T70" fmla="*/ 23859120 w 76"/>
              <a:gd name="T71" fmla="*/ 29061426 h 107"/>
              <a:gd name="T72" fmla="*/ 23859120 w 76"/>
              <a:gd name="T73" fmla="*/ 29061426 h 107"/>
              <a:gd name="T74" fmla="*/ 23859120 w 76"/>
              <a:gd name="T75" fmla="*/ 29061426 h 107"/>
              <a:gd name="T76" fmla="*/ 23859120 w 76"/>
              <a:gd name="T77" fmla="*/ 29061426 h 107"/>
              <a:gd name="T78" fmla="*/ 23859120 w 76"/>
              <a:gd name="T79" fmla="*/ 29061426 h 107"/>
              <a:gd name="T80" fmla="*/ 23859120 w 76"/>
              <a:gd name="T81" fmla="*/ 29061426 h 107"/>
              <a:gd name="T82" fmla="*/ 23859120 w 76"/>
              <a:gd name="T83" fmla="*/ 29061426 h 107"/>
              <a:gd name="T84" fmla="*/ 23859120 w 76"/>
              <a:gd name="T85" fmla="*/ 29061426 h 107"/>
              <a:gd name="T86" fmla="*/ 23859120 w 76"/>
              <a:gd name="T87" fmla="*/ 29061426 h 107"/>
              <a:gd name="T88" fmla="*/ 34635030 w 76"/>
              <a:gd name="T89" fmla="*/ 29061426 h 107"/>
              <a:gd name="T90" fmla="*/ 34635030 w 76"/>
              <a:gd name="T91" fmla="*/ 29061426 h 107"/>
              <a:gd name="T92" fmla="*/ 34635030 w 76"/>
              <a:gd name="T93" fmla="*/ 29061426 h 107"/>
              <a:gd name="T94" fmla="*/ 23859120 w 76"/>
              <a:gd name="T95" fmla="*/ 18549678 h 107"/>
              <a:gd name="T96" fmla="*/ 11545301 w 76"/>
              <a:gd name="T97" fmla="*/ 18549678 h 107"/>
              <a:gd name="T98" fmla="*/ 11545301 w 76"/>
              <a:gd name="T99" fmla="*/ 9892899 h 107"/>
              <a:gd name="T100" fmla="*/ 23859120 w 76"/>
              <a:gd name="T101" fmla="*/ 0 h 1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
              <a:gd name="T154" fmla="*/ 0 h 107"/>
              <a:gd name="T155" fmla="*/ 76 w 76"/>
              <a:gd name="T156" fmla="*/ 107 h 1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 h="107">
                <a:moveTo>
                  <a:pt x="31" y="0"/>
                </a:moveTo>
                <a:lnTo>
                  <a:pt x="31" y="0"/>
                </a:lnTo>
                <a:lnTo>
                  <a:pt x="45" y="0"/>
                </a:lnTo>
                <a:lnTo>
                  <a:pt x="45" y="16"/>
                </a:lnTo>
                <a:lnTo>
                  <a:pt x="62" y="16"/>
                </a:lnTo>
                <a:lnTo>
                  <a:pt x="62" y="0"/>
                </a:lnTo>
                <a:lnTo>
                  <a:pt x="62" y="16"/>
                </a:lnTo>
                <a:lnTo>
                  <a:pt x="62" y="30"/>
                </a:lnTo>
                <a:lnTo>
                  <a:pt x="62" y="47"/>
                </a:lnTo>
                <a:lnTo>
                  <a:pt x="76" y="47"/>
                </a:lnTo>
                <a:lnTo>
                  <a:pt x="76" y="61"/>
                </a:lnTo>
                <a:lnTo>
                  <a:pt x="76" y="77"/>
                </a:lnTo>
                <a:lnTo>
                  <a:pt x="76" y="92"/>
                </a:lnTo>
                <a:lnTo>
                  <a:pt x="62" y="107"/>
                </a:lnTo>
                <a:lnTo>
                  <a:pt x="62" y="92"/>
                </a:lnTo>
                <a:lnTo>
                  <a:pt x="45" y="77"/>
                </a:lnTo>
                <a:lnTo>
                  <a:pt x="31" y="77"/>
                </a:lnTo>
                <a:lnTo>
                  <a:pt x="15" y="61"/>
                </a:lnTo>
                <a:lnTo>
                  <a:pt x="0" y="47"/>
                </a:lnTo>
                <a:lnTo>
                  <a:pt x="15" y="47"/>
                </a:lnTo>
                <a:lnTo>
                  <a:pt x="31" y="47"/>
                </a:lnTo>
                <a:lnTo>
                  <a:pt x="45" y="47"/>
                </a:lnTo>
                <a:lnTo>
                  <a:pt x="31" y="30"/>
                </a:lnTo>
                <a:lnTo>
                  <a:pt x="15" y="30"/>
                </a:lnTo>
                <a:lnTo>
                  <a:pt x="15" y="16"/>
                </a:lnTo>
                <a:lnTo>
                  <a:pt x="31" y="0"/>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68" name="Freeform 42"/>
          <p:cNvSpPr>
            <a:spLocks/>
          </p:cNvSpPr>
          <p:nvPr/>
        </p:nvSpPr>
        <p:spPr bwMode="auto">
          <a:xfrm>
            <a:off x="1177925" y="2328482"/>
            <a:ext cx="134938" cy="73025"/>
          </a:xfrm>
          <a:custGeom>
            <a:avLst/>
            <a:gdLst>
              <a:gd name="T0" fmla="*/ 0 w 152"/>
              <a:gd name="T1" fmla="*/ 10080625 h 92"/>
              <a:gd name="T2" fmla="*/ 0 w 152"/>
              <a:gd name="T3" fmla="*/ 10080625 h 92"/>
              <a:gd name="T4" fmla="*/ 0 w 152"/>
              <a:gd name="T5" fmla="*/ 0 h 92"/>
              <a:gd name="T6" fmla="*/ 0 w 152"/>
              <a:gd name="T7" fmla="*/ 0 h 92"/>
              <a:gd name="T8" fmla="*/ 11032956 w 152"/>
              <a:gd name="T9" fmla="*/ 0 h 92"/>
              <a:gd name="T10" fmla="*/ 11032956 w 152"/>
              <a:gd name="T11" fmla="*/ 10080625 h 92"/>
              <a:gd name="T12" fmla="*/ 23642555 w 152"/>
              <a:gd name="T13" fmla="*/ 10080625 h 92"/>
              <a:gd name="T14" fmla="*/ 23642555 w 152"/>
              <a:gd name="T15" fmla="*/ 10080625 h 92"/>
              <a:gd name="T16" fmla="*/ 35464724 w 152"/>
              <a:gd name="T17" fmla="*/ 10080625 h 92"/>
              <a:gd name="T18" fmla="*/ 47285999 w 152"/>
              <a:gd name="T19" fmla="*/ 10080625 h 92"/>
              <a:gd name="T20" fmla="*/ 47285999 w 152"/>
              <a:gd name="T21" fmla="*/ 19531012 h 92"/>
              <a:gd name="T22" fmla="*/ 47285999 w 152"/>
              <a:gd name="T23" fmla="*/ 19531012 h 92"/>
              <a:gd name="T24" fmla="*/ 47285999 w 152"/>
              <a:gd name="T25" fmla="*/ 19531012 h 92"/>
              <a:gd name="T26" fmla="*/ 59895608 w 152"/>
              <a:gd name="T27" fmla="*/ 19531012 h 92"/>
              <a:gd name="T28" fmla="*/ 70928561 w 152"/>
              <a:gd name="T29" fmla="*/ 19531012 h 92"/>
              <a:gd name="T30" fmla="*/ 70928561 w 152"/>
              <a:gd name="T31" fmla="*/ 19531012 h 92"/>
              <a:gd name="T32" fmla="*/ 83538157 w 152"/>
              <a:gd name="T33" fmla="*/ 19531012 h 92"/>
              <a:gd name="T34" fmla="*/ 83538157 w 152"/>
              <a:gd name="T35" fmla="*/ 19531012 h 92"/>
              <a:gd name="T36" fmla="*/ 95360319 w 152"/>
              <a:gd name="T37" fmla="*/ 10080625 h 92"/>
              <a:gd name="T38" fmla="*/ 107181593 w 152"/>
              <a:gd name="T39" fmla="*/ 10080625 h 92"/>
              <a:gd name="T40" fmla="*/ 107181593 w 152"/>
              <a:gd name="T41" fmla="*/ 10080625 h 92"/>
              <a:gd name="T42" fmla="*/ 119791217 w 152"/>
              <a:gd name="T43" fmla="*/ 10080625 h 92"/>
              <a:gd name="T44" fmla="*/ 119791217 w 152"/>
              <a:gd name="T45" fmla="*/ 19531012 h 92"/>
              <a:gd name="T46" fmla="*/ 119791217 w 152"/>
              <a:gd name="T47" fmla="*/ 28351959 h 92"/>
              <a:gd name="T48" fmla="*/ 107181593 w 152"/>
              <a:gd name="T49" fmla="*/ 39062024 h 92"/>
              <a:gd name="T50" fmla="*/ 107181593 w 152"/>
              <a:gd name="T51" fmla="*/ 39062024 h 92"/>
              <a:gd name="T52" fmla="*/ 95360319 w 152"/>
              <a:gd name="T53" fmla="*/ 47882965 h 92"/>
              <a:gd name="T54" fmla="*/ 83538157 w 152"/>
              <a:gd name="T55" fmla="*/ 47882965 h 92"/>
              <a:gd name="T56" fmla="*/ 70928561 w 152"/>
              <a:gd name="T57" fmla="*/ 47882965 h 92"/>
              <a:gd name="T58" fmla="*/ 59895608 w 152"/>
              <a:gd name="T59" fmla="*/ 47882965 h 92"/>
              <a:gd name="T60" fmla="*/ 59895608 w 152"/>
              <a:gd name="T61" fmla="*/ 47882965 h 92"/>
              <a:gd name="T62" fmla="*/ 47285999 w 152"/>
              <a:gd name="T63" fmla="*/ 57963599 h 92"/>
              <a:gd name="T64" fmla="*/ 35464724 w 152"/>
              <a:gd name="T65" fmla="*/ 57963599 h 92"/>
              <a:gd name="T66" fmla="*/ 35464724 w 152"/>
              <a:gd name="T67" fmla="*/ 47882965 h 92"/>
              <a:gd name="T68" fmla="*/ 35464724 w 152"/>
              <a:gd name="T69" fmla="*/ 47882965 h 92"/>
              <a:gd name="T70" fmla="*/ 35464724 w 152"/>
              <a:gd name="T71" fmla="*/ 39062024 h 92"/>
              <a:gd name="T72" fmla="*/ 35464724 w 152"/>
              <a:gd name="T73" fmla="*/ 28351959 h 92"/>
              <a:gd name="T74" fmla="*/ 23642555 w 152"/>
              <a:gd name="T75" fmla="*/ 28351959 h 92"/>
              <a:gd name="T76" fmla="*/ 23642555 w 152"/>
              <a:gd name="T77" fmla="*/ 19531012 h 92"/>
              <a:gd name="T78" fmla="*/ 11032956 w 152"/>
              <a:gd name="T79" fmla="*/ 19531012 h 92"/>
              <a:gd name="T80" fmla="*/ 0 w 152"/>
              <a:gd name="T81" fmla="*/ 19531012 h 92"/>
              <a:gd name="T82" fmla="*/ 0 w 152"/>
              <a:gd name="T83" fmla="*/ 19531012 h 92"/>
              <a:gd name="T84" fmla="*/ 0 w 152"/>
              <a:gd name="T85" fmla="*/ 19531012 h 92"/>
              <a:gd name="T86" fmla="*/ 0 w 152"/>
              <a:gd name="T87" fmla="*/ 10080625 h 92"/>
              <a:gd name="T88" fmla="*/ 0 w 152"/>
              <a:gd name="T89" fmla="*/ 10080625 h 92"/>
              <a:gd name="T90" fmla="*/ 0 w 152"/>
              <a:gd name="T91" fmla="*/ 10080625 h 92"/>
              <a:gd name="T92" fmla="*/ 0 w 152"/>
              <a:gd name="T93" fmla="*/ 10080625 h 92"/>
              <a:gd name="T94" fmla="*/ 0 w 152"/>
              <a:gd name="T95" fmla="*/ 10080625 h 92"/>
              <a:gd name="T96" fmla="*/ 0 w 152"/>
              <a:gd name="T97" fmla="*/ 10080625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
              <a:gd name="T148" fmla="*/ 0 h 92"/>
              <a:gd name="T149" fmla="*/ 152 w 152"/>
              <a:gd name="T150" fmla="*/ 92 h 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 h="92">
                <a:moveTo>
                  <a:pt x="0" y="16"/>
                </a:moveTo>
                <a:lnTo>
                  <a:pt x="0" y="16"/>
                </a:lnTo>
                <a:lnTo>
                  <a:pt x="0" y="0"/>
                </a:lnTo>
                <a:lnTo>
                  <a:pt x="14" y="0"/>
                </a:lnTo>
                <a:lnTo>
                  <a:pt x="14" y="16"/>
                </a:lnTo>
                <a:lnTo>
                  <a:pt x="30" y="16"/>
                </a:lnTo>
                <a:lnTo>
                  <a:pt x="45" y="16"/>
                </a:lnTo>
                <a:lnTo>
                  <a:pt x="60" y="16"/>
                </a:lnTo>
                <a:lnTo>
                  <a:pt x="60" y="31"/>
                </a:lnTo>
                <a:lnTo>
                  <a:pt x="76" y="31"/>
                </a:lnTo>
                <a:lnTo>
                  <a:pt x="90" y="31"/>
                </a:lnTo>
                <a:lnTo>
                  <a:pt x="106" y="31"/>
                </a:lnTo>
                <a:lnTo>
                  <a:pt x="121" y="16"/>
                </a:lnTo>
                <a:lnTo>
                  <a:pt x="136" y="16"/>
                </a:lnTo>
                <a:lnTo>
                  <a:pt x="152" y="16"/>
                </a:lnTo>
                <a:lnTo>
                  <a:pt x="152" y="31"/>
                </a:lnTo>
                <a:lnTo>
                  <a:pt x="152" y="45"/>
                </a:lnTo>
                <a:lnTo>
                  <a:pt x="136" y="62"/>
                </a:lnTo>
                <a:lnTo>
                  <a:pt x="121" y="76"/>
                </a:lnTo>
                <a:lnTo>
                  <a:pt x="106" y="76"/>
                </a:lnTo>
                <a:lnTo>
                  <a:pt x="90" y="76"/>
                </a:lnTo>
                <a:lnTo>
                  <a:pt x="76" y="76"/>
                </a:lnTo>
                <a:lnTo>
                  <a:pt x="60" y="92"/>
                </a:lnTo>
                <a:lnTo>
                  <a:pt x="45" y="92"/>
                </a:lnTo>
                <a:lnTo>
                  <a:pt x="45" y="76"/>
                </a:lnTo>
                <a:lnTo>
                  <a:pt x="45" y="62"/>
                </a:lnTo>
                <a:lnTo>
                  <a:pt x="45" y="45"/>
                </a:lnTo>
                <a:lnTo>
                  <a:pt x="30" y="45"/>
                </a:lnTo>
                <a:lnTo>
                  <a:pt x="30" y="31"/>
                </a:lnTo>
                <a:lnTo>
                  <a:pt x="14" y="31"/>
                </a:lnTo>
                <a:lnTo>
                  <a:pt x="0" y="31"/>
                </a:lnTo>
                <a:lnTo>
                  <a:pt x="0" y="16"/>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69" name="Freeform 43"/>
          <p:cNvSpPr>
            <a:spLocks/>
          </p:cNvSpPr>
          <p:nvPr/>
        </p:nvSpPr>
        <p:spPr bwMode="auto">
          <a:xfrm>
            <a:off x="1177925" y="2328482"/>
            <a:ext cx="134938" cy="73025"/>
          </a:xfrm>
          <a:custGeom>
            <a:avLst/>
            <a:gdLst>
              <a:gd name="T0" fmla="*/ 0 w 152"/>
              <a:gd name="T1" fmla="*/ 10080625 h 92"/>
              <a:gd name="T2" fmla="*/ 0 w 152"/>
              <a:gd name="T3" fmla="*/ 10080625 h 92"/>
              <a:gd name="T4" fmla="*/ 0 w 152"/>
              <a:gd name="T5" fmla="*/ 10080625 h 92"/>
              <a:gd name="T6" fmla="*/ 0 w 152"/>
              <a:gd name="T7" fmla="*/ 0 h 92"/>
              <a:gd name="T8" fmla="*/ 0 w 152"/>
              <a:gd name="T9" fmla="*/ 0 h 92"/>
              <a:gd name="T10" fmla="*/ 11032956 w 152"/>
              <a:gd name="T11" fmla="*/ 0 h 92"/>
              <a:gd name="T12" fmla="*/ 11032956 w 152"/>
              <a:gd name="T13" fmla="*/ 0 h 92"/>
              <a:gd name="T14" fmla="*/ 11032956 w 152"/>
              <a:gd name="T15" fmla="*/ 10080625 h 92"/>
              <a:gd name="T16" fmla="*/ 23642555 w 152"/>
              <a:gd name="T17" fmla="*/ 10080625 h 92"/>
              <a:gd name="T18" fmla="*/ 23642555 w 152"/>
              <a:gd name="T19" fmla="*/ 10080625 h 92"/>
              <a:gd name="T20" fmla="*/ 35464724 w 152"/>
              <a:gd name="T21" fmla="*/ 10080625 h 92"/>
              <a:gd name="T22" fmla="*/ 35464724 w 152"/>
              <a:gd name="T23" fmla="*/ 10080625 h 92"/>
              <a:gd name="T24" fmla="*/ 47285999 w 152"/>
              <a:gd name="T25" fmla="*/ 10080625 h 92"/>
              <a:gd name="T26" fmla="*/ 47285999 w 152"/>
              <a:gd name="T27" fmla="*/ 19531012 h 92"/>
              <a:gd name="T28" fmla="*/ 47285999 w 152"/>
              <a:gd name="T29" fmla="*/ 19531012 h 92"/>
              <a:gd name="T30" fmla="*/ 47285999 w 152"/>
              <a:gd name="T31" fmla="*/ 19531012 h 92"/>
              <a:gd name="T32" fmla="*/ 47285999 w 152"/>
              <a:gd name="T33" fmla="*/ 19531012 h 92"/>
              <a:gd name="T34" fmla="*/ 59895608 w 152"/>
              <a:gd name="T35" fmla="*/ 19531012 h 92"/>
              <a:gd name="T36" fmla="*/ 70928561 w 152"/>
              <a:gd name="T37" fmla="*/ 19531012 h 92"/>
              <a:gd name="T38" fmla="*/ 70928561 w 152"/>
              <a:gd name="T39" fmla="*/ 19531012 h 92"/>
              <a:gd name="T40" fmla="*/ 83538157 w 152"/>
              <a:gd name="T41" fmla="*/ 19531012 h 92"/>
              <a:gd name="T42" fmla="*/ 83538157 w 152"/>
              <a:gd name="T43" fmla="*/ 19531012 h 92"/>
              <a:gd name="T44" fmla="*/ 95360319 w 152"/>
              <a:gd name="T45" fmla="*/ 10080625 h 92"/>
              <a:gd name="T46" fmla="*/ 107181593 w 152"/>
              <a:gd name="T47" fmla="*/ 10080625 h 92"/>
              <a:gd name="T48" fmla="*/ 107181593 w 152"/>
              <a:gd name="T49" fmla="*/ 10080625 h 92"/>
              <a:gd name="T50" fmla="*/ 107181593 w 152"/>
              <a:gd name="T51" fmla="*/ 10080625 h 92"/>
              <a:gd name="T52" fmla="*/ 119791217 w 152"/>
              <a:gd name="T53" fmla="*/ 10080625 h 92"/>
              <a:gd name="T54" fmla="*/ 119791217 w 152"/>
              <a:gd name="T55" fmla="*/ 19531012 h 92"/>
              <a:gd name="T56" fmla="*/ 119791217 w 152"/>
              <a:gd name="T57" fmla="*/ 28351959 h 92"/>
              <a:gd name="T58" fmla="*/ 107181593 w 152"/>
              <a:gd name="T59" fmla="*/ 39062024 h 92"/>
              <a:gd name="T60" fmla="*/ 107181593 w 152"/>
              <a:gd name="T61" fmla="*/ 39062024 h 92"/>
              <a:gd name="T62" fmla="*/ 107181593 w 152"/>
              <a:gd name="T63" fmla="*/ 39062024 h 92"/>
              <a:gd name="T64" fmla="*/ 95360319 w 152"/>
              <a:gd name="T65" fmla="*/ 47882965 h 92"/>
              <a:gd name="T66" fmla="*/ 83538157 w 152"/>
              <a:gd name="T67" fmla="*/ 47882965 h 92"/>
              <a:gd name="T68" fmla="*/ 70928561 w 152"/>
              <a:gd name="T69" fmla="*/ 47882965 h 92"/>
              <a:gd name="T70" fmla="*/ 59895608 w 152"/>
              <a:gd name="T71" fmla="*/ 47882965 h 92"/>
              <a:gd name="T72" fmla="*/ 59895608 w 152"/>
              <a:gd name="T73" fmla="*/ 47882965 h 92"/>
              <a:gd name="T74" fmla="*/ 47285999 w 152"/>
              <a:gd name="T75" fmla="*/ 57963599 h 92"/>
              <a:gd name="T76" fmla="*/ 35464724 w 152"/>
              <a:gd name="T77" fmla="*/ 57963599 h 92"/>
              <a:gd name="T78" fmla="*/ 35464724 w 152"/>
              <a:gd name="T79" fmla="*/ 57963599 h 92"/>
              <a:gd name="T80" fmla="*/ 35464724 w 152"/>
              <a:gd name="T81" fmla="*/ 47882965 h 92"/>
              <a:gd name="T82" fmla="*/ 35464724 w 152"/>
              <a:gd name="T83" fmla="*/ 47882965 h 92"/>
              <a:gd name="T84" fmla="*/ 35464724 w 152"/>
              <a:gd name="T85" fmla="*/ 39062024 h 92"/>
              <a:gd name="T86" fmla="*/ 35464724 w 152"/>
              <a:gd name="T87" fmla="*/ 28351959 h 92"/>
              <a:gd name="T88" fmla="*/ 35464724 w 152"/>
              <a:gd name="T89" fmla="*/ 28351959 h 92"/>
              <a:gd name="T90" fmla="*/ 23642555 w 152"/>
              <a:gd name="T91" fmla="*/ 28351959 h 92"/>
              <a:gd name="T92" fmla="*/ 23642555 w 152"/>
              <a:gd name="T93" fmla="*/ 19531012 h 92"/>
              <a:gd name="T94" fmla="*/ 11032956 w 152"/>
              <a:gd name="T95" fmla="*/ 19531012 h 92"/>
              <a:gd name="T96" fmla="*/ 0 w 152"/>
              <a:gd name="T97" fmla="*/ 19531012 h 92"/>
              <a:gd name="T98" fmla="*/ 0 w 152"/>
              <a:gd name="T99" fmla="*/ 19531012 h 92"/>
              <a:gd name="T100" fmla="*/ 0 w 152"/>
              <a:gd name="T101" fmla="*/ 19531012 h 92"/>
              <a:gd name="T102" fmla="*/ 0 w 152"/>
              <a:gd name="T103" fmla="*/ 19531012 h 92"/>
              <a:gd name="T104" fmla="*/ 0 w 152"/>
              <a:gd name="T105" fmla="*/ 10080625 h 92"/>
              <a:gd name="T106" fmla="*/ 0 w 152"/>
              <a:gd name="T107" fmla="*/ 10080625 h 92"/>
              <a:gd name="T108" fmla="*/ 0 w 152"/>
              <a:gd name="T109" fmla="*/ 10080625 h 92"/>
              <a:gd name="T110" fmla="*/ 0 w 152"/>
              <a:gd name="T111" fmla="*/ 10080625 h 92"/>
              <a:gd name="T112" fmla="*/ 0 w 152"/>
              <a:gd name="T113" fmla="*/ 10080625 h 92"/>
              <a:gd name="T114" fmla="*/ 0 w 152"/>
              <a:gd name="T115" fmla="*/ 10080625 h 92"/>
              <a:gd name="T116" fmla="*/ 0 w 152"/>
              <a:gd name="T117" fmla="*/ 10080625 h 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2"/>
              <a:gd name="T178" fmla="*/ 0 h 92"/>
              <a:gd name="T179" fmla="*/ 152 w 152"/>
              <a:gd name="T180" fmla="*/ 92 h 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2" h="92">
                <a:moveTo>
                  <a:pt x="0" y="16"/>
                </a:moveTo>
                <a:lnTo>
                  <a:pt x="0" y="16"/>
                </a:lnTo>
                <a:lnTo>
                  <a:pt x="0" y="0"/>
                </a:lnTo>
                <a:lnTo>
                  <a:pt x="14" y="0"/>
                </a:lnTo>
                <a:lnTo>
                  <a:pt x="14" y="16"/>
                </a:lnTo>
                <a:lnTo>
                  <a:pt x="30" y="16"/>
                </a:lnTo>
                <a:lnTo>
                  <a:pt x="45" y="16"/>
                </a:lnTo>
                <a:lnTo>
                  <a:pt x="60" y="16"/>
                </a:lnTo>
                <a:lnTo>
                  <a:pt x="60" y="31"/>
                </a:lnTo>
                <a:lnTo>
                  <a:pt x="76" y="31"/>
                </a:lnTo>
                <a:lnTo>
                  <a:pt x="90" y="31"/>
                </a:lnTo>
                <a:lnTo>
                  <a:pt x="106" y="31"/>
                </a:lnTo>
                <a:lnTo>
                  <a:pt x="121" y="16"/>
                </a:lnTo>
                <a:lnTo>
                  <a:pt x="136" y="16"/>
                </a:lnTo>
                <a:lnTo>
                  <a:pt x="152" y="16"/>
                </a:lnTo>
                <a:lnTo>
                  <a:pt x="152" y="31"/>
                </a:lnTo>
                <a:lnTo>
                  <a:pt x="152" y="45"/>
                </a:lnTo>
                <a:lnTo>
                  <a:pt x="136" y="62"/>
                </a:lnTo>
                <a:lnTo>
                  <a:pt x="121" y="76"/>
                </a:lnTo>
                <a:lnTo>
                  <a:pt x="106" y="76"/>
                </a:lnTo>
                <a:lnTo>
                  <a:pt x="90" y="76"/>
                </a:lnTo>
                <a:lnTo>
                  <a:pt x="76" y="76"/>
                </a:lnTo>
                <a:lnTo>
                  <a:pt x="60" y="92"/>
                </a:lnTo>
                <a:lnTo>
                  <a:pt x="45" y="92"/>
                </a:lnTo>
                <a:lnTo>
                  <a:pt x="45" y="76"/>
                </a:lnTo>
                <a:lnTo>
                  <a:pt x="45" y="62"/>
                </a:lnTo>
                <a:lnTo>
                  <a:pt x="45" y="45"/>
                </a:lnTo>
                <a:lnTo>
                  <a:pt x="30" y="45"/>
                </a:lnTo>
                <a:lnTo>
                  <a:pt x="30" y="31"/>
                </a:lnTo>
                <a:lnTo>
                  <a:pt x="14" y="31"/>
                </a:lnTo>
                <a:lnTo>
                  <a:pt x="0" y="31"/>
                </a:lnTo>
                <a:lnTo>
                  <a:pt x="0" y="16"/>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70" name="Freeform 44"/>
          <p:cNvSpPr>
            <a:spLocks/>
          </p:cNvSpPr>
          <p:nvPr/>
        </p:nvSpPr>
        <p:spPr bwMode="auto">
          <a:xfrm>
            <a:off x="949325" y="2739644"/>
            <a:ext cx="107950" cy="61913"/>
          </a:xfrm>
          <a:custGeom>
            <a:avLst/>
            <a:gdLst>
              <a:gd name="T0" fmla="*/ 36014602 w 122"/>
              <a:gd name="T1" fmla="*/ 10618078 h 76"/>
              <a:gd name="T2" fmla="*/ 22704895 w 122"/>
              <a:gd name="T3" fmla="*/ 10618078 h 76"/>
              <a:gd name="T4" fmla="*/ 22704895 w 122"/>
              <a:gd name="T5" fmla="*/ 10618078 h 76"/>
              <a:gd name="T6" fmla="*/ 22704895 w 122"/>
              <a:gd name="T7" fmla="*/ 10618078 h 76"/>
              <a:gd name="T8" fmla="*/ 22704895 w 122"/>
              <a:gd name="T9" fmla="*/ 10618078 h 76"/>
              <a:gd name="T10" fmla="*/ 22704895 w 122"/>
              <a:gd name="T11" fmla="*/ 20573036 h 76"/>
              <a:gd name="T12" fmla="*/ 22704895 w 122"/>
              <a:gd name="T13" fmla="*/ 20573036 h 76"/>
              <a:gd name="T14" fmla="*/ 22704895 w 122"/>
              <a:gd name="T15" fmla="*/ 31191118 h 76"/>
              <a:gd name="T16" fmla="*/ 36014602 w 122"/>
              <a:gd name="T17" fmla="*/ 31191118 h 76"/>
              <a:gd name="T18" fmla="*/ 22704895 w 122"/>
              <a:gd name="T19" fmla="*/ 31191118 h 76"/>
              <a:gd name="T20" fmla="*/ 11744430 w 122"/>
              <a:gd name="T21" fmla="*/ 40482137 h 76"/>
              <a:gd name="T22" fmla="*/ 11744430 w 122"/>
              <a:gd name="T23" fmla="*/ 40482137 h 76"/>
              <a:gd name="T24" fmla="*/ 0 w 122"/>
              <a:gd name="T25" fmla="*/ 40482137 h 76"/>
              <a:gd name="T26" fmla="*/ 0 w 122"/>
              <a:gd name="T27" fmla="*/ 40482137 h 76"/>
              <a:gd name="T28" fmla="*/ 0 w 122"/>
              <a:gd name="T29" fmla="*/ 50437092 h 76"/>
              <a:gd name="T30" fmla="*/ 0 w 122"/>
              <a:gd name="T31" fmla="*/ 50437092 h 76"/>
              <a:gd name="T32" fmla="*/ 0 w 122"/>
              <a:gd name="T33" fmla="*/ 50437092 h 76"/>
              <a:gd name="T34" fmla="*/ 11744430 w 122"/>
              <a:gd name="T35" fmla="*/ 50437092 h 76"/>
              <a:gd name="T36" fmla="*/ 22704895 w 122"/>
              <a:gd name="T37" fmla="*/ 50437092 h 76"/>
              <a:gd name="T38" fmla="*/ 22704895 w 122"/>
              <a:gd name="T39" fmla="*/ 50437092 h 76"/>
              <a:gd name="T40" fmla="*/ 36014602 w 122"/>
              <a:gd name="T41" fmla="*/ 50437092 h 76"/>
              <a:gd name="T42" fmla="*/ 46975949 w 122"/>
              <a:gd name="T43" fmla="*/ 50437092 h 76"/>
              <a:gd name="T44" fmla="*/ 59503469 w 122"/>
              <a:gd name="T45" fmla="*/ 40482137 h 76"/>
              <a:gd name="T46" fmla="*/ 59503469 w 122"/>
              <a:gd name="T47" fmla="*/ 40482137 h 76"/>
              <a:gd name="T48" fmla="*/ 71247010 w 122"/>
              <a:gd name="T49" fmla="*/ 31191118 h 76"/>
              <a:gd name="T50" fmla="*/ 71247010 w 122"/>
              <a:gd name="T51" fmla="*/ 31191118 h 76"/>
              <a:gd name="T52" fmla="*/ 83773631 w 122"/>
              <a:gd name="T53" fmla="*/ 20573036 h 76"/>
              <a:gd name="T54" fmla="*/ 95518057 w 122"/>
              <a:gd name="T55" fmla="*/ 20573036 h 76"/>
              <a:gd name="T56" fmla="*/ 95518057 w 122"/>
              <a:gd name="T57" fmla="*/ 10618078 h 76"/>
              <a:gd name="T58" fmla="*/ 95518057 w 122"/>
              <a:gd name="T59" fmla="*/ 10618078 h 76"/>
              <a:gd name="T60" fmla="*/ 95518057 w 122"/>
              <a:gd name="T61" fmla="*/ 0 h 76"/>
              <a:gd name="T62" fmla="*/ 83773631 w 122"/>
              <a:gd name="T63" fmla="*/ 10618078 h 76"/>
              <a:gd name="T64" fmla="*/ 83773631 w 122"/>
              <a:gd name="T65" fmla="*/ 10618078 h 76"/>
              <a:gd name="T66" fmla="*/ 71247010 w 122"/>
              <a:gd name="T67" fmla="*/ 10618078 h 76"/>
              <a:gd name="T68" fmla="*/ 71247010 w 122"/>
              <a:gd name="T69" fmla="*/ 20573036 h 76"/>
              <a:gd name="T70" fmla="*/ 59503469 w 122"/>
              <a:gd name="T71" fmla="*/ 20573036 h 76"/>
              <a:gd name="T72" fmla="*/ 59503469 w 122"/>
              <a:gd name="T73" fmla="*/ 20573036 h 76"/>
              <a:gd name="T74" fmla="*/ 46975949 w 122"/>
              <a:gd name="T75" fmla="*/ 31191118 h 76"/>
              <a:gd name="T76" fmla="*/ 46975949 w 122"/>
              <a:gd name="T77" fmla="*/ 20573036 h 76"/>
              <a:gd name="T78" fmla="*/ 36014602 w 122"/>
              <a:gd name="T79" fmla="*/ 20573036 h 76"/>
              <a:gd name="T80" fmla="*/ 36014602 w 122"/>
              <a:gd name="T81" fmla="*/ 10618078 h 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2"/>
              <a:gd name="T124" fmla="*/ 0 h 76"/>
              <a:gd name="T125" fmla="*/ 122 w 122"/>
              <a:gd name="T126" fmla="*/ 76 h 7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2" h="76">
                <a:moveTo>
                  <a:pt x="46" y="16"/>
                </a:moveTo>
                <a:lnTo>
                  <a:pt x="29" y="16"/>
                </a:lnTo>
                <a:lnTo>
                  <a:pt x="29" y="31"/>
                </a:lnTo>
                <a:lnTo>
                  <a:pt x="29" y="47"/>
                </a:lnTo>
                <a:lnTo>
                  <a:pt x="46" y="47"/>
                </a:lnTo>
                <a:lnTo>
                  <a:pt x="29" y="47"/>
                </a:lnTo>
                <a:lnTo>
                  <a:pt x="15" y="61"/>
                </a:lnTo>
                <a:lnTo>
                  <a:pt x="0" y="61"/>
                </a:lnTo>
                <a:lnTo>
                  <a:pt x="0" y="76"/>
                </a:lnTo>
                <a:lnTo>
                  <a:pt x="15" y="76"/>
                </a:lnTo>
                <a:lnTo>
                  <a:pt x="29" y="76"/>
                </a:lnTo>
                <a:lnTo>
                  <a:pt x="46" y="76"/>
                </a:lnTo>
                <a:lnTo>
                  <a:pt x="60" y="76"/>
                </a:lnTo>
                <a:lnTo>
                  <a:pt x="76" y="61"/>
                </a:lnTo>
                <a:lnTo>
                  <a:pt x="91" y="47"/>
                </a:lnTo>
                <a:lnTo>
                  <a:pt x="107" y="31"/>
                </a:lnTo>
                <a:lnTo>
                  <a:pt x="122" y="31"/>
                </a:lnTo>
                <a:lnTo>
                  <a:pt x="122" y="16"/>
                </a:lnTo>
                <a:lnTo>
                  <a:pt x="122" y="0"/>
                </a:lnTo>
                <a:lnTo>
                  <a:pt x="107" y="16"/>
                </a:lnTo>
                <a:lnTo>
                  <a:pt x="91" y="16"/>
                </a:lnTo>
                <a:lnTo>
                  <a:pt x="91" y="31"/>
                </a:lnTo>
                <a:lnTo>
                  <a:pt x="76" y="31"/>
                </a:lnTo>
                <a:lnTo>
                  <a:pt x="60" y="47"/>
                </a:lnTo>
                <a:lnTo>
                  <a:pt x="60" y="31"/>
                </a:lnTo>
                <a:lnTo>
                  <a:pt x="46" y="31"/>
                </a:lnTo>
                <a:lnTo>
                  <a:pt x="46" y="16"/>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71" name="Freeform 45"/>
          <p:cNvSpPr>
            <a:spLocks/>
          </p:cNvSpPr>
          <p:nvPr/>
        </p:nvSpPr>
        <p:spPr bwMode="auto">
          <a:xfrm>
            <a:off x="949325" y="2739644"/>
            <a:ext cx="107950" cy="61913"/>
          </a:xfrm>
          <a:custGeom>
            <a:avLst/>
            <a:gdLst>
              <a:gd name="T0" fmla="*/ 36014602 w 122"/>
              <a:gd name="T1" fmla="*/ 10618078 h 76"/>
              <a:gd name="T2" fmla="*/ 36014602 w 122"/>
              <a:gd name="T3" fmla="*/ 10618078 h 76"/>
              <a:gd name="T4" fmla="*/ 22704895 w 122"/>
              <a:gd name="T5" fmla="*/ 10618078 h 76"/>
              <a:gd name="T6" fmla="*/ 22704895 w 122"/>
              <a:gd name="T7" fmla="*/ 10618078 h 76"/>
              <a:gd name="T8" fmla="*/ 22704895 w 122"/>
              <a:gd name="T9" fmla="*/ 10618078 h 76"/>
              <a:gd name="T10" fmla="*/ 22704895 w 122"/>
              <a:gd name="T11" fmla="*/ 10618078 h 76"/>
              <a:gd name="T12" fmla="*/ 22704895 w 122"/>
              <a:gd name="T13" fmla="*/ 10618078 h 76"/>
              <a:gd name="T14" fmla="*/ 22704895 w 122"/>
              <a:gd name="T15" fmla="*/ 20573036 h 76"/>
              <a:gd name="T16" fmla="*/ 22704895 w 122"/>
              <a:gd name="T17" fmla="*/ 20573036 h 76"/>
              <a:gd name="T18" fmla="*/ 22704895 w 122"/>
              <a:gd name="T19" fmla="*/ 31191118 h 76"/>
              <a:gd name="T20" fmla="*/ 36014602 w 122"/>
              <a:gd name="T21" fmla="*/ 31191118 h 76"/>
              <a:gd name="T22" fmla="*/ 36014602 w 122"/>
              <a:gd name="T23" fmla="*/ 31191118 h 76"/>
              <a:gd name="T24" fmla="*/ 22704895 w 122"/>
              <a:gd name="T25" fmla="*/ 31191118 h 76"/>
              <a:gd name="T26" fmla="*/ 11744430 w 122"/>
              <a:gd name="T27" fmla="*/ 40482137 h 76"/>
              <a:gd name="T28" fmla="*/ 11744430 w 122"/>
              <a:gd name="T29" fmla="*/ 40482137 h 76"/>
              <a:gd name="T30" fmla="*/ 0 w 122"/>
              <a:gd name="T31" fmla="*/ 40482137 h 76"/>
              <a:gd name="T32" fmla="*/ 0 w 122"/>
              <a:gd name="T33" fmla="*/ 40482137 h 76"/>
              <a:gd name="T34" fmla="*/ 0 w 122"/>
              <a:gd name="T35" fmla="*/ 40482137 h 76"/>
              <a:gd name="T36" fmla="*/ 0 w 122"/>
              <a:gd name="T37" fmla="*/ 50437092 h 76"/>
              <a:gd name="T38" fmla="*/ 0 w 122"/>
              <a:gd name="T39" fmla="*/ 50437092 h 76"/>
              <a:gd name="T40" fmla="*/ 0 w 122"/>
              <a:gd name="T41" fmla="*/ 50437092 h 76"/>
              <a:gd name="T42" fmla="*/ 0 w 122"/>
              <a:gd name="T43" fmla="*/ 50437092 h 76"/>
              <a:gd name="T44" fmla="*/ 11744430 w 122"/>
              <a:gd name="T45" fmla="*/ 50437092 h 76"/>
              <a:gd name="T46" fmla="*/ 22704895 w 122"/>
              <a:gd name="T47" fmla="*/ 50437092 h 76"/>
              <a:gd name="T48" fmla="*/ 22704895 w 122"/>
              <a:gd name="T49" fmla="*/ 50437092 h 76"/>
              <a:gd name="T50" fmla="*/ 36014602 w 122"/>
              <a:gd name="T51" fmla="*/ 50437092 h 76"/>
              <a:gd name="T52" fmla="*/ 46975949 w 122"/>
              <a:gd name="T53" fmla="*/ 50437092 h 76"/>
              <a:gd name="T54" fmla="*/ 59503469 w 122"/>
              <a:gd name="T55" fmla="*/ 40482137 h 76"/>
              <a:gd name="T56" fmla="*/ 59503469 w 122"/>
              <a:gd name="T57" fmla="*/ 40482137 h 76"/>
              <a:gd name="T58" fmla="*/ 71247010 w 122"/>
              <a:gd name="T59" fmla="*/ 31191118 h 76"/>
              <a:gd name="T60" fmla="*/ 71247010 w 122"/>
              <a:gd name="T61" fmla="*/ 31191118 h 76"/>
              <a:gd name="T62" fmla="*/ 71247010 w 122"/>
              <a:gd name="T63" fmla="*/ 31191118 h 76"/>
              <a:gd name="T64" fmla="*/ 83773631 w 122"/>
              <a:gd name="T65" fmla="*/ 20573036 h 76"/>
              <a:gd name="T66" fmla="*/ 95518057 w 122"/>
              <a:gd name="T67" fmla="*/ 20573036 h 76"/>
              <a:gd name="T68" fmla="*/ 95518057 w 122"/>
              <a:gd name="T69" fmla="*/ 10618078 h 76"/>
              <a:gd name="T70" fmla="*/ 95518057 w 122"/>
              <a:gd name="T71" fmla="*/ 10618078 h 76"/>
              <a:gd name="T72" fmla="*/ 95518057 w 122"/>
              <a:gd name="T73" fmla="*/ 10618078 h 76"/>
              <a:gd name="T74" fmla="*/ 95518057 w 122"/>
              <a:gd name="T75" fmla="*/ 0 h 76"/>
              <a:gd name="T76" fmla="*/ 83773631 w 122"/>
              <a:gd name="T77" fmla="*/ 10618078 h 76"/>
              <a:gd name="T78" fmla="*/ 83773631 w 122"/>
              <a:gd name="T79" fmla="*/ 10618078 h 76"/>
              <a:gd name="T80" fmla="*/ 71247010 w 122"/>
              <a:gd name="T81" fmla="*/ 10618078 h 76"/>
              <a:gd name="T82" fmla="*/ 71247010 w 122"/>
              <a:gd name="T83" fmla="*/ 20573036 h 76"/>
              <a:gd name="T84" fmla="*/ 59503469 w 122"/>
              <a:gd name="T85" fmla="*/ 20573036 h 76"/>
              <a:gd name="T86" fmla="*/ 59503469 w 122"/>
              <a:gd name="T87" fmla="*/ 20573036 h 76"/>
              <a:gd name="T88" fmla="*/ 59503469 w 122"/>
              <a:gd name="T89" fmla="*/ 20573036 h 76"/>
              <a:gd name="T90" fmla="*/ 46975949 w 122"/>
              <a:gd name="T91" fmla="*/ 31191118 h 76"/>
              <a:gd name="T92" fmla="*/ 46975949 w 122"/>
              <a:gd name="T93" fmla="*/ 20573036 h 76"/>
              <a:gd name="T94" fmla="*/ 36014602 w 122"/>
              <a:gd name="T95" fmla="*/ 20573036 h 76"/>
              <a:gd name="T96" fmla="*/ 36014602 w 122"/>
              <a:gd name="T97" fmla="*/ 10618078 h 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2"/>
              <a:gd name="T148" fmla="*/ 0 h 76"/>
              <a:gd name="T149" fmla="*/ 122 w 122"/>
              <a:gd name="T150" fmla="*/ 76 h 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2" h="76">
                <a:moveTo>
                  <a:pt x="46" y="16"/>
                </a:moveTo>
                <a:lnTo>
                  <a:pt x="46" y="16"/>
                </a:lnTo>
                <a:lnTo>
                  <a:pt x="29" y="16"/>
                </a:lnTo>
                <a:lnTo>
                  <a:pt x="29" y="31"/>
                </a:lnTo>
                <a:lnTo>
                  <a:pt x="29" y="47"/>
                </a:lnTo>
                <a:lnTo>
                  <a:pt x="46" y="47"/>
                </a:lnTo>
                <a:lnTo>
                  <a:pt x="29" y="47"/>
                </a:lnTo>
                <a:lnTo>
                  <a:pt x="15" y="61"/>
                </a:lnTo>
                <a:lnTo>
                  <a:pt x="0" y="61"/>
                </a:lnTo>
                <a:lnTo>
                  <a:pt x="0" y="76"/>
                </a:lnTo>
                <a:lnTo>
                  <a:pt x="15" y="76"/>
                </a:lnTo>
                <a:lnTo>
                  <a:pt x="29" y="76"/>
                </a:lnTo>
                <a:lnTo>
                  <a:pt x="46" y="76"/>
                </a:lnTo>
                <a:lnTo>
                  <a:pt x="60" y="76"/>
                </a:lnTo>
                <a:lnTo>
                  <a:pt x="76" y="61"/>
                </a:lnTo>
                <a:lnTo>
                  <a:pt x="91" y="47"/>
                </a:lnTo>
                <a:lnTo>
                  <a:pt x="107" y="31"/>
                </a:lnTo>
                <a:lnTo>
                  <a:pt x="122" y="31"/>
                </a:lnTo>
                <a:lnTo>
                  <a:pt x="122" y="16"/>
                </a:lnTo>
                <a:lnTo>
                  <a:pt x="122" y="0"/>
                </a:lnTo>
                <a:lnTo>
                  <a:pt x="107" y="16"/>
                </a:lnTo>
                <a:lnTo>
                  <a:pt x="91" y="16"/>
                </a:lnTo>
                <a:lnTo>
                  <a:pt x="91" y="31"/>
                </a:lnTo>
                <a:lnTo>
                  <a:pt x="76" y="31"/>
                </a:lnTo>
                <a:lnTo>
                  <a:pt x="60" y="47"/>
                </a:lnTo>
                <a:lnTo>
                  <a:pt x="60" y="31"/>
                </a:lnTo>
                <a:lnTo>
                  <a:pt x="46" y="31"/>
                </a:lnTo>
                <a:lnTo>
                  <a:pt x="46" y="16"/>
                </a:lnTo>
              </a:path>
            </a:pathLst>
          </a:custGeom>
          <a:solidFill>
            <a:srgbClr val="8CC68C"/>
          </a:solid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72" name="Freeform 46"/>
          <p:cNvSpPr>
            <a:spLocks/>
          </p:cNvSpPr>
          <p:nvPr/>
        </p:nvSpPr>
        <p:spPr bwMode="auto">
          <a:xfrm>
            <a:off x="868363" y="2618994"/>
            <a:ext cx="93662" cy="60325"/>
          </a:xfrm>
          <a:custGeom>
            <a:avLst/>
            <a:gdLst>
              <a:gd name="T0" fmla="*/ 0 w 107"/>
              <a:gd name="T1" fmla="*/ 10434657 h 77"/>
              <a:gd name="T2" fmla="*/ 12260093 w 107"/>
              <a:gd name="T3" fmla="*/ 10434657 h 77"/>
              <a:gd name="T4" fmla="*/ 23753384 w 107"/>
              <a:gd name="T5" fmla="*/ 10434657 h 77"/>
              <a:gd name="T6" fmla="*/ 23753384 w 107"/>
              <a:gd name="T7" fmla="*/ 10434657 h 77"/>
              <a:gd name="T8" fmla="*/ 34480750 w 107"/>
              <a:gd name="T9" fmla="*/ 10434657 h 77"/>
              <a:gd name="T10" fmla="*/ 34480750 w 107"/>
              <a:gd name="T11" fmla="*/ 10434657 h 77"/>
              <a:gd name="T12" fmla="*/ 34480750 w 107"/>
              <a:gd name="T13" fmla="*/ 10434657 h 77"/>
              <a:gd name="T14" fmla="*/ 34480750 w 107"/>
              <a:gd name="T15" fmla="*/ 19027444 h 77"/>
              <a:gd name="T16" fmla="*/ 34480750 w 107"/>
              <a:gd name="T17" fmla="*/ 19027444 h 77"/>
              <a:gd name="T18" fmla="*/ 23753384 w 107"/>
              <a:gd name="T19" fmla="*/ 19027444 h 77"/>
              <a:gd name="T20" fmla="*/ 23753384 w 107"/>
              <a:gd name="T21" fmla="*/ 28233668 h 77"/>
              <a:gd name="T22" fmla="*/ 12260093 w 107"/>
              <a:gd name="T23" fmla="*/ 28233668 h 77"/>
              <a:gd name="T24" fmla="*/ 12260093 w 107"/>
              <a:gd name="T25" fmla="*/ 38054104 h 77"/>
              <a:gd name="T26" fmla="*/ 23753384 w 107"/>
              <a:gd name="T27" fmla="*/ 38054104 h 77"/>
              <a:gd name="T28" fmla="*/ 23753384 w 107"/>
              <a:gd name="T29" fmla="*/ 28233668 h 77"/>
              <a:gd name="T30" fmla="*/ 34480750 w 107"/>
              <a:gd name="T31" fmla="*/ 28233668 h 77"/>
              <a:gd name="T32" fmla="*/ 34480750 w 107"/>
              <a:gd name="T33" fmla="*/ 28233668 h 77"/>
              <a:gd name="T34" fmla="*/ 34480750 w 107"/>
              <a:gd name="T35" fmla="*/ 28233668 h 77"/>
              <a:gd name="T36" fmla="*/ 34480750 w 107"/>
              <a:gd name="T37" fmla="*/ 28233668 h 77"/>
              <a:gd name="T38" fmla="*/ 34480750 w 107"/>
              <a:gd name="T39" fmla="*/ 38054104 h 77"/>
              <a:gd name="T40" fmla="*/ 34480750 w 107"/>
              <a:gd name="T41" fmla="*/ 38054104 h 77"/>
              <a:gd name="T42" fmla="*/ 34480750 w 107"/>
              <a:gd name="T43" fmla="*/ 38054104 h 77"/>
              <a:gd name="T44" fmla="*/ 34480750 w 107"/>
              <a:gd name="T45" fmla="*/ 47261106 h 77"/>
              <a:gd name="T46" fmla="*/ 34480750 w 107"/>
              <a:gd name="T47" fmla="*/ 38054104 h 77"/>
              <a:gd name="T48" fmla="*/ 46739964 w 107"/>
              <a:gd name="T49" fmla="*/ 38054104 h 77"/>
              <a:gd name="T50" fmla="*/ 46739964 w 107"/>
              <a:gd name="T51" fmla="*/ 38054104 h 77"/>
              <a:gd name="T52" fmla="*/ 46739964 w 107"/>
              <a:gd name="T53" fmla="*/ 28233668 h 77"/>
              <a:gd name="T54" fmla="*/ 46739964 w 107"/>
              <a:gd name="T55" fmla="*/ 28233668 h 77"/>
              <a:gd name="T56" fmla="*/ 46739964 w 107"/>
              <a:gd name="T57" fmla="*/ 28233668 h 77"/>
              <a:gd name="T58" fmla="*/ 46739964 w 107"/>
              <a:gd name="T59" fmla="*/ 28233668 h 77"/>
              <a:gd name="T60" fmla="*/ 58233265 w 107"/>
              <a:gd name="T61" fmla="*/ 28233668 h 77"/>
              <a:gd name="T62" fmla="*/ 58233265 w 107"/>
              <a:gd name="T63" fmla="*/ 28233668 h 77"/>
              <a:gd name="T64" fmla="*/ 70493355 w 107"/>
              <a:gd name="T65" fmla="*/ 28233668 h 77"/>
              <a:gd name="T66" fmla="*/ 70493355 w 107"/>
              <a:gd name="T67" fmla="*/ 28233668 h 77"/>
              <a:gd name="T68" fmla="*/ 81986642 w 107"/>
              <a:gd name="T69" fmla="*/ 28233668 h 77"/>
              <a:gd name="T70" fmla="*/ 81986642 w 107"/>
              <a:gd name="T71" fmla="*/ 19027444 h 77"/>
              <a:gd name="T72" fmla="*/ 81986642 w 107"/>
              <a:gd name="T73" fmla="*/ 19027444 h 77"/>
              <a:gd name="T74" fmla="*/ 70493355 w 107"/>
              <a:gd name="T75" fmla="*/ 19027444 h 77"/>
              <a:gd name="T76" fmla="*/ 58233265 w 107"/>
              <a:gd name="T77" fmla="*/ 19027444 h 77"/>
              <a:gd name="T78" fmla="*/ 58233265 w 107"/>
              <a:gd name="T79" fmla="*/ 19027444 h 77"/>
              <a:gd name="T80" fmla="*/ 46739964 w 107"/>
              <a:gd name="T81" fmla="*/ 10434657 h 77"/>
              <a:gd name="T82" fmla="*/ 58233265 w 107"/>
              <a:gd name="T83" fmla="*/ 10434657 h 77"/>
              <a:gd name="T84" fmla="*/ 58233265 w 107"/>
              <a:gd name="T85" fmla="*/ 10434657 h 77"/>
              <a:gd name="T86" fmla="*/ 58233265 w 107"/>
              <a:gd name="T87" fmla="*/ 10434657 h 77"/>
              <a:gd name="T88" fmla="*/ 58233265 w 107"/>
              <a:gd name="T89" fmla="*/ 10434657 h 77"/>
              <a:gd name="T90" fmla="*/ 58233265 w 107"/>
              <a:gd name="T91" fmla="*/ 10434657 h 77"/>
              <a:gd name="T92" fmla="*/ 58233265 w 107"/>
              <a:gd name="T93" fmla="*/ 0 h 77"/>
              <a:gd name="T94" fmla="*/ 58233265 w 107"/>
              <a:gd name="T95" fmla="*/ 0 h 77"/>
              <a:gd name="T96" fmla="*/ 58233265 w 107"/>
              <a:gd name="T97" fmla="*/ 0 h 77"/>
              <a:gd name="T98" fmla="*/ 46739964 w 107"/>
              <a:gd name="T99" fmla="*/ 0 h 77"/>
              <a:gd name="T100" fmla="*/ 46739964 w 107"/>
              <a:gd name="T101" fmla="*/ 0 h 77"/>
              <a:gd name="T102" fmla="*/ 34480750 w 107"/>
              <a:gd name="T103" fmla="*/ 10434657 h 77"/>
              <a:gd name="T104" fmla="*/ 23753384 w 107"/>
              <a:gd name="T105" fmla="*/ 10434657 h 77"/>
              <a:gd name="T106" fmla="*/ 23753384 w 107"/>
              <a:gd name="T107" fmla="*/ 10434657 h 77"/>
              <a:gd name="T108" fmla="*/ 12260093 w 107"/>
              <a:gd name="T109" fmla="*/ 10434657 h 77"/>
              <a:gd name="T110" fmla="*/ 12260093 w 107"/>
              <a:gd name="T111" fmla="*/ 10434657 h 77"/>
              <a:gd name="T112" fmla="*/ 0 w 107"/>
              <a:gd name="T113" fmla="*/ 10434657 h 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
              <a:gd name="T172" fmla="*/ 0 h 77"/>
              <a:gd name="T173" fmla="*/ 107 w 107"/>
              <a:gd name="T174" fmla="*/ 77 h 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 h="77">
                <a:moveTo>
                  <a:pt x="0" y="17"/>
                </a:moveTo>
                <a:lnTo>
                  <a:pt x="16" y="17"/>
                </a:lnTo>
                <a:lnTo>
                  <a:pt x="31" y="17"/>
                </a:lnTo>
                <a:lnTo>
                  <a:pt x="45" y="17"/>
                </a:lnTo>
                <a:lnTo>
                  <a:pt x="45" y="31"/>
                </a:lnTo>
                <a:lnTo>
                  <a:pt x="31" y="31"/>
                </a:lnTo>
                <a:lnTo>
                  <a:pt x="31" y="46"/>
                </a:lnTo>
                <a:lnTo>
                  <a:pt x="16" y="46"/>
                </a:lnTo>
                <a:lnTo>
                  <a:pt x="16" y="62"/>
                </a:lnTo>
                <a:lnTo>
                  <a:pt x="31" y="62"/>
                </a:lnTo>
                <a:lnTo>
                  <a:pt x="31" y="46"/>
                </a:lnTo>
                <a:lnTo>
                  <a:pt x="45" y="46"/>
                </a:lnTo>
                <a:lnTo>
                  <a:pt x="45" y="62"/>
                </a:lnTo>
                <a:lnTo>
                  <a:pt x="45" y="77"/>
                </a:lnTo>
                <a:lnTo>
                  <a:pt x="45" y="62"/>
                </a:lnTo>
                <a:lnTo>
                  <a:pt x="61" y="62"/>
                </a:lnTo>
                <a:lnTo>
                  <a:pt x="61" y="46"/>
                </a:lnTo>
                <a:lnTo>
                  <a:pt x="76" y="46"/>
                </a:lnTo>
                <a:lnTo>
                  <a:pt x="92" y="46"/>
                </a:lnTo>
                <a:lnTo>
                  <a:pt x="107" y="46"/>
                </a:lnTo>
                <a:lnTo>
                  <a:pt x="107" y="31"/>
                </a:lnTo>
                <a:lnTo>
                  <a:pt x="92" y="31"/>
                </a:lnTo>
                <a:lnTo>
                  <a:pt x="76" y="31"/>
                </a:lnTo>
                <a:lnTo>
                  <a:pt x="61" y="17"/>
                </a:lnTo>
                <a:lnTo>
                  <a:pt x="76" y="17"/>
                </a:lnTo>
                <a:lnTo>
                  <a:pt x="76" y="0"/>
                </a:lnTo>
                <a:lnTo>
                  <a:pt x="61" y="0"/>
                </a:lnTo>
                <a:lnTo>
                  <a:pt x="45" y="17"/>
                </a:lnTo>
                <a:lnTo>
                  <a:pt x="31" y="17"/>
                </a:lnTo>
                <a:lnTo>
                  <a:pt x="16" y="17"/>
                </a:lnTo>
                <a:lnTo>
                  <a:pt x="0" y="17"/>
                </a:lnTo>
                <a:close/>
              </a:path>
            </a:pathLst>
          </a:custGeom>
          <a:solidFill>
            <a:srgbClr val="8CC68C"/>
          </a:solidFill>
          <a:ln w="9525">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73" name="Freeform 47"/>
          <p:cNvSpPr>
            <a:spLocks/>
          </p:cNvSpPr>
          <p:nvPr/>
        </p:nvSpPr>
        <p:spPr bwMode="auto">
          <a:xfrm>
            <a:off x="868363" y="2618994"/>
            <a:ext cx="93662" cy="60325"/>
          </a:xfrm>
          <a:custGeom>
            <a:avLst/>
            <a:gdLst>
              <a:gd name="T0" fmla="*/ 0 w 107"/>
              <a:gd name="T1" fmla="*/ 10434657 h 77"/>
              <a:gd name="T2" fmla="*/ 23753384 w 107"/>
              <a:gd name="T3" fmla="*/ 10434657 h 77"/>
              <a:gd name="T4" fmla="*/ 34480750 w 107"/>
              <a:gd name="T5" fmla="*/ 10434657 h 77"/>
              <a:gd name="T6" fmla="*/ 34480750 w 107"/>
              <a:gd name="T7" fmla="*/ 10434657 h 77"/>
              <a:gd name="T8" fmla="*/ 34480750 w 107"/>
              <a:gd name="T9" fmla="*/ 19027444 h 77"/>
              <a:gd name="T10" fmla="*/ 34480750 w 107"/>
              <a:gd name="T11" fmla="*/ 19027444 h 77"/>
              <a:gd name="T12" fmla="*/ 23753384 w 107"/>
              <a:gd name="T13" fmla="*/ 28233668 h 77"/>
              <a:gd name="T14" fmla="*/ 12260093 w 107"/>
              <a:gd name="T15" fmla="*/ 38054104 h 77"/>
              <a:gd name="T16" fmla="*/ 23753384 w 107"/>
              <a:gd name="T17" fmla="*/ 38054104 h 77"/>
              <a:gd name="T18" fmla="*/ 34480750 w 107"/>
              <a:gd name="T19" fmla="*/ 28233668 h 77"/>
              <a:gd name="T20" fmla="*/ 34480750 w 107"/>
              <a:gd name="T21" fmla="*/ 28233668 h 77"/>
              <a:gd name="T22" fmla="*/ 34480750 w 107"/>
              <a:gd name="T23" fmla="*/ 28233668 h 77"/>
              <a:gd name="T24" fmla="*/ 34480750 w 107"/>
              <a:gd name="T25" fmla="*/ 38054104 h 77"/>
              <a:gd name="T26" fmla="*/ 34480750 w 107"/>
              <a:gd name="T27" fmla="*/ 38054104 h 77"/>
              <a:gd name="T28" fmla="*/ 34480750 w 107"/>
              <a:gd name="T29" fmla="*/ 38054104 h 77"/>
              <a:gd name="T30" fmla="*/ 46739964 w 107"/>
              <a:gd name="T31" fmla="*/ 38054104 h 77"/>
              <a:gd name="T32" fmla="*/ 46739964 w 107"/>
              <a:gd name="T33" fmla="*/ 28233668 h 77"/>
              <a:gd name="T34" fmla="*/ 46739964 w 107"/>
              <a:gd name="T35" fmla="*/ 28233668 h 77"/>
              <a:gd name="T36" fmla="*/ 46739964 w 107"/>
              <a:gd name="T37" fmla="*/ 28233668 h 77"/>
              <a:gd name="T38" fmla="*/ 58233265 w 107"/>
              <a:gd name="T39" fmla="*/ 28233668 h 77"/>
              <a:gd name="T40" fmla="*/ 70493355 w 107"/>
              <a:gd name="T41" fmla="*/ 28233668 h 77"/>
              <a:gd name="T42" fmla="*/ 81986642 w 107"/>
              <a:gd name="T43" fmla="*/ 19027444 h 77"/>
              <a:gd name="T44" fmla="*/ 81986642 w 107"/>
              <a:gd name="T45" fmla="*/ 19027444 h 77"/>
              <a:gd name="T46" fmla="*/ 58233265 w 107"/>
              <a:gd name="T47" fmla="*/ 19027444 h 77"/>
              <a:gd name="T48" fmla="*/ 46739964 w 107"/>
              <a:gd name="T49" fmla="*/ 10434657 h 77"/>
              <a:gd name="T50" fmla="*/ 58233265 w 107"/>
              <a:gd name="T51" fmla="*/ 10434657 h 77"/>
              <a:gd name="T52" fmla="*/ 58233265 w 107"/>
              <a:gd name="T53" fmla="*/ 10434657 h 77"/>
              <a:gd name="T54" fmla="*/ 58233265 w 107"/>
              <a:gd name="T55" fmla="*/ 10434657 h 77"/>
              <a:gd name="T56" fmla="*/ 58233265 w 107"/>
              <a:gd name="T57" fmla="*/ 0 h 77"/>
              <a:gd name="T58" fmla="*/ 58233265 w 107"/>
              <a:gd name="T59" fmla="*/ 0 h 77"/>
              <a:gd name="T60" fmla="*/ 46739964 w 107"/>
              <a:gd name="T61" fmla="*/ 0 h 77"/>
              <a:gd name="T62" fmla="*/ 34480750 w 107"/>
              <a:gd name="T63" fmla="*/ 10434657 h 77"/>
              <a:gd name="T64" fmla="*/ 23753384 w 107"/>
              <a:gd name="T65" fmla="*/ 10434657 h 77"/>
              <a:gd name="T66" fmla="*/ 12260093 w 107"/>
              <a:gd name="T67" fmla="*/ 10434657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
              <a:gd name="T103" fmla="*/ 0 h 77"/>
              <a:gd name="T104" fmla="*/ 107 w 107"/>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 h="77">
                <a:moveTo>
                  <a:pt x="0" y="17"/>
                </a:moveTo>
                <a:lnTo>
                  <a:pt x="0" y="17"/>
                </a:lnTo>
                <a:lnTo>
                  <a:pt x="16" y="17"/>
                </a:lnTo>
                <a:lnTo>
                  <a:pt x="31" y="17"/>
                </a:lnTo>
                <a:lnTo>
                  <a:pt x="45" y="17"/>
                </a:lnTo>
                <a:lnTo>
                  <a:pt x="45" y="31"/>
                </a:lnTo>
                <a:lnTo>
                  <a:pt x="31" y="31"/>
                </a:lnTo>
                <a:lnTo>
                  <a:pt x="31" y="46"/>
                </a:lnTo>
                <a:lnTo>
                  <a:pt x="16" y="46"/>
                </a:lnTo>
                <a:lnTo>
                  <a:pt x="16" y="62"/>
                </a:lnTo>
                <a:lnTo>
                  <a:pt x="31" y="62"/>
                </a:lnTo>
                <a:lnTo>
                  <a:pt x="31" y="46"/>
                </a:lnTo>
                <a:lnTo>
                  <a:pt x="45" y="46"/>
                </a:lnTo>
                <a:lnTo>
                  <a:pt x="45" y="62"/>
                </a:lnTo>
                <a:lnTo>
                  <a:pt x="45" y="77"/>
                </a:lnTo>
                <a:lnTo>
                  <a:pt x="45" y="62"/>
                </a:lnTo>
                <a:lnTo>
                  <a:pt x="61" y="62"/>
                </a:lnTo>
                <a:lnTo>
                  <a:pt x="61" y="46"/>
                </a:lnTo>
                <a:lnTo>
                  <a:pt x="76" y="46"/>
                </a:lnTo>
                <a:lnTo>
                  <a:pt x="92" y="46"/>
                </a:lnTo>
                <a:lnTo>
                  <a:pt x="107" y="46"/>
                </a:lnTo>
                <a:lnTo>
                  <a:pt x="107" y="31"/>
                </a:lnTo>
                <a:lnTo>
                  <a:pt x="92" y="31"/>
                </a:lnTo>
                <a:lnTo>
                  <a:pt x="76" y="31"/>
                </a:lnTo>
                <a:lnTo>
                  <a:pt x="61" y="17"/>
                </a:lnTo>
                <a:lnTo>
                  <a:pt x="76" y="17"/>
                </a:lnTo>
                <a:lnTo>
                  <a:pt x="76" y="0"/>
                </a:lnTo>
                <a:lnTo>
                  <a:pt x="61" y="0"/>
                </a:lnTo>
                <a:lnTo>
                  <a:pt x="45" y="17"/>
                </a:lnTo>
                <a:lnTo>
                  <a:pt x="31" y="17"/>
                </a:lnTo>
                <a:lnTo>
                  <a:pt x="16" y="17"/>
                </a:lnTo>
                <a:lnTo>
                  <a:pt x="0" y="17"/>
                </a:lnTo>
              </a:path>
            </a:pathLst>
          </a:custGeom>
          <a:solidFill>
            <a:srgbClr val="8CC68C"/>
          </a:solid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74" name="Freeform 48"/>
          <p:cNvSpPr>
            <a:spLocks/>
          </p:cNvSpPr>
          <p:nvPr/>
        </p:nvSpPr>
        <p:spPr bwMode="auto">
          <a:xfrm>
            <a:off x="3894138" y="3915982"/>
            <a:ext cx="1754187" cy="1674812"/>
          </a:xfrm>
          <a:custGeom>
            <a:avLst/>
            <a:gdLst>
              <a:gd name="T0" fmla="*/ 1072743825 w 1986"/>
              <a:gd name="T1" fmla="*/ 153485303 h 2184"/>
              <a:gd name="T2" fmla="*/ 1120334747 w 1986"/>
              <a:gd name="T3" fmla="*/ 224641823 h 2184"/>
              <a:gd name="T4" fmla="*/ 1215516592 w 1986"/>
              <a:gd name="T5" fmla="*/ 314616150 h 2184"/>
              <a:gd name="T6" fmla="*/ 1274810042 w 1986"/>
              <a:gd name="T7" fmla="*/ 386360033 h 2184"/>
              <a:gd name="T8" fmla="*/ 1334103491 w 1986"/>
              <a:gd name="T9" fmla="*/ 422232071 h 2184"/>
              <a:gd name="T10" fmla="*/ 1406659333 w 1986"/>
              <a:gd name="T11" fmla="*/ 458692191 h 2184"/>
              <a:gd name="T12" fmla="*/ 1490138651 w 1986"/>
              <a:gd name="T13" fmla="*/ 449282880 h 2184"/>
              <a:gd name="T14" fmla="*/ 1536949641 w 1986"/>
              <a:gd name="T15" fmla="*/ 431053204 h 2184"/>
              <a:gd name="T16" fmla="*/ 1501061245 w 1986"/>
              <a:gd name="T17" fmla="*/ 529848663 h 2184"/>
              <a:gd name="T18" fmla="*/ 1369991004 w 1986"/>
              <a:gd name="T19" fmla="*/ 646285621 h 2184"/>
              <a:gd name="T20" fmla="*/ 1263107515 w 1986"/>
              <a:gd name="T21" fmla="*/ 736848125 h 2184"/>
              <a:gd name="T22" fmla="*/ 1274810042 w 1986"/>
              <a:gd name="T23" fmla="*/ 826234466 h 2184"/>
              <a:gd name="T24" fmla="*/ 1298995028 w 1986"/>
              <a:gd name="T25" fmla="*/ 934438469 h 2184"/>
              <a:gd name="T26" fmla="*/ 1179628196 w 1986"/>
              <a:gd name="T27" fmla="*/ 1005594174 h 2184"/>
              <a:gd name="T28" fmla="*/ 1156223143 w 1986"/>
              <a:gd name="T29" fmla="*/ 1042054294 h 2184"/>
              <a:gd name="T30" fmla="*/ 1132037274 w 1986"/>
              <a:gd name="T31" fmla="*/ 1104977811 h 2184"/>
              <a:gd name="T32" fmla="*/ 1083666418 w 1986"/>
              <a:gd name="T33" fmla="*/ 1158492019 h 2184"/>
              <a:gd name="T34" fmla="*/ 1000187983 w 1986"/>
              <a:gd name="T35" fmla="*/ 1230824080 h 2184"/>
              <a:gd name="T36" fmla="*/ 869897454 w 1986"/>
              <a:gd name="T37" fmla="*/ 1275517154 h 2184"/>
              <a:gd name="T38" fmla="*/ 798121545 w 1986"/>
              <a:gd name="T39" fmla="*/ 1284338287 h 2184"/>
              <a:gd name="T40" fmla="*/ 751310555 w 1986"/>
              <a:gd name="T41" fmla="*/ 1257287478 h 2184"/>
              <a:gd name="T42" fmla="*/ 763013082 w 1986"/>
              <a:gd name="T43" fmla="*/ 1221415536 h 2184"/>
              <a:gd name="T44" fmla="*/ 727125569 w 1986"/>
              <a:gd name="T45" fmla="*/ 1167900562 h 2184"/>
              <a:gd name="T46" fmla="*/ 667832120 w 1986"/>
              <a:gd name="T47" fmla="*/ 1032645750 h 2184"/>
              <a:gd name="T48" fmla="*/ 619461264 w 1986"/>
              <a:gd name="T49" fmla="*/ 969722233 h 2184"/>
              <a:gd name="T50" fmla="*/ 643646251 w 1986"/>
              <a:gd name="T51" fmla="*/ 879747906 h 2184"/>
              <a:gd name="T52" fmla="*/ 655348777 w 1986"/>
              <a:gd name="T53" fmla="*/ 816825155 h 2184"/>
              <a:gd name="T54" fmla="*/ 655348777 w 1986"/>
              <a:gd name="T55" fmla="*/ 781541200 h 2184"/>
              <a:gd name="T56" fmla="*/ 584352801 w 1986"/>
              <a:gd name="T57" fmla="*/ 692155051 h 2184"/>
              <a:gd name="T58" fmla="*/ 571870342 w 1986"/>
              <a:gd name="T59" fmla="*/ 575129148 h 2184"/>
              <a:gd name="T60" fmla="*/ 500874366 w 1986"/>
              <a:gd name="T61" fmla="*/ 566308783 h 2184"/>
              <a:gd name="T62" fmla="*/ 441580806 w 1986"/>
              <a:gd name="T63" fmla="*/ 529848663 h 2184"/>
              <a:gd name="T64" fmla="*/ 322993025 w 1986"/>
              <a:gd name="T65" fmla="*/ 548078339 h 2184"/>
              <a:gd name="T66" fmla="*/ 239514589 w 1986"/>
              <a:gd name="T67" fmla="*/ 538669029 h 2184"/>
              <a:gd name="T68" fmla="*/ 191143679 w 1986"/>
              <a:gd name="T69" fmla="*/ 548078339 h 2184"/>
              <a:gd name="T70" fmla="*/ 166957809 w 1986"/>
              <a:gd name="T71" fmla="*/ 538669029 h 2184"/>
              <a:gd name="T72" fmla="*/ 120147703 w 1986"/>
              <a:gd name="T73" fmla="*/ 512206398 h 2184"/>
              <a:gd name="T74" fmla="*/ 60854226 w 1986"/>
              <a:gd name="T75" fmla="*/ 440462514 h 2184"/>
              <a:gd name="T76" fmla="*/ 0 w 1986"/>
              <a:gd name="T77" fmla="*/ 341078781 h 2184"/>
              <a:gd name="T78" fmla="*/ 36668343 w 1986"/>
              <a:gd name="T79" fmla="*/ 269923076 h 2184"/>
              <a:gd name="T80" fmla="*/ 72556753 w 1986"/>
              <a:gd name="T81" fmla="*/ 188769834 h 2184"/>
              <a:gd name="T82" fmla="*/ 120147703 w 1986"/>
              <a:gd name="T83" fmla="*/ 153485303 h 2184"/>
              <a:gd name="T84" fmla="*/ 166957809 w 1986"/>
              <a:gd name="T85" fmla="*/ 125846316 h 2184"/>
              <a:gd name="T86" fmla="*/ 226251258 w 1986"/>
              <a:gd name="T87" fmla="*/ 107616640 h 2184"/>
              <a:gd name="T88" fmla="*/ 286324696 w 1986"/>
              <a:gd name="T89" fmla="*/ 54102409 h 2184"/>
              <a:gd name="T90" fmla="*/ 346398961 w 1986"/>
              <a:gd name="T91" fmla="*/ 18230449 h 2184"/>
              <a:gd name="T92" fmla="*/ 369804014 w 1986"/>
              <a:gd name="T93" fmla="*/ 27638999 h 2184"/>
              <a:gd name="T94" fmla="*/ 417394937 w 1986"/>
              <a:gd name="T95" fmla="*/ 35871954 h 2184"/>
              <a:gd name="T96" fmla="*/ 489170956 w 1986"/>
              <a:gd name="T97" fmla="*/ 27638999 h 2184"/>
              <a:gd name="T98" fmla="*/ 619461264 w 1986"/>
              <a:gd name="T99" fmla="*/ 27638999 h 2184"/>
              <a:gd name="T100" fmla="*/ 655348777 w 1986"/>
              <a:gd name="T101" fmla="*/ 35871954 h 2184"/>
              <a:gd name="T102" fmla="*/ 667832120 w 1986"/>
              <a:gd name="T103" fmla="*/ 45869442 h 2184"/>
              <a:gd name="T104" fmla="*/ 667832120 w 1986"/>
              <a:gd name="T105" fmla="*/ 62923542 h 2184"/>
              <a:gd name="T106" fmla="*/ 667832120 w 1986"/>
              <a:gd name="T107" fmla="*/ 98795483 h 2184"/>
              <a:gd name="T108" fmla="*/ 714642226 w 1986"/>
              <a:gd name="T109" fmla="*/ 98795483 h 2184"/>
              <a:gd name="T110" fmla="*/ 751310555 w 1986"/>
              <a:gd name="T111" fmla="*/ 125846316 h 2184"/>
              <a:gd name="T112" fmla="*/ 810604005 w 1986"/>
              <a:gd name="T113" fmla="*/ 153485303 h 2184"/>
              <a:gd name="T114" fmla="*/ 834789874 w 1986"/>
              <a:gd name="T115" fmla="*/ 135255627 h 2184"/>
              <a:gd name="T116" fmla="*/ 881600864 w 1986"/>
              <a:gd name="T117" fmla="*/ 117025184 h 2184"/>
              <a:gd name="T118" fmla="*/ 965079520 w 1986"/>
              <a:gd name="T119" fmla="*/ 125846316 h 2184"/>
              <a:gd name="T120" fmla="*/ 1013450375 w 1986"/>
              <a:gd name="T121" fmla="*/ 135255627 h 2184"/>
              <a:gd name="T122" fmla="*/ 1048558839 w 1986"/>
              <a:gd name="T123" fmla="*/ 125846316 h 2184"/>
              <a:gd name="T124" fmla="*/ 1107852288 w 1986"/>
              <a:gd name="T125" fmla="*/ 135255627 h 218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86"/>
              <a:gd name="T190" fmla="*/ 0 h 2184"/>
              <a:gd name="T191" fmla="*/ 1986 w 1986"/>
              <a:gd name="T192" fmla="*/ 2184 h 218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86" h="2184">
                <a:moveTo>
                  <a:pt x="1420" y="306"/>
                </a:moveTo>
                <a:lnTo>
                  <a:pt x="1420" y="306"/>
                </a:lnTo>
                <a:lnTo>
                  <a:pt x="1406" y="290"/>
                </a:lnTo>
                <a:lnTo>
                  <a:pt x="1406" y="275"/>
                </a:lnTo>
                <a:lnTo>
                  <a:pt x="1389" y="261"/>
                </a:lnTo>
                <a:lnTo>
                  <a:pt x="1375" y="261"/>
                </a:lnTo>
                <a:lnTo>
                  <a:pt x="1360" y="261"/>
                </a:lnTo>
                <a:lnTo>
                  <a:pt x="1360" y="275"/>
                </a:lnTo>
                <a:lnTo>
                  <a:pt x="1360" y="290"/>
                </a:lnTo>
                <a:lnTo>
                  <a:pt x="1389" y="321"/>
                </a:lnTo>
                <a:lnTo>
                  <a:pt x="1406" y="337"/>
                </a:lnTo>
                <a:lnTo>
                  <a:pt x="1420" y="366"/>
                </a:lnTo>
                <a:lnTo>
                  <a:pt x="1436" y="382"/>
                </a:lnTo>
                <a:lnTo>
                  <a:pt x="1451" y="413"/>
                </a:lnTo>
                <a:lnTo>
                  <a:pt x="1482" y="428"/>
                </a:lnTo>
                <a:lnTo>
                  <a:pt x="1496" y="459"/>
                </a:lnTo>
                <a:lnTo>
                  <a:pt x="1512" y="473"/>
                </a:lnTo>
                <a:lnTo>
                  <a:pt x="1527" y="504"/>
                </a:lnTo>
                <a:lnTo>
                  <a:pt x="1543" y="520"/>
                </a:lnTo>
                <a:lnTo>
                  <a:pt x="1558" y="535"/>
                </a:lnTo>
                <a:lnTo>
                  <a:pt x="1558" y="550"/>
                </a:lnTo>
                <a:lnTo>
                  <a:pt x="1573" y="580"/>
                </a:lnTo>
                <a:lnTo>
                  <a:pt x="1589" y="596"/>
                </a:lnTo>
                <a:lnTo>
                  <a:pt x="1589" y="611"/>
                </a:lnTo>
                <a:lnTo>
                  <a:pt x="1603" y="627"/>
                </a:lnTo>
                <a:lnTo>
                  <a:pt x="1619" y="642"/>
                </a:lnTo>
                <a:lnTo>
                  <a:pt x="1634" y="657"/>
                </a:lnTo>
                <a:lnTo>
                  <a:pt x="1649" y="673"/>
                </a:lnTo>
                <a:lnTo>
                  <a:pt x="1649" y="687"/>
                </a:lnTo>
                <a:lnTo>
                  <a:pt x="1665" y="687"/>
                </a:lnTo>
                <a:lnTo>
                  <a:pt x="1680" y="703"/>
                </a:lnTo>
                <a:lnTo>
                  <a:pt x="1696" y="718"/>
                </a:lnTo>
                <a:lnTo>
                  <a:pt x="1710" y="718"/>
                </a:lnTo>
                <a:lnTo>
                  <a:pt x="1710" y="733"/>
                </a:lnTo>
                <a:lnTo>
                  <a:pt x="1726" y="749"/>
                </a:lnTo>
                <a:lnTo>
                  <a:pt x="1741" y="764"/>
                </a:lnTo>
                <a:lnTo>
                  <a:pt x="1756" y="780"/>
                </a:lnTo>
                <a:lnTo>
                  <a:pt x="1772" y="780"/>
                </a:lnTo>
                <a:lnTo>
                  <a:pt x="1786" y="780"/>
                </a:lnTo>
                <a:lnTo>
                  <a:pt x="1803" y="780"/>
                </a:lnTo>
                <a:lnTo>
                  <a:pt x="1817" y="780"/>
                </a:lnTo>
                <a:lnTo>
                  <a:pt x="1832" y="780"/>
                </a:lnTo>
                <a:lnTo>
                  <a:pt x="1848" y="780"/>
                </a:lnTo>
                <a:lnTo>
                  <a:pt x="1863" y="780"/>
                </a:lnTo>
                <a:lnTo>
                  <a:pt x="1879" y="764"/>
                </a:lnTo>
                <a:lnTo>
                  <a:pt x="1893" y="764"/>
                </a:lnTo>
                <a:lnTo>
                  <a:pt x="1910" y="764"/>
                </a:lnTo>
                <a:lnTo>
                  <a:pt x="1910" y="749"/>
                </a:lnTo>
                <a:lnTo>
                  <a:pt x="1924" y="749"/>
                </a:lnTo>
                <a:lnTo>
                  <a:pt x="1939" y="733"/>
                </a:lnTo>
                <a:lnTo>
                  <a:pt x="1955" y="733"/>
                </a:lnTo>
                <a:lnTo>
                  <a:pt x="1970" y="718"/>
                </a:lnTo>
                <a:lnTo>
                  <a:pt x="1970" y="733"/>
                </a:lnTo>
                <a:lnTo>
                  <a:pt x="1986" y="733"/>
                </a:lnTo>
                <a:lnTo>
                  <a:pt x="1970" y="764"/>
                </a:lnTo>
                <a:lnTo>
                  <a:pt x="1970" y="794"/>
                </a:lnTo>
                <a:lnTo>
                  <a:pt x="1955" y="840"/>
                </a:lnTo>
                <a:lnTo>
                  <a:pt x="1939" y="871"/>
                </a:lnTo>
                <a:lnTo>
                  <a:pt x="1924" y="901"/>
                </a:lnTo>
                <a:lnTo>
                  <a:pt x="1910" y="932"/>
                </a:lnTo>
                <a:lnTo>
                  <a:pt x="1893" y="963"/>
                </a:lnTo>
                <a:lnTo>
                  <a:pt x="1879" y="994"/>
                </a:lnTo>
                <a:lnTo>
                  <a:pt x="1848" y="1023"/>
                </a:lnTo>
                <a:lnTo>
                  <a:pt x="1817" y="1039"/>
                </a:lnTo>
                <a:lnTo>
                  <a:pt x="1786" y="1070"/>
                </a:lnTo>
                <a:lnTo>
                  <a:pt x="1756" y="1099"/>
                </a:lnTo>
                <a:lnTo>
                  <a:pt x="1726" y="1130"/>
                </a:lnTo>
                <a:lnTo>
                  <a:pt x="1696" y="1161"/>
                </a:lnTo>
                <a:lnTo>
                  <a:pt x="1680" y="1191"/>
                </a:lnTo>
                <a:lnTo>
                  <a:pt x="1649" y="1222"/>
                </a:lnTo>
                <a:lnTo>
                  <a:pt x="1634" y="1222"/>
                </a:lnTo>
                <a:lnTo>
                  <a:pt x="1634" y="1237"/>
                </a:lnTo>
                <a:lnTo>
                  <a:pt x="1619" y="1253"/>
                </a:lnTo>
                <a:lnTo>
                  <a:pt x="1619" y="1268"/>
                </a:lnTo>
                <a:lnTo>
                  <a:pt x="1619" y="1298"/>
                </a:lnTo>
                <a:lnTo>
                  <a:pt x="1619" y="1329"/>
                </a:lnTo>
                <a:lnTo>
                  <a:pt x="1634" y="1360"/>
                </a:lnTo>
                <a:lnTo>
                  <a:pt x="1634" y="1389"/>
                </a:lnTo>
                <a:lnTo>
                  <a:pt x="1634" y="1405"/>
                </a:lnTo>
                <a:lnTo>
                  <a:pt x="1634" y="1420"/>
                </a:lnTo>
                <a:lnTo>
                  <a:pt x="1649" y="1436"/>
                </a:lnTo>
                <a:lnTo>
                  <a:pt x="1665" y="1482"/>
                </a:lnTo>
                <a:lnTo>
                  <a:pt x="1665" y="1512"/>
                </a:lnTo>
                <a:lnTo>
                  <a:pt x="1665" y="1558"/>
                </a:lnTo>
                <a:lnTo>
                  <a:pt x="1665" y="1589"/>
                </a:lnTo>
                <a:lnTo>
                  <a:pt x="1649" y="1619"/>
                </a:lnTo>
                <a:lnTo>
                  <a:pt x="1634" y="1634"/>
                </a:lnTo>
                <a:lnTo>
                  <a:pt x="1603" y="1649"/>
                </a:lnTo>
                <a:lnTo>
                  <a:pt x="1589" y="1665"/>
                </a:lnTo>
                <a:lnTo>
                  <a:pt x="1558" y="1680"/>
                </a:lnTo>
                <a:lnTo>
                  <a:pt x="1527" y="1696"/>
                </a:lnTo>
                <a:lnTo>
                  <a:pt x="1512" y="1710"/>
                </a:lnTo>
                <a:lnTo>
                  <a:pt x="1482" y="1726"/>
                </a:lnTo>
                <a:lnTo>
                  <a:pt x="1482" y="1741"/>
                </a:lnTo>
                <a:lnTo>
                  <a:pt x="1482" y="1756"/>
                </a:lnTo>
                <a:lnTo>
                  <a:pt x="1482" y="1772"/>
                </a:lnTo>
                <a:lnTo>
                  <a:pt x="1482" y="1803"/>
                </a:lnTo>
                <a:lnTo>
                  <a:pt x="1482" y="1817"/>
                </a:lnTo>
                <a:lnTo>
                  <a:pt x="1482" y="1848"/>
                </a:lnTo>
                <a:lnTo>
                  <a:pt x="1482" y="1863"/>
                </a:lnTo>
                <a:lnTo>
                  <a:pt x="1466" y="1863"/>
                </a:lnTo>
                <a:lnTo>
                  <a:pt x="1451" y="1879"/>
                </a:lnTo>
                <a:lnTo>
                  <a:pt x="1436" y="1894"/>
                </a:lnTo>
                <a:lnTo>
                  <a:pt x="1420" y="1894"/>
                </a:lnTo>
                <a:lnTo>
                  <a:pt x="1406" y="1910"/>
                </a:lnTo>
                <a:lnTo>
                  <a:pt x="1406" y="1939"/>
                </a:lnTo>
                <a:lnTo>
                  <a:pt x="1389" y="1955"/>
                </a:lnTo>
                <a:lnTo>
                  <a:pt x="1389" y="1970"/>
                </a:lnTo>
                <a:lnTo>
                  <a:pt x="1375" y="1986"/>
                </a:lnTo>
                <a:lnTo>
                  <a:pt x="1360" y="2015"/>
                </a:lnTo>
                <a:lnTo>
                  <a:pt x="1344" y="2031"/>
                </a:lnTo>
                <a:lnTo>
                  <a:pt x="1344" y="2046"/>
                </a:lnTo>
                <a:lnTo>
                  <a:pt x="1313" y="2062"/>
                </a:lnTo>
                <a:lnTo>
                  <a:pt x="1299" y="2077"/>
                </a:lnTo>
                <a:lnTo>
                  <a:pt x="1282" y="2093"/>
                </a:lnTo>
                <a:lnTo>
                  <a:pt x="1268" y="2108"/>
                </a:lnTo>
                <a:lnTo>
                  <a:pt x="1253" y="2122"/>
                </a:lnTo>
                <a:lnTo>
                  <a:pt x="1222" y="2138"/>
                </a:lnTo>
                <a:lnTo>
                  <a:pt x="1206" y="2153"/>
                </a:lnTo>
                <a:lnTo>
                  <a:pt x="1192" y="2153"/>
                </a:lnTo>
                <a:lnTo>
                  <a:pt x="1161" y="2169"/>
                </a:lnTo>
                <a:lnTo>
                  <a:pt x="1146" y="2169"/>
                </a:lnTo>
                <a:lnTo>
                  <a:pt x="1115" y="2169"/>
                </a:lnTo>
                <a:lnTo>
                  <a:pt x="1099" y="2169"/>
                </a:lnTo>
                <a:lnTo>
                  <a:pt x="1070" y="2169"/>
                </a:lnTo>
                <a:lnTo>
                  <a:pt x="1054" y="2169"/>
                </a:lnTo>
                <a:lnTo>
                  <a:pt x="1039" y="2169"/>
                </a:lnTo>
                <a:lnTo>
                  <a:pt x="1039" y="2184"/>
                </a:lnTo>
                <a:lnTo>
                  <a:pt x="1023" y="2184"/>
                </a:lnTo>
                <a:lnTo>
                  <a:pt x="1008" y="2184"/>
                </a:lnTo>
                <a:lnTo>
                  <a:pt x="994" y="2169"/>
                </a:lnTo>
                <a:lnTo>
                  <a:pt x="978" y="2169"/>
                </a:lnTo>
                <a:lnTo>
                  <a:pt x="978" y="2153"/>
                </a:lnTo>
                <a:lnTo>
                  <a:pt x="963" y="2138"/>
                </a:lnTo>
                <a:lnTo>
                  <a:pt x="963" y="2122"/>
                </a:lnTo>
                <a:lnTo>
                  <a:pt x="963" y="2108"/>
                </a:lnTo>
                <a:lnTo>
                  <a:pt x="963" y="2093"/>
                </a:lnTo>
                <a:lnTo>
                  <a:pt x="978" y="2093"/>
                </a:lnTo>
                <a:lnTo>
                  <a:pt x="978" y="2077"/>
                </a:lnTo>
                <a:lnTo>
                  <a:pt x="963" y="2062"/>
                </a:lnTo>
                <a:lnTo>
                  <a:pt x="963" y="2046"/>
                </a:lnTo>
                <a:lnTo>
                  <a:pt x="947" y="2031"/>
                </a:lnTo>
                <a:lnTo>
                  <a:pt x="932" y="2015"/>
                </a:lnTo>
                <a:lnTo>
                  <a:pt x="932" y="2001"/>
                </a:lnTo>
                <a:lnTo>
                  <a:pt x="932" y="1986"/>
                </a:lnTo>
                <a:lnTo>
                  <a:pt x="916" y="1970"/>
                </a:lnTo>
                <a:lnTo>
                  <a:pt x="916" y="1955"/>
                </a:lnTo>
                <a:lnTo>
                  <a:pt x="901" y="1939"/>
                </a:lnTo>
                <a:lnTo>
                  <a:pt x="887" y="1894"/>
                </a:lnTo>
                <a:lnTo>
                  <a:pt x="887" y="1848"/>
                </a:lnTo>
                <a:lnTo>
                  <a:pt x="871" y="1803"/>
                </a:lnTo>
                <a:lnTo>
                  <a:pt x="856" y="1756"/>
                </a:lnTo>
                <a:lnTo>
                  <a:pt x="840" y="1741"/>
                </a:lnTo>
                <a:lnTo>
                  <a:pt x="840" y="1726"/>
                </a:lnTo>
                <a:lnTo>
                  <a:pt x="825" y="1710"/>
                </a:lnTo>
                <a:lnTo>
                  <a:pt x="825" y="1696"/>
                </a:lnTo>
                <a:lnTo>
                  <a:pt x="811" y="1680"/>
                </a:lnTo>
                <a:lnTo>
                  <a:pt x="811" y="1665"/>
                </a:lnTo>
                <a:lnTo>
                  <a:pt x="794" y="1649"/>
                </a:lnTo>
                <a:lnTo>
                  <a:pt x="794" y="1634"/>
                </a:lnTo>
                <a:lnTo>
                  <a:pt x="794" y="1603"/>
                </a:lnTo>
                <a:lnTo>
                  <a:pt x="794" y="1589"/>
                </a:lnTo>
                <a:lnTo>
                  <a:pt x="794" y="1558"/>
                </a:lnTo>
                <a:lnTo>
                  <a:pt x="811" y="1543"/>
                </a:lnTo>
                <a:lnTo>
                  <a:pt x="811" y="1527"/>
                </a:lnTo>
                <a:lnTo>
                  <a:pt x="825" y="1496"/>
                </a:lnTo>
                <a:lnTo>
                  <a:pt x="840" y="1482"/>
                </a:lnTo>
                <a:lnTo>
                  <a:pt x="840" y="1466"/>
                </a:lnTo>
                <a:lnTo>
                  <a:pt x="856" y="1451"/>
                </a:lnTo>
                <a:lnTo>
                  <a:pt x="856" y="1436"/>
                </a:lnTo>
                <a:lnTo>
                  <a:pt x="856" y="1420"/>
                </a:lnTo>
                <a:lnTo>
                  <a:pt x="840" y="1389"/>
                </a:lnTo>
                <a:lnTo>
                  <a:pt x="840" y="1375"/>
                </a:lnTo>
                <a:lnTo>
                  <a:pt x="840" y="1360"/>
                </a:lnTo>
                <a:lnTo>
                  <a:pt x="840" y="1344"/>
                </a:lnTo>
                <a:lnTo>
                  <a:pt x="840" y="1329"/>
                </a:lnTo>
                <a:lnTo>
                  <a:pt x="825" y="1313"/>
                </a:lnTo>
                <a:lnTo>
                  <a:pt x="811" y="1282"/>
                </a:lnTo>
                <a:lnTo>
                  <a:pt x="794" y="1253"/>
                </a:lnTo>
                <a:lnTo>
                  <a:pt x="780" y="1237"/>
                </a:lnTo>
                <a:lnTo>
                  <a:pt x="764" y="1206"/>
                </a:lnTo>
                <a:lnTo>
                  <a:pt x="749" y="1177"/>
                </a:lnTo>
                <a:lnTo>
                  <a:pt x="749" y="1161"/>
                </a:lnTo>
                <a:lnTo>
                  <a:pt x="733" y="1130"/>
                </a:lnTo>
                <a:lnTo>
                  <a:pt x="733" y="1099"/>
                </a:lnTo>
                <a:lnTo>
                  <a:pt x="749" y="1054"/>
                </a:lnTo>
                <a:lnTo>
                  <a:pt x="749" y="1008"/>
                </a:lnTo>
                <a:lnTo>
                  <a:pt x="733" y="978"/>
                </a:lnTo>
                <a:lnTo>
                  <a:pt x="718" y="978"/>
                </a:lnTo>
                <a:lnTo>
                  <a:pt x="704" y="978"/>
                </a:lnTo>
                <a:lnTo>
                  <a:pt x="688" y="978"/>
                </a:lnTo>
                <a:lnTo>
                  <a:pt x="673" y="978"/>
                </a:lnTo>
                <a:lnTo>
                  <a:pt x="657" y="978"/>
                </a:lnTo>
                <a:lnTo>
                  <a:pt x="642" y="963"/>
                </a:lnTo>
                <a:lnTo>
                  <a:pt x="642" y="947"/>
                </a:lnTo>
                <a:lnTo>
                  <a:pt x="627" y="932"/>
                </a:lnTo>
                <a:lnTo>
                  <a:pt x="611" y="916"/>
                </a:lnTo>
                <a:lnTo>
                  <a:pt x="597" y="916"/>
                </a:lnTo>
                <a:lnTo>
                  <a:pt x="581" y="901"/>
                </a:lnTo>
                <a:lnTo>
                  <a:pt x="566" y="901"/>
                </a:lnTo>
                <a:lnTo>
                  <a:pt x="535" y="916"/>
                </a:lnTo>
                <a:lnTo>
                  <a:pt x="520" y="916"/>
                </a:lnTo>
                <a:lnTo>
                  <a:pt x="490" y="916"/>
                </a:lnTo>
                <a:lnTo>
                  <a:pt x="474" y="932"/>
                </a:lnTo>
                <a:lnTo>
                  <a:pt x="459" y="932"/>
                </a:lnTo>
                <a:lnTo>
                  <a:pt x="428" y="932"/>
                </a:lnTo>
                <a:lnTo>
                  <a:pt x="414" y="932"/>
                </a:lnTo>
                <a:lnTo>
                  <a:pt x="397" y="932"/>
                </a:lnTo>
                <a:lnTo>
                  <a:pt x="383" y="932"/>
                </a:lnTo>
                <a:lnTo>
                  <a:pt x="367" y="916"/>
                </a:lnTo>
                <a:lnTo>
                  <a:pt x="352" y="916"/>
                </a:lnTo>
                <a:lnTo>
                  <a:pt x="337" y="916"/>
                </a:lnTo>
                <a:lnTo>
                  <a:pt x="321" y="916"/>
                </a:lnTo>
                <a:lnTo>
                  <a:pt x="307" y="916"/>
                </a:lnTo>
                <a:lnTo>
                  <a:pt x="290" y="932"/>
                </a:lnTo>
                <a:lnTo>
                  <a:pt x="276" y="932"/>
                </a:lnTo>
                <a:lnTo>
                  <a:pt x="261" y="932"/>
                </a:lnTo>
                <a:lnTo>
                  <a:pt x="245" y="932"/>
                </a:lnTo>
                <a:lnTo>
                  <a:pt x="230" y="932"/>
                </a:lnTo>
                <a:lnTo>
                  <a:pt x="214" y="932"/>
                </a:lnTo>
                <a:lnTo>
                  <a:pt x="214" y="916"/>
                </a:lnTo>
                <a:lnTo>
                  <a:pt x="200" y="901"/>
                </a:lnTo>
                <a:lnTo>
                  <a:pt x="183" y="901"/>
                </a:lnTo>
                <a:lnTo>
                  <a:pt x="169" y="887"/>
                </a:lnTo>
                <a:lnTo>
                  <a:pt x="154" y="871"/>
                </a:lnTo>
                <a:lnTo>
                  <a:pt x="138" y="871"/>
                </a:lnTo>
                <a:lnTo>
                  <a:pt x="138" y="856"/>
                </a:lnTo>
                <a:lnTo>
                  <a:pt x="123" y="840"/>
                </a:lnTo>
                <a:lnTo>
                  <a:pt x="107" y="825"/>
                </a:lnTo>
                <a:lnTo>
                  <a:pt x="107" y="810"/>
                </a:lnTo>
                <a:lnTo>
                  <a:pt x="93" y="780"/>
                </a:lnTo>
                <a:lnTo>
                  <a:pt x="78" y="749"/>
                </a:lnTo>
                <a:lnTo>
                  <a:pt x="62" y="718"/>
                </a:lnTo>
                <a:lnTo>
                  <a:pt x="47" y="703"/>
                </a:lnTo>
                <a:lnTo>
                  <a:pt x="31" y="673"/>
                </a:lnTo>
                <a:lnTo>
                  <a:pt x="16" y="642"/>
                </a:lnTo>
                <a:lnTo>
                  <a:pt x="0" y="627"/>
                </a:lnTo>
                <a:lnTo>
                  <a:pt x="0" y="596"/>
                </a:lnTo>
                <a:lnTo>
                  <a:pt x="0" y="580"/>
                </a:lnTo>
                <a:lnTo>
                  <a:pt x="16" y="566"/>
                </a:lnTo>
                <a:lnTo>
                  <a:pt x="16" y="550"/>
                </a:lnTo>
                <a:lnTo>
                  <a:pt x="31" y="535"/>
                </a:lnTo>
                <a:lnTo>
                  <a:pt x="31" y="520"/>
                </a:lnTo>
                <a:lnTo>
                  <a:pt x="47" y="504"/>
                </a:lnTo>
                <a:lnTo>
                  <a:pt x="47" y="489"/>
                </a:lnTo>
                <a:lnTo>
                  <a:pt x="47" y="459"/>
                </a:lnTo>
                <a:lnTo>
                  <a:pt x="47" y="428"/>
                </a:lnTo>
                <a:lnTo>
                  <a:pt x="47" y="382"/>
                </a:lnTo>
                <a:lnTo>
                  <a:pt x="62" y="366"/>
                </a:lnTo>
                <a:lnTo>
                  <a:pt x="62" y="352"/>
                </a:lnTo>
                <a:lnTo>
                  <a:pt x="78" y="337"/>
                </a:lnTo>
                <a:lnTo>
                  <a:pt x="93" y="321"/>
                </a:lnTo>
                <a:lnTo>
                  <a:pt x="107" y="306"/>
                </a:lnTo>
                <a:lnTo>
                  <a:pt x="123" y="290"/>
                </a:lnTo>
                <a:lnTo>
                  <a:pt x="138" y="290"/>
                </a:lnTo>
                <a:lnTo>
                  <a:pt x="138" y="275"/>
                </a:lnTo>
                <a:lnTo>
                  <a:pt x="154" y="261"/>
                </a:lnTo>
                <a:lnTo>
                  <a:pt x="169" y="245"/>
                </a:lnTo>
                <a:lnTo>
                  <a:pt x="183" y="230"/>
                </a:lnTo>
                <a:lnTo>
                  <a:pt x="200" y="230"/>
                </a:lnTo>
                <a:lnTo>
                  <a:pt x="214" y="214"/>
                </a:lnTo>
                <a:lnTo>
                  <a:pt x="230" y="214"/>
                </a:lnTo>
                <a:lnTo>
                  <a:pt x="245" y="199"/>
                </a:lnTo>
                <a:lnTo>
                  <a:pt x="261" y="199"/>
                </a:lnTo>
                <a:lnTo>
                  <a:pt x="276" y="199"/>
                </a:lnTo>
                <a:lnTo>
                  <a:pt x="276" y="183"/>
                </a:lnTo>
                <a:lnTo>
                  <a:pt x="290" y="183"/>
                </a:lnTo>
                <a:lnTo>
                  <a:pt x="307" y="168"/>
                </a:lnTo>
                <a:lnTo>
                  <a:pt x="321" y="154"/>
                </a:lnTo>
                <a:lnTo>
                  <a:pt x="321" y="138"/>
                </a:lnTo>
                <a:lnTo>
                  <a:pt x="321" y="123"/>
                </a:lnTo>
                <a:lnTo>
                  <a:pt x="337" y="107"/>
                </a:lnTo>
                <a:lnTo>
                  <a:pt x="352" y="107"/>
                </a:lnTo>
                <a:lnTo>
                  <a:pt x="367" y="92"/>
                </a:lnTo>
                <a:lnTo>
                  <a:pt x="383" y="78"/>
                </a:lnTo>
                <a:lnTo>
                  <a:pt x="397" y="78"/>
                </a:lnTo>
                <a:lnTo>
                  <a:pt x="414" y="61"/>
                </a:lnTo>
                <a:lnTo>
                  <a:pt x="428" y="47"/>
                </a:lnTo>
                <a:lnTo>
                  <a:pt x="444" y="31"/>
                </a:lnTo>
                <a:lnTo>
                  <a:pt x="459" y="16"/>
                </a:lnTo>
                <a:lnTo>
                  <a:pt x="459" y="0"/>
                </a:lnTo>
                <a:lnTo>
                  <a:pt x="459" y="16"/>
                </a:lnTo>
                <a:lnTo>
                  <a:pt x="474" y="16"/>
                </a:lnTo>
                <a:lnTo>
                  <a:pt x="474" y="31"/>
                </a:lnTo>
                <a:lnTo>
                  <a:pt x="474" y="47"/>
                </a:lnTo>
                <a:lnTo>
                  <a:pt x="490" y="47"/>
                </a:lnTo>
                <a:lnTo>
                  <a:pt x="504" y="47"/>
                </a:lnTo>
                <a:lnTo>
                  <a:pt x="504" y="61"/>
                </a:lnTo>
                <a:lnTo>
                  <a:pt x="520" y="61"/>
                </a:lnTo>
                <a:lnTo>
                  <a:pt x="535" y="61"/>
                </a:lnTo>
                <a:lnTo>
                  <a:pt x="550" y="61"/>
                </a:lnTo>
                <a:lnTo>
                  <a:pt x="566" y="61"/>
                </a:lnTo>
                <a:lnTo>
                  <a:pt x="581" y="61"/>
                </a:lnTo>
                <a:lnTo>
                  <a:pt x="597" y="47"/>
                </a:lnTo>
                <a:lnTo>
                  <a:pt x="611" y="47"/>
                </a:lnTo>
                <a:lnTo>
                  <a:pt x="627" y="47"/>
                </a:lnTo>
                <a:lnTo>
                  <a:pt x="642" y="47"/>
                </a:lnTo>
                <a:lnTo>
                  <a:pt x="657" y="47"/>
                </a:lnTo>
                <a:lnTo>
                  <a:pt x="688" y="47"/>
                </a:lnTo>
                <a:lnTo>
                  <a:pt x="718" y="47"/>
                </a:lnTo>
                <a:lnTo>
                  <a:pt x="733" y="47"/>
                </a:lnTo>
                <a:lnTo>
                  <a:pt x="764" y="47"/>
                </a:lnTo>
                <a:lnTo>
                  <a:pt x="794" y="47"/>
                </a:lnTo>
                <a:lnTo>
                  <a:pt x="811" y="31"/>
                </a:lnTo>
                <a:lnTo>
                  <a:pt x="840" y="31"/>
                </a:lnTo>
                <a:lnTo>
                  <a:pt x="840" y="47"/>
                </a:lnTo>
                <a:lnTo>
                  <a:pt x="840" y="61"/>
                </a:lnTo>
                <a:lnTo>
                  <a:pt x="856" y="61"/>
                </a:lnTo>
                <a:lnTo>
                  <a:pt x="856" y="47"/>
                </a:lnTo>
                <a:lnTo>
                  <a:pt x="856" y="61"/>
                </a:lnTo>
                <a:lnTo>
                  <a:pt x="856" y="78"/>
                </a:lnTo>
                <a:lnTo>
                  <a:pt x="856" y="92"/>
                </a:lnTo>
                <a:lnTo>
                  <a:pt x="871" y="92"/>
                </a:lnTo>
                <a:lnTo>
                  <a:pt x="856" y="107"/>
                </a:lnTo>
                <a:lnTo>
                  <a:pt x="856" y="123"/>
                </a:lnTo>
                <a:lnTo>
                  <a:pt x="840" y="123"/>
                </a:lnTo>
                <a:lnTo>
                  <a:pt x="840" y="138"/>
                </a:lnTo>
                <a:lnTo>
                  <a:pt x="840" y="154"/>
                </a:lnTo>
                <a:lnTo>
                  <a:pt x="856" y="168"/>
                </a:lnTo>
                <a:lnTo>
                  <a:pt x="871" y="168"/>
                </a:lnTo>
                <a:lnTo>
                  <a:pt x="887" y="183"/>
                </a:lnTo>
                <a:lnTo>
                  <a:pt x="901" y="183"/>
                </a:lnTo>
                <a:lnTo>
                  <a:pt x="916" y="183"/>
                </a:lnTo>
                <a:lnTo>
                  <a:pt x="916" y="168"/>
                </a:lnTo>
                <a:lnTo>
                  <a:pt x="932" y="168"/>
                </a:lnTo>
                <a:lnTo>
                  <a:pt x="932" y="183"/>
                </a:lnTo>
                <a:lnTo>
                  <a:pt x="947" y="199"/>
                </a:lnTo>
                <a:lnTo>
                  <a:pt x="947" y="214"/>
                </a:lnTo>
                <a:lnTo>
                  <a:pt x="963" y="214"/>
                </a:lnTo>
                <a:lnTo>
                  <a:pt x="978" y="214"/>
                </a:lnTo>
                <a:lnTo>
                  <a:pt x="994" y="230"/>
                </a:lnTo>
                <a:lnTo>
                  <a:pt x="1008" y="230"/>
                </a:lnTo>
                <a:lnTo>
                  <a:pt x="1008" y="245"/>
                </a:lnTo>
                <a:lnTo>
                  <a:pt x="1023" y="245"/>
                </a:lnTo>
                <a:lnTo>
                  <a:pt x="1039" y="245"/>
                </a:lnTo>
                <a:lnTo>
                  <a:pt x="1039" y="261"/>
                </a:lnTo>
                <a:lnTo>
                  <a:pt x="1054" y="261"/>
                </a:lnTo>
                <a:lnTo>
                  <a:pt x="1070" y="245"/>
                </a:lnTo>
                <a:lnTo>
                  <a:pt x="1070" y="230"/>
                </a:lnTo>
                <a:lnTo>
                  <a:pt x="1070" y="199"/>
                </a:lnTo>
                <a:lnTo>
                  <a:pt x="1085" y="199"/>
                </a:lnTo>
                <a:lnTo>
                  <a:pt x="1099" y="183"/>
                </a:lnTo>
                <a:lnTo>
                  <a:pt x="1115" y="183"/>
                </a:lnTo>
                <a:lnTo>
                  <a:pt x="1130" y="199"/>
                </a:lnTo>
                <a:lnTo>
                  <a:pt x="1146" y="199"/>
                </a:lnTo>
                <a:lnTo>
                  <a:pt x="1161" y="199"/>
                </a:lnTo>
                <a:lnTo>
                  <a:pt x="1177" y="214"/>
                </a:lnTo>
                <a:lnTo>
                  <a:pt x="1192" y="214"/>
                </a:lnTo>
                <a:lnTo>
                  <a:pt x="1206" y="214"/>
                </a:lnTo>
                <a:lnTo>
                  <a:pt x="1222" y="214"/>
                </a:lnTo>
                <a:lnTo>
                  <a:pt x="1237" y="214"/>
                </a:lnTo>
                <a:lnTo>
                  <a:pt x="1237" y="230"/>
                </a:lnTo>
                <a:lnTo>
                  <a:pt x="1253" y="230"/>
                </a:lnTo>
                <a:lnTo>
                  <a:pt x="1268" y="230"/>
                </a:lnTo>
                <a:lnTo>
                  <a:pt x="1282" y="230"/>
                </a:lnTo>
                <a:lnTo>
                  <a:pt x="1299" y="230"/>
                </a:lnTo>
                <a:lnTo>
                  <a:pt x="1313" y="230"/>
                </a:lnTo>
                <a:lnTo>
                  <a:pt x="1329" y="214"/>
                </a:lnTo>
                <a:lnTo>
                  <a:pt x="1344" y="214"/>
                </a:lnTo>
                <a:lnTo>
                  <a:pt x="1360" y="214"/>
                </a:lnTo>
                <a:lnTo>
                  <a:pt x="1375" y="214"/>
                </a:lnTo>
                <a:lnTo>
                  <a:pt x="1389" y="230"/>
                </a:lnTo>
                <a:lnTo>
                  <a:pt x="1406" y="230"/>
                </a:lnTo>
                <a:lnTo>
                  <a:pt x="1420" y="230"/>
                </a:lnTo>
                <a:lnTo>
                  <a:pt x="1420" y="261"/>
                </a:lnTo>
                <a:lnTo>
                  <a:pt x="1420" y="275"/>
                </a:lnTo>
                <a:lnTo>
                  <a:pt x="1420" y="306"/>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75" name="Freeform 49"/>
          <p:cNvSpPr>
            <a:spLocks/>
          </p:cNvSpPr>
          <p:nvPr/>
        </p:nvSpPr>
        <p:spPr bwMode="auto">
          <a:xfrm>
            <a:off x="4191000" y="2145919"/>
            <a:ext cx="4760913" cy="2505075"/>
          </a:xfrm>
          <a:custGeom>
            <a:avLst/>
            <a:gdLst>
              <a:gd name="T0" fmla="*/ 2147483647 w 5390"/>
              <a:gd name="T1" fmla="*/ 1534559642 h 3267"/>
              <a:gd name="T2" fmla="*/ 2097161984 w 5390"/>
              <a:gd name="T3" fmla="*/ 1669200674 h 3267"/>
              <a:gd name="T4" fmla="*/ 1965310357 w 5390"/>
              <a:gd name="T5" fmla="*/ 1849115153 h 3267"/>
              <a:gd name="T6" fmla="*/ 1846720827 w 5390"/>
              <a:gd name="T7" fmla="*/ 1516920607 h 3267"/>
              <a:gd name="T8" fmla="*/ 1501094568 w 5390"/>
              <a:gd name="T9" fmla="*/ 1508101856 h 3267"/>
              <a:gd name="T10" fmla="*/ 1501094568 w 5390"/>
              <a:gd name="T11" fmla="*/ 1571012422 h 3267"/>
              <a:gd name="T12" fmla="*/ 1286540877 w 5390"/>
              <a:gd name="T13" fmla="*/ 1750338396 h 3267"/>
              <a:gd name="T14" fmla="*/ 1072768011 w 5390"/>
              <a:gd name="T15" fmla="*/ 1463416914 h 3267"/>
              <a:gd name="T16" fmla="*/ 1120359458 w 5390"/>
              <a:gd name="T17" fmla="*/ 1292910841 h 3267"/>
              <a:gd name="T18" fmla="*/ 940914618 w 5390"/>
              <a:gd name="T19" fmla="*/ 1157681304 h 3267"/>
              <a:gd name="T20" fmla="*/ 857434158 w 5390"/>
              <a:gd name="T21" fmla="*/ 1112408241 h 3267"/>
              <a:gd name="T22" fmla="*/ 965100754 w 5390"/>
              <a:gd name="T23" fmla="*/ 1265276812 h 3267"/>
              <a:gd name="T24" fmla="*/ 989286890 w 5390"/>
              <a:gd name="T25" fmla="*/ 1337595016 h 3267"/>
              <a:gd name="T26" fmla="*/ 954178040 w 5390"/>
              <a:gd name="T27" fmla="*/ 1355821406 h 3267"/>
              <a:gd name="T28" fmla="*/ 822325308 w 5390"/>
              <a:gd name="T29" fmla="*/ 1238230905 h 3267"/>
              <a:gd name="T30" fmla="*/ 620255098 w 5390"/>
              <a:gd name="T31" fmla="*/ 1184727212 h 3267"/>
              <a:gd name="T32" fmla="*/ 358108967 w 5390"/>
              <a:gd name="T33" fmla="*/ 1292910841 h 3267"/>
              <a:gd name="T34" fmla="*/ 203631032 w 5390"/>
              <a:gd name="T35" fmla="*/ 1364052802 h 3267"/>
              <a:gd name="T36" fmla="*/ 13263425 w 5390"/>
              <a:gd name="T37" fmla="*/ 1310549109 h 3267"/>
              <a:gd name="T38" fmla="*/ 83481149 w 5390"/>
              <a:gd name="T39" fmla="*/ 1121815880 h 3267"/>
              <a:gd name="T40" fmla="*/ 333922831 w 5390"/>
              <a:gd name="T41" fmla="*/ 1140042269 h 3267"/>
              <a:gd name="T42" fmla="*/ 310517520 w 5390"/>
              <a:gd name="T43" fmla="*/ 941902168 h 3267"/>
              <a:gd name="T44" fmla="*/ 406481239 w 5390"/>
              <a:gd name="T45" fmla="*/ 915444382 h 3267"/>
              <a:gd name="T46" fmla="*/ 549257457 w 5390"/>
              <a:gd name="T47" fmla="*/ 880167078 h 3267"/>
              <a:gd name="T48" fmla="*/ 667846545 w 5390"/>
              <a:gd name="T49" fmla="*/ 817255746 h 3267"/>
              <a:gd name="T50" fmla="*/ 846511444 w 5390"/>
              <a:gd name="T51" fmla="*/ 807260753 h 3267"/>
              <a:gd name="T52" fmla="*/ 954178040 w 5390"/>
              <a:gd name="T53" fmla="*/ 807260753 h 3267"/>
              <a:gd name="T54" fmla="*/ 1143765653 w 5390"/>
              <a:gd name="T55" fmla="*/ 691433657 h 3267"/>
              <a:gd name="T56" fmla="*/ 1203840580 w 5390"/>
              <a:gd name="T57" fmla="*/ 636753721 h 3267"/>
              <a:gd name="T58" fmla="*/ 1347395746 w 5390"/>
              <a:gd name="T59" fmla="*/ 565611759 h 3267"/>
              <a:gd name="T60" fmla="*/ 1347395746 w 5390"/>
              <a:gd name="T61" fmla="*/ 502700427 h 3267"/>
              <a:gd name="T62" fmla="*/ 1215543236 w 5390"/>
              <a:gd name="T63" fmla="*/ 565611759 h 3267"/>
              <a:gd name="T64" fmla="*/ 1132062114 w 5390"/>
              <a:gd name="T65" fmla="*/ 538565852 h 3267"/>
              <a:gd name="T66" fmla="*/ 1120359458 w 5390"/>
              <a:gd name="T67" fmla="*/ 394516702 h 3267"/>
              <a:gd name="T68" fmla="*/ 989286890 w 5390"/>
              <a:gd name="T69" fmla="*/ 726710960 h 3267"/>
              <a:gd name="T70" fmla="*/ 870697580 w 5390"/>
              <a:gd name="T71" fmla="*/ 646161360 h 3267"/>
              <a:gd name="T72" fmla="*/ 857434158 w 5390"/>
              <a:gd name="T73" fmla="*/ 430970344 h 3267"/>
              <a:gd name="T74" fmla="*/ 989286890 w 5390"/>
              <a:gd name="T75" fmla="*/ 224010629 h 3267"/>
              <a:gd name="T76" fmla="*/ 1250652086 w 5390"/>
              <a:gd name="T77" fmla="*/ 170506888 h 3267"/>
              <a:gd name="T78" fmla="*/ 1501094568 w 5390"/>
              <a:gd name="T79" fmla="*/ 278689798 h 3267"/>
              <a:gd name="T80" fmla="*/ 1453502237 w 5390"/>
              <a:gd name="T81" fmla="*/ 386285306 h 3267"/>
              <a:gd name="T82" fmla="*/ 1512797223 w 5390"/>
              <a:gd name="T83" fmla="*/ 323374740 h 3267"/>
              <a:gd name="T84" fmla="*/ 1549465956 w 5390"/>
              <a:gd name="T85" fmla="*/ 179325639 h 3267"/>
              <a:gd name="T86" fmla="*/ 1632947078 w 5390"/>
              <a:gd name="T87" fmla="*/ 215779233 h 3267"/>
              <a:gd name="T88" fmla="*/ 1930201507 w 5390"/>
              <a:gd name="T89" fmla="*/ 89957263 h 3267"/>
              <a:gd name="T90" fmla="*/ 2147483647 w 5390"/>
              <a:gd name="T91" fmla="*/ 0 h 3267"/>
              <a:gd name="T92" fmla="*/ 2147483647 w 5390"/>
              <a:gd name="T93" fmla="*/ 125821945 h 3267"/>
              <a:gd name="T94" fmla="*/ 2147483647 w 5390"/>
              <a:gd name="T95" fmla="*/ 152867853 h 3267"/>
              <a:gd name="T96" fmla="*/ 2147483647 w 5390"/>
              <a:gd name="T97" fmla="*/ 233417501 h 3267"/>
              <a:gd name="T98" fmla="*/ 2147483647 w 5390"/>
              <a:gd name="T99" fmla="*/ 439789862 h 3267"/>
              <a:gd name="T100" fmla="*/ 2147483647 w 5390"/>
              <a:gd name="T101" fmla="*/ 368058916 h 3267"/>
              <a:gd name="T102" fmla="*/ 2147483647 w 5390"/>
              <a:gd name="T103" fmla="*/ 736117832 h 3267"/>
              <a:gd name="T104" fmla="*/ 2147483647 w 5390"/>
              <a:gd name="T105" fmla="*/ 825487142 h 3267"/>
              <a:gd name="T106" fmla="*/ 2147483647 w 5390"/>
              <a:gd name="T107" fmla="*/ 960128557 h 3267"/>
              <a:gd name="T108" fmla="*/ 2147483647 w 5390"/>
              <a:gd name="T109" fmla="*/ 880167078 h 3267"/>
              <a:gd name="T110" fmla="*/ 2147483647 w 5390"/>
              <a:gd name="T111" fmla="*/ 888398474 h 3267"/>
              <a:gd name="T112" fmla="*/ 2147483647 w 5390"/>
              <a:gd name="T113" fmla="*/ 951309040 h 3267"/>
              <a:gd name="T114" fmla="*/ 2147483647 w 5390"/>
              <a:gd name="T115" fmla="*/ 1211773119 h 3267"/>
              <a:gd name="T116" fmla="*/ 2147483647 w 5390"/>
              <a:gd name="T117" fmla="*/ 1435782885 h 3267"/>
              <a:gd name="T118" fmla="*/ 2147483647 w 5390"/>
              <a:gd name="T119" fmla="*/ 1650974284 h 3267"/>
              <a:gd name="T120" fmla="*/ 2147483647 w 5390"/>
              <a:gd name="T121" fmla="*/ 1669200674 h 3267"/>
              <a:gd name="T122" fmla="*/ 2147483647 w 5390"/>
              <a:gd name="T123" fmla="*/ 1884979044 h 3267"/>
              <a:gd name="T124" fmla="*/ 2147483647 w 5390"/>
              <a:gd name="T125" fmla="*/ 1713885616 h 32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90"/>
              <a:gd name="T190" fmla="*/ 0 h 3267"/>
              <a:gd name="T191" fmla="*/ 5390 w 5390"/>
              <a:gd name="T192" fmla="*/ 3267 h 32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90" h="3267">
                <a:moveTo>
                  <a:pt x="3161" y="2625"/>
                </a:moveTo>
                <a:lnTo>
                  <a:pt x="3161" y="2625"/>
                </a:lnTo>
                <a:lnTo>
                  <a:pt x="3145" y="2625"/>
                </a:lnTo>
                <a:lnTo>
                  <a:pt x="3130" y="2625"/>
                </a:lnTo>
                <a:lnTo>
                  <a:pt x="3114" y="2610"/>
                </a:lnTo>
                <a:lnTo>
                  <a:pt x="3114" y="2596"/>
                </a:lnTo>
                <a:lnTo>
                  <a:pt x="3100" y="2580"/>
                </a:lnTo>
                <a:lnTo>
                  <a:pt x="3100" y="2549"/>
                </a:lnTo>
                <a:lnTo>
                  <a:pt x="3085" y="2534"/>
                </a:lnTo>
                <a:lnTo>
                  <a:pt x="3069" y="2518"/>
                </a:lnTo>
                <a:lnTo>
                  <a:pt x="3069" y="2534"/>
                </a:lnTo>
                <a:lnTo>
                  <a:pt x="3069" y="2549"/>
                </a:lnTo>
                <a:lnTo>
                  <a:pt x="3054" y="2549"/>
                </a:lnTo>
                <a:lnTo>
                  <a:pt x="3038" y="2565"/>
                </a:lnTo>
                <a:lnTo>
                  <a:pt x="3023" y="2565"/>
                </a:lnTo>
                <a:lnTo>
                  <a:pt x="3009" y="2565"/>
                </a:lnTo>
                <a:lnTo>
                  <a:pt x="2993" y="2580"/>
                </a:lnTo>
                <a:lnTo>
                  <a:pt x="2978" y="2580"/>
                </a:lnTo>
                <a:lnTo>
                  <a:pt x="2962" y="2580"/>
                </a:lnTo>
                <a:lnTo>
                  <a:pt x="2947" y="2580"/>
                </a:lnTo>
                <a:lnTo>
                  <a:pt x="2931" y="2580"/>
                </a:lnTo>
                <a:lnTo>
                  <a:pt x="2916" y="2596"/>
                </a:lnTo>
                <a:lnTo>
                  <a:pt x="2916" y="2610"/>
                </a:lnTo>
                <a:lnTo>
                  <a:pt x="2916" y="2625"/>
                </a:lnTo>
                <a:lnTo>
                  <a:pt x="2916" y="2641"/>
                </a:lnTo>
                <a:lnTo>
                  <a:pt x="2902" y="2641"/>
                </a:lnTo>
                <a:lnTo>
                  <a:pt x="2886" y="2656"/>
                </a:lnTo>
                <a:lnTo>
                  <a:pt x="2871" y="2672"/>
                </a:lnTo>
                <a:lnTo>
                  <a:pt x="2855" y="2672"/>
                </a:lnTo>
                <a:lnTo>
                  <a:pt x="2840" y="2687"/>
                </a:lnTo>
                <a:lnTo>
                  <a:pt x="2840" y="2701"/>
                </a:lnTo>
                <a:lnTo>
                  <a:pt x="2826" y="2717"/>
                </a:lnTo>
                <a:lnTo>
                  <a:pt x="2809" y="2717"/>
                </a:lnTo>
                <a:lnTo>
                  <a:pt x="2795" y="2732"/>
                </a:lnTo>
                <a:lnTo>
                  <a:pt x="2795" y="2748"/>
                </a:lnTo>
                <a:lnTo>
                  <a:pt x="2779" y="2763"/>
                </a:lnTo>
                <a:lnTo>
                  <a:pt x="2764" y="2763"/>
                </a:lnTo>
                <a:lnTo>
                  <a:pt x="2748" y="2779"/>
                </a:lnTo>
                <a:lnTo>
                  <a:pt x="2748" y="2794"/>
                </a:lnTo>
                <a:lnTo>
                  <a:pt x="2733" y="2794"/>
                </a:lnTo>
                <a:lnTo>
                  <a:pt x="2733" y="2808"/>
                </a:lnTo>
                <a:lnTo>
                  <a:pt x="2719" y="2808"/>
                </a:lnTo>
                <a:lnTo>
                  <a:pt x="2702" y="2808"/>
                </a:lnTo>
                <a:lnTo>
                  <a:pt x="2702" y="2824"/>
                </a:lnTo>
                <a:lnTo>
                  <a:pt x="2688" y="2839"/>
                </a:lnTo>
                <a:lnTo>
                  <a:pt x="2688" y="2824"/>
                </a:lnTo>
                <a:lnTo>
                  <a:pt x="2672" y="2839"/>
                </a:lnTo>
                <a:lnTo>
                  <a:pt x="2657" y="2839"/>
                </a:lnTo>
                <a:lnTo>
                  <a:pt x="2657" y="2870"/>
                </a:lnTo>
                <a:lnTo>
                  <a:pt x="2657" y="2885"/>
                </a:lnTo>
                <a:lnTo>
                  <a:pt x="2657" y="2915"/>
                </a:lnTo>
                <a:lnTo>
                  <a:pt x="2657" y="2931"/>
                </a:lnTo>
                <a:lnTo>
                  <a:pt x="2657" y="2962"/>
                </a:lnTo>
                <a:lnTo>
                  <a:pt x="2657" y="2992"/>
                </a:lnTo>
                <a:lnTo>
                  <a:pt x="2642" y="3022"/>
                </a:lnTo>
                <a:lnTo>
                  <a:pt x="2642" y="3053"/>
                </a:lnTo>
                <a:lnTo>
                  <a:pt x="2626" y="3053"/>
                </a:lnTo>
                <a:lnTo>
                  <a:pt x="2626" y="3068"/>
                </a:lnTo>
                <a:lnTo>
                  <a:pt x="2612" y="3068"/>
                </a:lnTo>
                <a:lnTo>
                  <a:pt x="2612" y="3084"/>
                </a:lnTo>
                <a:lnTo>
                  <a:pt x="2612" y="3099"/>
                </a:lnTo>
                <a:lnTo>
                  <a:pt x="2612" y="3115"/>
                </a:lnTo>
                <a:lnTo>
                  <a:pt x="2595" y="3115"/>
                </a:lnTo>
                <a:lnTo>
                  <a:pt x="2581" y="3115"/>
                </a:lnTo>
                <a:lnTo>
                  <a:pt x="2581" y="3129"/>
                </a:lnTo>
                <a:lnTo>
                  <a:pt x="2565" y="3145"/>
                </a:lnTo>
                <a:lnTo>
                  <a:pt x="2550" y="3160"/>
                </a:lnTo>
                <a:lnTo>
                  <a:pt x="2535" y="3160"/>
                </a:lnTo>
                <a:lnTo>
                  <a:pt x="2519" y="3145"/>
                </a:lnTo>
                <a:lnTo>
                  <a:pt x="2519" y="3129"/>
                </a:lnTo>
                <a:lnTo>
                  <a:pt x="2519" y="3115"/>
                </a:lnTo>
                <a:lnTo>
                  <a:pt x="2519" y="3099"/>
                </a:lnTo>
                <a:lnTo>
                  <a:pt x="2505" y="3099"/>
                </a:lnTo>
                <a:lnTo>
                  <a:pt x="2488" y="3053"/>
                </a:lnTo>
                <a:lnTo>
                  <a:pt x="2474" y="3022"/>
                </a:lnTo>
                <a:lnTo>
                  <a:pt x="2459" y="2977"/>
                </a:lnTo>
                <a:lnTo>
                  <a:pt x="2443" y="2946"/>
                </a:lnTo>
                <a:lnTo>
                  <a:pt x="2428" y="2901"/>
                </a:lnTo>
                <a:lnTo>
                  <a:pt x="2412" y="2870"/>
                </a:lnTo>
                <a:lnTo>
                  <a:pt x="2398" y="2824"/>
                </a:lnTo>
                <a:lnTo>
                  <a:pt x="2382" y="2779"/>
                </a:lnTo>
                <a:lnTo>
                  <a:pt x="2382" y="2763"/>
                </a:lnTo>
                <a:lnTo>
                  <a:pt x="2382" y="2748"/>
                </a:lnTo>
                <a:lnTo>
                  <a:pt x="2367" y="2717"/>
                </a:lnTo>
                <a:lnTo>
                  <a:pt x="2367" y="2701"/>
                </a:lnTo>
                <a:lnTo>
                  <a:pt x="2367" y="2672"/>
                </a:lnTo>
                <a:lnTo>
                  <a:pt x="2367" y="2656"/>
                </a:lnTo>
                <a:lnTo>
                  <a:pt x="2382" y="2641"/>
                </a:lnTo>
                <a:lnTo>
                  <a:pt x="2382" y="2625"/>
                </a:lnTo>
                <a:lnTo>
                  <a:pt x="2382" y="2610"/>
                </a:lnTo>
                <a:lnTo>
                  <a:pt x="2367" y="2610"/>
                </a:lnTo>
                <a:lnTo>
                  <a:pt x="2382" y="2596"/>
                </a:lnTo>
                <a:lnTo>
                  <a:pt x="2382" y="2580"/>
                </a:lnTo>
                <a:lnTo>
                  <a:pt x="2382" y="2565"/>
                </a:lnTo>
                <a:lnTo>
                  <a:pt x="2367" y="2549"/>
                </a:lnTo>
                <a:lnTo>
                  <a:pt x="2367" y="2580"/>
                </a:lnTo>
                <a:lnTo>
                  <a:pt x="2367" y="2596"/>
                </a:lnTo>
                <a:lnTo>
                  <a:pt x="2352" y="2610"/>
                </a:lnTo>
                <a:lnTo>
                  <a:pt x="2321" y="2610"/>
                </a:lnTo>
                <a:lnTo>
                  <a:pt x="2321" y="2625"/>
                </a:lnTo>
                <a:lnTo>
                  <a:pt x="2305" y="2625"/>
                </a:lnTo>
                <a:lnTo>
                  <a:pt x="2291" y="2610"/>
                </a:lnTo>
                <a:lnTo>
                  <a:pt x="2276" y="2610"/>
                </a:lnTo>
                <a:lnTo>
                  <a:pt x="2276" y="2596"/>
                </a:lnTo>
                <a:lnTo>
                  <a:pt x="2276" y="2580"/>
                </a:lnTo>
                <a:lnTo>
                  <a:pt x="2260" y="2580"/>
                </a:lnTo>
                <a:lnTo>
                  <a:pt x="2260" y="2565"/>
                </a:lnTo>
                <a:lnTo>
                  <a:pt x="2245" y="2565"/>
                </a:lnTo>
                <a:lnTo>
                  <a:pt x="2245" y="2549"/>
                </a:lnTo>
                <a:lnTo>
                  <a:pt x="2229" y="2534"/>
                </a:lnTo>
                <a:lnTo>
                  <a:pt x="2229" y="2549"/>
                </a:lnTo>
                <a:lnTo>
                  <a:pt x="2214" y="2565"/>
                </a:lnTo>
                <a:lnTo>
                  <a:pt x="2198" y="2580"/>
                </a:lnTo>
                <a:lnTo>
                  <a:pt x="2184" y="2580"/>
                </a:lnTo>
                <a:lnTo>
                  <a:pt x="2169" y="2580"/>
                </a:lnTo>
                <a:lnTo>
                  <a:pt x="2138" y="2596"/>
                </a:lnTo>
                <a:lnTo>
                  <a:pt x="2122" y="2596"/>
                </a:lnTo>
                <a:lnTo>
                  <a:pt x="2093" y="2596"/>
                </a:lnTo>
                <a:lnTo>
                  <a:pt x="2077" y="2596"/>
                </a:lnTo>
                <a:lnTo>
                  <a:pt x="2046" y="2596"/>
                </a:lnTo>
                <a:lnTo>
                  <a:pt x="2031" y="2580"/>
                </a:lnTo>
                <a:lnTo>
                  <a:pt x="2001" y="2580"/>
                </a:lnTo>
                <a:lnTo>
                  <a:pt x="1986" y="2580"/>
                </a:lnTo>
                <a:lnTo>
                  <a:pt x="1955" y="2580"/>
                </a:lnTo>
                <a:lnTo>
                  <a:pt x="1924" y="2565"/>
                </a:lnTo>
                <a:lnTo>
                  <a:pt x="1910" y="2565"/>
                </a:lnTo>
                <a:lnTo>
                  <a:pt x="1894" y="2565"/>
                </a:lnTo>
                <a:lnTo>
                  <a:pt x="1879" y="2549"/>
                </a:lnTo>
                <a:lnTo>
                  <a:pt x="1848" y="2549"/>
                </a:lnTo>
                <a:lnTo>
                  <a:pt x="1832" y="2549"/>
                </a:lnTo>
                <a:lnTo>
                  <a:pt x="1817" y="2534"/>
                </a:lnTo>
                <a:lnTo>
                  <a:pt x="1787" y="2518"/>
                </a:lnTo>
                <a:lnTo>
                  <a:pt x="1772" y="2518"/>
                </a:lnTo>
                <a:lnTo>
                  <a:pt x="1756" y="2503"/>
                </a:lnTo>
                <a:lnTo>
                  <a:pt x="1727" y="2503"/>
                </a:lnTo>
                <a:lnTo>
                  <a:pt x="1710" y="2489"/>
                </a:lnTo>
                <a:lnTo>
                  <a:pt x="1727" y="2518"/>
                </a:lnTo>
                <a:lnTo>
                  <a:pt x="1727" y="2549"/>
                </a:lnTo>
                <a:lnTo>
                  <a:pt x="1756" y="2565"/>
                </a:lnTo>
                <a:lnTo>
                  <a:pt x="1772" y="2580"/>
                </a:lnTo>
                <a:lnTo>
                  <a:pt x="1787" y="2610"/>
                </a:lnTo>
                <a:lnTo>
                  <a:pt x="1817" y="2625"/>
                </a:lnTo>
                <a:lnTo>
                  <a:pt x="1832" y="2641"/>
                </a:lnTo>
                <a:lnTo>
                  <a:pt x="1863" y="2656"/>
                </a:lnTo>
                <a:lnTo>
                  <a:pt x="1879" y="2656"/>
                </a:lnTo>
                <a:lnTo>
                  <a:pt x="1894" y="2656"/>
                </a:lnTo>
                <a:lnTo>
                  <a:pt x="1910" y="2656"/>
                </a:lnTo>
                <a:lnTo>
                  <a:pt x="1910" y="2672"/>
                </a:lnTo>
                <a:lnTo>
                  <a:pt x="1924" y="2672"/>
                </a:lnTo>
                <a:lnTo>
                  <a:pt x="1924" y="2687"/>
                </a:lnTo>
                <a:lnTo>
                  <a:pt x="1910" y="2701"/>
                </a:lnTo>
                <a:lnTo>
                  <a:pt x="1910" y="2717"/>
                </a:lnTo>
                <a:lnTo>
                  <a:pt x="1924" y="2717"/>
                </a:lnTo>
                <a:lnTo>
                  <a:pt x="1939" y="2732"/>
                </a:lnTo>
                <a:lnTo>
                  <a:pt x="1939" y="2748"/>
                </a:lnTo>
                <a:lnTo>
                  <a:pt x="1939" y="2779"/>
                </a:lnTo>
                <a:lnTo>
                  <a:pt x="1939" y="2794"/>
                </a:lnTo>
                <a:lnTo>
                  <a:pt x="1924" y="2808"/>
                </a:lnTo>
                <a:lnTo>
                  <a:pt x="1910" y="2808"/>
                </a:lnTo>
                <a:lnTo>
                  <a:pt x="1910" y="2824"/>
                </a:lnTo>
                <a:lnTo>
                  <a:pt x="1894" y="2824"/>
                </a:lnTo>
                <a:lnTo>
                  <a:pt x="1879" y="2839"/>
                </a:lnTo>
                <a:lnTo>
                  <a:pt x="1863" y="2855"/>
                </a:lnTo>
                <a:lnTo>
                  <a:pt x="1848" y="2855"/>
                </a:lnTo>
                <a:lnTo>
                  <a:pt x="1832" y="2870"/>
                </a:lnTo>
                <a:lnTo>
                  <a:pt x="1817" y="2870"/>
                </a:lnTo>
                <a:lnTo>
                  <a:pt x="1803" y="2885"/>
                </a:lnTo>
                <a:lnTo>
                  <a:pt x="1787" y="2901"/>
                </a:lnTo>
                <a:lnTo>
                  <a:pt x="1772" y="2901"/>
                </a:lnTo>
                <a:lnTo>
                  <a:pt x="1741" y="2915"/>
                </a:lnTo>
                <a:lnTo>
                  <a:pt x="1727" y="2931"/>
                </a:lnTo>
                <a:lnTo>
                  <a:pt x="1710" y="2946"/>
                </a:lnTo>
                <a:lnTo>
                  <a:pt x="1696" y="2962"/>
                </a:lnTo>
                <a:lnTo>
                  <a:pt x="1680" y="2977"/>
                </a:lnTo>
                <a:lnTo>
                  <a:pt x="1649" y="2977"/>
                </a:lnTo>
                <a:lnTo>
                  <a:pt x="1634" y="2992"/>
                </a:lnTo>
                <a:lnTo>
                  <a:pt x="1603" y="2992"/>
                </a:lnTo>
                <a:lnTo>
                  <a:pt x="1589" y="2977"/>
                </a:lnTo>
                <a:lnTo>
                  <a:pt x="1558" y="2962"/>
                </a:lnTo>
                <a:lnTo>
                  <a:pt x="1543" y="2946"/>
                </a:lnTo>
                <a:lnTo>
                  <a:pt x="1513" y="2901"/>
                </a:lnTo>
                <a:lnTo>
                  <a:pt x="1482" y="2870"/>
                </a:lnTo>
                <a:lnTo>
                  <a:pt x="1451" y="2839"/>
                </a:lnTo>
                <a:lnTo>
                  <a:pt x="1420" y="2808"/>
                </a:lnTo>
                <a:lnTo>
                  <a:pt x="1390" y="2763"/>
                </a:lnTo>
                <a:lnTo>
                  <a:pt x="1360" y="2732"/>
                </a:lnTo>
                <a:lnTo>
                  <a:pt x="1329" y="2701"/>
                </a:lnTo>
                <a:lnTo>
                  <a:pt x="1313" y="2656"/>
                </a:lnTo>
                <a:lnTo>
                  <a:pt x="1299" y="2625"/>
                </a:lnTo>
                <a:lnTo>
                  <a:pt x="1299" y="2610"/>
                </a:lnTo>
                <a:lnTo>
                  <a:pt x="1299" y="2580"/>
                </a:lnTo>
                <a:lnTo>
                  <a:pt x="1299" y="2565"/>
                </a:lnTo>
                <a:lnTo>
                  <a:pt x="1283" y="2565"/>
                </a:lnTo>
                <a:lnTo>
                  <a:pt x="1268" y="2565"/>
                </a:lnTo>
                <a:lnTo>
                  <a:pt x="1268" y="2549"/>
                </a:lnTo>
                <a:lnTo>
                  <a:pt x="1283" y="2534"/>
                </a:lnTo>
                <a:lnTo>
                  <a:pt x="1299" y="2534"/>
                </a:lnTo>
                <a:lnTo>
                  <a:pt x="1299" y="2518"/>
                </a:lnTo>
                <a:lnTo>
                  <a:pt x="1313" y="2518"/>
                </a:lnTo>
                <a:lnTo>
                  <a:pt x="1329" y="2518"/>
                </a:lnTo>
                <a:lnTo>
                  <a:pt x="1344" y="2503"/>
                </a:lnTo>
                <a:lnTo>
                  <a:pt x="1360" y="2503"/>
                </a:lnTo>
                <a:lnTo>
                  <a:pt x="1375" y="2489"/>
                </a:lnTo>
                <a:lnTo>
                  <a:pt x="1406" y="2473"/>
                </a:lnTo>
                <a:lnTo>
                  <a:pt x="1436" y="2458"/>
                </a:lnTo>
                <a:lnTo>
                  <a:pt x="1466" y="2442"/>
                </a:lnTo>
                <a:lnTo>
                  <a:pt x="1497" y="2427"/>
                </a:lnTo>
                <a:lnTo>
                  <a:pt x="1513" y="2396"/>
                </a:lnTo>
                <a:lnTo>
                  <a:pt x="1527" y="2382"/>
                </a:lnTo>
                <a:lnTo>
                  <a:pt x="1527" y="2351"/>
                </a:lnTo>
                <a:lnTo>
                  <a:pt x="1543" y="2335"/>
                </a:lnTo>
                <a:lnTo>
                  <a:pt x="1543" y="2320"/>
                </a:lnTo>
                <a:lnTo>
                  <a:pt x="1527" y="2320"/>
                </a:lnTo>
                <a:lnTo>
                  <a:pt x="1513" y="2306"/>
                </a:lnTo>
                <a:lnTo>
                  <a:pt x="1497" y="2306"/>
                </a:lnTo>
                <a:lnTo>
                  <a:pt x="1497" y="2290"/>
                </a:lnTo>
                <a:lnTo>
                  <a:pt x="1497" y="2275"/>
                </a:lnTo>
                <a:lnTo>
                  <a:pt x="1497" y="2259"/>
                </a:lnTo>
                <a:lnTo>
                  <a:pt x="1482" y="2259"/>
                </a:lnTo>
                <a:lnTo>
                  <a:pt x="1466" y="2244"/>
                </a:lnTo>
                <a:lnTo>
                  <a:pt x="1451" y="2244"/>
                </a:lnTo>
                <a:lnTo>
                  <a:pt x="1451" y="2229"/>
                </a:lnTo>
                <a:lnTo>
                  <a:pt x="1436" y="2213"/>
                </a:lnTo>
                <a:lnTo>
                  <a:pt x="1436" y="2199"/>
                </a:lnTo>
                <a:lnTo>
                  <a:pt x="1436" y="2183"/>
                </a:lnTo>
                <a:lnTo>
                  <a:pt x="1436" y="2168"/>
                </a:lnTo>
                <a:lnTo>
                  <a:pt x="1451" y="2152"/>
                </a:lnTo>
                <a:lnTo>
                  <a:pt x="1436" y="2152"/>
                </a:lnTo>
                <a:lnTo>
                  <a:pt x="1436" y="2137"/>
                </a:lnTo>
                <a:lnTo>
                  <a:pt x="1436" y="2122"/>
                </a:lnTo>
                <a:lnTo>
                  <a:pt x="1436" y="2106"/>
                </a:lnTo>
                <a:lnTo>
                  <a:pt x="1420" y="2106"/>
                </a:lnTo>
                <a:lnTo>
                  <a:pt x="1406" y="2106"/>
                </a:lnTo>
                <a:lnTo>
                  <a:pt x="1390" y="2092"/>
                </a:lnTo>
                <a:lnTo>
                  <a:pt x="1390" y="2076"/>
                </a:lnTo>
                <a:lnTo>
                  <a:pt x="1375" y="2061"/>
                </a:lnTo>
                <a:lnTo>
                  <a:pt x="1360" y="2061"/>
                </a:lnTo>
                <a:lnTo>
                  <a:pt x="1344" y="2046"/>
                </a:lnTo>
                <a:lnTo>
                  <a:pt x="1329" y="2030"/>
                </a:lnTo>
                <a:lnTo>
                  <a:pt x="1313" y="2030"/>
                </a:lnTo>
                <a:lnTo>
                  <a:pt x="1313" y="2015"/>
                </a:lnTo>
                <a:lnTo>
                  <a:pt x="1299" y="2015"/>
                </a:lnTo>
                <a:lnTo>
                  <a:pt x="1283" y="2015"/>
                </a:lnTo>
                <a:lnTo>
                  <a:pt x="1268" y="1999"/>
                </a:lnTo>
                <a:lnTo>
                  <a:pt x="1253" y="1985"/>
                </a:lnTo>
                <a:lnTo>
                  <a:pt x="1223" y="1985"/>
                </a:lnTo>
                <a:lnTo>
                  <a:pt x="1223" y="1969"/>
                </a:lnTo>
                <a:lnTo>
                  <a:pt x="1206" y="1969"/>
                </a:lnTo>
                <a:lnTo>
                  <a:pt x="1223" y="1969"/>
                </a:lnTo>
                <a:lnTo>
                  <a:pt x="1206" y="1954"/>
                </a:lnTo>
                <a:lnTo>
                  <a:pt x="1192" y="1939"/>
                </a:lnTo>
                <a:lnTo>
                  <a:pt x="1192" y="1923"/>
                </a:lnTo>
                <a:lnTo>
                  <a:pt x="1192" y="1908"/>
                </a:lnTo>
                <a:lnTo>
                  <a:pt x="1177" y="1908"/>
                </a:lnTo>
                <a:lnTo>
                  <a:pt x="1177" y="1923"/>
                </a:lnTo>
                <a:lnTo>
                  <a:pt x="1161" y="1939"/>
                </a:lnTo>
                <a:lnTo>
                  <a:pt x="1130" y="1939"/>
                </a:lnTo>
                <a:lnTo>
                  <a:pt x="1130" y="1923"/>
                </a:lnTo>
                <a:lnTo>
                  <a:pt x="1130" y="1908"/>
                </a:lnTo>
                <a:lnTo>
                  <a:pt x="1146" y="1892"/>
                </a:lnTo>
                <a:lnTo>
                  <a:pt x="1146" y="1878"/>
                </a:lnTo>
                <a:lnTo>
                  <a:pt x="1130" y="1878"/>
                </a:lnTo>
                <a:lnTo>
                  <a:pt x="1116" y="1878"/>
                </a:lnTo>
                <a:lnTo>
                  <a:pt x="1116" y="1892"/>
                </a:lnTo>
                <a:lnTo>
                  <a:pt x="1099" y="1892"/>
                </a:lnTo>
                <a:lnTo>
                  <a:pt x="1085" y="1892"/>
                </a:lnTo>
                <a:lnTo>
                  <a:pt x="1085" y="1908"/>
                </a:lnTo>
                <a:lnTo>
                  <a:pt x="1085" y="1923"/>
                </a:lnTo>
                <a:lnTo>
                  <a:pt x="1085" y="1939"/>
                </a:lnTo>
                <a:lnTo>
                  <a:pt x="1070" y="1939"/>
                </a:lnTo>
                <a:lnTo>
                  <a:pt x="1085" y="1954"/>
                </a:lnTo>
                <a:lnTo>
                  <a:pt x="1085" y="1969"/>
                </a:lnTo>
                <a:lnTo>
                  <a:pt x="1099" y="1985"/>
                </a:lnTo>
                <a:lnTo>
                  <a:pt x="1116" y="1999"/>
                </a:lnTo>
                <a:lnTo>
                  <a:pt x="1116" y="2015"/>
                </a:lnTo>
                <a:lnTo>
                  <a:pt x="1130" y="2015"/>
                </a:lnTo>
                <a:lnTo>
                  <a:pt x="1146" y="2030"/>
                </a:lnTo>
                <a:lnTo>
                  <a:pt x="1146" y="2046"/>
                </a:lnTo>
                <a:lnTo>
                  <a:pt x="1161" y="2061"/>
                </a:lnTo>
                <a:lnTo>
                  <a:pt x="1177" y="2092"/>
                </a:lnTo>
                <a:lnTo>
                  <a:pt x="1192" y="2106"/>
                </a:lnTo>
                <a:lnTo>
                  <a:pt x="1206" y="2122"/>
                </a:lnTo>
                <a:lnTo>
                  <a:pt x="1223" y="2122"/>
                </a:lnTo>
                <a:lnTo>
                  <a:pt x="1237" y="2122"/>
                </a:lnTo>
                <a:lnTo>
                  <a:pt x="1237" y="2137"/>
                </a:lnTo>
                <a:lnTo>
                  <a:pt x="1223" y="2137"/>
                </a:lnTo>
                <a:lnTo>
                  <a:pt x="1237" y="2152"/>
                </a:lnTo>
                <a:lnTo>
                  <a:pt x="1253" y="2152"/>
                </a:lnTo>
                <a:lnTo>
                  <a:pt x="1268" y="2152"/>
                </a:lnTo>
                <a:lnTo>
                  <a:pt x="1268" y="2168"/>
                </a:lnTo>
                <a:lnTo>
                  <a:pt x="1283" y="2168"/>
                </a:lnTo>
                <a:lnTo>
                  <a:pt x="1299" y="2183"/>
                </a:lnTo>
                <a:lnTo>
                  <a:pt x="1313" y="2199"/>
                </a:lnTo>
                <a:lnTo>
                  <a:pt x="1329" y="2199"/>
                </a:lnTo>
                <a:lnTo>
                  <a:pt x="1329" y="2213"/>
                </a:lnTo>
                <a:lnTo>
                  <a:pt x="1344" y="2229"/>
                </a:lnTo>
                <a:lnTo>
                  <a:pt x="1344" y="2244"/>
                </a:lnTo>
                <a:lnTo>
                  <a:pt x="1329" y="2244"/>
                </a:lnTo>
                <a:lnTo>
                  <a:pt x="1313" y="2244"/>
                </a:lnTo>
                <a:lnTo>
                  <a:pt x="1313" y="2229"/>
                </a:lnTo>
                <a:lnTo>
                  <a:pt x="1299" y="2213"/>
                </a:lnTo>
                <a:lnTo>
                  <a:pt x="1283" y="2213"/>
                </a:lnTo>
                <a:lnTo>
                  <a:pt x="1268" y="2213"/>
                </a:lnTo>
                <a:lnTo>
                  <a:pt x="1253" y="2229"/>
                </a:lnTo>
                <a:lnTo>
                  <a:pt x="1253" y="2244"/>
                </a:lnTo>
                <a:lnTo>
                  <a:pt x="1253" y="2259"/>
                </a:lnTo>
                <a:lnTo>
                  <a:pt x="1268" y="2275"/>
                </a:lnTo>
                <a:lnTo>
                  <a:pt x="1283" y="2290"/>
                </a:lnTo>
                <a:lnTo>
                  <a:pt x="1268" y="2290"/>
                </a:lnTo>
                <a:lnTo>
                  <a:pt x="1268" y="2306"/>
                </a:lnTo>
                <a:lnTo>
                  <a:pt x="1253" y="2320"/>
                </a:lnTo>
                <a:lnTo>
                  <a:pt x="1253" y="2335"/>
                </a:lnTo>
                <a:lnTo>
                  <a:pt x="1237" y="2335"/>
                </a:lnTo>
                <a:lnTo>
                  <a:pt x="1237" y="2351"/>
                </a:lnTo>
                <a:lnTo>
                  <a:pt x="1223" y="2351"/>
                </a:lnTo>
                <a:lnTo>
                  <a:pt x="1223" y="2366"/>
                </a:lnTo>
                <a:lnTo>
                  <a:pt x="1206" y="2366"/>
                </a:lnTo>
                <a:lnTo>
                  <a:pt x="1206" y="2351"/>
                </a:lnTo>
                <a:lnTo>
                  <a:pt x="1206" y="2335"/>
                </a:lnTo>
                <a:lnTo>
                  <a:pt x="1206" y="2320"/>
                </a:lnTo>
                <a:lnTo>
                  <a:pt x="1223" y="2306"/>
                </a:lnTo>
                <a:lnTo>
                  <a:pt x="1237" y="2306"/>
                </a:lnTo>
                <a:lnTo>
                  <a:pt x="1223" y="2290"/>
                </a:lnTo>
                <a:lnTo>
                  <a:pt x="1223" y="2275"/>
                </a:lnTo>
                <a:lnTo>
                  <a:pt x="1206" y="2244"/>
                </a:lnTo>
                <a:lnTo>
                  <a:pt x="1206" y="2229"/>
                </a:lnTo>
                <a:lnTo>
                  <a:pt x="1192" y="2229"/>
                </a:lnTo>
                <a:lnTo>
                  <a:pt x="1177" y="2229"/>
                </a:lnTo>
                <a:lnTo>
                  <a:pt x="1177" y="2213"/>
                </a:lnTo>
                <a:lnTo>
                  <a:pt x="1177" y="2199"/>
                </a:lnTo>
                <a:lnTo>
                  <a:pt x="1161" y="2199"/>
                </a:lnTo>
                <a:lnTo>
                  <a:pt x="1146" y="2199"/>
                </a:lnTo>
                <a:lnTo>
                  <a:pt x="1146" y="2183"/>
                </a:lnTo>
                <a:lnTo>
                  <a:pt x="1130" y="2168"/>
                </a:lnTo>
                <a:lnTo>
                  <a:pt x="1130" y="2152"/>
                </a:lnTo>
                <a:lnTo>
                  <a:pt x="1116" y="2152"/>
                </a:lnTo>
                <a:lnTo>
                  <a:pt x="1099" y="2152"/>
                </a:lnTo>
                <a:lnTo>
                  <a:pt x="1085" y="2152"/>
                </a:lnTo>
                <a:lnTo>
                  <a:pt x="1070" y="2122"/>
                </a:lnTo>
                <a:lnTo>
                  <a:pt x="1054" y="2106"/>
                </a:lnTo>
                <a:lnTo>
                  <a:pt x="1039" y="2092"/>
                </a:lnTo>
                <a:lnTo>
                  <a:pt x="1023" y="2076"/>
                </a:lnTo>
                <a:lnTo>
                  <a:pt x="1009" y="2061"/>
                </a:lnTo>
                <a:lnTo>
                  <a:pt x="994" y="2046"/>
                </a:lnTo>
                <a:lnTo>
                  <a:pt x="978" y="2030"/>
                </a:lnTo>
                <a:lnTo>
                  <a:pt x="978" y="2015"/>
                </a:lnTo>
                <a:lnTo>
                  <a:pt x="978" y="1999"/>
                </a:lnTo>
                <a:lnTo>
                  <a:pt x="978" y="1985"/>
                </a:lnTo>
                <a:lnTo>
                  <a:pt x="963" y="1969"/>
                </a:lnTo>
                <a:lnTo>
                  <a:pt x="947" y="1969"/>
                </a:lnTo>
                <a:lnTo>
                  <a:pt x="947" y="1954"/>
                </a:lnTo>
                <a:lnTo>
                  <a:pt x="932" y="1954"/>
                </a:lnTo>
                <a:lnTo>
                  <a:pt x="916" y="1954"/>
                </a:lnTo>
                <a:lnTo>
                  <a:pt x="902" y="1954"/>
                </a:lnTo>
                <a:lnTo>
                  <a:pt x="887" y="1954"/>
                </a:lnTo>
                <a:lnTo>
                  <a:pt x="887" y="1969"/>
                </a:lnTo>
                <a:lnTo>
                  <a:pt x="871" y="1969"/>
                </a:lnTo>
                <a:lnTo>
                  <a:pt x="856" y="1985"/>
                </a:lnTo>
                <a:lnTo>
                  <a:pt x="840" y="1985"/>
                </a:lnTo>
                <a:lnTo>
                  <a:pt x="825" y="1985"/>
                </a:lnTo>
                <a:lnTo>
                  <a:pt x="825" y="1999"/>
                </a:lnTo>
                <a:lnTo>
                  <a:pt x="811" y="1999"/>
                </a:lnTo>
                <a:lnTo>
                  <a:pt x="811" y="2015"/>
                </a:lnTo>
                <a:lnTo>
                  <a:pt x="795" y="2015"/>
                </a:lnTo>
                <a:lnTo>
                  <a:pt x="780" y="1999"/>
                </a:lnTo>
                <a:lnTo>
                  <a:pt x="764" y="1999"/>
                </a:lnTo>
                <a:lnTo>
                  <a:pt x="749" y="1985"/>
                </a:lnTo>
                <a:lnTo>
                  <a:pt x="733" y="1969"/>
                </a:lnTo>
                <a:lnTo>
                  <a:pt x="718" y="1969"/>
                </a:lnTo>
                <a:lnTo>
                  <a:pt x="704" y="1969"/>
                </a:lnTo>
                <a:lnTo>
                  <a:pt x="688" y="1969"/>
                </a:lnTo>
                <a:lnTo>
                  <a:pt x="673" y="1969"/>
                </a:lnTo>
                <a:lnTo>
                  <a:pt x="673" y="1985"/>
                </a:lnTo>
                <a:lnTo>
                  <a:pt x="657" y="1985"/>
                </a:lnTo>
                <a:lnTo>
                  <a:pt x="657" y="2015"/>
                </a:lnTo>
                <a:lnTo>
                  <a:pt x="657" y="2030"/>
                </a:lnTo>
                <a:lnTo>
                  <a:pt x="657" y="2046"/>
                </a:lnTo>
                <a:lnTo>
                  <a:pt x="642" y="2061"/>
                </a:lnTo>
                <a:lnTo>
                  <a:pt x="628" y="2076"/>
                </a:lnTo>
                <a:lnTo>
                  <a:pt x="611" y="2076"/>
                </a:lnTo>
                <a:lnTo>
                  <a:pt x="597" y="2076"/>
                </a:lnTo>
                <a:lnTo>
                  <a:pt x="581" y="2092"/>
                </a:lnTo>
                <a:lnTo>
                  <a:pt x="566" y="2092"/>
                </a:lnTo>
                <a:lnTo>
                  <a:pt x="550" y="2092"/>
                </a:lnTo>
                <a:lnTo>
                  <a:pt x="535" y="2106"/>
                </a:lnTo>
                <a:lnTo>
                  <a:pt x="521" y="2106"/>
                </a:lnTo>
                <a:lnTo>
                  <a:pt x="505" y="2122"/>
                </a:lnTo>
                <a:lnTo>
                  <a:pt x="490" y="2137"/>
                </a:lnTo>
                <a:lnTo>
                  <a:pt x="474" y="2152"/>
                </a:lnTo>
                <a:lnTo>
                  <a:pt x="474" y="2168"/>
                </a:lnTo>
                <a:lnTo>
                  <a:pt x="459" y="2183"/>
                </a:lnTo>
                <a:lnTo>
                  <a:pt x="459" y="2199"/>
                </a:lnTo>
                <a:lnTo>
                  <a:pt x="474" y="2213"/>
                </a:lnTo>
                <a:lnTo>
                  <a:pt x="474" y="2229"/>
                </a:lnTo>
                <a:lnTo>
                  <a:pt x="459" y="2244"/>
                </a:lnTo>
                <a:lnTo>
                  <a:pt x="444" y="2244"/>
                </a:lnTo>
                <a:lnTo>
                  <a:pt x="444" y="2259"/>
                </a:lnTo>
                <a:lnTo>
                  <a:pt x="428" y="2275"/>
                </a:lnTo>
                <a:lnTo>
                  <a:pt x="414" y="2290"/>
                </a:lnTo>
                <a:lnTo>
                  <a:pt x="398" y="2290"/>
                </a:lnTo>
                <a:lnTo>
                  <a:pt x="383" y="2290"/>
                </a:lnTo>
                <a:lnTo>
                  <a:pt x="383" y="2306"/>
                </a:lnTo>
                <a:lnTo>
                  <a:pt x="367" y="2306"/>
                </a:lnTo>
                <a:lnTo>
                  <a:pt x="352" y="2306"/>
                </a:lnTo>
                <a:lnTo>
                  <a:pt x="352" y="2320"/>
                </a:lnTo>
                <a:lnTo>
                  <a:pt x="337" y="2320"/>
                </a:lnTo>
                <a:lnTo>
                  <a:pt x="321" y="2320"/>
                </a:lnTo>
                <a:lnTo>
                  <a:pt x="307" y="2320"/>
                </a:lnTo>
                <a:lnTo>
                  <a:pt x="291" y="2320"/>
                </a:lnTo>
                <a:lnTo>
                  <a:pt x="276" y="2320"/>
                </a:lnTo>
                <a:lnTo>
                  <a:pt x="261" y="2320"/>
                </a:lnTo>
                <a:lnTo>
                  <a:pt x="231" y="2320"/>
                </a:lnTo>
                <a:lnTo>
                  <a:pt x="214" y="2320"/>
                </a:lnTo>
                <a:lnTo>
                  <a:pt x="200" y="2320"/>
                </a:lnTo>
                <a:lnTo>
                  <a:pt x="184" y="2320"/>
                </a:lnTo>
                <a:lnTo>
                  <a:pt x="169" y="2335"/>
                </a:lnTo>
                <a:lnTo>
                  <a:pt x="154" y="2335"/>
                </a:lnTo>
                <a:lnTo>
                  <a:pt x="154" y="2320"/>
                </a:lnTo>
                <a:lnTo>
                  <a:pt x="138" y="2320"/>
                </a:lnTo>
                <a:lnTo>
                  <a:pt x="138" y="2306"/>
                </a:lnTo>
                <a:lnTo>
                  <a:pt x="138" y="2275"/>
                </a:lnTo>
                <a:lnTo>
                  <a:pt x="124" y="2259"/>
                </a:lnTo>
                <a:lnTo>
                  <a:pt x="93" y="2244"/>
                </a:lnTo>
                <a:lnTo>
                  <a:pt x="78" y="2244"/>
                </a:lnTo>
                <a:lnTo>
                  <a:pt x="62" y="2244"/>
                </a:lnTo>
                <a:lnTo>
                  <a:pt x="47" y="2244"/>
                </a:lnTo>
                <a:lnTo>
                  <a:pt x="31" y="2244"/>
                </a:lnTo>
                <a:lnTo>
                  <a:pt x="17" y="2244"/>
                </a:lnTo>
                <a:lnTo>
                  <a:pt x="17" y="2229"/>
                </a:lnTo>
                <a:lnTo>
                  <a:pt x="0" y="2229"/>
                </a:lnTo>
                <a:lnTo>
                  <a:pt x="17" y="2229"/>
                </a:lnTo>
                <a:lnTo>
                  <a:pt x="31" y="2213"/>
                </a:lnTo>
                <a:lnTo>
                  <a:pt x="31" y="2199"/>
                </a:lnTo>
                <a:lnTo>
                  <a:pt x="47" y="2183"/>
                </a:lnTo>
                <a:lnTo>
                  <a:pt x="47" y="2152"/>
                </a:lnTo>
                <a:lnTo>
                  <a:pt x="47" y="2137"/>
                </a:lnTo>
                <a:lnTo>
                  <a:pt x="31" y="2137"/>
                </a:lnTo>
                <a:lnTo>
                  <a:pt x="17" y="2122"/>
                </a:lnTo>
                <a:lnTo>
                  <a:pt x="17" y="2106"/>
                </a:lnTo>
                <a:lnTo>
                  <a:pt x="31" y="2092"/>
                </a:lnTo>
                <a:lnTo>
                  <a:pt x="47" y="2076"/>
                </a:lnTo>
                <a:lnTo>
                  <a:pt x="62" y="2061"/>
                </a:lnTo>
                <a:lnTo>
                  <a:pt x="62" y="2030"/>
                </a:lnTo>
                <a:lnTo>
                  <a:pt x="78" y="2015"/>
                </a:lnTo>
                <a:lnTo>
                  <a:pt x="93" y="1999"/>
                </a:lnTo>
                <a:lnTo>
                  <a:pt x="93" y="1969"/>
                </a:lnTo>
                <a:lnTo>
                  <a:pt x="93" y="1954"/>
                </a:lnTo>
                <a:lnTo>
                  <a:pt x="107" y="1923"/>
                </a:lnTo>
                <a:lnTo>
                  <a:pt x="107" y="1908"/>
                </a:lnTo>
                <a:lnTo>
                  <a:pt x="124" y="1892"/>
                </a:lnTo>
                <a:lnTo>
                  <a:pt x="107" y="1878"/>
                </a:lnTo>
                <a:lnTo>
                  <a:pt x="107" y="1863"/>
                </a:lnTo>
                <a:lnTo>
                  <a:pt x="107" y="1847"/>
                </a:lnTo>
                <a:lnTo>
                  <a:pt x="124" y="1847"/>
                </a:lnTo>
                <a:lnTo>
                  <a:pt x="138" y="1847"/>
                </a:lnTo>
                <a:lnTo>
                  <a:pt x="154" y="1847"/>
                </a:lnTo>
                <a:lnTo>
                  <a:pt x="169" y="1847"/>
                </a:lnTo>
                <a:lnTo>
                  <a:pt x="184" y="1847"/>
                </a:lnTo>
                <a:lnTo>
                  <a:pt x="200" y="1847"/>
                </a:lnTo>
                <a:lnTo>
                  <a:pt x="200" y="1863"/>
                </a:lnTo>
                <a:lnTo>
                  <a:pt x="231" y="1863"/>
                </a:lnTo>
                <a:lnTo>
                  <a:pt x="261" y="1878"/>
                </a:lnTo>
                <a:lnTo>
                  <a:pt x="291" y="1892"/>
                </a:lnTo>
                <a:lnTo>
                  <a:pt x="321" y="1892"/>
                </a:lnTo>
                <a:lnTo>
                  <a:pt x="352" y="1908"/>
                </a:lnTo>
                <a:lnTo>
                  <a:pt x="367" y="1923"/>
                </a:lnTo>
                <a:lnTo>
                  <a:pt x="398" y="1923"/>
                </a:lnTo>
                <a:lnTo>
                  <a:pt x="428" y="1939"/>
                </a:lnTo>
                <a:lnTo>
                  <a:pt x="459" y="1923"/>
                </a:lnTo>
                <a:lnTo>
                  <a:pt x="459" y="1908"/>
                </a:lnTo>
                <a:lnTo>
                  <a:pt x="474" y="1892"/>
                </a:lnTo>
                <a:lnTo>
                  <a:pt x="490" y="1878"/>
                </a:lnTo>
                <a:lnTo>
                  <a:pt x="490" y="1847"/>
                </a:lnTo>
                <a:lnTo>
                  <a:pt x="490" y="1832"/>
                </a:lnTo>
                <a:lnTo>
                  <a:pt x="505" y="1801"/>
                </a:lnTo>
                <a:lnTo>
                  <a:pt x="505" y="1785"/>
                </a:lnTo>
                <a:lnTo>
                  <a:pt x="505" y="1771"/>
                </a:lnTo>
                <a:lnTo>
                  <a:pt x="505" y="1756"/>
                </a:lnTo>
                <a:lnTo>
                  <a:pt x="490" y="1740"/>
                </a:lnTo>
                <a:lnTo>
                  <a:pt x="474" y="1725"/>
                </a:lnTo>
                <a:lnTo>
                  <a:pt x="474" y="1709"/>
                </a:lnTo>
                <a:lnTo>
                  <a:pt x="490" y="1694"/>
                </a:lnTo>
                <a:lnTo>
                  <a:pt x="474" y="1680"/>
                </a:lnTo>
                <a:lnTo>
                  <a:pt x="459" y="1664"/>
                </a:lnTo>
                <a:lnTo>
                  <a:pt x="444" y="1649"/>
                </a:lnTo>
                <a:lnTo>
                  <a:pt x="428" y="1649"/>
                </a:lnTo>
                <a:lnTo>
                  <a:pt x="428" y="1633"/>
                </a:lnTo>
                <a:lnTo>
                  <a:pt x="414" y="1633"/>
                </a:lnTo>
                <a:lnTo>
                  <a:pt x="398" y="1633"/>
                </a:lnTo>
                <a:lnTo>
                  <a:pt x="398" y="1618"/>
                </a:lnTo>
                <a:lnTo>
                  <a:pt x="383" y="1618"/>
                </a:lnTo>
                <a:lnTo>
                  <a:pt x="383" y="1602"/>
                </a:lnTo>
                <a:lnTo>
                  <a:pt x="398" y="1602"/>
                </a:lnTo>
                <a:lnTo>
                  <a:pt x="398" y="1587"/>
                </a:lnTo>
                <a:lnTo>
                  <a:pt x="414" y="1587"/>
                </a:lnTo>
                <a:lnTo>
                  <a:pt x="428" y="1587"/>
                </a:lnTo>
                <a:lnTo>
                  <a:pt x="444" y="1587"/>
                </a:lnTo>
                <a:lnTo>
                  <a:pt x="459" y="1587"/>
                </a:lnTo>
                <a:lnTo>
                  <a:pt x="474" y="1587"/>
                </a:lnTo>
                <a:lnTo>
                  <a:pt x="490" y="1602"/>
                </a:lnTo>
                <a:lnTo>
                  <a:pt x="505" y="1602"/>
                </a:lnTo>
                <a:lnTo>
                  <a:pt x="521" y="1602"/>
                </a:lnTo>
                <a:lnTo>
                  <a:pt x="521" y="1618"/>
                </a:lnTo>
                <a:lnTo>
                  <a:pt x="535" y="1618"/>
                </a:lnTo>
                <a:lnTo>
                  <a:pt x="535" y="1602"/>
                </a:lnTo>
                <a:lnTo>
                  <a:pt x="535" y="1587"/>
                </a:lnTo>
                <a:lnTo>
                  <a:pt x="535" y="1573"/>
                </a:lnTo>
                <a:lnTo>
                  <a:pt x="521" y="1557"/>
                </a:lnTo>
                <a:lnTo>
                  <a:pt x="521" y="1542"/>
                </a:lnTo>
                <a:lnTo>
                  <a:pt x="535" y="1542"/>
                </a:lnTo>
                <a:lnTo>
                  <a:pt x="550" y="1557"/>
                </a:lnTo>
                <a:lnTo>
                  <a:pt x="550" y="1573"/>
                </a:lnTo>
                <a:lnTo>
                  <a:pt x="566" y="1573"/>
                </a:lnTo>
                <a:lnTo>
                  <a:pt x="581" y="1587"/>
                </a:lnTo>
                <a:lnTo>
                  <a:pt x="597" y="1587"/>
                </a:lnTo>
                <a:lnTo>
                  <a:pt x="611" y="1573"/>
                </a:lnTo>
                <a:lnTo>
                  <a:pt x="628" y="1573"/>
                </a:lnTo>
                <a:lnTo>
                  <a:pt x="628" y="1557"/>
                </a:lnTo>
                <a:lnTo>
                  <a:pt x="642" y="1557"/>
                </a:lnTo>
                <a:lnTo>
                  <a:pt x="657" y="1557"/>
                </a:lnTo>
                <a:lnTo>
                  <a:pt x="673" y="1542"/>
                </a:lnTo>
                <a:lnTo>
                  <a:pt x="673" y="1526"/>
                </a:lnTo>
                <a:lnTo>
                  <a:pt x="688" y="1511"/>
                </a:lnTo>
                <a:lnTo>
                  <a:pt x="704" y="1497"/>
                </a:lnTo>
                <a:lnTo>
                  <a:pt x="718" y="1480"/>
                </a:lnTo>
                <a:lnTo>
                  <a:pt x="733" y="1480"/>
                </a:lnTo>
                <a:lnTo>
                  <a:pt x="749" y="1480"/>
                </a:lnTo>
                <a:lnTo>
                  <a:pt x="764" y="1466"/>
                </a:lnTo>
                <a:lnTo>
                  <a:pt x="780" y="1466"/>
                </a:lnTo>
                <a:lnTo>
                  <a:pt x="780" y="1450"/>
                </a:lnTo>
                <a:lnTo>
                  <a:pt x="795" y="1435"/>
                </a:lnTo>
                <a:lnTo>
                  <a:pt x="795" y="1450"/>
                </a:lnTo>
                <a:lnTo>
                  <a:pt x="795" y="1435"/>
                </a:lnTo>
                <a:lnTo>
                  <a:pt x="811" y="1435"/>
                </a:lnTo>
                <a:lnTo>
                  <a:pt x="811" y="1419"/>
                </a:lnTo>
                <a:lnTo>
                  <a:pt x="825" y="1404"/>
                </a:lnTo>
                <a:lnTo>
                  <a:pt x="840" y="1404"/>
                </a:lnTo>
                <a:lnTo>
                  <a:pt x="840" y="1419"/>
                </a:lnTo>
                <a:lnTo>
                  <a:pt x="856" y="1435"/>
                </a:lnTo>
                <a:lnTo>
                  <a:pt x="871" y="1435"/>
                </a:lnTo>
                <a:lnTo>
                  <a:pt x="871" y="1419"/>
                </a:lnTo>
                <a:lnTo>
                  <a:pt x="856" y="1419"/>
                </a:lnTo>
                <a:lnTo>
                  <a:pt x="856" y="1404"/>
                </a:lnTo>
                <a:lnTo>
                  <a:pt x="856" y="1390"/>
                </a:lnTo>
                <a:lnTo>
                  <a:pt x="856" y="1373"/>
                </a:lnTo>
                <a:lnTo>
                  <a:pt x="871" y="1373"/>
                </a:lnTo>
                <a:lnTo>
                  <a:pt x="887" y="1373"/>
                </a:lnTo>
                <a:lnTo>
                  <a:pt x="902" y="1373"/>
                </a:lnTo>
                <a:lnTo>
                  <a:pt x="916" y="1373"/>
                </a:lnTo>
                <a:lnTo>
                  <a:pt x="932" y="1373"/>
                </a:lnTo>
                <a:lnTo>
                  <a:pt x="947" y="1373"/>
                </a:lnTo>
                <a:lnTo>
                  <a:pt x="963" y="1373"/>
                </a:lnTo>
                <a:lnTo>
                  <a:pt x="963" y="1390"/>
                </a:lnTo>
                <a:lnTo>
                  <a:pt x="978" y="1390"/>
                </a:lnTo>
                <a:lnTo>
                  <a:pt x="994" y="1390"/>
                </a:lnTo>
                <a:lnTo>
                  <a:pt x="1009" y="1373"/>
                </a:lnTo>
                <a:lnTo>
                  <a:pt x="1023" y="1373"/>
                </a:lnTo>
                <a:lnTo>
                  <a:pt x="1023" y="1359"/>
                </a:lnTo>
                <a:lnTo>
                  <a:pt x="1039" y="1359"/>
                </a:lnTo>
                <a:lnTo>
                  <a:pt x="1054" y="1359"/>
                </a:lnTo>
                <a:lnTo>
                  <a:pt x="1070" y="1359"/>
                </a:lnTo>
                <a:lnTo>
                  <a:pt x="1070" y="1373"/>
                </a:lnTo>
                <a:lnTo>
                  <a:pt x="1085" y="1373"/>
                </a:lnTo>
                <a:lnTo>
                  <a:pt x="1099" y="1373"/>
                </a:lnTo>
                <a:lnTo>
                  <a:pt x="1099" y="1359"/>
                </a:lnTo>
                <a:lnTo>
                  <a:pt x="1116" y="1359"/>
                </a:lnTo>
                <a:lnTo>
                  <a:pt x="1130" y="1359"/>
                </a:lnTo>
                <a:lnTo>
                  <a:pt x="1146" y="1343"/>
                </a:lnTo>
                <a:lnTo>
                  <a:pt x="1161" y="1328"/>
                </a:lnTo>
                <a:lnTo>
                  <a:pt x="1177" y="1328"/>
                </a:lnTo>
                <a:lnTo>
                  <a:pt x="1192" y="1328"/>
                </a:lnTo>
                <a:lnTo>
                  <a:pt x="1192" y="1343"/>
                </a:lnTo>
                <a:lnTo>
                  <a:pt x="1177" y="1343"/>
                </a:lnTo>
                <a:lnTo>
                  <a:pt x="1177" y="1359"/>
                </a:lnTo>
                <a:lnTo>
                  <a:pt x="1192" y="1359"/>
                </a:lnTo>
                <a:lnTo>
                  <a:pt x="1206" y="1373"/>
                </a:lnTo>
                <a:lnTo>
                  <a:pt x="1206" y="1390"/>
                </a:lnTo>
                <a:lnTo>
                  <a:pt x="1223" y="1390"/>
                </a:lnTo>
                <a:lnTo>
                  <a:pt x="1223" y="1373"/>
                </a:lnTo>
                <a:lnTo>
                  <a:pt x="1237" y="1373"/>
                </a:lnTo>
                <a:lnTo>
                  <a:pt x="1253" y="1359"/>
                </a:lnTo>
                <a:lnTo>
                  <a:pt x="1268" y="1359"/>
                </a:lnTo>
                <a:lnTo>
                  <a:pt x="1283" y="1343"/>
                </a:lnTo>
                <a:lnTo>
                  <a:pt x="1299" y="1343"/>
                </a:lnTo>
                <a:lnTo>
                  <a:pt x="1313" y="1328"/>
                </a:lnTo>
                <a:lnTo>
                  <a:pt x="1329" y="1328"/>
                </a:lnTo>
                <a:lnTo>
                  <a:pt x="1344" y="1313"/>
                </a:lnTo>
                <a:lnTo>
                  <a:pt x="1360" y="1313"/>
                </a:lnTo>
                <a:lnTo>
                  <a:pt x="1360" y="1328"/>
                </a:lnTo>
                <a:lnTo>
                  <a:pt x="1375" y="1328"/>
                </a:lnTo>
                <a:lnTo>
                  <a:pt x="1375" y="1343"/>
                </a:lnTo>
                <a:lnTo>
                  <a:pt x="1390" y="1343"/>
                </a:lnTo>
                <a:lnTo>
                  <a:pt x="1406" y="1343"/>
                </a:lnTo>
                <a:lnTo>
                  <a:pt x="1420" y="1343"/>
                </a:lnTo>
                <a:lnTo>
                  <a:pt x="1420" y="1328"/>
                </a:lnTo>
                <a:lnTo>
                  <a:pt x="1420" y="1313"/>
                </a:lnTo>
                <a:lnTo>
                  <a:pt x="1436" y="1313"/>
                </a:lnTo>
                <a:lnTo>
                  <a:pt x="1451" y="1313"/>
                </a:lnTo>
                <a:lnTo>
                  <a:pt x="1466" y="1297"/>
                </a:lnTo>
                <a:lnTo>
                  <a:pt x="1466" y="1266"/>
                </a:lnTo>
                <a:lnTo>
                  <a:pt x="1466" y="1236"/>
                </a:lnTo>
                <a:lnTo>
                  <a:pt x="1466" y="1206"/>
                </a:lnTo>
                <a:lnTo>
                  <a:pt x="1466" y="1176"/>
                </a:lnTo>
                <a:lnTo>
                  <a:pt x="1466" y="1160"/>
                </a:lnTo>
                <a:lnTo>
                  <a:pt x="1466" y="1145"/>
                </a:lnTo>
                <a:lnTo>
                  <a:pt x="1482" y="1145"/>
                </a:lnTo>
                <a:lnTo>
                  <a:pt x="1497" y="1130"/>
                </a:lnTo>
                <a:lnTo>
                  <a:pt x="1513" y="1145"/>
                </a:lnTo>
                <a:lnTo>
                  <a:pt x="1527" y="1160"/>
                </a:lnTo>
                <a:lnTo>
                  <a:pt x="1527" y="1176"/>
                </a:lnTo>
                <a:lnTo>
                  <a:pt x="1543" y="1176"/>
                </a:lnTo>
                <a:lnTo>
                  <a:pt x="1558" y="1176"/>
                </a:lnTo>
                <a:lnTo>
                  <a:pt x="1558" y="1160"/>
                </a:lnTo>
                <a:lnTo>
                  <a:pt x="1558" y="1145"/>
                </a:lnTo>
                <a:lnTo>
                  <a:pt x="1558" y="1130"/>
                </a:lnTo>
                <a:lnTo>
                  <a:pt x="1558" y="1114"/>
                </a:lnTo>
                <a:lnTo>
                  <a:pt x="1573" y="1099"/>
                </a:lnTo>
                <a:lnTo>
                  <a:pt x="1573" y="1083"/>
                </a:lnTo>
                <a:lnTo>
                  <a:pt x="1573" y="1069"/>
                </a:lnTo>
                <a:lnTo>
                  <a:pt x="1558" y="1083"/>
                </a:lnTo>
                <a:lnTo>
                  <a:pt x="1543" y="1083"/>
                </a:lnTo>
                <a:lnTo>
                  <a:pt x="1543" y="1069"/>
                </a:lnTo>
                <a:lnTo>
                  <a:pt x="1527" y="1053"/>
                </a:lnTo>
                <a:lnTo>
                  <a:pt x="1527" y="1038"/>
                </a:lnTo>
                <a:lnTo>
                  <a:pt x="1543" y="1023"/>
                </a:lnTo>
                <a:lnTo>
                  <a:pt x="1543" y="1007"/>
                </a:lnTo>
                <a:lnTo>
                  <a:pt x="1558" y="1007"/>
                </a:lnTo>
                <a:lnTo>
                  <a:pt x="1573" y="992"/>
                </a:lnTo>
                <a:lnTo>
                  <a:pt x="1589" y="992"/>
                </a:lnTo>
                <a:lnTo>
                  <a:pt x="1603" y="992"/>
                </a:lnTo>
                <a:lnTo>
                  <a:pt x="1620" y="992"/>
                </a:lnTo>
                <a:lnTo>
                  <a:pt x="1634" y="992"/>
                </a:lnTo>
                <a:lnTo>
                  <a:pt x="1649" y="992"/>
                </a:lnTo>
                <a:lnTo>
                  <a:pt x="1665" y="992"/>
                </a:lnTo>
                <a:lnTo>
                  <a:pt x="1680" y="992"/>
                </a:lnTo>
                <a:lnTo>
                  <a:pt x="1696" y="976"/>
                </a:lnTo>
                <a:lnTo>
                  <a:pt x="1710" y="962"/>
                </a:lnTo>
                <a:lnTo>
                  <a:pt x="1727" y="962"/>
                </a:lnTo>
                <a:lnTo>
                  <a:pt x="1741" y="962"/>
                </a:lnTo>
                <a:lnTo>
                  <a:pt x="1741" y="947"/>
                </a:lnTo>
                <a:lnTo>
                  <a:pt x="1756" y="947"/>
                </a:lnTo>
                <a:lnTo>
                  <a:pt x="1756" y="962"/>
                </a:lnTo>
                <a:lnTo>
                  <a:pt x="1772" y="947"/>
                </a:lnTo>
                <a:lnTo>
                  <a:pt x="1787" y="947"/>
                </a:lnTo>
                <a:lnTo>
                  <a:pt x="1787" y="931"/>
                </a:lnTo>
                <a:lnTo>
                  <a:pt x="1803" y="916"/>
                </a:lnTo>
                <a:lnTo>
                  <a:pt x="1817" y="916"/>
                </a:lnTo>
                <a:lnTo>
                  <a:pt x="1817" y="900"/>
                </a:lnTo>
                <a:lnTo>
                  <a:pt x="1817" y="885"/>
                </a:lnTo>
                <a:lnTo>
                  <a:pt x="1803" y="869"/>
                </a:lnTo>
                <a:lnTo>
                  <a:pt x="1787" y="869"/>
                </a:lnTo>
                <a:lnTo>
                  <a:pt x="1787" y="855"/>
                </a:lnTo>
                <a:lnTo>
                  <a:pt x="1772" y="855"/>
                </a:lnTo>
                <a:lnTo>
                  <a:pt x="1756" y="840"/>
                </a:lnTo>
                <a:lnTo>
                  <a:pt x="1741" y="840"/>
                </a:lnTo>
                <a:lnTo>
                  <a:pt x="1727" y="855"/>
                </a:lnTo>
                <a:lnTo>
                  <a:pt x="1727" y="869"/>
                </a:lnTo>
                <a:lnTo>
                  <a:pt x="1727" y="885"/>
                </a:lnTo>
                <a:lnTo>
                  <a:pt x="1741" y="900"/>
                </a:lnTo>
                <a:lnTo>
                  <a:pt x="1756" y="916"/>
                </a:lnTo>
                <a:lnTo>
                  <a:pt x="1772" y="931"/>
                </a:lnTo>
                <a:lnTo>
                  <a:pt x="1756" y="947"/>
                </a:lnTo>
                <a:lnTo>
                  <a:pt x="1756" y="962"/>
                </a:lnTo>
                <a:lnTo>
                  <a:pt x="1741" y="962"/>
                </a:lnTo>
                <a:lnTo>
                  <a:pt x="1727" y="962"/>
                </a:lnTo>
                <a:lnTo>
                  <a:pt x="1710" y="962"/>
                </a:lnTo>
                <a:lnTo>
                  <a:pt x="1696" y="947"/>
                </a:lnTo>
                <a:lnTo>
                  <a:pt x="1680" y="947"/>
                </a:lnTo>
                <a:lnTo>
                  <a:pt x="1665" y="931"/>
                </a:lnTo>
                <a:lnTo>
                  <a:pt x="1649" y="931"/>
                </a:lnTo>
                <a:lnTo>
                  <a:pt x="1649" y="947"/>
                </a:lnTo>
                <a:lnTo>
                  <a:pt x="1634" y="931"/>
                </a:lnTo>
                <a:lnTo>
                  <a:pt x="1620" y="931"/>
                </a:lnTo>
                <a:lnTo>
                  <a:pt x="1603" y="947"/>
                </a:lnTo>
                <a:lnTo>
                  <a:pt x="1589" y="947"/>
                </a:lnTo>
                <a:lnTo>
                  <a:pt x="1573" y="947"/>
                </a:lnTo>
                <a:lnTo>
                  <a:pt x="1558" y="962"/>
                </a:lnTo>
                <a:lnTo>
                  <a:pt x="1543" y="962"/>
                </a:lnTo>
                <a:lnTo>
                  <a:pt x="1543" y="976"/>
                </a:lnTo>
                <a:lnTo>
                  <a:pt x="1527" y="976"/>
                </a:lnTo>
                <a:lnTo>
                  <a:pt x="1513" y="976"/>
                </a:lnTo>
                <a:lnTo>
                  <a:pt x="1497" y="976"/>
                </a:lnTo>
                <a:lnTo>
                  <a:pt x="1482" y="962"/>
                </a:lnTo>
                <a:lnTo>
                  <a:pt x="1466" y="962"/>
                </a:lnTo>
                <a:lnTo>
                  <a:pt x="1451" y="962"/>
                </a:lnTo>
                <a:lnTo>
                  <a:pt x="1451" y="947"/>
                </a:lnTo>
                <a:lnTo>
                  <a:pt x="1451" y="931"/>
                </a:lnTo>
                <a:lnTo>
                  <a:pt x="1451" y="916"/>
                </a:lnTo>
                <a:lnTo>
                  <a:pt x="1451" y="885"/>
                </a:lnTo>
                <a:lnTo>
                  <a:pt x="1436" y="855"/>
                </a:lnTo>
                <a:lnTo>
                  <a:pt x="1436" y="824"/>
                </a:lnTo>
                <a:lnTo>
                  <a:pt x="1436" y="809"/>
                </a:lnTo>
                <a:lnTo>
                  <a:pt x="1451" y="778"/>
                </a:lnTo>
                <a:lnTo>
                  <a:pt x="1466" y="764"/>
                </a:lnTo>
                <a:lnTo>
                  <a:pt x="1482" y="748"/>
                </a:lnTo>
                <a:lnTo>
                  <a:pt x="1497" y="733"/>
                </a:lnTo>
                <a:lnTo>
                  <a:pt x="1513" y="702"/>
                </a:lnTo>
                <a:lnTo>
                  <a:pt x="1527" y="686"/>
                </a:lnTo>
                <a:lnTo>
                  <a:pt x="1543" y="671"/>
                </a:lnTo>
                <a:lnTo>
                  <a:pt x="1558" y="657"/>
                </a:lnTo>
                <a:lnTo>
                  <a:pt x="1558" y="641"/>
                </a:lnTo>
                <a:lnTo>
                  <a:pt x="1558" y="626"/>
                </a:lnTo>
                <a:lnTo>
                  <a:pt x="1543" y="610"/>
                </a:lnTo>
                <a:lnTo>
                  <a:pt x="1527" y="610"/>
                </a:lnTo>
                <a:lnTo>
                  <a:pt x="1513" y="610"/>
                </a:lnTo>
                <a:lnTo>
                  <a:pt x="1497" y="610"/>
                </a:lnTo>
                <a:lnTo>
                  <a:pt x="1497" y="595"/>
                </a:lnTo>
                <a:lnTo>
                  <a:pt x="1482" y="595"/>
                </a:lnTo>
                <a:lnTo>
                  <a:pt x="1466" y="610"/>
                </a:lnTo>
                <a:lnTo>
                  <a:pt x="1451" y="610"/>
                </a:lnTo>
                <a:lnTo>
                  <a:pt x="1451" y="626"/>
                </a:lnTo>
                <a:lnTo>
                  <a:pt x="1436" y="641"/>
                </a:lnTo>
                <a:lnTo>
                  <a:pt x="1436" y="657"/>
                </a:lnTo>
                <a:lnTo>
                  <a:pt x="1436" y="671"/>
                </a:lnTo>
                <a:lnTo>
                  <a:pt x="1436" y="702"/>
                </a:lnTo>
                <a:lnTo>
                  <a:pt x="1436" y="717"/>
                </a:lnTo>
                <a:lnTo>
                  <a:pt x="1420" y="733"/>
                </a:lnTo>
                <a:lnTo>
                  <a:pt x="1406" y="748"/>
                </a:lnTo>
                <a:lnTo>
                  <a:pt x="1390" y="764"/>
                </a:lnTo>
                <a:lnTo>
                  <a:pt x="1375" y="764"/>
                </a:lnTo>
                <a:lnTo>
                  <a:pt x="1375" y="778"/>
                </a:lnTo>
                <a:lnTo>
                  <a:pt x="1360" y="793"/>
                </a:lnTo>
                <a:lnTo>
                  <a:pt x="1344" y="809"/>
                </a:lnTo>
                <a:lnTo>
                  <a:pt x="1344" y="824"/>
                </a:lnTo>
                <a:lnTo>
                  <a:pt x="1329" y="840"/>
                </a:lnTo>
                <a:lnTo>
                  <a:pt x="1313" y="885"/>
                </a:lnTo>
                <a:lnTo>
                  <a:pt x="1313" y="916"/>
                </a:lnTo>
                <a:lnTo>
                  <a:pt x="1329" y="947"/>
                </a:lnTo>
                <a:lnTo>
                  <a:pt x="1344" y="947"/>
                </a:lnTo>
                <a:lnTo>
                  <a:pt x="1344" y="962"/>
                </a:lnTo>
                <a:lnTo>
                  <a:pt x="1360" y="976"/>
                </a:lnTo>
                <a:lnTo>
                  <a:pt x="1360" y="992"/>
                </a:lnTo>
                <a:lnTo>
                  <a:pt x="1375" y="1007"/>
                </a:lnTo>
                <a:lnTo>
                  <a:pt x="1375" y="1023"/>
                </a:lnTo>
                <a:lnTo>
                  <a:pt x="1360" y="1038"/>
                </a:lnTo>
                <a:lnTo>
                  <a:pt x="1344" y="1053"/>
                </a:lnTo>
                <a:lnTo>
                  <a:pt x="1329" y="1083"/>
                </a:lnTo>
                <a:lnTo>
                  <a:pt x="1313" y="1099"/>
                </a:lnTo>
                <a:lnTo>
                  <a:pt x="1313" y="1130"/>
                </a:lnTo>
                <a:lnTo>
                  <a:pt x="1299" y="1160"/>
                </a:lnTo>
                <a:lnTo>
                  <a:pt x="1299" y="1176"/>
                </a:lnTo>
                <a:lnTo>
                  <a:pt x="1283" y="1206"/>
                </a:lnTo>
                <a:lnTo>
                  <a:pt x="1268" y="1236"/>
                </a:lnTo>
                <a:lnTo>
                  <a:pt x="1253" y="1236"/>
                </a:lnTo>
                <a:lnTo>
                  <a:pt x="1237" y="1236"/>
                </a:lnTo>
                <a:lnTo>
                  <a:pt x="1223" y="1252"/>
                </a:lnTo>
                <a:lnTo>
                  <a:pt x="1223" y="1266"/>
                </a:lnTo>
                <a:lnTo>
                  <a:pt x="1223" y="1283"/>
                </a:lnTo>
                <a:lnTo>
                  <a:pt x="1206" y="1283"/>
                </a:lnTo>
                <a:lnTo>
                  <a:pt x="1192" y="1283"/>
                </a:lnTo>
                <a:lnTo>
                  <a:pt x="1177" y="1297"/>
                </a:lnTo>
                <a:lnTo>
                  <a:pt x="1177" y="1283"/>
                </a:lnTo>
                <a:lnTo>
                  <a:pt x="1161" y="1283"/>
                </a:lnTo>
                <a:lnTo>
                  <a:pt x="1161" y="1266"/>
                </a:lnTo>
                <a:lnTo>
                  <a:pt x="1161" y="1252"/>
                </a:lnTo>
                <a:lnTo>
                  <a:pt x="1146" y="1252"/>
                </a:lnTo>
                <a:lnTo>
                  <a:pt x="1146" y="1236"/>
                </a:lnTo>
                <a:lnTo>
                  <a:pt x="1146" y="1221"/>
                </a:lnTo>
                <a:lnTo>
                  <a:pt x="1161" y="1221"/>
                </a:lnTo>
                <a:lnTo>
                  <a:pt x="1161" y="1206"/>
                </a:lnTo>
                <a:lnTo>
                  <a:pt x="1146" y="1190"/>
                </a:lnTo>
                <a:lnTo>
                  <a:pt x="1146" y="1160"/>
                </a:lnTo>
                <a:lnTo>
                  <a:pt x="1130" y="1130"/>
                </a:lnTo>
                <a:lnTo>
                  <a:pt x="1116" y="1099"/>
                </a:lnTo>
                <a:lnTo>
                  <a:pt x="1130" y="1069"/>
                </a:lnTo>
                <a:lnTo>
                  <a:pt x="1130" y="1053"/>
                </a:lnTo>
                <a:lnTo>
                  <a:pt x="1116" y="1038"/>
                </a:lnTo>
                <a:lnTo>
                  <a:pt x="1116" y="1023"/>
                </a:lnTo>
                <a:lnTo>
                  <a:pt x="1099" y="1038"/>
                </a:lnTo>
                <a:lnTo>
                  <a:pt x="1085" y="1038"/>
                </a:lnTo>
                <a:lnTo>
                  <a:pt x="1070" y="1053"/>
                </a:lnTo>
                <a:lnTo>
                  <a:pt x="1054" y="1069"/>
                </a:lnTo>
                <a:lnTo>
                  <a:pt x="1039" y="1083"/>
                </a:lnTo>
                <a:lnTo>
                  <a:pt x="1023" y="1099"/>
                </a:lnTo>
                <a:lnTo>
                  <a:pt x="1009" y="1099"/>
                </a:lnTo>
                <a:lnTo>
                  <a:pt x="994" y="1114"/>
                </a:lnTo>
                <a:lnTo>
                  <a:pt x="978" y="1099"/>
                </a:lnTo>
                <a:lnTo>
                  <a:pt x="963" y="1099"/>
                </a:lnTo>
                <a:lnTo>
                  <a:pt x="947" y="1083"/>
                </a:lnTo>
                <a:lnTo>
                  <a:pt x="932" y="1023"/>
                </a:lnTo>
                <a:lnTo>
                  <a:pt x="932" y="976"/>
                </a:lnTo>
                <a:lnTo>
                  <a:pt x="947" y="916"/>
                </a:lnTo>
                <a:lnTo>
                  <a:pt x="963" y="855"/>
                </a:lnTo>
                <a:lnTo>
                  <a:pt x="963" y="840"/>
                </a:lnTo>
                <a:lnTo>
                  <a:pt x="978" y="824"/>
                </a:lnTo>
                <a:lnTo>
                  <a:pt x="978" y="809"/>
                </a:lnTo>
                <a:lnTo>
                  <a:pt x="1009" y="793"/>
                </a:lnTo>
                <a:lnTo>
                  <a:pt x="1023" y="793"/>
                </a:lnTo>
                <a:lnTo>
                  <a:pt x="1039" y="778"/>
                </a:lnTo>
                <a:lnTo>
                  <a:pt x="1054" y="764"/>
                </a:lnTo>
                <a:lnTo>
                  <a:pt x="1070" y="748"/>
                </a:lnTo>
                <a:lnTo>
                  <a:pt x="1085" y="748"/>
                </a:lnTo>
                <a:lnTo>
                  <a:pt x="1099" y="733"/>
                </a:lnTo>
                <a:lnTo>
                  <a:pt x="1116" y="717"/>
                </a:lnTo>
                <a:lnTo>
                  <a:pt x="1116" y="702"/>
                </a:lnTo>
                <a:lnTo>
                  <a:pt x="1130" y="702"/>
                </a:lnTo>
                <a:lnTo>
                  <a:pt x="1146" y="686"/>
                </a:lnTo>
                <a:lnTo>
                  <a:pt x="1161" y="657"/>
                </a:lnTo>
                <a:lnTo>
                  <a:pt x="1177" y="626"/>
                </a:lnTo>
                <a:lnTo>
                  <a:pt x="1192" y="610"/>
                </a:lnTo>
                <a:lnTo>
                  <a:pt x="1192" y="581"/>
                </a:lnTo>
                <a:lnTo>
                  <a:pt x="1206" y="564"/>
                </a:lnTo>
                <a:lnTo>
                  <a:pt x="1223" y="534"/>
                </a:lnTo>
                <a:lnTo>
                  <a:pt x="1237" y="519"/>
                </a:lnTo>
                <a:lnTo>
                  <a:pt x="1237" y="503"/>
                </a:lnTo>
                <a:lnTo>
                  <a:pt x="1253" y="474"/>
                </a:lnTo>
                <a:lnTo>
                  <a:pt x="1253" y="457"/>
                </a:lnTo>
                <a:lnTo>
                  <a:pt x="1268" y="457"/>
                </a:lnTo>
                <a:lnTo>
                  <a:pt x="1283" y="443"/>
                </a:lnTo>
                <a:lnTo>
                  <a:pt x="1283" y="427"/>
                </a:lnTo>
                <a:lnTo>
                  <a:pt x="1268" y="443"/>
                </a:lnTo>
                <a:lnTo>
                  <a:pt x="1253" y="443"/>
                </a:lnTo>
                <a:lnTo>
                  <a:pt x="1237" y="443"/>
                </a:lnTo>
                <a:lnTo>
                  <a:pt x="1237" y="457"/>
                </a:lnTo>
                <a:lnTo>
                  <a:pt x="1223" y="457"/>
                </a:lnTo>
                <a:lnTo>
                  <a:pt x="1206" y="457"/>
                </a:lnTo>
                <a:lnTo>
                  <a:pt x="1206" y="474"/>
                </a:lnTo>
                <a:lnTo>
                  <a:pt x="1206" y="457"/>
                </a:lnTo>
                <a:lnTo>
                  <a:pt x="1223" y="427"/>
                </a:lnTo>
                <a:lnTo>
                  <a:pt x="1237" y="412"/>
                </a:lnTo>
                <a:lnTo>
                  <a:pt x="1253" y="397"/>
                </a:lnTo>
                <a:lnTo>
                  <a:pt x="1268" y="381"/>
                </a:lnTo>
                <a:lnTo>
                  <a:pt x="1283" y="381"/>
                </a:lnTo>
                <a:lnTo>
                  <a:pt x="1299" y="367"/>
                </a:lnTo>
                <a:lnTo>
                  <a:pt x="1313" y="350"/>
                </a:lnTo>
                <a:lnTo>
                  <a:pt x="1344" y="336"/>
                </a:lnTo>
                <a:lnTo>
                  <a:pt x="1360" y="320"/>
                </a:lnTo>
                <a:lnTo>
                  <a:pt x="1375" y="290"/>
                </a:lnTo>
                <a:lnTo>
                  <a:pt x="1406" y="274"/>
                </a:lnTo>
                <a:lnTo>
                  <a:pt x="1420" y="260"/>
                </a:lnTo>
                <a:lnTo>
                  <a:pt x="1451" y="260"/>
                </a:lnTo>
                <a:lnTo>
                  <a:pt x="1466" y="243"/>
                </a:lnTo>
                <a:lnTo>
                  <a:pt x="1497" y="229"/>
                </a:lnTo>
                <a:lnTo>
                  <a:pt x="1513" y="229"/>
                </a:lnTo>
                <a:lnTo>
                  <a:pt x="1527" y="229"/>
                </a:lnTo>
                <a:lnTo>
                  <a:pt x="1543" y="229"/>
                </a:lnTo>
                <a:lnTo>
                  <a:pt x="1558" y="229"/>
                </a:lnTo>
                <a:lnTo>
                  <a:pt x="1573" y="229"/>
                </a:lnTo>
                <a:lnTo>
                  <a:pt x="1589" y="243"/>
                </a:lnTo>
                <a:lnTo>
                  <a:pt x="1603" y="243"/>
                </a:lnTo>
                <a:lnTo>
                  <a:pt x="1620" y="260"/>
                </a:lnTo>
                <a:lnTo>
                  <a:pt x="1603" y="260"/>
                </a:lnTo>
                <a:lnTo>
                  <a:pt x="1620" y="260"/>
                </a:lnTo>
                <a:lnTo>
                  <a:pt x="1634" y="260"/>
                </a:lnTo>
                <a:lnTo>
                  <a:pt x="1634" y="274"/>
                </a:lnTo>
                <a:lnTo>
                  <a:pt x="1620" y="274"/>
                </a:lnTo>
                <a:lnTo>
                  <a:pt x="1603" y="290"/>
                </a:lnTo>
                <a:lnTo>
                  <a:pt x="1589" y="290"/>
                </a:lnTo>
                <a:lnTo>
                  <a:pt x="1603" y="305"/>
                </a:lnTo>
                <a:lnTo>
                  <a:pt x="1620" y="305"/>
                </a:lnTo>
                <a:lnTo>
                  <a:pt x="1634" y="305"/>
                </a:lnTo>
                <a:lnTo>
                  <a:pt x="1649" y="305"/>
                </a:lnTo>
                <a:lnTo>
                  <a:pt x="1665" y="305"/>
                </a:lnTo>
                <a:lnTo>
                  <a:pt x="1680" y="305"/>
                </a:lnTo>
                <a:lnTo>
                  <a:pt x="1696" y="305"/>
                </a:lnTo>
                <a:lnTo>
                  <a:pt x="1710" y="320"/>
                </a:lnTo>
                <a:lnTo>
                  <a:pt x="1727" y="320"/>
                </a:lnTo>
                <a:lnTo>
                  <a:pt x="1741" y="305"/>
                </a:lnTo>
                <a:lnTo>
                  <a:pt x="1741" y="320"/>
                </a:lnTo>
                <a:lnTo>
                  <a:pt x="1772" y="320"/>
                </a:lnTo>
                <a:lnTo>
                  <a:pt x="1787" y="336"/>
                </a:lnTo>
                <a:lnTo>
                  <a:pt x="1803" y="336"/>
                </a:lnTo>
                <a:lnTo>
                  <a:pt x="1832" y="350"/>
                </a:lnTo>
                <a:lnTo>
                  <a:pt x="1848" y="350"/>
                </a:lnTo>
                <a:lnTo>
                  <a:pt x="1863" y="367"/>
                </a:lnTo>
                <a:lnTo>
                  <a:pt x="1894" y="367"/>
                </a:lnTo>
                <a:lnTo>
                  <a:pt x="1910" y="381"/>
                </a:lnTo>
                <a:lnTo>
                  <a:pt x="1939" y="397"/>
                </a:lnTo>
                <a:lnTo>
                  <a:pt x="1939" y="427"/>
                </a:lnTo>
                <a:lnTo>
                  <a:pt x="1939" y="457"/>
                </a:lnTo>
                <a:lnTo>
                  <a:pt x="1924" y="474"/>
                </a:lnTo>
                <a:lnTo>
                  <a:pt x="1910" y="488"/>
                </a:lnTo>
                <a:lnTo>
                  <a:pt x="1879" y="503"/>
                </a:lnTo>
                <a:lnTo>
                  <a:pt x="1863" y="503"/>
                </a:lnTo>
                <a:lnTo>
                  <a:pt x="1832" y="503"/>
                </a:lnTo>
                <a:lnTo>
                  <a:pt x="1817" y="488"/>
                </a:lnTo>
                <a:lnTo>
                  <a:pt x="1787" y="488"/>
                </a:lnTo>
                <a:lnTo>
                  <a:pt x="1772" y="474"/>
                </a:lnTo>
                <a:lnTo>
                  <a:pt x="1741" y="474"/>
                </a:lnTo>
                <a:lnTo>
                  <a:pt x="1727" y="474"/>
                </a:lnTo>
                <a:lnTo>
                  <a:pt x="1710" y="474"/>
                </a:lnTo>
                <a:lnTo>
                  <a:pt x="1710" y="488"/>
                </a:lnTo>
                <a:lnTo>
                  <a:pt x="1727" y="503"/>
                </a:lnTo>
                <a:lnTo>
                  <a:pt x="1741" y="503"/>
                </a:lnTo>
                <a:lnTo>
                  <a:pt x="1772" y="519"/>
                </a:lnTo>
                <a:lnTo>
                  <a:pt x="1772" y="550"/>
                </a:lnTo>
                <a:lnTo>
                  <a:pt x="1787" y="564"/>
                </a:lnTo>
                <a:lnTo>
                  <a:pt x="1803" y="581"/>
                </a:lnTo>
                <a:lnTo>
                  <a:pt x="1803" y="595"/>
                </a:lnTo>
                <a:lnTo>
                  <a:pt x="1803" y="610"/>
                </a:lnTo>
                <a:lnTo>
                  <a:pt x="1803" y="626"/>
                </a:lnTo>
                <a:lnTo>
                  <a:pt x="1817" y="641"/>
                </a:lnTo>
                <a:lnTo>
                  <a:pt x="1832" y="657"/>
                </a:lnTo>
                <a:lnTo>
                  <a:pt x="1848" y="657"/>
                </a:lnTo>
                <a:lnTo>
                  <a:pt x="1863" y="657"/>
                </a:lnTo>
                <a:lnTo>
                  <a:pt x="1879" y="657"/>
                </a:lnTo>
                <a:lnTo>
                  <a:pt x="1894" y="657"/>
                </a:lnTo>
                <a:lnTo>
                  <a:pt x="1910" y="657"/>
                </a:lnTo>
                <a:lnTo>
                  <a:pt x="1910" y="641"/>
                </a:lnTo>
                <a:lnTo>
                  <a:pt x="1910" y="626"/>
                </a:lnTo>
                <a:lnTo>
                  <a:pt x="1894" y="626"/>
                </a:lnTo>
                <a:lnTo>
                  <a:pt x="1879" y="626"/>
                </a:lnTo>
                <a:lnTo>
                  <a:pt x="1863" y="610"/>
                </a:lnTo>
                <a:lnTo>
                  <a:pt x="1848" y="595"/>
                </a:lnTo>
                <a:lnTo>
                  <a:pt x="1848" y="581"/>
                </a:lnTo>
                <a:lnTo>
                  <a:pt x="1863" y="581"/>
                </a:lnTo>
                <a:lnTo>
                  <a:pt x="1879" y="581"/>
                </a:lnTo>
                <a:lnTo>
                  <a:pt x="1894" y="581"/>
                </a:lnTo>
                <a:lnTo>
                  <a:pt x="1910" y="581"/>
                </a:lnTo>
                <a:lnTo>
                  <a:pt x="1924" y="581"/>
                </a:lnTo>
                <a:lnTo>
                  <a:pt x="1939" y="581"/>
                </a:lnTo>
                <a:lnTo>
                  <a:pt x="1955" y="581"/>
                </a:lnTo>
                <a:lnTo>
                  <a:pt x="1955" y="564"/>
                </a:lnTo>
                <a:lnTo>
                  <a:pt x="1939" y="550"/>
                </a:lnTo>
                <a:lnTo>
                  <a:pt x="1924" y="550"/>
                </a:lnTo>
                <a:lnTo>
                  <a:pt x="1939" y="534"/>
                </a:lnTo>
                <a:lnTo>
                  <a:pt x="1924" y="534"/>
                </a:lnTo>
                <a:lnTo>
                  <a:pt x="1924" y="519"/>
                </a:lnTo>
                <a:lnTo>
                  <a:pt x="1939" y="503"/>
                </a:lnTo>
                <a:lnTo>
                  <a:pt x="1955" y="488"/>
                </a:lnTo>
                <a:lnTo>
                  <a:pt x="1970" y="474"/>
                </a:lnTo>
                <a:lnTo>
                  <a:pt x="1970" y="457"/>
                </a:lnTo>
                <a:lnTo>
                  <a:pt x="1986" y="457"/>
                </a:lnTo>
                <a:lnTo>
                  <a:pt x="1986" y="443"/>
                </a:lnTo>
                <a:lnTo>
                  <a:pt x="2001" y="443"/>
                </a:lnTo>
                <a:lnTo>
                  <a:pt x="2015" y="443"/>
                </a:lnTo>
                <a:lnTo>
                  <a:pt x="2031" y="443"/>
                </a:lnTo>
                <a:lnTo>
                  <a:pt x="2031" y="427"/>
                </a:lnTo>
                <a:lnTo>
                  <a:pt x="2031" y="412"/>
                </a:lnTo>
                <a:lnTo>
                  <a:pt x="2031" y="397"/>
                </a:lnTo>
                <a:lnTo>
                  <a:pt x="2015" y="381"/>
                </a:lnTo>
                <a:lnTo>
                  <a:pt x="2001" y="381"/>
                </a:lnTo>
                <a:lnTo>
                  <a:pt x="2001" y="367"/>
                </a:lnTo>
                <a:lnTo>
                  <a:pt x="2001" y="350"/>
                </a:lnTo>
                <a:lnTo>
                  <a:pt x="2001" y="336"/>
                </a:lnTo>
                <a:lnTo>
                  <a:pt x="2001" y="320"/>
                </a:lnTo>
                <a:lnTo>
                  <a:pt x="1986" y="305"/>
                </a:lnTo>
                <a:lnTo>
                  <a:pt x="1970" y="305"/>
                </a:lnTo>
                <a:lnTo>
                  <a:pt x="1955" y="305"/>
                </a:lnTo>
                <a:lnTo>
                  <a:pt x="1939" y="290"/>
                </a:lnTo>
                <a:lnTo>
                  <a:pt x="1955" y="290"/>
                </a:lnTo>
                <a:lnTo>
                  <a:pt x="1970" y="290"/>
                </a:lnTo>
                <a:lnTo>
                  <a:pt x="1986" y="290"/>
                </a:lnTo>
                <a:lnTo>
                  <a:pt x="2001" y="274"/>
                </a:lnTo>
                <a:lnTo>
                  <a:pt x="2015" y="274"/>
                </a:lnTo>
                <a:lnTo>
                  <a:pt x="2031" y="290"/>
                </a:lnTo>
                <a:lnTo>
                  <a:pt x="2046" y="290"/>
                </a:lnTo>
                <a:lnTo>
                  <a:pt x="2046" y="305"/>
                </a:lnTo>
                <a:lnTo>
                  <a:pt x="2062" y="305"/>
                </a:lnTo>
                <a:lnTo>
                  <a:pt x="2046" y="320"/>
                </a:lnTo>
                <a:lnTo>
                  <a:pt x="2031" y="336"/>
                </a:lnTo>
                <a:lnTo>
                  <a:pt x="2031" y="350"/>
                </a:lnTo>
                <a:lnTo>
                  <a:pt x="2046" y="350"/>
                </a:lnTo>
                <a:lnTo>
                  <a:pt x="2046" y="367"/>
                </a:lnTo>
                <a:lnTo>
                  <a:pt x="2062" y="367"/>
                </a:lnTo>
                <a:lnTo>
                  <a:pt x="2077" y="367"/>
                </a:lnTo>
                <a:lnTo>
                  <a:pt x="2093" y="367"/>
                </a:lnTo>
                <a:lnTo>
                  <a:pt x="2093" y="336"/>
                </a:lnTo>
                <a:lnTo>
                  <a:pt x="2093" y="320"/>
                </a:lnTo>
                <a:lnTo>
                  <a:pt x="2093" y="290"/>
                </a:lnTo>
                <a:lnTo>
                  <a:pt x="2108" y="274"/>
                </a:lnTo>
                <a:lnTo>
                  <a:pt x="2108" y="260"/>
                </a:lnTo>
                <a:lnTo>
                  <a:pt x="2108" y="243"/>
                </a:lnTo>
                <a:lnTo>
                  <a:pt x="2108" y="229"/>
                </a:lnTo>
                <a:lnTo>
                  <a:pt x="2122" y="229"/>
                </a:lnTo>
                <a:lnTo>
                  <a:pt x="2138" y="214"/>
                </a:lnTo>
                <a:lnTo>
                  <a:pt x="2153" y="198"/>
                </a:lnTo>
                <a:lnTo>
                  <a:pt x="2184" y="198"/>
                </a:lnTo>
                <a:lnTo>
                  <a:pt x="2229" y="198"/>
                </a:lnTo>
                <a:lnTo>
                  <a:pt x="2198" y="198"/>
                </a:lnTo>
                <a:lnTo>
                  <a:pt x="2184" y="198"/>
                </a:lnTo>
                <a:lnTo>
                  <a:pt x="2169" y="183"/>
                </a:lnTo>
                <a:lnTo>
                  <a:pt x="2184" y="183"/>
                </a:lnTo>
                <a:lnTo>
                  <a:pt x="2198" y="167"/>
                </a:lnTo>
                <a:lnTo>
                  <a:pt x="2229" y="167"/>
                </a:lnTo>
                <a:lnTo>
                  <a:pt x="2260" y="153"/>
                </a:lnTo>
                <a:lnTo>
                  <a:pt x="2291" y="153"/>
                </a:lnTo>
                <a:lnTo>
                  <a:pt x="2305" y="153"/>
                </a:lnTo>
                <a:lnTo>
                  <a:pt x="2336" y="167"/>
                </a:lnTo>
                <a:lnTo>
                  <a:pt x="2352" y="183"/>
                </a:lnTo>
                <a:lnTo>
                  <a:pt x="2382" y="214"/>
                </a:lnTo>
                <a:lnTo>
                  <a:pt x="2398" y="214"/>
                </a:lnTo>
                <a:lnTo>
                  <a:pt x="2412" y="214"/>
                </a:lnTo>
                <a:lnTo>
                  <a:pt x="2428" y="198"/>
                </a:lnTo>
                <a:lnTo>
                  <a:pt x="2443" y="183"/>
                </a:lnTo>
                <a:lnTo>
                  <a:pt x="2459" y="167"/>
                </a:lnTo>
                <a:lnTo>
                  <a:pt x="2474" y="153"/>
                </a:lnTo>
                <a:lnTo>
                  <a:pt x="2488" y="136"/>
                </a:lnTo>
                <a:lnTo>
                  <a:pt x="2505" y="122"/>
                </a:lnTo>
                <a:lnTo>
                  <a:pt x="2519" y="107"/>
                </a:lnTo>
                <a:lnTo>
                  <a:pt x="2535" y="107"/>
                </a:lnTo>
                <a:lnTo>
                  <a:pt x="2550" y="91"/>
                </a:lnTo>
                <a:lnTo>
                  <a:pt x="2581" y="91"/>
                </a:lnTo>
                <a:lnTo>
                  <a:pt x="2626" y="91"/>
                </a:lnTo>
                <a:lnTo>
                  <a:pt x="2657" y="107"/>
                </a:lnTo>
                <a:lnTo>
                  <a:pt x="2672" y="122"/>
                </a:lnTo>
                <a:lnTo>
                  <a:pt x="2702" y="153"/>
                </a:lnTo>
                <a:lnTo>
                  <a:pt x="2719" y="183"/>
                </a:lnTo>
                <a:lnTo>
                  <a:pt x="2733" y="229"/>
                </a:lnTo>
                <a:lnTo>
                  <a:pt x="2748" y="260"/>
                </a:lnTo>
                <a:lnTo>
                  <a:pt x="2748" y="274"/>
                </a:lnTo>
                <a:lnTo>
                  <a:pt x="2764" y="260"/>
                </a:lnTo>
                <a:lnTo>
                  <a:pt x="2779" y="243"/>
                </a:lnTo>
                <a:lnTo>
                  <a:pt x="2795" y="243"/>
                </a:lnTo>
                <a:lnTo>
                  <a:pt x="2795" y="214"/>
                </a:lnTo>
                <a:lnTo>
                  <a:pt x="2779" y="183"/>
                </a:lnTo>
                <a:lnTo>
                  <a:pt x="2779" y="167"/>
                </a:lnTo>
                <a:lnTo>
                  <a:pt x="2779" y="122"/>
                </a:lnTo>
                <a:lnTo>
                  <a:pt x="2809" y="122"/>
                </a:lnTo>
                <a:lnTo>
                  <a:pt x="2840" y="107"/>
                </a:lnTo>
                <a:lnTo>
                  <a:pt x="2871" y="91"/>
                </a:lnTo>
                <a:lnTo>
                  <a:pt x="2902" y="76"/>
                </a:lnTo>
                <a:lnTo>
                  <a:pt x="2931" y="60"/>
                </a:lnTo>
                <a:lnTo>
                  <a:pt x="2947" y="46"/>
                </a:lnTo>
                <a:lnTo>
                  <a:pt x="2978" y="15"/>
                </a:lnTo>
                <a:lnTo>
                  <a:pt x="3009" y="0"/>
                </a:lnTo>
                <a:lnTo>
                  <a:pt x="3023" y="0"/>
                </a:lnTo>
                <a:lnTo>
                  <a:pt x="3038" y="0"/>
                </a:lnTo>
                <a:lnTo>
                  <a:pt x="3054" y="0"/>
                </a:lnTo>
                <a:lnTo>
                  <a:pt x="3069" y="0"/>
                </a:lnTo>
                <a:lnTo>
                  <a:pt x="3085" y="0"/>
                </a:lnTo>
                <a:lnTo>
                  <a:pt x="3100" y="15"/>
                </a:lnTo>
                <a:lnTo>
                  <a:pt x="3114" y="31"/>
                </a:lnTo>
                <a:lnTo>
                  <a:pt x="3145" y="31"/>
                </a:lnTo>
                <a:lnTo>
                  <a:pt x="3161" y="46"/>
                </a:lnTo>
                <a:lnTo>
                  <a:pt x="3176" y="60"/>
                </a:lnTo>
                <a:lnTo>
                  <a:pt x="3192" y="76"/>
                </a:lnTo>
                <a:lnTo>
                  <a:pt x="3206" y="76"/>
                </a:lnTo>
                <a:lnTo>
                  <a:pt x="3237" y="91"/>
                </a:lnTo>
                <a:lnTo>
                  <a:pt x="3252" y="91"/>
                </a:lnTo>
                <a:lnTo>
                  <a:pt x="3268" y="91"/>
                </a:lnTo>
                <a:lnTo>
                  <a:pt x="3297" y="91"/>
                </a:lnTo>
                <a:lnTo>
                  <a:pt x="3313" y="91"/>
                </a:lnTo>
                <a:lnTo>
                  <a:pt x="3344" y="91"/>
                </a:lnTo>
                <a:lnTo>
                  <a:pt x="3375" y="107"/>
                </a:lnTo>
                <a:lnTo>
                  <a:pt x="3390" y="122"/>
                </a:lnTo>
                <a:lnTo>
                  <a:pt x="3420" y="122"/>
                </a:lnTo>
                <a:lnTo>
                  <a:pt x="3435" y="136"/>
                </a:lnTo>
                <a:lnTo>
                  <a:pt x="3466" y="153"/>
                </a:lnTo>
                <a:lnTo>
                  <a:pt x="3480" y="153"/>
                </a:lnTo>
                <a:lnTo>
                  <a:pt x="3480" y="167"/>
                </a:lnTo>
                <a:lnTo>
                  <a:pt x="3466" y="183"/>
                </a:lnTo>
                <a:lnTo>
                  <a:pt x="3466" y="198"/>
                </a:lnTo>
                <a:lnTo>
                  <a:pt x="3497" y="214"/>
                </a:lnTo>
                <a:lnTo>
                  <a:pt x="3527" y="214"/>
                </a:lnTo>
                <a:lnTo>
                  <a:pt x="3558" y="214"/>
                </a:lnTo>
                <a:lnTo>
                  <a:pt x="3587" y="214"/>
                </a:lnTo>
                <a:lnTo>
                  <a:pt x="3604" y="214"/>
                </a:lnTo>
                <a:lnTo>
                  <a:pt x="3634" y="214"/>
                </a:lnTo>
                <a:lnTo>
                  <a:pt x="3664" y="214"/>
                </a:lnTo>
                <a:lnTo>
                  <a:pt x="3680" y="214"/>
                </a:lnTo>
                <a:lnTo>
                  <a:pt x="3711" y="214"/>
                </a:lnTo>
                <a:lnTo>
                  <a:pt x="3741" y="198"/>
                </a:lnTo>
                <a:lnTo>
                  <a:pt x="3756" y="198"/>
                </a:lnTo>
                <a:lnTo>
                  <a:pt x="3787" y="198"/>
                </a:lnTo>
                <a:lnTo>
                  <a:pt x="3801" y="214"/>
                </a:lnTo>
                <a:lnTo>
                  <a:pt x="3832" y="214"/>
                </a:lnTo>
                <a:lnTo>
                  <a:pt x="3863" y="214"/>
                </a:lnTo>
                <a:lnTo>
                  <a:pt x="3878" y="229"/>
                </a:lnTo>
                <a:lnTo>
                  <a:pt x="3908" y="243"/>
                </a:lnTo>
                <a:lnTo>
                  <a:pt x="3939" y="260"/>
                </a:lnTo>
                <a:lnTo>
                  <a:pt x="3970" y="274"/>
                </a:lnTo>
                <a:lnTo>
                  <a:pt x="4001" y="290"/>
                </a:lnTo>
                <a:lnTo>
                  <a:pt x="4030" y="290"/>
                </a:lnTo>
                <a:lnTo>
                  <a:pt x="4077" y="305"/>
                </a:lnTo>
                <a:lnTo>
                  <a:pt x="4108" y="305"/>
                </a:lnTo>
                <a:lnTo>
                  <a:pt x="4137" y="290"/>
                </a:lnTo>
                <a:lnTo>
                  <a:pt x="4137" y="274"/>
                </a:lnTo>
                <a:lnTo>
                  <a:pt x="4137" y="260"/>
                </a:lnTo>
                <a:lnTo>
                  <a:pt x="4137" y="243"/>
                </a:lnTo>
                <a:lnTo>
                  <a:pt x="4153" y="243"/>
                </a:lnTo>
                <a:lnTo>
                  <a:pt x="4168" y="243"/>
                </a:lnTo>
                <a:lnTo>
                  <a:pt x="4184" y="243"/>
                </a:lnTo>
                <a:lnTo>
                  <a:pt x="4198" y="243"/>
                </a:lnTo>
                <a:lnTo>
                  <a:pt x="4198" y="260"/>
                </a:lnTo>
                <a:lnTo>
                  <a:pt x="4213" y="260"/>
                </a:lnTo>
                <a:lnTo>
                  <a:pt x="4213" y="290"/>
                </a:lnTo>
                <a:lnTo>
                  <a:pt x="4229" y="305"/>
                </a:lnTo>
                <a:lnTo>
                  <a:pt x="4244" y="305"/>
                </a:lnTo>
                <a:lnTo>
                  <a:pt x="4260" y="320"/>
                </a:lnTo>
                <a:lnTo>
                  <a:pt x="4275" y="336"/>
                </a:lnTo>
                <a:lnTo>
                  <a:pt x="4275" y="350"/>
                </a:lnTo>
                <a:lnTo>
                  <a:pt x="4291" y="367"/>
                </a:lnTo>
                <a:lnTo>
                  <a:pt x="4275" y="397"/>
                </a:lnTo>
                <a:lnTo>
                  <a:pt x="4351" y="397"/>
                </a:lnTo>
                <a:lnTo>
                  <a:pt x="4427" y="397"/>
                </a:lnTo>
                <a:lnTo>
                  <a:pt x="4489" y="397"/>
                </a:lnTo>
                <a:lnTo>
                  <a:pt x="4565" y="397"/>
                </a:lnTo>
                <a:lnTo>
                  <a:pt x="4641" y="397"/>
                </a:lnTo>
                <a:lnTo>
                  <a:pt x="4703" y="381"/>
                </a:lnTo>
                <a:lnTo>
                  <a:pt x="4779" y="367"/>
                </a:lnTo>
                <a:lnTo>
                  <a:pt x="4840" y="367"/>
                </a:lnTo>
                <a:lnTo>
                  <a:pt x="4916" y="350"/>
                </a:lnTo>
                <a:lnTo>
                  <a:pt x="4977" y="350"/>
                </a:lnTo>
                <a:lnTo>
                  <a:pt x="5053" y="336"/>
                </a:lnTo>
                <a:lnTo>
                  <a:pt x="5114" y="336"/>
                </a:lnTo>
                <a:lnTo>
                  <a:pt x="5190" y="336"/>
                </a:lnTo>
                <a:lnTo>
                  <a:pt x="5252" y="350"/>
                </a:lnTo>
                <a:lnTo>
                  <a:pt x="5328" y="367"/>
                </a:lnTo>
                <a:lnTo>
                  <a:pt x="5390" y="381"/>
                </a:lnTo>
                <a:lnTo>
                  <a:pt x="5374" y="397"/>
                </a:lnTo>
                <a:lnTo>
                  <a:pt x="5343" y="397"/>
                </a:lnTo>
                <a:lnTo>
                  <a:pt x="5312" y="397"/>
                </a:lnTo>
                <a:lnTo>
                  <a:pt x="5283" y="397"/>
                </a:lnTo>
                <a:lnTo>
                  <a:pt x="5267" y="397"/>
                </a:lnTo>
                <a:lnTo>
                  <a:pt x="5236" y="397"/>
                </a:lnTo>
                <a:lnTo>
                  <a:pt x="5207" y="397"/>
                </a:lnTo>
                <a:lnTo>
                  <a:pt x="5176" y="397"/>
                </a:lnTo>
                <a:lnTo>
                  <a:pt x="5190" y="412"/>
                </a:lnTo>
                <a:lnTo>
                  <a:pt x="5207" y="427"/>
                </a:lnTo>
                <a:lnTo>
                  <a:pt x="5207" y="443"/>
                </a:lnTo>
                <a:lnTo>
                  <a:pt x="5221" y="443"/>
                </a:lnTo>
                <a:lnTo>
                  <a:pt x="5236" y="457"/>
                </a:lnTo>
                <a:lnTo>
                  <a:pt x="5252" y="457"/>
                </a:lnTo>
                <a:lnTo>
                  <a:pt x="5267" y="474"/>
                </a:lnTo>
                <a:lnTo>
                  <a:pt x="5283" y="474"/>
                </a:lnTo>
                <a:lnTo>
                  <a:pt x="5297" y="474"/>
                </a:lnTo>
                <a:lnTo>
                  <a:pt x="5312" y="488"/>
                </a:lnTo>
                <a:lnTo>
                  <a:pt x="5312" y="503"/>
                </a:lnTo>
                <a:lnTo>
                  <a:pt x="5297" y="519"/>
                </a:lnTo>
                <a:lnTo>
                  <a:pt x="5283" y="550"/>
                </a:lnTo>
                <a:lnTo>
                  <a:pt x="5267" y="564"/>
                </a:lnTo>
                <a:lnTo>
                  <a:pt x="5252" y="581"/>
                </a:lnTo>
                <a:lnTo>
                  <a:pt x="5221" y="595"/>
                </a:lnTo>
                <a:lnTo>
                  <a:pt x="5190" y="595"/>
                </a:lnTo>
                <a:lnTo>
                  <a:pt x="5176" y="595"/>
                </a:lnTo>
                <a:lnTo>
                  <a:pt x="5145" y="595"/>
                </a:lnTo>
                <a:lnTo>
                  <a:pt x="5114" y="595"/>
                </a:lnTo>
                <a:lnTo>
                  <a:pt x="5114" y="610"/>
                </a:lnTo>
                <a:lnTo>
                  <a:pt x="5129" y="626"/>
                </a:lnTo>
                <a:lnTo>
                  <a:pt x="5145" y="641"/>
                </a:lnTo>
                <a:lnTo>
                  <a:pt x="5160" y="657"/>
                </a:lnTo>
                <a:lnTo>
                  <a:pt x="5176" y="671"/>
                </a:lnTo>
                <a:lnTo>
                  <a:pt x="5190" y="686"/>
                </a:lnTo>
                <a:lnTo>
                  <a:pt x="5221" y="686"/>
                </a:lnTo>
                <a:lnTo>
                  <a:pt x="5236" y="702"/>
                </a:lnTo>
                <a:lnTo>
                  <a:pt x="5252" y="717"/>
                </a:lnTo>
                <a:lnTo>
                  <a:pt x="5267" y="748"/>
                </a:lnTo>
                <a:lnTo>
                  <a:pt x="5283" y="764"/>
                </a:lnTo>
                <a:lnTo>
                  <a:pt x="5283" y="793"/>
                </a:lnTo>
                <a:lnTo>
                  <a:pt x="5297" y="824"/>
                </a:lnTo>
                <a:lnTo>
                  <a:pt x="5312" y="840"/>
                </a:lnTo>
                <a:lnTo>
                  <a:pt x="5312" y="869"/>
                </a:lnTo>
                <a:lnTo>
                  <a:pt x="5328" y="900"/>
                </a:lnTo>
                <a:lnTo>
                  <a:pt x="5328" y="947"/>
                </a:lnTo>
                <a:lnTo>
                  <a:pt x="5328" y="976"/>
                </a:lnTo>
                <a:lnTo>
                  <a:pt x="5297" y="992"/>
                </a:lnTo>
                <a:lnTo>
                  <a:pt x="5283" y="992"/>
                </a:lnTo>
                <a:lnTo>
                  <a:pt x="5267" y="992"/>
                </a:lnTo>
                <a:lnTo>
                  <a:pt x="5252" y="992"/>
                </a:lnTo>
                <a:lnTo>
                  <a:pt x="5221" y="992"/>
                </a:lnTo>
                <a:lnTo>
                  <a:pt x="5207" y="976"/>
                </a:lnTo>
                <a:lnTo>
                  <a:pt x="5176" y="962"/>
                </a:lnTo>
                <a:lnTo>
                  <a:pt x="5160" y="947"/>
                </a:lnTo>
                <a:lnTo>
                  <a:pt x="5145" y="931"/>
                </a:lnTo>
                <a:lnTo>
                  <a:pt x="5114" y="885"/>
                </a:lnTo>
                <a:lnTo>
                  <a:pt x="5083" y="855"/>
                </a:lnTo>
                <a:lnTo>
                  <a:pt x="5053" y="809"/>
                </a:lnTo>
                <a:lnTo>
                  <a:pt x="5023" y="764"/>
                </a:lnTo>
                <a:lnTo>
                  <a:pt x="5007" y="733"/>
                </a:lnTo>
                <a:lnTo>
                  <a:pt x="4977" y="686"/>
                </a:lnTo>
                <a:lnTo>
                  <a:pt x="4962" y="641"/>
                </a:lnTo>
                <a:lnTo>
                  <a:pt x="4946" y="595"/>
                </a:lnTo>
                <a:lnTo>
                  <a:pt x="4931" y="595"/>
                </a:lnTo>
                <a:lnTo>
                  <a:pt x="4900" y="610"/>
                </a:lnTo>
                <a:lnTo>
                  <a:pt x="4870" y="610"/>
                </a:lnTo>
                <a:lnTo>
                  <a:pt x="4840" y="610"/>
                </a:lnTo>
                <a:lnTo>
                  <a:pt x="4824" y="626"/>
                </a:lnTo>
                <a:lnTo>
                  <a:pt x="4793" y="626"/>
                </a:lnTo>
                <a:lnTo>
                  <a:pt x="4763" y="626"/>
                </a:lnTo>
                <a:lnTo>
                  <a:pt x="4733" y="626"/>
                </a:lnTo>
                <a:lnTo>
                  <a:pt x="4717" y="626"/>
                </a:lnTo>
                <a:lnTo>
                  <a:pt x="4686" y="626"/>
                </a:lnTo>
                <a:lnTo>
                  <a:pt x="4657" y="626"/>
                </a:lnTo>
                <a:lnTo>
                  <a:pt x="4626" y="626"/>
                </a:lnTo>
                <a:lnTo>
                  <a:pt x="4610" y="626"/>
                </a:lnTo>
                <a:lnTo>
                  <a:pt x="4579" y="626"/>
                </a:lnTo>
                <a:lnTo>
                  <a:pt x="4550" y="626"/>
                </a:lnTo>
                <a:lnTo>
                  <a:pt x="4519" y="626"/>
                </a:lnTo>
                <a:lnTo>
                  <a:pt x="4519" y="657"/>
                </a:lnTo>
                <a:lnTo>
                  <a:pt x="4519" y="702"/>
                </a:lnTo>
                <a:lnTo>
                  <a:pt x="4519" y="733"/>
                </a:lnTo>
                <a:lnTo>
                  <a:pt x="4519" y="748"/>
                </a:lnTo>
                <a:lnTo>
                  <a:pt x="4550" y="793"/>
                </a:lnTo>
                <a:lnTo>
                  <a:pt x="4579" y="824"/>
                </a:lnTo>
                <a:lnTo>
                  <a:pt x="4610" y="855"/>
                </a:lnTo>
                <a:lnTo>
                  <a:pt x="4657" y="869"/>
                </a:lnTo>
                <a:lnTo>
                  <a:pt x="4686" y="900"/>
                </a:lnTo>
                <a:lnTo>
                  <a:pt x="4703" y="916"/>
                </a:lnTo>
                <a:lnTo>
                  <a:pt x="4717" y="931"/>
                </a:lnTo>
                <a:lnTo>
                  <a:pt x="4717" y="962"/>
                </a:lnTo>
                <a:lnTo>
                  <a:pt x="4703" y="1007"/>
                </a:lnTo>
                <a:lnTo>
                  <a:pt x="4686" y="1053"/>
                </a:lnTo>
                <a:lnTo>
                  <a:pt x="4672" y="1083"/>
                </a:lnTo>
                <a:lnTo>
                  <a:pt x="4657" y="1114"/>
                </a:lnTo>
                <a:lnTo>
                  <a:pt x="4641" y="1145"/>
                </a:lnTo>
                <a:lnTo>
                  <a:pt x="4610" y="1176"/>
                </a:lnTo>
                <a:lnTo>
                  <a:pt x="4579" y="1221"/>
                </a:lnTo>
                <a:lnTo>
                  <a:pt x="4534" y="1252"/>
                </a:lnTo>
                <a:lnTo>
                  <a:pt x="4519" y="1252"/>
                </a:lnTo>
                <a:lnTo>
                  <a:pt x="4503" y="1252"/>
                </a:lnTo>
                <a:lnTo>
                  <a:pt x="4489" y="1236"/>
                </a:lnTo>
                <a:lnTo>
                  <a:pt x="4474" y="1236"/>
                </a:lnTo>
                <a:lnTo>
                  <a:pt x="4458" y="1236"/>
                </a:lnTo>
                <a:lnTo>
                  <a:pt x="4443" y="1236"/>
                </a:lnTo>
                <a:lnTo>
                  <a:pt x="4427" y="1236"/>
                </a:lnTo>
                <a:lnTo>
                  <a:pt x="4427" y="1252"/>
                </a:lnTo>
                <a:lnTo>
                  <a:pt x="4412" y="1266"/>
                </a:lnTo>
                <a:lnTo>
                  <a:pt x="4396" y="1283"/>
                </a:lnTo>
                <a:lnTo>
                  <a:pt x="4396" y="1297"/>
                </a:lnTo>
                <a:lnTo>
                  <a:pt x="4396" y="1328"/>
                </a:lnTo>
                <a:lnTo>
                  <a:pt x="4396" y="1343"/>
                </a:lnTo>
                <a:lnTo>
                  <a:pt x="4396" y="1373"/>
                </a:lnTo>
                <a:lnTo>
                  <a:pt x="4396" y="1390"/>
                </a:lnTo>
                <a:lnTo>
                  <a:pt x="4382" y="1390"/>
                </a:lnTo>
                <a:lnTo>
                  <a:pt x="4367" y="1390"/>
                </a:lnTo>
                <a:lnTo>
                  <a:pt x="4351" y="1404"/>
                </a:lnTo>
                <a:lnTo>
                  <a:pt x="4351" y="1419"/>
                </a:lnTo>
                <a:lnTo>
                  <a:pt x="4336" y="1419"/>
                </a:lnTo>
                <a:lnTo>
                  <a:pt x="4336" y="1435"/>
                </a:lnTo>
                <a:lnTo>
                  <a:pt x="4320" y="1435"/>
                </a:lnTo>
                <a:lnTo>
                  <a:pt x="4305" y="1450"/>
                </a:lnTo>
                <a:lnTo>
                  <a:pt x="4305" y="1466"/>
                </a:lnTo>
                <a:lnTo>
                  <a:pt x="4305" y="1480"/>
                </a:lnTo>
                <a:lnTo>
                  <a:pt x="4336" y="1497"/>
                </a:lnTo>
                <a:lnTo>
                  <a:pt x="4351" y="1526"/>
                </a:lnTo>
                <a:lnTo>
                  <a:pt x="4367" y="1542"/>
                </a:lnTo>
                <a:lnTo>
                  <a:pt x="4396" y="1573"/>
                </a:lnTo>
                <a:lnTo>
                  <a:pt x="4412" y="1587"/>
                </a:lnTo>
                <a:lnTo>
                  <a:pt x="4412" y="1618"/>
                </a:lnTo>
                <a:lnTo>
                  <a:pt x="4412" y="1649"/>
                </a:lnTo>
                <a:lnTo>
                  <a:pt x="4412" y="1680"/>
                </a:lnTo>
                <a:lnTo>
                  <a:pt x="4412" y="1694"/>
                </a:lnTo>
                <a:lnTo>
                  <a:pt x="4396" y="1709"/>
                </a:lnTo>
                <a:lnTo>
                  <a:pt x="4382" y="1725"/>
                </a:lnTo>
                <a:lnTo>
                  <a:pt x="4367" y="1725"/>
                </a:lnTo>
                <a:lnTo>
                  <a:pt x="4351" y="1725"/>
                </a:lnTo>
                <a:lnTo>
                  <a:pt x="4336" y="1740"/>
                </a:lnTo>
                <a:lnTo>
                  <a:pt x="4320" y="1725"/>
                </a:lnTo>
                <a:lnTo>
                  <a:pt x="4305" y="1725"/>
                </a:lnTo>
                <a:lnTo>
                  <a:pt x="4305" y="1694"/>
                </a:lnTo>
                <a:lnTo>
                  <a:pt x="4305" y="1664"/>
                </a:lnTo>
                <a:lnTo>
                  <a:pt x="4275" y="1649"/>
                </a:lnTo>
                <a:lnTo>
                  <a:pt x="4275" y="1633"/>
                </a:lnTo>
                <a:lnTo>
                  <a:pt x="4275" y="1618"/>
                </a:lnTo>
                <a:lnTo>
                  <a:pt x="4291" y="1618"/>
                </a:lnTo>
                <a:lnTo>
                  <a:pt x="4305" y="1618"/>
                </a:lnTo>
                <a:lnTo>
                  <a:pt x="4305" y="1602"/>
                </a:lnTo>
                <a:lnTo>
                  <a:pt x="4305" y="1587"/>
                </a:lnTo>
                <a:lnTo>
                  <a:pt x="4291" y="1573"/>
                </a:lnTo>
                <a:lnTo>
                  <a:pt x="4275" y="1573"/>
                </a:lnTo>
                <a:lnTo>
                  <a:pt x="4260" y="1573"/>
                </a:lnTo>
                <a:lnTo>
                  <a:pt x="4260" y="1587"/>
                </a:lnTo>
                <a:lnTo>
                  <a:pt x="4244" y="1587"/>
                </a:lnTo>
                <a:lnTo>
                  <a:pt x="4229" y="1587"/>
                </a:lnTo>
                <a:lnTo>
                  <a:pt x="4213" y="1587"/>
                </a:lnTo>
                <a:lnTo>
                  <a:pt x="4213" y="1573"/>
                </a:lnTo>
                <a:lnTo>
                  <a:pt x="4213" y="1557"/>
                </a:lnTo>
                <a:lnTo>
                  <a:pt x="4229" y="1526"/>
                </a:lnTo>
                <a:lnTo>
                  <a:pt x="4229" y="1511"/>
                </a:lnTo>
                <a:lnTo>
                  <a:pt x="4213" y="1497"/>
                </a:lnTo>
                <a:lnTo>
                  <a:pt x="4198" y="1497"/>
                </a:lnTo>
                <a:lnTo>
                  <a:pt x="4184" y="1497"/>
                </a:lnTo>
                <a:lnTo>
                  <a:pt x="4168" y="1497"/>
                </a:lnTo>
                <a:lnTo>
                  <a:pt x="4153" y="1497"/>
                </a:lnTo>
                <a:lnTo>
                  <a:pt x="4137" y="1511"/>
                </a:lnTo>
                <a:lnTo>
                  <a:pt x="4137" y="1526"/>
                </a:lnTo>
                <a:lnTo>
                  <a:pt x="4122" y="1526"/>
                </a:lnTo>
                <a:lnTo>
                  <a:pt x="4108" y="1526"/>
                </a:lnTo>
                <a:lnTo>
                  <a:pt x="4108" y="1542"/>
                </a:lnTo>
                <a:lnTo>
                  <a:pt x="4091" y="1542"/>
                </a:lnTo>
                <a:lnTo>
                  <a:pt x="4091" y="1557"/>
                </a:lnTo>
                <a:lnTo>
                  <a:pt x="4077" y="1557"/>
                </a:lnTo>
                <a:lnTo>
                  <a:pt x="4061" y="1557"/>
                </a:lnTo>
                <a:lnTo>
                  <a:pt x="4061" y="1542"/>
                </a:lnTo>
                <a:lnTo>
                  <a:pt x="4061" y="1526"/>
                </a:lnTo>
                <a:lnTo>
                  <a:pt x="4061" y="1511"/>
                </a:lnTo>
                <a:lnTo>
                  <a:pt x="4061" y="1497"/>
                </a:lnTo>
                <a:lnTo>
                  <a:pt x="4077" y="1480"/>
                </a:lnTo>
                <a:lnTo>
                  <a:pt x="4077" y="1466"/>
                </a:lnTo>
                <a:lnTo>
                  <a:pt x="4077" y="1450"/>
                </a:lnTo>
                <a:lnTo>
                  <a:pt x="4061" y="1450"/>
                </a:lnTo>
                <a:lnTo>
                  <a:pt x="4061" y="1435"/>
                </a:lnTo>
                <a:lnTo>
                  <a:pt x="4030" y="1450"/>
                </a:lnTo>
                <a:lnTo>
                  <a:pt x="4030" y="1466"/>
                </a:lnTo>
                <a:lnTo>
                  <a:pt x="4015" y="1497"/>
                </a:lnTo>
                <a:lnTo>
                  <a:pt x="4015" y="1511"/>
                </a:lnTo>
                <a:lnTo>
                  <a:pt x="4001" y="1526"/>
                </a:lnTo>
                <a:lnTo>
                  <a:pt x="3985" y="1526"/>
                </a:lnTo>
                <a:lnTo>
                  <a:pt x="3985" y="1542"/>
                </a:lnTo>
                <a:lnTo>
                  <a:pt x="3970" y="1542"/>
                </a:lnTo>
                <a:lnTo>
                  <a:pt x="3954" y="1542"/>
                </a:lnTo>
                <a:lnTo>
                  <a:pt x="3939" y="1557"/>
                </a:lnTo>
                <a:lnTo>
                  <a:pt x="3924" y="1557"/>
                </a:lnTo>
                <a:lnTo>
                  <a:pt x="3924" y="1573"/>
                </a:lnTo>
                <a:lnTo>
                  <a:pt x="3908" y="1573"/>
                </a:lnTo>
                <a:lnTo>
                  <a:pt x="3924" y="1587"/>
                </a:lnTo>
                <a:lnTo>
                  <a:pt x="3924" y="1602"/>
                </a:lnTo>
                <a:lnTo>
                  <a:pt x="3939" y="1602"/>
                </a:lnTo>
                <a:lnTo>
                  <a:pt x="3954" y="1618"/>
                </a:lnTo>
                <a:lnTo>
                  <a:pt x="3970" y="1633"/>
                </a:lnTo>
                <a:lnTo>
                  <a:pt x="3985" y="1633"/>
                </a:lnTo>
                <a:lnTo>
                  <a:pt x="3985" y="1649"/>
                </a:lnTo>
                <a:lnTo>
                  <a:pt x="4001" y="1649"/>
                </a:lnTo>
                <a:lnTo>
                  <a:pt x="4015" y="1633"/>
                </a:lnTo>
                <a:lnTo>
                  <a:pt x="4030" y="1618"/>
                </a:lnTo>
                <a:lnTo>
                  <a:pt x="4046" y="1618"/>
                </a:lnTo>
                <a:lnTo>
                  <a:pt x="4061" y="1618"/>
                </a:lnTo>
                <a:lnTo>
                  <a:pt x="4077" y="1618"/>
                </a:lnTo>
                <a:lnTo>
                  <a:pt x="4091" y="1618"/>
                </a:lnTo>
                <a:lnTo>
                  <a:pt x="4108" y="1618"/>
                </a:lnTo>
                <a:lnTo>
                  <a:pt x="4122" y="1618"/>
                </a:lnTo>
                <a:lnTo>
                  <a:pt x="4137" y="1633"/>
                </a:lnTo>
                <a:lnTo>
                  <a:pt x="4137" y="1649"/>
                </a:lnTo>
                <a:lnTo>
                  <a:pt x="4122" y="1664"/>
                </a:lnTo>
                <a:lnTo>
                  <a:pt x="4122" y="1680"/>
                </a:lnTo>
                <a:lnTo>
                  <a:pt x="4122" y="1694"/>
                </a:lnTo>
                <a:lnTo>
                  <a:pt x="4137" y="1725"/>
                </a:lnTo>
                <a:lnTo>
                  <a:pt x="4137" y="1756"/>
                </a:lnTo>
                <a:lnTo>
                  <a:pt x="4153" y="1785"/>
                </a:lnTo>
                <a:lnTo>
                  <a:pt x="4168" y="1816"/>
                </a:lnTo>
                <a:lnTo>
                  <a:pt x="4168" y="1832"/>
                </a:lnTo>
                <a:lnTo>
                  <a:pt x="4184" y="1863"/>
                </a:lnTo>
                <a:lnTo>
                  <a:pt x="4168" y="1847"/>
                </a:lnTo>
                <a:lnTo>
                  <a:pt x="4153" y="1801"/>
                </a:lnTo>
                <a:lnTo>
                  <a:pt x="4153" y="1740"/>
                </a:lnTo>
                <a:lnTo>
                  <a:pt x="4153" y="1725"/>
                </a:lnTo>
                <a:lnTo>
                  <a:pt x="4153" y="1740"/>
                </a:lnTo>
                <a:lnTo>
                  <a:pt x="4168" y="1740"/>
                </a:lnTo>
                <a:lnTo>
                  <a:pt x="4168" y="1756"/>
                </a:lnTo>
                <a:lnTo>
                  <a:pt x="4184" y="1756"/>
                </a:lnTo>
                <a:lnTo>
                  <a:pt x="4168" y="1801"/>
                </a:lnTo>
                <a:lnTo>
                  <a:pt x="4168" y="1832"/>
                </a:lnTo>
                <a:lnTo>
                  <a:pt x="4153" y="1878"/>
                </a:lnTo>
                <a:lnTo>
                  <a:pt x="4153" y="1923"/>
                </a:lnTo>
                <a:lnTo>
                  <a:pt x="4137" y="1954"/>
                </a:lnTo>
                <a:lnTo>
                  <a:pt x="4108" y="1999"/>
                </a:lnTo>
                <a:lnTo>
                  <a:pt x="4091" y="2030"/>
                </a:lnTo>
                <a:lnTo>
                  <a:pt x="4077" y="2061"/>
                </a:lnTo>
                <a:lnTo>
                  <a:pt x="4046" y="2092"/>
                </a:lnTo>
                <a:lnTo>
                  <a:pt x="4015" y="2122"/>
                </a:lnTo>
                <a:lnTo>
                  <a:pt x="3985" y="2152"/>
                </a:lnTo>
                <a:lnTo>
                  <a:pt x="3954" y="2183"/>
                </a:lnTo>
                <a:lnTo>
                  <a:pt x="3924" y="2213"/>
                </a:lnTo>
                <a:lnTo>
                  <a:pt x="3894" y="2229"/>
                </a:lnTo>
                <a:lnTo>
                  <a:pt x="3847" y="2244"/>
                </a:lnTo>
                <a:lnTo>
                  <a:pt x="3817" y="2259"/>
                </a:lnTo>
                <a:lnTo>
                  <a:pt x="3801" y="2275"/>
                </a:lnTo>
                <a:lnTo>
                  <a:pt x="3787" y="2290"/>
                </a:lnTo>
                <a:lnTo>
                  <a:pt x="3787" y="2306"/>
                </a:lnTo>
                <a:lnTo>
                  <a:pt x="3787" y="2320"/>
                </a:lnTo>
                <a:lnTo>
                  <a:pt x="3787" y="2335"/>
                </a:lnTo>
                <a:lnTo>
                  <a:pt x="3771" y="2335"/>
                </a:lnTo>
                <a:lnTo>
                  <a:pt x="3756" y="2335"/>
                </a:lnTo>
                <a:lnTo>
                  <a:pt x="3741" y="2320"/>
                </a:lnTo>
                <a:lnTo>
                  <a:pt x="3741" y="2306"/>
                </a:lnTo>
                <a:lnTo>
                  <a:pt x="3741" y="2290"/>
                </a:lnTo>
                <a:lnTo>
                  <a:pt x="3725" y="2275"/>
                </a:lnTo>
                <a:lnTo>
                  <a:pt x="3694" y="2275"/>
                </a:lnTo>
                <a:lnTo>
                  <a:pt x="3680" y="2290"/>
                </a:lnTo>
                <a:lnTo>
                  <a:pt x="3649" y="2306"/>
                </a:lnTo>
                <a:lnTo>
                  <a:pt x="3634" y="2320"/>
                </a:lnTo>
                <a:lnTo>
                  <a:pt x="3618" y="2335"/>
                </a:lnTo>
                <a:lnTo>
                  <a:pt x="3618" y="2366"/>
                </a:lnTo>
                <a:lnTo>
                  <a:pt x="3604" y="2382"/>
                </a:lnTo>
                <a:lnTo>
                  <a:pt x="3604" y="2413"/>
                </a:lnTo>
                <a:lnTo>
                  <a:pt x="3604" y="2427"/>
                </a:lnTo>
                <a:lnTo>
                  <a:pt x="3604" y="2442"/>
                </a:lnTo>
                <a:lnTo>
                  <a:pt x="3618" y="2458"/>
                </a:lnTo>
                <a:lnTo>
                  <a:pt x="3618" y="2473"/>
                </a:lnTo>
                <a:lnTo>
                  <a:pt x="3634" y="2473"/>
                </a:lnTo>
                <a:lnTo>
                  <a:pt x="3649" y="2489"/>
                </a:lnTo>
                <a:lnTo>
                  <a:pt x="3664" y="2503"/>
                </a:lnTo>
                <a:lnTo>
                  <a:pt x="3680" y="2518"/>
                </a:lnTo>
                <a:lnTo>
                  <a:pt x="3694" y="2534"/>
                </a:lnTo>
                <a:lnTo>
                  <a:pt x="3725" y="2565"/>
                </a:lnTo>
                <a:lnTo>
                  <a:pt x="3756" y="2596"/>
                </a:lnTo>
                <a:lnTo>
                  <a:pt x="3771" y="2625"/>
                </a:lnTo>
                <a:lnTo>
                  <a:pt x="3787" y="2641"/>
                </a:lnTo>
                <a:lnTo>
                  <a:pt x="3787" y="2672"/>
                </a:lnTo>
                <a:lnTo>
                  <a:pt x="3801" y="2717"/>
                </a:lnTo>
                <a:lnTo>
                  <a:pt x="3787" y="2748"/>
                </a:lnTo>
                <a:lnTo>
                  <a:pt x="3771" y="2779"/>
                </a:lnTo>
                <a:lnTo>
                  <a:pt x="3756" y="2808"/>
                </a:lnTo>
                <a:lnTo>
                  <a:pt x="3741" y="2824"/>
                </a:lnTo>
                <a:lnTo>
                  <a:pt x="3725" y="2855"/>
                </a:lnTo>
                <a:lnTo>
                  <a:pt x="3711" y="2870"/>
                </a:lnTo>
                <a:lnTo>
                  <a:pt x="3680" y="2901"/>
                </a:lnTo>
                <a:lnTo>
                  <a:pt x="3664" y="2931"/>
                </a:lnTo>
                <a:lnTo>
                  <a:pt x="3634" y="2946"/>
                </a:lnTo>
                <a:lnTo>
                  <a:pt x="3634" y="2915"/>
                </a:lnTo>
                <a:lnTo>
                  <a:pt x="3634" y="2885"/>
                </a:lnTo>
                <a:lnTo>
                  <a:pt x="3634" y="2870"/>
                </a:lnTo>
                <a:lnTo>
                  <a:pt x="3634" y="2855"/>
                </a:lnTo>
                <a:lnTo>
                  <a:pt x="3618" y="2839"/>
                </a:lnTo>
                <a:lnTo>
                  <a:pt x="3604" y="2839"/>
                </a:lnTo>
                <a:lnTo>
                  <a:pt x="3587" y="2824"/>
                </a:lnTo>
                <a:lnTo>
                  <a:pt x="3573" y="2808"/>
                </a:lnTo>
                <a:lnTo>
                  <a:pt x="3558" y="2808"/>
                </a:lnTo>
                <a:lnTo>
                  <a:pt x="3558" y="2794"/>
                </a:lnTo>
                <a:lnTo>
                  <a:pt x="3542" y="2794"/>
                </a:lnTo>
                <a:lnTo>
                  <a:pt x="3527" y="2779"/>
                </a:lnTo>
                <a:lnTo>
                  <a:pt x="3511" y="2779"/>
                </a:lnTo>
                <a:lnTo>
                  <a:pt x="3497" y="2763"/>
                </a:lnTo>
                <a:lnTo>
                  <a:pt x="3480" y="2763"/>
                </a:lnTo>
                <a:lnTo>
                  <a:pt x="3466" y="2763"/>
                </a:lnTo>
                <a:lnTo>
                  <a:pt x="3466" y="2748"/>
                </a:lnTo>
                <a:lnTo>
                  <a:pt x="3451" y="2763"/>
                </a:lnTo>
                <a:lnTo>
                  <a:pt x="3435" y="2748"/>
                </a:lnTo>
                <a:lnTo>
                  <a:pt x="3435" y="2732"/>
                </a:lnTo>
                <a:lnTo>
                  <a:pt x="3435" y="2717"/>
                </a:lnTo>
                <a:lnTo>
                  <a:pt x="3404" y="2717"/>
                </a:lnTo>
                <a:lnTo>
                  <a:pt x="3404" y="2732"/>
                </a:lnTo>
                <a:lnTo>
                  <a:pt x="3390" y="2732"/>
                </a:lnTo>
                <a:lnTo>
                  <a:pt x="3404" y="2748"/>
                </a:lnTo>
                <a:lnTo>
                  <a:pt x="3404" y="2763"/>
                </a:lnTo>
                <a:lnTo>
                  <a:pt x="3404" y="2794"/>
                </a:lnTo>
                <a:lnTo>
                  <a:pt x="3404" y="2808"/>
                </a:lnTo>
                <a:lnTo>
                  <a:pt x="3404" y="2824"/>
                </a:lnTo>
                <a:lnTo>
                  <a:pt x="3404" y="2839"/>
                </a:lnTo>
                <a:lnTo>
                  <a:pt x="3404" y="2870"/>
                </a:lnTo>
                <a:lnTo>
                  <a:pt x="3390" y="2885"/>
                </a:lnTo>
                <a:lnTo>
                  <a:pt x="3390" y="2901"/>
                </a:lnTo>
                <a:lnTo>
                  <a:pt x="3404" y="2915"/>
                </a:lnTo>
                <a:lnTo>
                  <a:pt x="3404" y="2931"/>
                </a:lnTo>
                <a:lnTo>
                  <a:pt x="3420" y="2946"/>
                </a:lnTo>
                <a:lnTo>
                  <a:pt x="3420" y="2962"/>
                </a:lnTo>
                <a:lnTo>
                  <a:pt x="3435" y="2962"/>
                </a:lnTo>
                <a:lnTo>
                  <a:pt x="3451" y="2962"/>
                </a:lnTo>
                <a:lnTo>
                  <a:pt x="3466" y="2977"/>
                </a:lnTo>
                <a:lnTo>
                  <a:pt x="3466" y="2992"/>
                </a:lnTo>
                <a:lnTo>
                  <a:pt x="3480" y="3022"/>
                </a:lnTo>
                <a:lnTo>
                  <a:pt x="3480" y="3038"/>
                </a:lnTo>
                <a:lnTo>
                  <a:pt x="3497" y="3038"/>
                </a:lnTo>
                <a:lnTo>
                  <a:pt x="3511" y="3053"/>
                </a:lnTo>
                <a:lnTo>
                  <a:pt x="3527" y="3053"/>
                </a:lnTo>
                <a:lnTo>
                  <a:pt x="3542" y="3053"/>
                </a:lnTo>
                <a:lnTo>
                  <a:pt x="3558" y="3053"/>
                </a:lnTo>
                <a:lnTo>
                  <a:pt x="3573" y="3068"/>
                </a:lnTo>
                <a:lnTo>
                  <a:pt x="3587" y="3084"/>
                </a:lnTo>
                <a:lnTo>
                  <a:pt x="3604" y="3115"/>
                </a:lnTo>
                <a:lnTo>
                  <a:pt x="3604" y="3145"/>
                </a:lnTo>
                <a:lnTo>
                  <a:pt x="3618" y="3175"/>
                </a:lnTo>
                <a:lnTo>
                  <a:pt x="3618" y="3191"/>
                </a:lnTo>
                <a:lnTo>
                  <a:pt x="3634" y="3206"/>
                </a:lnTo>
                <a:lnTo>
                  <a:pt x="3649" y="3222"/>
                </a:lnTo>
                <a:lnTo>
                  <a:pt x="3664" y="3236"/>
                </a:lnTo>
                <a:lnTo>
                  <a:pt x="3664" y="3251"/>
                </a:lnTo>
                <a:lnTo>
                  <a:pt x="3680" y="3251"/>
                </a:lnTo>
                <a:lnTo>
                  <a:pt x="3680" y="3267"/>
                </a:lnTo>
                <a:lnTo>
                  <a:pt x="3664" y="3267"/>
                </a:lnTo>
                <a:lnTo>
                  <a:pt x="3649" y="3267"/>
                </a:lnTo>
                <a:lnTo>
                  <a:pt x="3634" y="3251"/>
                </a:lnTo>
                <a:lnTo>
                  <a:pt x="3604" y="3251"/>
                </a:lnTo>
                <a:lnTo>
                  <a:pt x="3587" y="3251"/>
                </a:lnTo>
                <a:lnTo>
                  <a:pt x="3573" y="3236"/>
                </a:lnTo>
                <a:lnTo>
                  <a:pt x="3558" y="3222"/>
                </a:lnTo>
                <a:lnTo>
                  <a:pt x="3542" y="3222"/>
                </a:lnTo>
                <a:lnTo>
                  <a:pt x="3527" y="3191"/>
                </a:lnTo>
                <a:lnTo>
                  <a:pt x="3511" y="3160"/>
                </a:lnTo>
                <a:lnTo>
                  <a:pt x="3497" y="3129"/>
                </a:lnTo>
                <a:lnTo>
                  <a:pt x="3480" y="3115"/>
                </a:lnTo>
                <a:lnTo>
                  <a:pt x="3451" y="3084"/>
                </a:lnTo>
                <a:lnTo>
                  <a:pt x="3435" y="3053"/>
                </a:lnTo>
                <a:lnTo>
                  <a:pt x="3420" y="3022"/>
                </a:lnTo>
                <a:lnTo>
                  <a:pt x="3390" y="3008"/>
                </a:lnTo>
                <a:lnTo>
                  <a:pt x="3390" y="3022"/>
                </a:lnTo>
                <a:lnTo>
                  <a:pt x="3375" y="3022"/>
                </a:lnTo>
                <a:lnTo>
                  <a:pt x="3375" y="3008"/>
                </a:lnTo>
                <a:lnTo>
                  <a:pt x="3359" y="2992"/>
                </a:lnTo>
                <a:lnTo>
                  <a:pt x="3359" y="2977"/>
                </a:lnTo>
                <a:lnTo>
                  <a:pt x="3375" y="2915"/>
                </a:lnTo>
                <a:lnTo>
                  <a:pt x="3359" y="2870"/>
                </a:lnTo>
                <a:lnTo>
                  <a:pt x="3359" y="2824"/>
                </a:lnTo>
                <a:lnTo>
                  <a:pt x="3344" y="2779"/>
                </a:lnTo>
                <a:lnTo>
                  <a:pt x="3344" y="2763"/>
                </a:lnTo>
                <a:lnTo>
                  <a:pt x="3328" y="2748"/>
                </a:lnTo>
                <a:lnTo>
                  <a:pt x="3328" y="2732"/>
                </a:lnTo>
                <a:lnTo>
                  <a:pt x="3313" y="2717"/>
                </a:lnTo>
                <a:lnTo>
                  <a:pt x="3313" y="2701"/>
                </a:lnTo>
                <a:lnTo>
                  <a:pt x="3313" y="2672"/>
                </a:lnTo>
                <a:lnTo>
                  <a:pt x="3297" y="2656"/>
                </a:lnTo>
                <a:lnTo>
                  <a:pt x="3297" y="2641"/>
                </a:lnTo>
                <a:lnTo>
                  <a:pt x="3283" y="2625"/>
                </a:lnTo>
                <a:lnTo>
                  <a:pt x="3283" y="2610"/>
                </a:lnTo>
                <a:lnTo>
                  <a:pt x="3268" y="2596"/>
                </a:lnTo>
                <a:lnTo>
                  <a:pt x="3252" y="2596"/>
                </a:lnTo>
                <a:lnTo>
                  <a:pt x="3237" y="2610"/>
                </a:lnTo>
                <a:lnTo>
                  <a:pt x="3221" y="2625"/>
                </a:lnTo>
                <a:lnTo>
                  <a:pt x="3221" y="2641"/>
                </a:lnTo>
                <a:lnTo>
                  <a:pt x="3206" y="2656"/>
                </a:lnTo>
                <a:lnTo>
                  <a:pt x="3192" y="2656"/>
                </a:lnTo>
                <a:lnTo>
                  <a:pt x="3176" y="2656"/>
                </a:lnTo>
                <a:lnTo>
                  <a:pt x="3161" y="2641"/>
                </a:lnTo>
                <a:lnTo>
                  <a:pt x="3161" y="2625"/>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76" name="Freeform 51"/>
          <p:cNvSpPr>
            <a:spLocks/>
          </p:cNvSpPr>
          <p:nvPr/>
        </p:nvSpPr>
        <p:spPr bwMode="auto">
          <a:xfrm>
            <a:off x="255588" y="2242757"/>
            <a:ext cx="487362" cy="374650"/>
          </a:xfrm>
          <a:custGeom>
            <a:avLst/>
            <a:gdLst>
              <a:gd name="T0" fmla="*/ 421611552 w 549"/>
              <a:gd name="T1" fmla="*/ 107860835 h 488"/>
              <a:gd name="T2" fmla="*/ 397181322 w 549"/>
              <a:gd name="T3" fmla="*/ 71317858 h 488"/>
              <a:gd name="T4" fmla="*/ 384572944 w 549"/>
              <a:gd name="T5" fmla="*/ 53045998 h 488"/>
              <a:gd name="T6" fmla="*/ 372751980 w 549"/>
              <a:gd name="T7" fmla="*/ 35953352 h 488"/>
              <a:gd name="T8" fmla="*/ 349110051 w 549"/>
              <a:gd name="T9" fmla="*/ 26523383 h 488"/>
              <a:gd name="T10" fmla="*/ 337289086 w 549"/>
              <a:gd name="T11" fmla="*/ 26523383 h 488"/>
              <a:gd name="T12" fmla="*/ 312858856 w 549"/>
              <a:gd name="T13" fmla="*/ 8251514 h 488"/>
              <a:gd name="T14" fmla="*/ 312858856 w 549"/>
              <a:gd name="T15" fmla="*/ 8251514 h 488"/>
              <a:gd name="T16" fmla="*/ 300250479 w 549"/>
              <a:gd name="T17" fmla="*/ 8251514 h 488"/>
              <a:gd name="T18" fmla="*/ 277396851 w 549"/>
              <a:gd name="T19" fmla="*/ 0 h 488"/>
              <a:gd name="T20" fmla="*/ 252966621 w 549"/>
              <a:gd name="T21" fmla="*/ 8251514 h 488"/>
              <a:gd name="T22" fmla="*/ 240358243 w 549"/>
              <a:gd name="T23" fmla="*/ 44794475 h 488"/>
              <a:gd name="T24" fmla="*/ 252966621 w 549"/>
              <a:gd name="T25" fmla="*/ 53045998 h 488"/>
              <a:gd name="T26" fmla="*/ 228537223 w 549"/>
              <a:gd name="T27" fmla="*/ 71317858 h 488"/>
              <a:gd name="T28" fmla="*/ 228537223 w 549"/>
              <a:gd name="T29" fmla="*/ 44794475 h 488"/>
              <a:gd name="T30" fmla="*/ 228537223 w 549"/>
              <a:gd name="T31" fmla="*/ 35953352 h 488"/>
              <a:gd name="T32" fmla="*/ 204106993 w 549"/>
              <a:gd name="T33" fmla="*/ 26523383 h 488"/>
              <a:gd name="T34" fmla="*/ 193074329 w 549"/>
              <a:gd name="T35" fmla="*/ 26523383 h 488"/>
              <a:gd name="T36" fmla="*/ 180465064 w 549"/>
              <a:gd name="T37" fmla="*/ 35953352 h 488"/>
              <a:gd name="T38" fmla="*/ 168644099 w 549"/>
              <a:gd name="T39" fmla="*/ 44794475 h 488"/>
              <a:gd name="T40" fmla="*/ 180465064 w 549"/>
              <a:gd name="T41" fmla="*/ 63066347 h 488"/>
              <a:gd name="T42" fmla="*/ 180465064 w 549"/>
              <a:gd name="T43" fmla="*/ 80747827 h 488"/>
              <a:gd name="T44" fmla="*/ 204106993 w 549"/>
              <a:gd name="T45" fmla="*/ 89588951 h 488"/>
              <a:gd name="T46" fmla="*/ 204106993 w 549"/>
              <a:gd name="T47" fmla="*/ 98430074 h 488"/>
              <a:gd name="T48" fmla="*/ 180465064 w 549"/>
              <a:gd name="T49" fmla="*/ 107860835 h 488"/>
              <a:gd name="T50" fmla="*/ 156035722 w 549"/>
              <a:gd name="T51" fmla="*/ 98430074 h 488"/>
              <a:gd name="T52" fmla="*/ 144214757 w 549"/>
              <a:gd name="T53" fmla="*/ 89588951 h 488"/>
              <a:gd name="T54" fmla="*/ 119784527 w 549"/>
              <a:gd name="T55" fmla="*/ 89588951 h 488"/>
              <a:gd name="T56" fmla="*/ 108751836 w 549"/>
              <a:gd name="T57" fmla="*/ 98430074 h 488"/>
              <a:gd name="T58" fmla="*/ 96143458 w 549"/>
              <a:gd name="T59" fmla="*/ 98430074 h 488"/>
              <a:gd name="T60" fmla="*/ 71713228 w 549"/>
              <a:gd name="T61" fmla="*/ 126131927 h 488"/>
              <a:gd name="T62" fmla="*/ 71713228 w 549"/>
              <a:gd name="T63" fmla="*/ 143814174 h 488"/>
              <a:gd name="T64" fmla="*/ 84322494 w 549"/>
              <a:gd name="T65" fmla="*/ 143814174 h 488"/>
              <a:gd name="T66" fmla="*/ 71713228 w 549"/>
              <a:gd name="T67" fmla="*/ 161496422 h 488"/>
              <a:gd name="T68" fmla="*/ 59892264 w 549"/>
              <a:gd name="T69" fmla="*/ 170926390 h 488"/>
              <a:gd name="T70" fmla="*/ 71713228 w 549"/>
              <a:gd name="T71" fmla="*/ 179178669 h 488"/>
              <a:gd name="T72" fmla="*/ 84322494 w 549"/>
              <a:gd name="T73" fmla="*/ 189198251 h 488"/>
              <a:gd name="T74" fmla="*/ 108751836 w 549"/>
              <a:gd name="T75" fmla="*/ 206290933 h 488"/>
              <a:gd name="T76" fmla="*/ 84322494 w 549"/>
              <a:gd name="T77" fmla="*/ 215721669 h 488"/>
              <a:gd name="T78" fmla="*/ 48859586 w 549"/>
              <a:gd name="T79" fmla="*/ 215721669 h 488"/>
              <a:gd name="T80" fmla="*/ 11820968 w 549"/>
              <a:gd name="T81" fmla="*/ 215721669 h 488"/>
              <a:gd name="T82" fmla="*/ 0 w 549"/>
              <a:gd name="T83" fmla="*/ 224562025 h 488"/>
              <a:gd name="T84" fmla="*/ 0 w 549"/>
              <a:gd name="T85" fmla="*/ 233992762 h 488"/>
              <a:gd name="T86" fmla="*/ 48859586 w 549"/>
              <a:gd name="T87" fmla="*/ 242244273 h 488"/>
              <a:gd name="T88" fmla="*/ 96143458 w 549"/>
              <a:gd name="T89" fmla="*/ 242244273 h 488"/>
              <a:gd name="T90" fmla="*/ 133182094 w 549"/>
              <a:gd name="T91" fmla="*/ 252263854 h 488"/>
              <a:gd name="T92" fmla="*/ 156035722 w 549"/>
              <a:gd name="T93" fmla="*/ 233992762 h 488"/>
              <a:gd name="T94" fmla="*/ 168644099 w 549"/>
              <a:gd name="T95" fmla="*/ 233992762 h 488"/>
              <a:gd name="T96" fmla="*/ 180465064 w 549"/>
              <a:gd name="T97" fmla="*/ 233992762 h 488"/>
              <a:gd name="T98" fmla="*/ 193074329 w 549"/>
              <a:gd name="T99" fmla="*/ 224562025 h 488"/>
              <a:gd name="T100" fmla="*/ 204106993 w 549"/>
              <a:gd name="T101" fmla="*/ 206290933 h 488"/>
              <a:gd name="T102" fmla="*/ 228537223 w 549"/>
              <a:gd name="T103" fmla="*/ 215721669 h 488"/>
              <a:gd name="T104" fmla="*/ 228537223 w 549"/>
              <a:gd name="T105" fmla="*/ 224562025 h 488"/>
              <a:gd name="T106" fmla="*/ 204106993 w 549"/>
              <a:gd name="T107" fmla="*/ 233992762 h 488"/>
              <a:gd name="T108" fmla="*/ 193074329 w 549"/>
              <a:gd name="T109" fmla="*/ 242244273 h 488"/>
              <a:gd name="T110" fmla="*/ 180465064 w 549"/>
              <a:gd name="T111" fmla="*/ 242244273 h 488"/>
              <a:gd name="T112" fmla="*/ 193074329 w 549"/>
              <a:gd name="T113" fmla="*/ 260516133 h 488"/>
              <a:gd name="T114" fmla="*/ 204106993 w 549"/>
              <a:gd name="T115" fmla="*/ 260516133 h 488"/>
              <a:gd name="T116" fmla="*/ 228537223 w 549"/>
              <a:gd name="T117" fmla="*/ 252263854 h 488"/>
              <a:gd name="T118" fmla="*/ 252966621 w 549"/>
              <a:gd name="T119" fmla="*/ 242244273 h 488"/>
              <a:gd name="T120" fmla="*/ 264787585 w 549"/>
              <a:gd name="T121" fmla="*/ 252263854 h 488"/>
              <a:gd name="T122" fmla="*/ 277396851 w 549"/>
              <a:gd name="T123" fmla="*/ 269357256 h 488"/>
              <a:gd name="T124" fmla="*/ 288429514 w 549"/>
              <a:gd name="T125" fmla="*/ 287628349 h 4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49"/>
              <a:gd name="T190" fmla="*/ 0 h 488"/>
              <a:gd name="T191" fmla="*/ 549 w 549"/>
              <a:gd name="T192" fmla="*/ 488 h 4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49" h="488">
                <a:moveTo>
                  <a:pt x="549" y="197"/>
                </a:moveTo>
                <a:lnTo>
                  <a:pt x="549" y="197"/>
                </a:lnTo>
                <a:lnTo>
                  <a:pt x="535" y="183"/>
                </a:lnTo>
                <a:lnTo>
                  <a:pt x="519" y="167"/>
                </a:lnTo>
                <a:lnTo>
                  <a:pt x="519" y="137"/>
                </a:lnTo>
                <a:lnTo>
                  <a:pt x="504" y="121"/>
                </a:lnTo>
                <a:lnTo>
                  <a:pt x="488" y="107"/>
                </a:lnTo>
                <a:lnTo>
                  <a:pt x="488" y="90"/>
                </a:lnTo>
                <a:lnTo>
                  <a:pt x="488" y="76"/>
                </a:lnTo>
                <a:lnTo>
                  <a:pt x="473" y="61"/>
                </a:lnTo>
                <a:lnTo>
                  <a:pt x="473" y="45"/>
                </a:lnTo>
                <a:lnTo>
                  <a:pt x="457" y="45"/>
                </a:lnTo>
                <a:lnTo>
                  <a:pt x="443" y="45"/>
                </a:lnTo>
                <a:lnTo>
                  <a:pt x="428" y="45"/>
                </a:lnTo>
                <a:lnTo>
                  <a:pt x="428" y="30"/>
                </a:lnTo>
                <a:lnTo>
                  <a:pt x="412" y="14"/>
                </a:lnTo>
                <a:lnTo>
                  <a:pt x="397" y="14"/>
                </a:lnTo>
                <a:lnTo>
                  <a:pt x="381" y="14"/>
                </a:lnTo>
                <a:lnTo>
                  <a:pt x="366" y="14"/>
                </a:lnTo>
                <a:lnTo>
                  <a:pt x="352" y="0"/>
                </a:lnTo>
                <a:lnTo>
                  <a:pt x="336" y="0"/>
                </a:lnTo>
                <a:lnTo>
                  <a:pt x="321" y="14"/>
                </a:lnTo>
                <a:lnTo>
                  <a:pt x="321" y="30"/>
                </a:lnTo>
                <a:lnTo>
                  <a:pt x="305" y="45"/>
                </a:lnTo>
                <a:lnTo>
                  <a:pt x="305" y="76"/>
                </a:lnTo>
                <a:lnTo>
                  <a:pt x="305" y="90"/>
                </a:lnTo>
                <a:lnTo>
                  <a:pt x="321" y="90"/>
                </a:lnTo>
                <a:lnTo>
                  <a:pt x="305" y="107"/>
                </a:lnTo>
                <a:lnTo>
                  <a:pt x="290" y="121"/>
                </a:lnTo>
                <a:lnTo>
                  <a:pt x="290" y="107"/>
                </a:lnTo>
                <a:lnTo>
                  <a:pt x="274" y="90"/>
                </a:lnTo>
                <a:lnTo>
                  <a:pt x="290" y="76"/>
                </a:lnTo>
                <a:lnTo>
                  <a:pt x="305" y="76"/>
                </a:lnTo>
                <a:lnTo>
                  <a:pt x="290" y="61"/>
                </a:lnTo>
                <a:lnTo>
                  <a:pt x="274" y="61"/>
                </a:lnTo>
                <a:lnTo>
                  <a:pt x="259" y="45"/>
                </a:lnTo>
                <a:lnTo>
                  <a:pt x="245" y="45"/>
                </a:lnTo>
                <a:lnTo>
                  <a:pt x="229" y="45"/>
                </a:lnTo>
                <a:lnTo>
                  <a:pt x="229" y="61"/>
                </a:lnTo>
                <a:lnTo>
                  <a:pt x="214" y="76"/>
                </a:lnTo>
                <a:lnTo>
                  <a:pt x="214" y="90"/>
                </a:lnTo>
                <a:lnTo>
                  <a:pt x="229" y="107"/>
                </a:lnTo>
                <a:lnTo>
                  <a:pt x="229" y="121"/>
                </a:lnTo>
                <a:lnTo>
                  <a:pt x="229" y="137"/>
                </a:lnTo>
                <a:lnTo>
                  <a:pt x="245" y="152"/>
                </a:lnTo>
                <a:lnTo>
                  <a:pt x="259" y="152"/>
                </a:lnTo>
                <a:lnTo>
                  <a:pt x="259" y="167"/>
                </a:lnTo>
                <a:lnTo>
                  <a:pt x="245" y="167"/>
                </a:lnTo>
                <a:lnTo>
                  <a:pt x="245" y="183"/>
                </a:lnTo>
                <a:lnTo>
                  <a:pt x="229" y="183"/>
                </a:lnTo>
                <a:lnTo>
                  <a:pt x="214" y="183"/>
                </a:lnTo>
                <a:lnTo>
                  <a:pt x="198" y="167"/>
                </a:lnTo>
                <a:lnTo>
                  <a:pt x="183" y="152"/>
                </a:lnTo>
                <a:lnTo>
                  <a:pt x="169" y="152"/>
                </a:lnTo>
                <a:lnTo>
                  <a:pt x="152" y="152"/>
                </a:lnTo>
                <a:lnTo>
                  <a:pt x="138" y="152"/>
                </a:lnTo>
                <a:lnTo>
                  <a:pt x="138" y="167"/>
                </a:lnTo>
                <a:lnTo>
                  <a:pt x="122" y="167"/>
                </a:lnTo>
                <a:lnTo>
                  <a:pt x="107" y="167"/>
                </a:lnTo>
                <a:lnTo>
                  <a:pt x="91" y="197"/>
                </a:lnTo>
                <a:lnTo>
                  <a:pt x="91" y="214"/>
                </a:lnTo>
                <a:lnTo>
                  <a:pt x="76" y="228"/>
                </a:lnTo>
                <a:lnTo>
                  <a:pt x="91" y="244"/>
                </a:lnTo>
                <a:lnTo>
                  <a:pt x="107" y="244"/>
                </a:lnTo>
                <a:lnTo>
                  <a:pt x="107" y="259"/>
                </a:lnTo>
                <a:lnTo>
                  <a:pt x="91" y="274"/>
                </a:lnTo>
                <a:lnTo>
                  <a:pt x="76" y="274"/>
                </a:lnTo>
                <a:lnTo>
                  <a:pt x="76" y="290"/>
                </a:lnTo>
                <a:lnTo>
                  <a:pt x="76" y="304"/>
                </a:lnTo>
                <a:lnTo>
                  <a:pt x="91" y="304"/>
                </a:lnTo>
                <a:lnTo>
                  <a:pt x="107" y="304"/>
                </a:lnTo>
                <a:lnTo>
                  <a:pt x="107" y="321"/>
                </a:lnTo>
                <a:lnTo>
                  <a:pt x="107" y="335"/>
                </a:lnTo>
                <a:lnTo>
                  <a:pt x="122" y="350"/>
                </a:lnTo>
                <a:lnTo>
                  <a:pt x="138" y="350"/>
                </a:lnTo>
                <a:lnTo>
                  <a:pt x="122" y="366"/>
                </a:lnTo>
                <a:lnTo>
                  <a:pt x="107" y="366"/>
                </a:lnTo>
                <a:lnTo>
                  <a:pt x="91" y="381"/>
                </a:lnTo>
                <a:lnTo>
                  <a:pt x="76" y="381"/>
                </a:lnTo>
                <a:lnTo>
                  <a:pt x="62" y="366"/>
                </a:lnTo>
                <a:lnTo>
                  <a:pt x="45" y="366"/>
                </a:lnTo>
                <a:lnTo>
                  <a:pt x="31" y="366"/>
                </a:lnTo>
                <a:lnTo>
                  <a:pt x="15" y="366"/>
                </a:lnTo>
                <a:lnTo>
                  <a:pt x="15" y="381"/>
                </a:lnTo>
                <a:lnTo>
                  <a:pt x="0" y="381"/>
                </a:lnTo>
                <a:lnTo>
                  <a:pt x="0" y="397"/>
                </a:lnTo>
                <a:lnTo>
                  <a:pt x="31" y="397"/>
                </a:lnTo>
                <a:lnTo>
                  <a:pt x="45" y="397"/>
                </a:lnTo>
                <a:lnTo>
                  <a:pt x="62" y="411"/>
                </a:lnTo>
                <a:lnTo>
                  <a:pt x="76" y="411"/>
                </a:lnTo>
                <a:lnTo>
                  <a:pt x="107" y="411"/>
                </a:lnTo>
                <a:lnTo>
                  <a:pt x="122" y="411"/>
                </a:lnTo>
                <a:lnTo>
                  <a:pt x="138" y="428"/>
                </a:lnTo>
                <a:lnTo>
                  <a:pt x="169" y="428"/>
                </a:lnTo>
                <a:lnTo>
                  <a:pt x="169" y="411"/>
                </a:lnTo>
                <a:lnTo>
                  <a:pt x="183" y="411"/>
                </a:lnTo>
                <a:lnTo>
                  <a:pt x="198" y="397"/>
                </a:lnTo>
                <a:lnTo>
                  <a:pt x="214" y="381"/>
                </a:lnTo>
                <a:lnTo>
                  <a:pt x="214" y="397"/>
                </a:lnTo>
                <a:lnTo>
                  <a:pt x="229" y="397"/>
                </a:lnTo>
                <a:lnTo>
                  <a:pt x="229" y="381"/>
                </a:lnTo>
                <a:lnTo>
                  <a:pt x="245" y="381"/>
                </a:lnTo>
                <a:lnTo>
                  <a:pt x="245" y="366"/>
                </a:lnTo>
                <a:lnTo>
                  <a:pt x="259" y="350"/>
                </a:lnTo>
                <a:lnTo>
                  <a:pt x="259" y="366"/>
                </a:lnTo>
                <a:lnTo>
                  <a:pt x="274" y="366"/>
                </a:lnTo>
                <a:lnTo>
                  <a:pt x="290" y="366"/>
                </a:lnTo>
                <a:lnTo>
                  <a:pt x="290" y="381"/>
                </a:lnTo>
                <a:lnTo>
                  <a:pt x="274" y="381"/>
                </a:lnTo>
                <a:lnTo>
                  <a:pt x="259" y="381"/>
                </a:lnTo>
                <a:lnTo>
                  <a:pt x="259" y="397"/>
                </a:lnTo>
                <a:lnTo>
                  <a:pt x="245" y="397"/>
                </a:lnTo>
                <a:lnTo>
                  <a:pt x="245" y="411"/>
                </a:lnTo>
                <a:lnTo>
                  <a:pt x="229" y="411"/>
                </a:lnTo>
                <a:lnTo>
                  <a:pt x="229" y="428"/>
                </a:lnTo>
                <a:lnTo>
                  <a:pt x="245" y="442"/>
                </a:lnTo>
                <a:lnTo>
                  <a:pt x="259" y="442"/>
                </a:lnTo>
                <a:lnTo>
                  <a:pt x="274" y="442"/>
                </a:lnTo>
                <a:lnTo>
                  <a:pt x="290" y="428"/>
                </a:lnTo>
                <a:lnTo>
                  <a:pt x="305" y="428"/>
                </a:lnTo>
                <a:lnTo>
                  <a:pt x="321" y="411"/>
                </a:lnTo>
                <a:lnTo>
                  <a:pt x="336" y="428"/>
                </a:lnTo>
                <a:lnTo>
                  <a:pt x="336" y="442"/>
                </a:lnTo>
                <a:lnTo>
                  <a:pt x="352" y="457"/>
                </a:lnTo>
                <a:lnTo>
                  <a:pt x="366" y="473"/>
                </a:lnTo>
                <a:lnTo>
                  <a:pt x="366" y="488"/>
                </a:lnTo>
                <a:lnTo>
                  <a:pt x="381" y="488"/>
                </a:lnTo>
                <a:lnTo>
                  <a:pt x="549" y="197"/>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77" name="Freeform 52"/>
          <p:cNvSpPr>
            <a:spLocks/>
          </p:cNvSpPr>
          <p:nvPr/>
        </p:nvSpPr>
        <p:spPr bwMode="auto">
          <a:xfrm>
            <a:off x="865188" y="3496882"/>
            <a:ext cx="1357312" cy="620712"/>
          </a:xfrm>
          <a:custGeom>
            <a:avLst/>
            <a:gdLst>
              <a:gd name="T0" fmla="*/ 922014400 w 1542"/>
              <a:gd name="T1" fmla="*/ 420594057 h 811"/>
              <a:gd name="T2" fmla="*/ 897995618 w 1542"/>
              <a:gd name="T3" fmla="*/ 384861319 h 811"/>
              <a:gd name="T4" fmla="*/ 851507257 w 1542"/>
              <a:gd name="T5" fmla="*/ 367873256 h 811"/>
              <a:gd name="T6" fmla="*/ 733737152 w 1542"/>
              <a:gd name="T7" fmla="*/ 357915079 h 811"/>
              <a:gd name="T8" fmla="*/ 626814977 w 1542"/>
              <a:gd name="T9" fmla="*/ 331554344 h 811"/>
              <a:gd name="T10" fmla="*/ 578777415 w 1542"/>
              <a:gd name="T11" fmla="*/ 357915079 h 811"/>
              <a:gd name="T12" fmla="*/ 496647741 w 1542"/>
              <a:gd name="T13" fmla="*/ 340341511 h 811"/>
              <a:gd name="T14" fmla="*/ 378102926 w 1542"/>
              <a:gd name="T15" fmla="*/ 322181672 h 811"/>
              <a:gd name="T16" fmla="*/ 307596664 w 1542"/>
              <a:gd name="T17" fmla="*/ 295821702 h 811"/>
              <a:gd name="T18" fmla="*/ 284352483 w 1542"/>
              <a:gd name="T19" fmla="*/ 233142820 h 811"/>
              <a:gd name="T20" fmla="*/ 188276422 w 1542"/>
              <a:gd name="T21" fmla="*/ 170463891 h 811"/>
              <a:gd name="T22" fmla="*/ 165807722 w 1542"/>
              <a:gd name="T23" fmla="*/ 143517650 h 811"/>
              <a:gd name="T24" fmla="*/ 94525952 w 1542"/>
              <a:gd name="T25" fmla="*/ 72051578 h 811"/>
              <a:gd name="T26" fmla="*/ 58884640 w 1542"/>
              <a:gd name="T27" fmla="*/ 36318924 h 811"/>
              <a:gd name="T28" fmla="*/ 58884640 w 1542"/>
              <a:gd name="T29" fmla="*/ 72051578 h 811"/>
              <a:gd name="T30" fmla="*/ 141788941 w 1542"/>
              <a:gd name="T31" fmla="*/ 170463891 h 811"/>
              <a:gd name="T32" fmla="*/ 177429373 w 1542"/>
              <a:gd name="T33" fmla="*/ 206196580 h 811"/>
              <a:gd name="T34" fmla="*/ 188276422 w 1542"/>
              <a:gd name="T35" fmla="*/ 233142820 h 811"/>
              <a:gd name="T36" fmla="*/ 177429373 w 1542"/>
              <a:gd name="T37" fmla="*/ 233142820 h 811"/>
              <a:gd name="T38" fmla="*/ 129391810 w 1542"/>
              <a:gd name="T39" fmla="*/ 206196580 h 811"/>
              <a:gd name="T40" fmla="*/ 118544760 w 1542"/>
              <a:gd name="T41" fmla="*/ 170463891 h 811"/>
              <a:gd name="T42" fmla="*/ 70507170 w 1542"/>
              <a:gd name="T43" fmla="*/ 143517650 h 811"/>
              <a:gd name="T44" fmla="*/ 46488375 w 1542"/>
              <a:gd name="T45" fmla="*/ 125357812 h 811"/>
              <a:gd name="T46" fmla="*/ 58884640 w 1542"/>
              <a:gd name="T47" fmla="*/ 98997818 h 811"/>
              <a:gd name="T48" fmla="*/ 0 w 1542"/>
              <a:gd name="T49" fmla="*/ 45691596 h 811"/>
              <a:gd name="T50" fmla="*/ 118544760 w 1542"/>
              <a:gd name="T51" fmla="*/ 9372675 h 811"/>
              <a:gd name="T52" fmla="*/ 236314920 w 1542"/>
              <a:gd name="T53" fmla="*/ 0 h 811"/>
              <a:gd name="T54" fmla="*/ 413744238 w 1542"/>
              <a:gd name="T55" fmla="*/ 80838745 h 811"/>
              <a:gd name="T56" fmla="*/ 449384669 w 1542"/>
              <a:gd name="T57" fmla="*/ 107784243 h 811"/>
              <a:gd name="T58" fmla="*/ 519891922 w 1542"/>
              <a:gd name="T59" fmla="*/ 152890322 h 811"/>
              <a:gd name="T60" fmla="*/ 531514453 w 1542"/>
              <a:gd name="T61" fmla="*/ 233142820 h 811"/>
              <a:gd name="T62" fmla="*/ 578777415 w 1542"/>
              <a:gd name="T63" fmla="*/ 277662629 h 811"/>
              <a:gd name="T64" fmla="*/ 650833759 w 1542"/>
              <a:gd name="T65" fmla="*/ 287034535 h 811"/>
              <a:gd name="T66" fmla="*/ 709718371 w 1542"/>
              <a:gd name="T67" fmla="*/ 250716389 h 811"/>
              <a:gd name="T68" fmla="*/ 733737152 w 1542"/>
              <a:gd name="T69" fmla="*/ 197409365 h 811"/>
              <a:gd name="T70" fmla="*/ 804244295 w 1542"/>
              <a:gd name="T71" fmla="*/ 188037459 h 811"/>
              <a:gd name="T72" fmla="*/ 804244295 w 1542"/>
              <a:gd name="T73" fmla="*/ 206196580 h 811"/>
              <a:gd name="T74" fmla="*/ 792621765 w 1542"/>
              <a:gd name="T75" fmla="*/ 250716389 h 811"/>
              <a:gd name="T76" fmla="*/ 780225514 w 1542"/>
              <a:gd name="T77" fmla="*/ 260089061 h 811"/>
              <a:gd name="T78" fmla="*/ 792621765 w 1542"/>
              <a:gd name="T79" fmla="*/ 305194374 h 811"/>
              <a:gd name="T80" fmla="*/ 804244295 w 1542"/>
              <a:gd name="T81" fmla="*/ 313395271 h 811"/>
              <a:gd name="T82" fmla="*/ 863128907 w 1542"/>
              <a:gd name="T83" fmla="*/ 295821702 h 811"/>
              <a:gd name="T84" fmla="*/ 922014400 w 1542"/>
              <a:gd name="T85" fmla="*/ 295821702 h 811"/>
              <a:gd name="T86" fmla="*/ 946033401 w 1542"/>
              <a:gd name="T87" fmla="*/ 357915079 h 811"/>
              <a:gd name="T88" fmla="*/ 1017315144 w 1542"/>
              <a:gd name="T89" fmla="*/ 412393160 h 811"/>
              <a:gd name="T90" fmla="*/ 1063802626 w 1542"/>
              <a:gd name="T91" fmla="*/ 412393160 h 811"/>
              <a:gd name="T92" fmla="*/ 1159104031 w 1542"/>
              <a:gd name="T93" fmla="*/ 403020488 h 811"/>
              <a:gd name="T94" fmla="*/ 1182347331 w 1542"/>
              <a:gd name="T95" fmla="*/ 438753130 h 811"/>
              <a:gd name="T96" fmla="*/ 1146706899 w 1542"/>
              <a:gd name="T97" fmla="*/ 438753130 h 811"/>
              <a:gd name="T98" fmla="*/ 1099443937 w 1542"/>
              <a:gd name="T99" fmla="*/ 438753130 h 811"/>
              <a:gd name="T100" fmla="*/ 1111841069 w 1542"/>
              <a:gd name="T101" fmla="*/ 456912969 h 811"/>
              <a:gd name="T102" fmla="*/ 1087822287 w 1542"/>
              <a:gd name="T103" fmla="*/ 475072042 h 811"/>
              <a:gd name="T104" fmla="*/ 1052955576 w 1542"/>
              <a:gd name="T105" fmla="*/ 465699370 h 811"/>
              <a:gd name="T106" fmla="*/ 970052182 w 1542"/>
              <a:gd name="T107" fmla="*/ 438753130 h 8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2"/>
              <a:gd name="T163" fmla="*/ 0 h 811"/>
              <a:gd name="T164" fmla="*/ 1542 w 1542"/>
              <a:gd name="T165" fmla="*/ 811 h 8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2" h="811">
                <a:moveTo>
                  <a:pt x="1235" y="749"/>
                </a:moveTo>
                <a:lnTo>
                  <a:pt x="1235" y="749"/>
                </a:lnTo>
                <a:lnTo>
                  <a:pt x="1221" y="749"/>
                </a:lnTo>
                <a:lnTo>
                  <a:pt x="1206" y="733"/>
                </a:lnTo>
                <a:lnTo>
                  <a:pt x="1190" y="733"/>
                </a:lnTo>
                <a:lnTo>
                  <a:pt x="1190" y="718"/>
                </a:lnTo>
                <a:lnTo>
                  <a:pt x="1175" y="704"/>
                </a:lnTo>
                <a:lnTo>
                  <a:pt x="1175" y="688"/>
                </a:lnTo>
                <a:lnTo>
                  <a:pt x="1159" y="673"/>
                </a:lnTo>
                <a:lnTo>
                  <a:pt x="1159" y="657"/>
                </a:lnTo>
                <a:lnTo>
                  <a:pt x="1145" y="657"/>
                </a:lnTo>
                <a:lnTo>
                  <a:pt x="1130" y="642"/>
                </a:lnTo>
                <a:lnTo>
                  <a:pt x="1114" y="642"/>
                </a:lnTo>
                <a:lnTo>
                  <a:pt x="1114" y="628"/>
                </a:lnTo>
                <a:lnTo>
                  <a:pt x="1099" y="628"/>
                </a:lnTo>
                <a:lnTo>
                  <a:pt x="1083" y="611"/>
                </a:lnTo>
                <a:lnTo>
                  <a:pt x="1052" y="628"/>
                </a:lnTo>
                <a:lnTo>
                  <a:pt x="1023" y="628"/>
                </a:lnTo>
                <a:lnTo>
                  <a:pt x="976" y="628"/>
                </a:lnTo>
                <a:lnTo>
                  <a:pt x="947" y="611"/>
                </a:lnTo>
                <a:lnTo>
                  <a:pt x="916" y="597"/>
                </a:lnTo>
                <a:lnTo>
                  <a:pt x="885" y="597"/>
                </a:lnTo>
                <a:lnTo>
                  <a:pt x="840" y="581"/>
                </a:lnTo>
                <a:lnTo>
                  <a:pt x="809" y="566"/>
                </a:lnTo>
                <a:lnTo>
                  <a:pt x="793" y="581"/>
                </a:lnTo>
                <a:lnTo>
                  <a:pt x="778" y="581"/>
                </a:lnTo>
                <a:lnTo>
                  <a:pt x="778" y="597"/>
                </a:lnTo>
                <a:lnTo>
                  <a:pt x="764" y="597"/>
                </a:lnTo>
                <a:lnTo>
                  <a:pt x="747" y="611"/>
                </a:lnTo>
                <a:lnTo>
                  <a:pt x="733" y="611"/>
                </a:lnTo>
                <a:lnTo>
                  <a:pt x="702" y="597"/>
                </a:lnTo>
                <a:lnTo>
                  <a:pt x="671" y="597"/>
                </a:lnTo>
                <a:lnTo>
                  <a:pt x="641" y="581"/>
                </a:lnTo>
                <a:lnTo>
                  <a:pt x="610" y="581"/>
                </a:lnTo>
                <a:lnTo>
                  <a:pt x="580" y="566"/>
                </a:lnTo>
                <a:lnTo>
                  <a:pt x="550" y="566"/>
                </a:lnTo>
                <a:lnTo>
                  <a:pt x="519" y="550"/>
                </a:lnTo>
                <a:lnTo>
                  <a:pt x="488" y="550"/>
                </a:lnTo>
                <a:lnTo>
                  <a:pt x="473" y="550"/>
                </a:lnTo>
                <a:lnTo>
                  <a:pt x="457" y="550"/>
                </a:lnTo>
                <a:lnTo>
                  <a:pt x="443" y="535"/>
                </a:lnTo>
                <a:lnTo>
                  <a:pt x="427" y="535"/>
                </a:lnTo>
                <a:lnTo>
                  <a:pt x="412" y="521"/>
                </a:lnTo>
                <a:lnTo>
                  <a:pt x="397" y="505"/>
                </a:lnTo>
                <a:lnTo>
                  <a:pt x="397" y="490"/>
                </a:lnTo>
                <a:lnTo>
                  <a:pt x="397" y="459"/>
                </a:lnTo>
                <a:lnTo>
                  <a:pt x="381" y="414"/>
                </a:lnTo>
                <a:lnTo>
                  <a:pt x="367" y="398"/>
                </a:lnTo>
                <a:lnTo>
                  <a:pt x="350" y="367"/>
                </a:lnTo>
                <a:lnTo>
                  <a:pt x="336" y="337"/>
                </a:lnTo>
                <a:lnTo>
                  <a:pt x="305" y="321"/>
                </a:lnTo>
                <a:lnTo>
                  <a:pt x="274" y="307"/>
                </a:lnTo>
                <a:lnTo>
                  <a:pt x="243" y="291"/>
                </a:lnTo>
                <a:lnTo>
                  <a:pt x="243" y="276"/>
                </a:lnTo>
                <a:lnTo>
                  <a:pt x="243" y="261"/>
                </a:lnTo>
                <a:lnTo>
                  <a:pt x="214" y="245"/>
                </a:lnTo>
                <a:lnTo>
                  <a:pt x="198" y="230"/>
                </a:lnTo>
                <a:lnTo>
                  <a:pt x="183" y="200"/>
                </a:lnTo>
                <a:lnTo>
                  <a:pt x="167" y="184"/>
                </a:lnTo>
                <a:lnTo>
                  <a:pt x="153" y="169"/>
                </a:lnTo>
                <a:lnTo>
                  <a:pt x="136" y="138"/>
                </a:lnTo>
                <a:lnTo>
                  <a:pt x="122" y="123"/>
                </a:lnTo>
                <a:lnTo>
                  <a:pt x="107" y="93"/>
                </a:lnTo>
                <a:lnTo>
                  <a:pt x="91" y="78"/>
                </a:lnTo>
                <a:lnTo>
                  <a:pt x="91" y="62"/>
                </a:lnTo>
                <a:lnTo>
                  <a:pt x="76" y="62"/>
                </a:lnTo>
                <a:lnTo>
                  <a:pt x="60" y="78"/>
                </a:lnTo>
                <a:lnTo>
                  <a:pt x="60" y="93"/>
                </a:lnTo>
                <a:lnTo>
                  <a:pt x="76" y="107"/>
                </a:lnTo>
                <a:lnTo>
                  <a:pt x="76" y="123"/>
                </a:lnTo>
                <a:lnTo>
                  <a:pt x="91" y="154"/>
                </a:lnTo>
                <a:lnTo>
                  <a:pt x="122" y="169"/>
                </a:lnTo>
                <a:lnTo>
                  <a:pt x="136" y="200"/>
                </a:lnTo>
                <a:lnTo>
                  <a:pt x="153" y="230"/>
                </a:lnTo>
                <a:lnTo>
                  <a:pt x="167" y="261"/>
                </a:lnTo>
                <a:lnTo>
                  <a:pt x="183" y="291"/>
                </a:lnTo>
                <a:lnTo>
                  <a:pt x="198" y="321"/>
                </a:lnTo>
                <a:lnTo>
                  <a:pt x="214" y="337"/>
                </a:lnTo>
                <a:lnTo>
                  <a:pt x="214" y="352"/>
                </a:lnTo>
                <a:lnTo>
                  <a:pt x="229" y="352"/>
                </a:lnTo>
                <a:lnTo>
                  <a:pt x="243" y="352"/>
                </a:lnTo>
                <a:lnTo>
                  <a:pt x="243" y="367"/>
                </a:lnTo>
                <a:lnTo>
                  <a:pt x="243" y="383"/>
                </a:lnTo>
                <a:lnTo>
                  <a:pt x="243" y="398"/>
                </a:lnTo>
                <a:lnTo>
                  <a:pt x="229" y="398"/>
                </a:lnTo>
                <a:lnTo>
                  <a:pt x="214" y="383"/>
                </a:lnTo>
                <a:lnTo>
                  <a:pt x="198" y="367"/>
                </a:lnTo>
                <a:lnTo>
                  <a:pt x="183" y="352"/>
                </a:lnTo>
                <a:lnTo>
                  <a:pt x="167" y="352"/>
                </a:lnTo>
                <a:lnTo>
                  <a:pt x="153" y="337"/>
                </a:lnTo>
                <a:lnTo>
                  <a:pt x="153" y="321"/>
                </a:lnTo>
                <a:lnTo>
                  <a:pt x="153" y="307"/>
                </a:lnTo>
                <a:lnTo>
                  <a:pt x="153" y="291"/>
                </a:lnTo>
                <a:lnTo>
                  <a:pt x="136" y="291"/>
                </a:lnTo>
                <a:lnTo>
                  <a:pt x="136" y="276"/>
                </a:lnTo>
                <a:lnTo>
                  <a:pt x="122" y="261"/>
                </a:lnTo>
                <a:lnTo>
                  <a:pt x="107" y="261"/>
                </a:lnTo>
                <a:lnTo>
                  <a:pt x="91" y="245"/>
                </a:lnTo>
                <a:lnTo>
                  <a:pt x="76" y="245"/>
                </a:lnTo>
                <a:lnTo>
                  <a:pt x="60" y="230"/>
                </a:lnTo>
                <a:lnTo>
                  <a:pt x="46" y="214"/>
                </a:lnTo>
                <a:lnTo>
                  <a:pt x="60" y="214"/>
                </a:lnTo>
                <a:lnTo>
                  <a:pt x="76" y="200"/>
                </a:lnTo>
                <a:lnTo>
                  <a:pt x="91" y="200"/>
                </a:lnTo>
                <a:lnTo>
                  <a:pt x="76" y="184"/>
                </a:lnTo>
                <a:lnTo>
                  <a:pt x="76" y="169"/>
                </a:lnTo>
                <a:lnTo>
                  <a:pt x="60" y="154"/>
                </a:lnTo>
                <a:lnTo>
                  <a:pt x="46" y="138"/>
                </a:lnTo>
                <a:lnTo>
                  <a:pt x="31" y="123"/>
                </a:lnTo>
                <a:lnTo>
                  <a:pt x="15" y="93"/>
                </a:lnTo>
                <a:lnTo>
                  <a:pt x="0" y="78"/>
                </a:lnTo>
                <a:lnTo>
                  <a:pt x="0" y="31"/>
                </a:lnTo>
                <a:lnTo>
                  <a:pt x="15" y="31"/>
                </a:lnTo>
                <a:lnTo>
                  <a:pt x="46" y="31"/>
                </a:lnTo>
                <a:lnTo>
                  <a:pt x="91" y="31"/>
                </a:lnTo>
                <a:lnTo>
                  <a:pt x="153" y="16"/>
                </a:lnTo>
                <a:lnTo>
                  <a:pt x="198" y="0"/>
                </a:lnTo>
                <a:lnTo>
                  <a:pt x="243" y="0"/>
                </a:lnTo>
                <a:lnTo>
                  <a:pt x="274" y="0"/>
                </a:lnTo>
                <a:lnTo>
                  <a:pt x="290" y="0"/>
                </a:lnTo>
                <a:lnTo>
                  <a:pt x="305" y="0"/>
                </a:lnTo>
                <a:lnTo>
                  <a:pt x="336" y="16"/>
                </a:lnTo>
                <a:lnTo>
                  <a:pt x="367" y="47"/>
                </a:lnTo>
                <a:lnTo>
                  <a:pt x="412" y="78"/>
                </a:lnTo>
                <a:lnTo>
                  <a:pt x="457" y="93"/>
                </a:lnTo>
                <a:lnTo>
                  <a:pt x="503" y="123"/>
                </a:lnTo>
                <a:lnTo>
                  <a:pt x="534" y="138"/>
                </a:lnTo>
                <a:lnTo>
                  <a:pt x="550" y="154"/>
                </a:lnTo>
                <a:lnTo>
                  <a:pt x="550" y="169"/>
                </a:lnTo>
                <a:lnTo>
                  <a:pt x="564" y="169"/>
                </a:lnTo>
                <a:lnTo>
                  <a:pt x="580" y="184"/>
                </a:lnTo>
                <a:lnTo>
                  <a:pt x="580" y="200"/>
                </a:lnTo>
                <a:lnTo>
                  <a:pt x="595" y="214"/>
                </a:lnTo>
                <a:lnTo>
                  <a:pt x="595" y="230"/>
                </a:lnTo>
                <a:lnTo>
                  <a:pt x="610" y="230"/>
                </a:lnTo>
                <a:lnTo>
                  <a:pt x="671" y="261"/>
                </a:lnTo>
                <a:lnTo>
                  <a:pt x="657" y="291"/>
                </a:lnTo>
                <a:lnTo>
                  <a:pt x="657" y="321"/>
                </a:lnTo>
                <a:lnTo>
                  <a:pt x="657" y="352"/>
                </a:lnTo>
                <a:lnTo>
                  <a:pt x="671" y="383"/>
                </a:lnTo>
                <a:lnTo>
                  <a:pt x="686" y="398"/>
                </a:lnTo>
                <a:lnTo>
                  <a:pt x="686" y="414"/>
                </a:lnTo>
                <a:lnTo>
                  <a:pt x="702" y="428"/>
                </a:lnTo>
                <a:lnTo>
                  <a:pt x="717" y="444"/>
                </a:lnTo>
                <a:lnTo>
                  <a:pt x="717" y="459"/>
                </a:lnTo>
                <a:lnTo>
                  <a:pt x="733" y="474"/>
                </a:lnTo>
                <a:lnTo>
                  <a:pt x="747" y="474"/>
                </a:lnTo>
                <a:lnTo>
                  <a:pt x="764" y="490"/>
                </a:lnTo>
                <a:lnTo>
                  <a:pt x="778" y="490"/>
                </a:lnTo>
                <a:lnTo>
                  <a:pt x="809" y="490"/>
                </a:lnTo>
                <a:lnTo>
                  <a:pt x="824" y="490"/>
                </a:lnTo>
                <a:lnTo>
                  <a:pt x="840" y="490"/>
                </a:lnTo>
                <a:lnTo>
                  <a:pt x="854" y="474"/>
                </a:lnTo>
                <a:lnTo>
                  <a:pt x="869" y="474"/>
                </a:lnTo>
                <a:lnTo>
                  <a:pt x="885" y="459"/>
                </a:lnTo>
                <a:lnTo>
                  <a:pt x="900" y="459"/>
                </a:lnTo>
                <a:lnTo>
                  <a:pt x="916" y="428"/>
                </a:lnTo>
                <a:lnTo>
                  <a:pt x="916" y="414"/>
                </a:lnTo>
                <a:lnTo>
                  <a:pt x="916" y="383"/>
                </a:lnTo>
                <a:lnTo>
                  <a:pt x="931" y="367"/>
                </a:lnTo>
                <a:lnTo>
                  <a:pt x="947" y="352"/>
                </a:lnTo>
                <a:lnTo>
                  <a:pt x="947" y="337"/>
                </a:lnTo>
                <a:lnTo>
                  <a:pt x="961" y="337"/>
                </a:lnTo>
                <a:lnTo>
                  <a:pt x="976" y="321"/>
                </a:lnTo>
                <a:lnTo>
                  <a:pt x="992" y="321"/>
                </a:lnTo>
                <a:lnTo>
                  <a:pt x="1007" y="321"/>
                </a:lnTo>
                <a:lnTo>
                  <a:pt x="1023" y="321"/>
                </a:lnTo>
                <a:lnTo>
                  <a:pt x="1038" y="321"/>
                </a:lnTo>
                <a:lnTo>
                  <a:pt x="1038" y="337"/>
                </a:lnTo>
                <a:lnTo>
                  <a:pt x="1038" y="352"/>
                </a:lnTo>
                <a:lnTo>
                  <a:pt x="1038" y="367"/>
                </a:lnTo>
                <a:lnTo>
                  <a:pt x="1023" y="383"/>
                </a:lnTo>
                <a:lnTo>
                  <a:pt x="1023" y="414"/>
                </a:lnTo>
                <a:lnTo>
                  <a:pt x="1023" y="428"/>
                </a:lnTo>
                <a:lnTo>
                  <a:pt x="1023" y="444"/>
                </a:lnTo>
                <a:lnTo>
                  <a:pt x="1007" y="444"/>
                </a:lnTo>
                <a:lnTo>
                  <a:pt x="1007" y="459"/>
                </a:lnTo>
                <a:lnTo>
                  <a:pt x="1007" y="474"/>
                </a:lnTo>
                <a:lnTo>
                  <a:pt x="1007" y="505"/>
                </a:lnTo>
                <a:lnTo>
                  <a:pt x="1023" y="521"/>
                </a:lnTo>
                <a:lnTo>
                  <a:pt x="1023" y="535"/>
                </a:lnTo>
                <a:lnTo>
                  <a:pt x="1038" y="535"/>
                </a:lnTo>
                <a:lnTo>
                  <a:pt x="1052" y="535"/>
                </a:lnTo>
                <a:lnTo>
                  <a:pt x="1068" y="521"/>
                </a:lnTo>
                <a:lnTo>
                  <a:pt x="1083" y="521"/>
                </a:lnTo>
                <a:lnTo>
                  <a:pt x="1099" y="505"/>
                </a:lnTo>
                <a:lnTo>
                  <a:pt x="1114" y="505"/>
                </a:lnTo>
                <a:lnTo>
                  <a:pt x="1130" y="505"/>
                </a:lnTo>
                <a:lnTo>
                  <a:pt x="1145" y="505"/>
                </a:lnTo>
                <a:lnTo>
                  <a:pt x="1159" y="505"/>
                </a:lnTo>
                <a:lnTo>
                  <a:pt x="1175" y="505"/>
                </a:lnTo>
                <a:lnTo>
                  <a:pt x="1190" y="505"/>
                </a:lnTo>
                <a:lnTo>
                  <a:pt x="1206" y="521"/>
                </a:lnTo>
                <a:lnTo>
                  <a:pt x="1206" y="535"/>
                </a:lnTo>
                <a:lnTo>
                  <a:pt x="1206" y="550"/>
                </a:lnTo>
                <a:lnTo>
                  <a:pt x="1221" y="581"/>
                </a:lnTo>
                <a:lnTo>
                  <a:pt x="1221" y="611"/>
                </a:lnTo>
                <a:lnTo>
                  <a:pt x="1235" y="642"/>
                </a:lnTo>
                <a:lnTo>
                  <a:pt x="1252" y="657"/>
                </a:lnTo>
                <a:lnTo>
                  <a:pt x="1266" y="673"/>
                </a:lnTo>
                <a:lnTo>
                  <a:pt x="1282" y="688"/>
                </a:lnTo>
                <a:lnTo>
                  <a:pt x="1313" y="704"/>
                </a:lnTo>
                <a:lnTo>
                  <a:pt x="1328" y="704"/>
                </a:lnTo>
                <a:lnTo>
                  <a:pt x="1342" y="704"/>
                </a:lnTo>
                <a:lnTo>
                  <a:pt x="1359" y="704"/>
                </a:lnTo>
                <a:lnTo>
                  <a:pt x="1373" y="704"/>
                </a:lnTo>
                <a:lnTo>
                  <a:pt x="1389" y="704"/>
                </a:lnTo>
                <a:lnTo>
                  <a:pt x="1419" y="704"/>
                </a:lnTo>
                <a:lnTo>
                  <a:pt x="1435" y="688"/>
                </a:lnTo>
                <a:lnTo>
                  <a:pt x="1449" y="688"/>
                </a:lnTo>
                <a:lnTo>
                  <a:pt x="1465" y="688"/>
                </a:lnTo>
                <a:lnTo>
                  <a:pt x="1496" y="688"/>
                </a:lnTo>
                <a:lnTo>
                  <a:pt x="1511" y="704"/>
                </a:lnTo>
                <a:lnTo>
                  <a:pt x="1526" y="704"/>
                </a:lnTo>
                <a:lnTo>
                  <a:pt x="1526" y="733"/>
                </a:lnTo>
                <a:lnTo>
                  <a:pt x="1542" y="749"/>
                </a:lnTo>
                <a:lnTo>
                  <a:pt x="1526" y="749"/>
                </a:lnTo>
                <a:lnTo>
                  <a:pt x="1526" y="764"/>
                </a:lnTo>
                <a:lnTo>
                  <a:pt x="1511" y="764"/>
                </a:lnTo>
                <a:lnTo>
                  <a:pt x="1496" y="764"/>
                </a:lnTo>
                <a:lnTo>
                  <a:pt x="1480" y="749"/>
                </a:lnTo>
                <a:lnTo>
                  <a:pt x="1465" y="749"/>
                </a:lnTo>
                <a:lnTo>
                  <a:pt x="1449" y="733"/>
                </a:lnTo>
                <a:lnTo>
                  <a:pt x="1435" y="733"/>
                </a:lnTo>
                <a:lnTo>
                  <a:pt x="1435" y="749"/>
                </a:lnTo>
                <a:lnTo>
                  <a:pt x="1419" y="749"/>
                </a:lnTo>
                <a:lnTo>
                  <a:pt x="1419" y="764"/>
                </a:lnTo>
                <a:lnTo>
                  <a:pt x="1435" y="764"/>
                </a:lnTo>
                <a:lnTo>
                  <a:pt x="1435" y="780"/>
                </a:lnTo>
                <a:lnTo>
                  <a:pt x="1435" y="795"/>
                </a:lnTo>
                <a:lnTo>
                  <a:pt x="1419" y="795"/>
                </a:lnTo>
                <a:lnTo>
                  <a:pt x="1404" y="811"/>
                </a:lnTo>
                <a:lnTo>
                  <a:pt x="1389" y="811"/>
                </a:lnTo>
                <a:lnTo>
                  <a:pt x="1373" y="811"/>
                </a:lnTo>
                <a:lnTo>
                  <a:pt x="1359" y="795"/>
                </a:lnTo>
                <a:lnTo>
                  <a:pt x="1342" y="780"/>
                </a:lnTo>
                <a:lnTo>
                  <a:pt x="1328" y="780"/>
                </a:lnTo>
                <a:lnTo>
                  <a:pt x="1313" y="764"/>
                </a:lnTo>
                <a:lnTo>
                  <a:pt x="1282" y="764"/>
                </a:lnTo>
                <a:lnTo>
                  <a:pt x="1266" y="764"/>
                </a:lnTo>
                <a:lnTo>
                  <a:pt x="1252" y="749"/>
                </a:lnTo>
                <a:lnTo>
                  <a:pt x="1235" y="749"/>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78" name="Freeform 53"/>
          <p:cNvSpPr>
            <a:spLocks/>
          </p:cNvSpPr>
          <p:nvPr/>
        </p:nvSpPr>
        <p:spPr bwMode="auto">
          <a:xfrm>
            <a:off x="579438" y="2361819"/>
            <a:ext cx="1509712" cy="852488"/>
          </a:xfrm>
          <a:custGeom>
            <a:avLst/>
            <a:gdLst>
              <a:gd name="T0" fmla="*/ 689825400 w 1710"/>
              <a:gd name="T1" fmla="*/ 196763987 h 1114"/>
              <a:gd name="T2" fmla="*/ 630586437 w 1710"/>
              <a:gd name="T3" fmla="*/ 285776293 h 1114"/>
              <a:gd name="T4" fmla="*/ 654749768 w 1710"/>
              <a:gd name="T5" fmla="*/ 322083542 h 1114"/>
              <a:gd name="T6" fmla="*/ 749843939 w 1710"/>
              <a:gd name="T7" fmla="*/ 357805376 h 1114"/>
              <a:gd name="T8" fmla="*/ 856630871 w 1710"/>
              <a:gd name="T9" fmla="*/ 366589671 h 1114"/>
              <a:gd name="T10" fmla="*/ 940033386 w 1710"/>
              <a:gd name="T11" fmla="*/ 411095896 h 1114"/>
              <a:gd name="T12" fmla="*/ 927561932 w 1710"/>
              <a:gd name="T13" fmla="*/ 295146005 h 1114"/>
              <a:gd name="T14" fmla="*/ 868322748 w 1710"/>
              <a:gd name="T15" fmla="*/ 241270164 h 1114"/>
              <a:gd name="T16" fmla="*/ 845718570 w 1710"/>
              <a:gd name="T17" fmla="*/ 187979691 h 1114"/>
              <a:gd name="T18" fmla="*/ 915869834 w 1710"/>
              <a:gd name="T19" fmla="*/ 178609980 h 1114"/>
              <a:gd name="T20" fmla="*/ 1010965109 w 1710"/>
              <a:gd name="T21" fmla="*/ 214331861 h 1114"/>
              <a:gd name="T22" fmla="*/ 1082675526 w 1710"/>
              <a:gd name="T23" fmla="*/ 178609980 h 1114"/>
              <a:gd name="T24" fmla="*/ 1153606366 w 1710"/>
              <a:gd name="T25" fmla="*/ 206133746 h 1114"/>
              <a:gd name="T26" fmla="*/ 1201933028 w 1710"/>
              <a:gd name="T27" fmla="*/ 214331861 h 1114"/>
              <a:gd name="T28" fmla="*/ 1261172874 w 1710"/>
              <a:gd name="T29" fmla="*/ 223116157 h 1114"/>
              <a:gd name="T30" fmla="*/ 1273644328 w 1710"/>
              <a:gd name="T31" fmla="*/ 313300012 h 1114"/>
              <a:gd name="T32" fmla="*/ 1166077820 w 1710"/>
              <a:gd name="T33" fmla="*/ 366589671 h 1114"/>
              <a:gd name="T34" fmla="*/ 1153606366 w 1710"/>
              <a:gd name="T35" fmla="*/ 384743679 h 1114"/>
              <a:gd name="T36" fmla="*/ 1153606366 w 1710"/>
              <a:gd name="T37" fmla="*/ 420465608 h 1114"/>
              <a:gd name="T38" fmla="*/ 1212846212 w 1710"/>
              <a:gd name="T39" fmla="*/ 402311601 h 1114"/>
              <a:gd name="T40" fmla="*/ 1285336205 w 1710"/>
              <a:gd name="T41" fmla="*/ 429249903 h 1114"/>
              <a:gd name="T42" fmla="*/ 1320411837 w 1710"/>
              <a:gd name="T43" fmla="*/ 429249903 h 1114"/>
              <a:gd name="T44" fmla="*/ 1261172874 w 1710"/>
              <a:gd name="T45" fmla="*/ 473756033 h 1114"/>
              <a:gd name="T46" fmla="*/ 1261172874 w 1710"/>
              <a:gd name="T47" fmla="*/ 447403911 h 1114"/>
              <a:gd name="T48" fmla="*/ 1212846212 w 1710"/>
              <a:gd name="T49" fmla="*/ 491910040 h 1114"/>
              <a:gd name="T50" fmla="*/ 1131002188 w 1710"/>
              <a:gd name="T51" fmla="*/ 518262162 h 1114"/>
              <a:gd name="T52" fmla="*/ 1082675526 w 1710"/>
              <a:gd name="T53" fmla="*/ 599075540 h 1114"/>
              <a:gd name="T54" fmla="*/ 999273232 w 1710"/>
              <a:gd name="T55" fmla="*/ 652365965 h 1114"/>
              <a:gd name="T56" fmla="*/ 951725263 w 1710"/>
              <a:gd name="T57" fmla="*/ 590291244 h 1114"/>
              <a:gd name="T58" fmla="*/ 797391908 w 1710"/>
              <a:gd name="T59" fmla="*/ 536415404 h 1114"/>
              <a:gd name="T60" fmla="*/ 749843939 w 1710"/>
              <a:gd name="T61" fmla="*/ 536415404 h 1114"/>
              <a:gd name="T62" fmla="*/ 689825400 w 1710"/>
              <a:gd name="T63" fmla="*/ 527631873 h 1114"/>
              <a:gd name="T64" fmla="*/ 512107628 w 1710"/>
              <a:gd name="T65" fmla="*/ 536415404 h 1114"/>
              <a:gd name="T66" fmla="*/ 274371206 w 1710"/>
              <a:gd name="T67" fmla="*/ 536415404 h 1114"/>
              <a:gd name="T68" fmla="*/ 142642195 w 1710"/>
              <a:gd name="T69" fmla="*/ 527631873 h 1114"/>
              <a:gd name="T70" fmla="*/ 70930868 w 1710"/>
              <a:gd name="T71" fmla="*/ 455602025 h 1114"/>
              <a:gd name="T72" fmla="*/ 83402322 w 1710"/>
              <a:gd name="T73" fmla="*/ 447403911 h 1114"/>
              <a:gd name="T74" fmla="*/ 83402322 w 1710"/>
              <a:gd name="T75" fmla="*/ 375959383 h 1114"/>
              <a:gd name="T76" fmla="*/ 83402322 w 1710"/>
              <a:gd name="T77" fmla="*/ 322083542 h 1114"/>
              <a:gd name="T78" fmla="*/ 24163338 w 1710"/>
              <a:gd name="T79" fmla="*/ 232485868 h 1114"/>
              <a:gd name="T80" fmla="*/ 70930868 w 1710"/>
              <a:gd name="T81" fmla="*/ 115949844 h 1114"/>
              <a:gd name="T82" fmla="*/ 190968857 w 1710"/>
              <a:gd name="T83" fmla="*/ 62660160 h 1114"/>
              <a:gd name="T84" fmla="*/ 261899753 w 1710"/>
              <a:gd name="T85" fmla="*/ 71443691 h 1114"/>
              <a:gd name="T86" fmla="*/ 296975385 w 1710"/>
              <a:gd name="T87" fmla="*/ 89012282 h 1114"/>
              <a:gd name="T88" fmla="*/ 333610169 w 1710"/>
              <a:gd name="T89" fmla="*/ 107166313 h 1114"/>
              <a:gd name="T90" fmla="*/ 380378562 w 1710"/>
              <a:gd name="T91" fmla="*/ 134103851 h 1114"/>
              <a:gd name="T92" fmla="*/ 417013346 w 1710"/>
              <a:gd name="T93" fmla="*/ 143473562 h 1114"/>
              <a:gd name="T94" fmla="*/ 452868555 w 1710"/>
              <a:gd name="T95" fmla="*/ 151672442 h 1114"/>
              <a:gd name="T96" fmla="*/ 512107628 w 1710"/>
              <a:gd name="T97" fmla="*/ 143473562 h 1114"/>
              <a:gd name="T98" fmla="*/ 547184143 w 1710"/>
              <a:gd name="T99" fmla="*/ 125319555 h 1114"/>
              <a:gd name="T100" fmla="*/ 571347474 w 1710"/>
              <a:gd name="T101" fmla="*/ 134103851 h 1114"/>
              <a:gd name="T102" fmla="*/ 606423106 w 1710"/>
              <a:gd name="T103" fmla="*/ 107166313 h 1114"/>
              <a:gd name="T104" fmla="*/ 571347474 w 1710"/>
              <a:gd name="T105" fmla="*/ 53875864 h 1114"/>
              <a:gd name="T106" fmla="*/ 583039351 w 1710"/>
              <a:gd name="T107" fmla="*/ 0 h 1114"/>
              <a:gd name="T108" fmla="*/ 583039351 w 1710"/>
              <a:gd name="T109" fmla="*/ 44506141 h 1114"/>
              <a:gd name="T110" fmla="*/ 606423106 w 1710"/>
              <a:gd name="T111" fmla="*/ 89012282 h 1114"/>
              <a:gd name="T112" fmla="*/ 642278314 w 1710"/>
              <a:gd name="T113" fmla="*/ 89012282 h 1114"/>
              <a:gd name="T114" fmla="*/ 678913099 w 1710"/>
              <a:gd name="T115" fmla="*/ 107166313 h 1114"/>
              <a:gd name="T116" fmla="*/ 702296854 w 1710"/>
              <a:gd name="T117" fmla="*/ 80813402 h 1114"/>
              <a:gd name="T118" fmla="*/ 738152062 w 1710"/>
              <a:gd name="T119" fmla="*/ 115949844 h 1114"/>
              <a:gd name="T120" fmla="*/ 689825400 w 1710"/>
              <a:gd name="T121" fmla="*/ 143473562 h 11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0"/>
              <a:gd name="T184" fmla="*/ 0 h 1114"/>
              <a:gd name="T185" fmla="*/ 1710 w 1710"/>
              <a:gd name="T186" fmla="*/ 1114 h 11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0" h="1114">
                <a:moveTo>
                  <a:pt x="885" y="245"/>
                </a:moveTo>
                <a:lnTo>
                  <a:pt x="885" y="245"/>
                </a:lnTo>
                <a:lnTo>
                  <a:pt x="885" y="259"/>
                </a:lnTo>
                <a:lnTo>
                  <a:pt x="901" y="259"/>
                </a:lnTo>
                <a:lnTo>
                  <a:pt x="885" y="276"/>
                </a:lnTo>
                <a:lnTo>
                  <a:pt x="885" y="290"/>
                </a:lnTo>
                <a:lnTo>
                  <a:pt x="885" y="305"/>
                </a:lnTo>
                <a:lnTo>
                  <a:pt x="885" y="336"/>
                </a:lnTo>
                <a:lnTo>
                  <a:pt x="871" y="352"/>
                </a:lnTo>
                <a:lnTo>
                  <a:pt x="855" y="366"/>
                </a:lnTo>
                <a:lnTo>
                  <a:pt x="855" y="397"/>
                </a:lnTo>
                <a:lnTo>
                  <a:pt x="840" y="412"/>
                </a:lnTo>
                <a:lnTo>
                  <a:pt x="824" y="428"/>
                </a:lnTo>
                <a:lnTo>
                  <a:pt x="824" y="459"/>
                </a:lnTo>
                <a:lnTo>
                  <a:pt x="824" y="473"/>
                </a:lnTo>
                <a:lnTo>
                  <a:pt x="809" y="488"/>
                </a:lnTo>
                <a:lnTo>
                  <a:pt x="809" y="519"/>
                </a:lnTo>
                <a:lnTo>
                  <a:pt x="809" y="535"/>
                </a:lnTo>
                <a:lnTo>
                  <a:pt x="824" y="535"/>
                </a:lnTo>
                <a:lnTo>
                  <a:pt x="824" y="550"/>
                </a:lnTo>
                <a:lnTo>
                  <a:pt x="840" y="550"/>
                </a:lnTo>
                <a:lnTo>
                  <a:pt x="855" y="550"/>
                </a:lnTo>
                <a:lnTo>
                  <a:pt x="855" y="564"/>
                </a:lnTo>
                <a:lnTo>
                  <a:pt x="871" y="580"/>
                </a:lnTo>
                <a:lnTo>
                  <a:pt x="871" y="595"/>
                </a:lnTo>
                <a:lnTo>
                  <a:pt x="885" y="595"/>
                </a:lnTo>
                <a:lnTo>
                  <a:pt x="901" y="595"/>
                </a:lnTo>
                <a:lnTo>
                  <a:pt x="916" y="595"/>
                </a:lnTo>
                <a:lnTo>
                  <a:pt x="931" y="595"/>
                </a:lnTo>
                <a:lnTo>
                  <a:pt x="947" y="611"/>
                </a:lnTo>
                <a:lnTo>
                  <a:pt x="962" y="611"/>
                </a:lnTo>
                <a:lnTo>
                  <a:pt x="978" y="626"/>
                </a:lnTo>
                <a:lnTo>
                  <a:pt x="1007" y="626"/>
                </a:lnTo>
                <a:lnTo>
                  <a:pt x="1023" y="626"/>
                </a:lnTo>
                <a:lnTo>
                  <a:pt x="1038" y="626"/>
                </a:lnTo>
                <a:lnTo>
                  <a:pt x="1054" y="626"/>
                </a:lnTo>
                <a:lnTo>
                  <a:pt x="1085" y="611"/>
                </a:lnTo>
                <a:lnTo>
                  <a:pt x="1099" y="626"/>
                </a:lnTo>
                <a:lnTo>
                  <a:pt x="1099" y="642"/>
                </a:lnTo>
                <a:lnTo>
                  <a:pt x="1114" y="657"/>
                </a:lnTo>
                <a:lnTo>
                  <a:pt x="1114" y="687"/>
                </a:lnTo>
                <a:lnTo>
                  <a:pt x="1130" y="702"/>
                </a:lnTo>
                <a:lnTo>
                  <a:pt x="1145" y="718"/>
                </a:lnTo>
                <a:lnTo>
                  <a:pt x="1161" y="718"/>
                </a:lnTo>
                <a:lnTo>
                  <a:pt x="1175" y="718"/>
                </a:lnTo>
                <a:lnTo>
                  <a:pt x="1190" y="718"/>
                </a:lnTo>
                <a:lnTo>
                  <a:pt x="1206" y="718"/>
                </a:lnTo>
                <a:lnTo>
                  <a:pt x="1206" y="702"/>
                </a:lnTo>
                <a:lnTo>
                  <a:pt x="1206" y="671"/>
                </a:lnTo>
                <a:lnTo>
                  <a:pt x="1190" y="642"/>
                </a:lnTo>
                <a:lnTo>
                  <a:pt x="1175" y="626"/>
                </a:lnTo>
                <a:lnTo>
                  <a:pt x="1161" y="595"/>
                </a:lnTo>
                <a:lnTo>
                  <a:pt x="1161" y="580"/>
                </a:lnTo>
                <a:lnTo>
                  <a:pt x="1175" y="550"/>
                </a:lnTo>
                <a:lnTo>
                  <a:pt x="1190" y="535"/>
                </a:lnTo>
                <a:lnTo>
                  <a:pt x="1190" y="504"/>
                </a:lnTo>
                <a:lnTo>
                  <a:pt x="1175" y="488"/>
                </a:lnTo>
                <a:lnTo>
                  <a:pt x="1161" y="488"/>
                </a:lnTo>
                <a:lnTo>
                  <a:pt x="1145" y="488"/>
                </a:lnTo>
                <a:lnTo>
                  <a:pt x="1145" y="473"/>
                </a:lnTo>
                <a:lnTo>
                  <a:pt x="1130" y="473"/>
                </a:lnTo>
                <a:lnTo>
                  <a:pt x="1114" y="473"/>
                </a:lnTo>
                <a:lnTo>
                  <a:pt x="1099" y="473"/>
                </a:lnTo>
                <a:lnTo>
                  <a:pt x="1114" y="459"/>
                </a:lnTo>
                <a:lnTo>
                  <a:pt x="1114" y="428"/>
                </a:lnTo>
                <a:lnTo>
                  <a:pt x="1114" y="412"/>
                </a:lnTo>
                <a:lnTo>
                  <a:pt x="1099" y="397"/>
                </a:lnTo>
                <a:lnTo>
                  <a:pt x="1099" y="381"/>
                </a:lnTo>
                <a:lnTo>
                  <a:pt x="1085" y="366"/>
                </a:lnTo>
                <a:lnTo>
                  <a:pt x="1068" y="352"/>
                </a:lnTo>
                <a:lnTo>
                  <a:pt x="1068" y="336"/>
                </a:lnTo>
                <a:lnTo>
                  <a:pt x="1085" y="321"/>
                </a:lnTo>
                <a:lnTo>
                  <a:pt x="1099" y="321"/>
                </a:lnTo>
                <a:lnTo>
                  <a:pt x="1114" y="305"/>
                </a:lnTo>
                <a:lnTo>
                  <a:pt x="1130" y="305"/>
                </a:lnTo>
                <a:lnTo>
                  <a:pt x="1145" y="305"/>
                </a:lnTo>
                <a:lnTo>
                  <a:pt x="1161" y="305"/>
                </a:lnTo>
                <a:lnTo>
                  <a:pt x="1175" y="305"/>
                </a:lnTo>
                <a:lnTo>
                  <a:pt x="1190" y="305"/>
                </a:lnTo>
                <a:lnTo>
                  <a:pt x="1206" y="305"/>
                </a:lnTo>
                <a:lnTo>
                  <a:pt x="1221" y="305"/>
                </a:lnTo>
                <a:lnTo>
                  <a:pt x="1221" y="321"/>
                </a:lnTo>
                <a:lnTo>
                  <a:pt x="1237" y="336"/>
                </a:lnTo>
                <a:lnTo>
                  <a:pt x="1252" y="352"/>
                </a:lnTo>
                <a:lnTo>
                  <a:pt x="1268" y="352"/>
                </a:lnTo>
                <a:lnTo>
                  <a:pt x="1282" y="366"/>
                </a:lnTo>
                <a:lnTo>
                  <a:pt x="1297" y="366"/>
                </a:lnTo>
                <a:lnTo>
                  <a:pt x="1313" y="366"/>
                </a:lnTo>
                <a:lnTo>
                  <a:pt x="1328" y="352"/>
                </a:lnTo>
                <a:lnTo>
                  <a:pt x="1328" y="336"/>
                </a:lnTo>
                <a:lnTo>
                  <a:pt x="1328" y="305"/>
                </a:lnTo>
                <a:lnTo>
                  <a:pt x="1313" y="276"/>
                </a:lnTo>
                <a:lnTo>
                  <a:pt x="1328" y="290"/>
                </a:lnTo>
                <a:lnTo>
                  <a:pt x="1344" y="290"/>
                </a:lnTo>
                <a:lnTo>
                  <a:pt x="1359" y="290"/>
                </a:lnTo>
                <a:lnTo>
                  <a:pt x="1373" y="305"/>
                </a:lnTo>
                <a:lnTo>
                  <a:pt x="1389" y="305"/>
                </a:lnTo>
                <a:lnTo>
                  <a:pt x="1404" y="321"/>
                </a:lnTo>
                <a:lnTo>
                  <a:pt x="1420" y="336"/>
                </a:lnTo>
                <a:lnTo>
                  <a:pt x="1435" y="336"/>
                </a:lnTo>
                <a:lnTo>
                  <a:pt x="1435" y="352"/>
                </a:lnTo>
                <a:lnTo>
                  <a:pt x="1451" y="352"/>
                </a:lnTo>
                <a:lnTo>
                  <a:pt x="1451" y="366"/>
                </a:lnTo>
                <a:lnTo>
                  <a:pt x="1466" y="366"/>
                </a:lnTo>
                <a:lnTo>
                  <a:pt x="1480" y="352"/>
                </a:lnTo>
                <a:lnTo>
                  <a:pt x="1496" y="352"/>
                </a:lnTo>
                <a:lnTo>
                  <a:pt x="1496" y="366"/>
                </a:lnTo>
                <a:lnTo>
                  <a:pt x="1511" y="366"/>
                </a:lnTo>
                <a:lnTo>
                  <a:pt x="1527" y="366"/>
                </a:lnTo>
                <a:lnTo>
                  <a:pt x="1542" y="366"/>
                </a:lnTo>
                <a:lnTo>
                  <a:pt x="1556" y="366"/>
                </a:lnTo>
                <a:lnTo>
                  <a:pt x="1556" y="352"/>
                </a:lnTo>
                <a:lnTo>
                  <a:pt x="1573" y="352"/>
                </a:lnTo>
                <a:lnTo>
                  <a:pt x="1573" y="366"/>
                </a:lnTo>
                <a:lnTo>
                  <a:pt x="1587" y="366"/>
                </a:lnTo>
                <a:lnTo>
                  <a:pt x="1603" y="366"/>
                </a:lnTo>
                <a:lnTo>
                  <a:pt x="1618" y="381"/>
                </a:lnTo>
                <a:lnTo>
                  <a:pt x="1634" y="381"/>
                </a:lnTo>
                <a:lnTo>
                  <a:pt x="1649" y="397"/>
                </a:lnTo>
                <a:lnTo>
                  <a:pt x="1663" y="412"/>
                </a:lnTo>
                <a:lnTo>
                  <a:pt x="1663" y="443"/>
                </a:lnTo>
                <a:lnTo>
                  <a:pt x="1663" y="459"/>
                </a:lnTo>
                <a:lnTo>
                  <a:pt x="1649" y="473"/>
                </a:lnTo>
                <a:lnTo>
                  <a:pt x="1649" y="488"/>
                </a:lnTo>
                <a:lnTo>
                  <a:pt x="1634" y="519"/>
                </a:lnTo>
                <a:lnTo>
                  <a:pt x="1634" y="535"/>
                </a:lnTo>
                <a:lnTo>
                  <a:pt x="1618" y="535"/>
                </a:lnTo>
                <a:lnTo>
                  <a:pt x="1618" y="550"/>
                </a:lnTo>
                <a:lnTo>
                  <a:pt x="1603" y="564"/>
                </a:lnTo>
                <a:lnTo>
                  <a:pt x="1587" y="564"/>
                </a:lnTo>
                <a:lnTo>
                  <a:pt x="1573" y="580"/>
                </a:lnTo>
                <a:lnTo>
                  <a:pt x="1556" y="580"/>
                </a:lnTo>
                <a:lnTo>
                  <a:pt x="1556" y="595"/>
                </a:lnTo>
                <a:lnTo>
                  <a:pt x="1542" y="595"/>
                </a:lnTo>
                <a:lnTo>
                  <a:pt x="1527" y="611"/>
                </a:lnTo>
                <a:lnTo>
                  <a:pt x="1511" y="611"/>
                </a:lnTo>
                <a:lnTo>
                  <a:pt x="1496" y="626"/>
                </a:lnTo>
                <a:lnTo>
                  <a:pt x="1496" y="642"/>
                </a:lnTo>
                <a:lnTo>
                  <a:pt x="1480" y="642"/>
                </a:lnTo>
                <a:lnTo>
                  <a:pt x="1496" y="642"/>
                </a:lnTo>
                <a:lnTo>
                  <a:pt x="1496" y="657"/>
                </a:lnTo>
                <a:lnTo>
                  <a:pt x="1480" y="657"/>
                </a:lnTo>
                <a:lnTo>
                  <a:pt x="1480" y="671"/>
                </a:lnTo>
                <a:lnTo>
                  <a:pt x="1466" y="702"/>
                </a:lnTo>
                <a:lnTo>
                  <a:pt x="1466" y="733"/>
                </a:lnTo>
                <a:lnTo>
                  <a:pt x="1466" y="764"/>
                </a:lnTo>
                <a:lnTo>
                  <a:pt x="1451" y="794"/>
                </a:lnTo>
                <a:lnTo>
                  <a:pt x="1466" y="764"/>
                </a:lnTo>
                <a:lnTo>
                  <a:pt x="1480" y="748"/>
                </a:lnTo>
                <a:lnTo>
                  <a:pt x="1480" y="718"/>
                </a:lnTo>
                <a:lnTo>
                  <a:pt x="1496" y="702"/>
                </a:lnTo>
                <a:lnTo>
                  <a:pt x="1511" y="671"/>
                </a:lnTo>
                <a:lnTo>
                  <a:pt x="1527" y="657"/>
                </a:lnTo>
                <a:lnTo>
                  <a:pt x="1542" y="642"/>
                </a:lnTo>
                <a:lnTo>
                  <a:pt x="1556" y="642"/>
                </a:lnTo>
                <a:lnTo>
                  <a:pt x="1573" y="642"/>
                </a:lnTo>
                <a:lnTo>
                  <a:pt x="1573" y="657"/>
                </a:lnTo>
                <a:lnTo>
                  <a:pt x="1573" y="687"/>
                </a:lnTo>
                <a:lnTo>
                  <a:pt x="1542" y="702"/>
                </a:lnTo>
                <a:lnTo>
                  <a:pt x="1556" y="687"/>
                </a:lnTo>
                <a:lnTo>
                  <a:pt x="1573" y="687"/>
                </a:lnTo>
                <a:lnTo>
                  <a:pt x="1573" y="671"/>
                </a:lnTo>
                <a:lnTo>
                  <a:pt x="1587" y="687"/>
                </a:lnTo>
                <a:lnTo>
                  <a:pt x="1587" y="702"/>
                </a:lnTo>
                <a:lnTo>
                  <a:pt x="1603" y="718"/>
                </a:lnTo>
                <a:lnTo>
                  <a:pt x="1618" y="718"/>
                </a:lnTo>
                <a:lnTo>
                  <a:pt x="1634" y="733"/>
                </a:lnTo>
                <a:lnTo>
                  <a:pt x="1649" y="733"/>
                </a:lnTo>
                <a:lnTo>
                  <a:pt x="1663" y="718"/>
                </a:lnTo>
                <a:lnTo>
                  <a:pt x="1680" y="718"/>
                </a:lnTo>
                <a:lnTo>
                  <a:pt x="1694" y="702"/>
                </a:lnTo>
                <a:lnTo>
                  <a:pt x="1694" y="718"/>
                </a:lnTo>
                <a:lnTo>
                  <a:pt x="1710" y="718"/>
                </a:lnTo>
                <a:lnTo>
                  <a:pt x="1710" y="733"/>
                </a:lnTo>
                <a:lnTo>
                  <a:pt x="1694" y="733"/>
                </a:lnTo>
                <a:lnTo>
                  <a:pt x="1680" y="748"/>
                </a:lnTo>
                <a:lnTo>
                  <a:pt x="1680" y="764"/>
                </a:lnTo>
                <a:lnTo>
                  <a:pt x="1663" y="778"/>
                </a:lnTo>
                <a:lnTo>
                  <a:pt x="1663" y="794"/>
                </a:lnTo>
                <a:lnTo>
                  <a:pt x="1663" y="809"/>
                </a:lnTo>
                <a:lnTo>
                  <a:pt x="1649" y="825"/>
                </a:lnTo>
                <a:lnTo>
                  <a:pt x="1634" y="840"/>
                </a:lnTo>
                <a:lnTo>
                  <a:pt x="1634" y="825"/>
                </a:lnTo>
                <a:lnTo>
                  <a:pt x="1618" y="825"/>
                </a:lnTo>
                <a:lnTo>
                  <a:pt x="1618" y="809"/>
                </a:lnTo>
                <a:lnTo>
                  <a:pt x="1618" y="794"/>
                </a:lnTo>
                <a:lnTo>
                  <a:pt x="1618" y="778"/>
                </a:lnTo>
                <a:lnTo>
                  <a:pt x="1634" y="764"/>
                </a:lnTo>
                <a:lnTo>
                  <a:pt x="1634" y="748"/>
                </a:lnTo>
                <a:lnTo>
                  <a:pt x="1618" y="748"/>
                </a:lnTo>
                <a:lnTo>
                  <a:pt x="1618" y="764"/>
                </a:lnTo>
                <a:lnTo>
                  <a:pt x="1603" y="778"/>
                </a:lnTo>
                <a:lnTo>
                  <a:pt x="1603" y="794"/>
                </a:lnTo>
                <a:lnTo>
                  <a:pt x="1587" y="794"/>
                </a:lnTo>
                <a:lnTo>
                  <a:pt x="1587" y="809"/>
                </a:lnTo>
                <a:lnTo>
                  <a:pt x="1573" y="809"/>
                </a:lnTo>
                <a:lnTo>
                  <a:pt x="1573" y="825"/>
                </a:lnTo>
                <a:lnTo>
                  <a:pt x="1556" y="840"/>
                </a:lnTo>
                <a:lnTo>
                  <a:pt x="1527" y="871"/>
                </a:lnTo>
                <a:lnTo>
                  <a:pt x="1511" y="871"/>
                </a:lnTo>
                <a:lnTo>
                  <a:pt x="1496" y="871"/>
                </a:lnTo>
                <a:lnTo>
                  <a:pt x="1496" y="855"/>
                </a:lnTo>
                <a:lnTo>
                  <a:pt x="1480" y="855"/>
                </a:lnTo>
                <a:lnTo>
                  <a:pt x="1466" y="871"/>
                </a:lnTo>
                <a:lnTo>
                  <a:pt x="1451" y="885"/>
                </a:lnTo>
                <a:lnTo>
                  <a:pt x="1451" y="916"/>
                </a:lnTo>
                <a:lnTo>
                  <a:pt x="1451" y="947"/>
                </a:lnTo>
                <a:lnTo>
                  <a:pt x="1435" y="961"/>
                </a:lnTo>
                <a:lnTo>
                  <a:pt x="1435" y="978"/>
                </a:lnTo>
                <a:lnTo>
                  <a:pt x="1420" y="992"/>
                </a:lnTo>
                <a:lnTo>
                  <a:pt x="1404" y="1008"/>
                </a:lnTo>
                <a:lnTo>
                  <a:pt x="1389" y="1023"/>
                </a:lnTo>
                <a:lnTo>
                  <a:pt x="1359" y="1038"/>
                </a:lnTo>
                <a:lnTo>
                  <a:pt x="1344" y="1054"/>
                </a:lnTo>
                <a:lnTo>
                  <a:pt x="1328" y="1054"/>
                </a:lnTo>
                <a:lnTo>
                  <a:pt x="1313" y="1068"/>
                </a:lnTo>
                <a:lnTo>
                  <a:pt x="1297" y="1099"/>
                </a:lnTo>
                <a:lnTo>
                  <a:pt x="1282" y="1099"/>
                </a:lnTo>
                <a:lnTo>
                  <a:pt x="1282" y="1114"/>
                </a:lnTo>
                <a:lnTo>
                  <a:pt x="1268" y="1099"/>
                </a:lnTo>
                <a:lnTo>
                  <a:pt x="1252" y="1085"/>
                </a:lnTo>
                <a:lnTo>
                  <a:pt x="1237" y="1085"/>
                </a:lnTo>
                <a:lnTo>
                  <a:pt x="1221" y="1085"/>
                </a:lnTo>
                <a:lnTo>
                  <a:pt x="1221" y="1054"/>
                </a:lnTo>
                <a:lnTo>
                  <a:pt x="1221" y="1023"/>
                </a:lnTo>
                <a:lnTo>
                  <a:pt x="1221" y="1008"/>
                </a:lnTo>
                <a:lnTo>
                  <a:pt x="1206" y="978"/>
                </a:lnTo>
                <a:lnTo>
                  <a:pt x="1190" y="961"/>
                </a:lnTo>
                <a:lnTo>
                  <a:pt x="1161" y="947"/>
                </a:lnTo>
                <a:lnTo>
                  <a:pt x="1145" y="947"/>
                </a:lnTo>
                <a:lnTo>
                  <a:pt x="1114" y="931"/>
                </a:lnTo>
                <a:lnTo>
                  <a:pt x="1099" y="931"/>
                </a:lnTo>
                <a:lnTo>
                  <a:pt x="1068" y="916"/>
                </a:lnTo>
                <a:lnTo>
                  <a:pt x="1054" y="916"/>
                </a:lnTo>
                <a:lnTo>
                  <a:pt x="1023" y="916"/>
                </a:lnTo>
                <a:lnTo>
                  <a:pt x="1007" y="916"/>
                </a:lnTo>
                <a:lnTo>
                  <a:pt x="992" y="916"/>
                </a:lnTo>
                <a:lnTo>
                  <a:pt x="978" y="916"/>
                </a:lnTo>
                <a:lnTo>
                  <a:pt x="962" y="916"/>
                </a:lnTo>
                <a:lnTo>
                  <a:pt x="947" y="916"/>
                </a:lnTo>
                <a:lnTo>
                  <a:pt x="931" y="901"/>
                </a:lnTo>
                <a:lnTo>
                  <a:pt x="916" y="901"/>
                </a:lnTo>
                <a:lnTo>
                  <a:pt x="901" y="901"/>
                </a:lnTo>
                <a:lnTo>
                  <a:pt x="885" y="901"/>
                </a:lnTo>
                <a:lnTo>
                  <a:pt x="871" y="901"/>
                </a:lnTo>
                <a:lnTo>
                  <a:pt x="855" y="901"/>
                </a:lnTo>
                <a:lnTo>
                  <a:pt x="840" y="901"/>
                </a:lnTo>
                <a:lnTo>
                  <a:pt x="809" y="901"/>
                </a:lnTo>
                <a:lnTo>
                  <a:pt x="778" y="916"/>
                </a:lnTo>
                <a:lnTo>
                  <a:pt x="764" y="916"/>
                </a:lnTo>
                <a:lnTo>
                  <a:pt x="733" y="916"/>
                </a:lnTo>
                <a:lnTo>
                  <a:pt x="702" y="916"/>
                </a:lnTo>
                <a:lnTo>
                  <a:pt x="688" y="916"/>
                </a:lnTo>
                <a:lnTo>
                  <a:pt x="657" y="916"/>
                </a:lnTo>
                <a:lnTo>
                  <a:pt x="641" y="916"/>
                </a:lnTo>
                <a:lnTo>
                  <a:pt x="611" y="916"/>
                </a:lnTo>
                <a:lnTo>
                  <a:pt x="581" y="916"/>
                </a:lnTo>
                <a:lnTo>
                  <a:pt x="550" y="916"/>
                </a:lnTo>
                <a:lnTo>
                  <a:pt x="535" y="916"/>
                </a:lnTo>
                <a:lnTo>
                  <a:pt x="504" y="916"/>
                </a:lnTo>
                <a:lnTo>
                  <a:pt x="488" y="916"/>
                </a:lnTo>
                <a:lnTo>
                  <a:pt x="457" y="916"/>
                </a:lnTo>
                <a:lnTo>
                  <a:pt x="428" y="916"/>
                </a:lnTo>
                <a:lnTo>
                  <a:pt x="381" y="916"/>
                </a:lnTo>
                <a:lnTo>
                  <a:pt x="352" y="916"/>
                </a:lnTo>
                <a:lnTo>
                  <a:pt x="321" y="901"/>
                </a:lnTo>
                <a:lnTo>
                  <a:pt x="290" y="901"/>
                </a:lnTo>
                <a:lnTo>
                  <a:pt x="260" y="901"/>
                </a:lnTo>
                <a:lnTo>
                  <a:pt x="229" y="885"/>
                </a:lnTo>
                <a:lnTo>
                  <a:pt x="198" y="871"/>
                </a:lnTo>
                <a:lnTo>
                  <a:pt x="198" y="885"/>
                </a:lnTo>
                <a:lnTo>
                  <a:pt x="198" y="901"/>
                </a:lnTo>
                <a:lnTo>
                  <a:pt x="183" y="901"/>
                </a:lnTo>
                <a:lnTo>
                  <a:pt x="169" y="901"/>
                </a:lnTo>
                <a:lnTo>
                  <a:pt x="153" y="885"/>
                </a:lnTo>
                <a:lnTo>
                  <a:pt x="153" y="871"/>
                </a:lnTo>
                <a:lnTo>
                  <a:pt x="138" y="855"/>
                </a:lnTo>
                <a:lnTo>
                  <a:pt x="122" y="840"/>
                </a:lnTo>
                <a:lnTo>
                  <a:pt x="122" y="825"/>
                </a:lnTo>
                <a:lnTo>
                  <a:pt x="107" y="809"/>
                </a:lnTo>
                <a:lnTo>
                  <a:pt x="107" y="794"/>
                </a:lnTo>
                <a:lnTo>
                  <a:pt x="91" y="778"/>
                </a:lnTo>
                <a:lnTo>
                  <a:pt x="107" y="794"/>
                </a:lnTo>
                <a:lnTo>
                  <a:pt x="122" y="794"/>
                </a:lnTo>
                <a:lnTo>
                  <a:pt x="122" y="809"/>
                </a:lnTo>
                <a:lnTo>
                  <a:pt x="138" y="809"/>
                </a:lnTo>
                <a:lnTo>
                  <a:pt x="138" y="794"/>
                </a:lnTo>
                <a:lnTo>
                  <a:pt x="122" y="794"/>
                </a:lnTo>
                <a:lnTo>
                  <a:pt x="122" y="778"/>
                </a:lnTo>
                <a:lnTo>
                  <a:pt x="107" y="764"/>
                </a:lnTo>
                <a:lnTo>
                  <a:pt x="107" y="733"/>
                </a:lnTo>
                <a:lnTo>
                  <a:pt x="107" y="702"/>
                </a:lnTo>
                <a:lnTo>
                  <a:pt x="91" y="687"/>
                </a:lnTo>
                <a:lnTo>
                  <a:pt x="91" y="671"/>
                </a:lnTo>
                <a:lnTo>
                  <a:pt x="91" y="657"/>
                </a:lnTo>
                <a:lnTo>
                  <a:pt x="91" y="642"/>
                </a:lnTo>
                <a:lnTo>
                  <a:pt x="107" y="626"/>
                </a:lnTo>
                <a:lnTo>
                  <a:pt x="107" y="642"/>
                </a:lnTo>
                <a:lnTo>
                  <a:pt x="122" y="626"/>
                </a:lnTo>
                <a:lnTo>
                  <a:pt x="138" y="611"/>
                </a:lnTo>
                <a:lnTo>
                  <a:pt x="138" y="595"/>
                </a:lnTo>
                <a:lnTo>
                  <a:pt x="122" y="580"/>
                </a:lnTo>
                <a:lnTo>
                  <a:pt x="107" y="564"/>
                </a:lnTo>
                <a:lnTo>
                  <a:pt x="107" y="550"/>
                </a:lnTo>
                <a:lnTo>
                  <a:pt x="107" y="519"/>
                </a:lnTo>
                <a:lnTo>
                  <a:pt x="107" y="473"/>
                </a:lnTo>
                <a:lnTo>
                  <a:pt x="91" y="443"/>
                </a:lnTo>
                <a:lnTo>
                  <a:pt x="77" y="412"/>
                </a:lnTo>
                <a:lnTo>
                  <a:pt x="62" y="428"/>
                </a:lnTo>
                <a:lnTo>
                  <a:pt x="46" y="412"/>
                </a:lnTo>
                <a:lnTo>
                  <a:pt x="31" y="397"/>
                </a:lnTo>
                <a:lnTo>
                  <a:pt x="31" y="381"/>
                </a:lnTo>
                <a:lnTo>
                  <a:pt x="31" y="366"/>
                </a:lnTo>
                <a:lnTo>
                  <a:pt x="15" y="366"/>
                </a:lnTo>
                <a:lnTo>
                  <a:pt x="0" y="352"/>
                </a:lnTo>
                <a:lnTo>
                  <a:pt x="31" y="305"/>
                </a:lnTo>
                <a:lnTo>
                  <a:pt x="46" y="276"/>
                </a:lnTo>
                <a:lnTo>
                  <a:pt x="77" y="229"/>
                </a:lnTo>
                <a:lnTo>
                  <a:pt x="91" y="198"/>
                </a:lnTo>
                <a:lnTo>
                  <a:pt x="107" y="152"/>
                </a:lnTo>
                <a:lnTo>
                  <a:pt x="138" y="122"/>
                </a:lnTo>
                <a:lnTo>
                  <a:pt x="153" y="92"/>
                </a:lnTo>
                <a:lnTo>
                  <a:pt x="183" y="45"/>
                </a:lnTo>
                <a:lnTo>
                  <a:pt x="198" y="62"/>
                </a:lnTo>
                <a:lnTo>
                  <a:pt x="214" y="92"/>
                </a:lnTo>
                <a:lnTo>
                  <a:pt x="214" y="107"/>
                </a:lnTo>
                <a:lnTo>
                  <a:pt x="229" y="122"/>
                </a:lnTo>
                <a:lnTo>
                  <a:pt x="245" y="107"/>
                </a:lnTo>
                <a:lnTo>
                  <a:pt x="260" y="107"/>
                </a:lnTo>
                <a:lnTo>
                  <a:pt x="274" y="107"/>
                </a:lnTo>
                <a:lnTo>
                  <a:pt x="274" y="122"/>
                </a:lnTo>
                <a:lnTo>
                  <a:pt x="290" y="122"/>
                </a:lnTo>
                <a:lnTo>
                  <a:pt x="305" y="122"/>
                </a:lnTo>
                <a:lnTo>
                  <a:pt x="321" y="122"/>
                </a:lnTo>
                <a:lnTo>
                  <a:pt x="336" y="122"/>
                </a:lnTo>
                <a:lnTo>
                  <a:pt x="352" y="138"/>
                </a:lnTo>
                <a:lnTo>
                  <a:pt x="352" y="152"/>
                </a:lnTo>
                <a:lnTo>
                  <a:pt x="367" y="152"/>
                </a:lnTo>
                <a:lnTo>
                  <a:pt x="367" y="138"/>
                </a:lnTo>
                <a:lnTo>
                  <a:pt x="381" y="138"/>
                </a:lnTo>
                <a:lnTo>
                  <a:pt x="381" y="152"/>
                </a:lnTo>
                <a:lnTo>
                  <a:pt x="381" y="169"/>
                </a:lnTo>
                <a:lnTo>
                  <a:pt x="397" y="152"/>
                </a:lnTo>
                <a:lnTo>
                  <a:pt x="412" y="152"/>
                </a:lnTo>
                <a:lnTo>
                  <a:pt x="412" y="169"/>
                </a:lnTo>
                <a:lnTo>
                  <a:pt x="428" y="183"/>
                </a:lnTo>
                <a:lnTo>
                  <a:pt x="443" y="183"/>
                </a:lnTo>
                <a:lnTo>
                  <a:pt x="457" y="198"/>
                </a:lnTo>
                <a:lnTo>
                  <a:pt x="474" y="198"/>
                </a:lnTo>
                <a:lnTo>
                  <a:pt x="488" y="198"/>
                </a:lnTo>
                <a:lnTo>
                  <a:pt x="504" y="214"/>
                </a:lnTo>
                <a:lnTo>
                  <a:pt x="488" y="214"/>
                </a:lnTo>
                <a:lnTo>
                  <a:pt x="488" y="229"/>
                </a:lnTo>
                <a:lnTo>
                  <a:pt x="474" y="229"/>
                </a:lnTo>
                <a:lnTo>
                  <a:pt x="474" y="245"/>
                </a:lnTo>
                <a:lnTo>
                  <a:pt x="488" y="245"/>
                </a:lnTo>
                <a:lnTo>
                  <a:pt x="504" y="245"/>
                </a:lnTo>
                <a:lnTo>
                  <a:pt x="519" y="245"/>
                </a:lnTo>
                <a:lnTo>
                  <a:pt x="535" y="245"/>
                </a:lnTo>
                <a:lnTo>
                  <a:pt x="550" y="245"/>
                </a:lnTo>
                <a:lnTo>
                  <a:pt x="550" y="259"/>
                </a:lnTo>
                <a:lnTo>
                  <a:pt x="564" y="259"/>
                </a:lnTo>
                <a:lnTo>
                  <a:pt x="581" y="276"/>
                </a:lnTo>
                <a:lnTo>
                  <a:pt x="595" y="259"/>
                </a:lnTo>
                <a:lnTo>
                  <a:pt x="581" y="259"/>
                </a:lnTo>
                <a:lnTo>
                  <a:pt x="581" y="245"/>
                </a:lnTo>
                <a:lnTo>
                  <a:pt x="564" y="229"/>
                </a:lnTo>
                <a:lnTo>
                  <a:pt x="595" y="214"/>
                </a:lnTo>
                <a:lnTo>
                  <a:pt x="595" y="229"/>
                </a:lnTo>
                <a:lnTo>
                  <a:pt x="611" y="229"/>
                </a:lnTo>
                <a:lnTo>
                  <a:pt x="626" y="229"/>
                </a:lnTo>
                <a:lnTo>
                  <a:pt x="641" y="245"/>
                </a:lnTo>
                <a:lnTo>
                  <a:pt x="657" y="245"/>
                </a:lnTo>
                <a:lnTo>
                  <a:pt x="671" y="245"/>
                </a:lnTo>
                <a:lnTo>
                  <a:pt x="688" y="245"/>
                </a:lnTo>
                <a:lnTo>
                  <a:pt x="702" y="245"/>
                </a:lnTo>
                <a:lnTo>
                  <a:pt x="718" y="229"/>
                </a:lnTo>
                <a:lnTo>
                  <a:pt x="702" y="214"/>
                </a:lnTo>
                <a:lnTo>
                  <a:pt x="702" y="198"/>
                </a:lnTo>
                <a:lnTo>
                  <a:pt x="688" y="183"/>
                </a:lnTo>
                <a:lnTo>
                  <a:pt x="702" y="169"/>
                </a:lnTo>
                <a:lnTo>
                  <a:pt x="718" y="169"/>
                </a:lnTo>
                <a:lnTo>
                  <a:pt x="718" y="183"/>
                </a:lnTo>
                <a:lnTo>
                  <a:pt x="733" y="183"/>
                </a:lnTo>
                <a:lnTo>
                  <a:pt x="748" y="198"/>
                </a:lnTo>
                <a:lnTo>
                  <a:pt x="733" y="198"/>
                </a:lnTo>
                <a:lnTo>
                  <a:pt x="733" y="214"/>
                </a:lnTo>
                <a:lnTo>
                  <a:pt x="733" y="229"/>
                </a:lnTo>
                <a:lnTo>
                  <a:pt x="733" y="245"/>
                </a:lnTo>
                <a:lnTo>
                  <a:pt x="733" y="259"/>
                </a:lnTo>
                <a:lnTo>
                  <a:pt x="748" y="245"/>
                </a:lnTo>
                <a:lnTo>
                  <a:pt x="764" y="214"/>
                </a:lnTo>
                <a:lnTo>
                  <a:pt x="764" y="198"/>
                </a:lnTo>
                <a:lnTo>
                  <a:pt x="778" y="183"/>
                </a:lnTo>
                <a:lnTo>
                  <a:pt x="764" y="169"/>
                </a:lnTo>
                <a:lnTo>
                  <a:pt x="748" y="169"/>
                </a:lnTo>
                <a:lnTo>
                  <a:pt x="733" y="169"/>
                </a:lnTo>
                <a:lnTo>
                  <a:pt x="733" y="152"/>
                </a:lnTo>
                <a:lnTo>
                  <a:pt x="718" y="152"/>
                </a:lnTo>
                <a:lnTo>
                  <a:pt x="718" y="138"/>
                </a:lnTo>
                <a:lnTo>
                  <a:pt x="718" y="122"/>
                </a:lnTo>
                <a:lnTo>
                  <a:pt x="733" y="92"/>
                </a:lnTo>
                <a:lnTo>
                  <a:pt x="733" y="76"/>
                </a:lnTo>
                <a:lnTo>
                  <a:pt x="718" y="62"/>
                </a:lnTo>
                <a:lnTo>
                  <a:pt x="718" y="45"/>
                </a:lnTo>
                <a:lnTo>
                  <a:pt x="718" y="31"/>
                </a:lnTo>
                <a:lnTo>
                  <a:pt x="702" y="15"/>
                </a:lnTo>
                <a:lnTo>
                  <a:pt x="718" y="15"/>
                </a:lnTo>
                <a:lnTo>
                  <a:pt x="733" y="0"/>
                </a:lnTo>
                <a:lnTo>
                  <a:pt x="748" y="0"/>
                </a:lnTo>
                <a:lnTo>
                  <a:pt x="764" y="15"/>
                </a:lnTo>
                <a:lnTo>
                  <a:pt x="764" y="31"/>
                </a:lnTo>
                <a:lnTo>
                  <a:pt x="748" y="45"/>
                </a:lnTo>
                <a:lnTo>
                  <a:pt x="733" y="62"/>
                </a:lnTo>
                <a:lnTo>
                  <a:pt x="748" y="76"/>
                </a:lnTo>
                <a:lnTo>
                  <a:pt x="733" y="76"/>
                </a:lnTo>
                <a:lnTo>
                  <a:pt x="733" y="92"/>
                </a:lnTo>
                <a:lnTo>
                  <a:pt x="748" y="107"/>
                </a:lnTo>
                <a:lnTo>
                  <a:pt x="764" y="107"/>
                </a:lnTo>
                <a:lnTo>
                  <a:pt x="764" y="122"/>
                </a:lnTo>
                <a:lnTo>
                  <a:pt x="778" y="122"/>
                </a:lnTo>
                <a:lnTo>
                  <a:pt x="778" y="138"/>
                </a:lnTo>
                <a:lnTo>
                  <a:pt x="778" y="152"/>
                </a:lnTo>
                <a:lnTo>
                  <a:pt x="794" y="169"/>
                </a:lnTo>
                <a:lnTo>
                  <a:pt x="809" y="169"/>
                </a:lnTo>
                <a:lnTo>
                  <a:pt x="809" y="183"/>
                </a:lnTo>
                <a:lnTo>
                  <a:pt x="824" y="198"/>
                </a:lnTo>
                <a:lnTo>
                  <a:pt x="824" y="183"/>
                </a:lnTo>
                <a:lnTo>
                  <a:pt x="824" y="169"/>
                </a:lnTo>
                <a:lnTo>
                  <a:pt x="809" y="152"/>
                </a:lnTo>
                <a:lnTo>
                  <a:pt x="824" y="152"/>
                </a:lnTo>
                <a:lnTo>
                  <a:pt x="824" y="169"/>
                </a:lnTo>
                <a:lnTo>
                  <a:pt x="840" y="183"/>
                </a:lnTo>
                <a:lnTo>
                  <a:pt x="840" y="198"/>
                </a:lnTo>
                <a:lnTo>
                  <a:pt x="855" y="214"/>
                </a:lnTo>
                <a:lnTo>
                  <a:pt x="871" y="229"/>
                </a:lnTo>
                <a:lnTo>
                  <a:pt x="871" y="214"/>
                </a:lnTo>
                <a:lnTo>
                  <a:pt x="871" y="198"/>
                </a:lnTo>
                <a:lnTo>
                  <a:pt x="871" y="183"/>
                </a:lnTo>
                <a:lnTo>
                  <a:pt x="871" y="169"/>
                </a:lnTo>
                <a:lnTo>
                  <a:pt x="871" y="152"/>
                </a:lnTo>
                <a:lnTo>
                  <a:pt x="871" y="138"/>
                </a:lnTo>
                <a:lnTo>
                  <a:pt x="855" y="122"/>
                </a:lnTo>
                <a:lnTo>
                  <a:pt x="871" y="122"/>
                </a:lnTo>
                <a:lnTo>
                  <a:pt x="885" y="122"/>
                </a:lnTo>
                <a:lnTo>
                  <a:pt x="901" y="122"/>
                </a:lnTo>
                <a:lnTo>
                  <a:pt x="901" y="138"/>
                </a:lnTo>
                <a:lnTo>
                  <a:pt x="916" y="138"/>
                </a:lnTo>
                <a:lnTo>
                  <a:pt x="916" y="152"/>
                </a:lnTo>
                <a:lnTo>
                  <a:pt x="916" y="169"/>
                </a:lnTo>
                <a:lnTo>
                  <a:pt x="916" y="183"/>
                </a:lnTo>
                <a:lnTo>
                  <a:pt x="931" y="183"/>
                </a:lnTo>
                <a:lnTo>
                  <a:pt x="947" y="183"/>
                </a:lnTo>
                <a:lnTo>
                  <a:pt x="947" y="198"/>
                </a:lnTo>
                <a:lnTo>
                  <a:pt x="947" y="214"/>
                </a:lnTo>
                <a:lnTo>
                  <a:pt x="947" y="229"/>
                </a:lnTo>
                <a:lnTo>
                  <a:pt x="931" y="245"/>
                </a:lnTo>
                <a:lnTo>
                  <a:pt x="916" y="245"/>
                </a:lnTo>
                <a:lnTo>
                  <a:pt x="901" y="245"/>
                </a:lnTo>
                <a:lnTo>
                  <a:pt x="885" y="245"/>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79" name="Freeform 54"/>
          <p:cNvSpPr>
            <a:spLocks/>
          </p:cNvSpPr>
          <p:nvPr/>
        </p:nvSpPr>
        <p:spPr bwMode="auto">
          <a:xfrm>
            <a:off x="712788" y="2922207"/>
            <a:ext cx="1295400" cy="773112"/>
          </a:xfrm>
          <a:custGeom>
            <a:avLst/>
            <a:gdLst>
              <a:gd name="T0" fmla="*/ 59422172 w 1465"/>
              <a:gd name="T1" fmla="*/ 89414087 h 1008"/>
              <a:gd name="T2" fmla="*/ 47693708 w 1465"/>
              <a:gd name="T3" fmla="*/ 89414087 h 1008"/>
              <a:gd name="T4" fmla="*/ 12510115 w 1465"/>
              <a:gd name="T5" fmla="*/ 134121909 h 1008"/>
              <a:gd name="T6" fmla="*/ 12510115 w 1465"/>
              <a:gd name="T7" fmla="*/ 242359912 h 1008"/>
              <a:gd name="T8" fmla="*/ 12510115 w 1465"/>
              <a:gd name="T9" fmla="*/ 314714894 h 1008"/>
              <a:gd name="T10" fmla="*/ 23456024 w 1465"/>
              <a:gd name="T11" fmla="*/ 341186304 h 1008"/>
              <a:gd name="T12" fmla="*/ 47693708 w 1465"/>
              <a:gd name="T13" fmla="*/ 385893335 h 1008"/>
              <a:gd name="T14" fmla="*/ 94605755 w 1465"/>
              <a:gd name="T15" fmla="*/ 422365441 h 1008"/>
              <a:gd name="T16" fmla="*/ 286163160 w 1465"/>
              <a:gd name="T17" fmla="*/ 494132153 h 1008"/>
              <a:gd name="T18" fmla="*/ 465210480 w 1465"/>
              <a:gd name="T19" fmla="*/ 538839184 h 1008"/>
              <a:gd name="T20" fmla="*/ 572326319 w 1465"/>
              <a:gd name="T21" fmla="*/ 557074805 h 1008"/>
              <a:gd name="T22" fmla="*/ 645039352 w 1465"/>
              <a:gd name="T23" fmla="*/ 592958545 h 1008"/>
              <a:gd name="T24" fmla="*/ 655986141 w 1465"/>
              <a:gd name="T25" fmla="*/ 530015892 h 1008"/>
              <a:gd name="T26" fmla="*/ 739645079 w 1465"/>
              <a:gd name="T27" fmla="*/ 494132153 h 1008"/>
              <a:gd name="T28" fmla="*/ 775611207 w 1465"/>
              <a:gd name="T29" fmla="*/ 494132153 h 1008"/>
              <a:gd name="T30" fmla="*/ 823305785 w 1465"/>
              <a:gd name="T31" fmla="*/ 494132153 h 1008"/>
              <a:gd name="T32" fmla="*/ 810795674 w 1465"/>
              <a:gd name="T33" fmla="*/ 475896531 h 1008"/>
              <a:gd name="T34" fmla="*/ 788121318 w 1465"/>
              <a:gd name="T35" fmla="*/ 467072472 h 1008"/>
              <a:gd name="T36" fmla="*/ 835033352 w 1465"/>
              <a:gd name="T37" fmla="*/ 457660910 h 1008"/>
              <a:gd name="T38" fmla="*/ 882727046 w 1465"/>
              <a:gd name="T39" fmla="*/ 448836851 h 1008"/>
              <a:gd name="T40" fmla="*/ 978114655 w 1465"/>
              <a:gd name="T41" fmla="*/ 485308094 h 1008"/>
              <a:gd name="T42" fmla="*/ 1026590894 w 1465"/>
              <a:gd name="T43" fmla="*/ 520603562 h 1008"/>
              <a:gd name="T44" fmla="*/ 1050046911 w 1465"/>
              <a:gd name="T45" fmla="*/ 485308094 h 1008"/>
              <a:gd name="T46" fmla="*/ 990624766 w 1465"/>
              <a:gd name="T47" fmla="*/ 422365441 h 1008"/>
              <a:gd name="T48" fmla="*/ 1014862444 w 1465"/>
              <a:gd name="T49" fmla="*/ 350010363 h 1008"/>
              <a:gd name="T50" fmla="*/ 1061774477 w 1465"/>
              <a:gd name="T51" fmla="*/ 305303331 h 1008"/>
              <a:gd name="T52" fmla="*/ 1074284588 w 1465"/>
              <a:gd name="T53" fmla="*/ 296479272 h 1008"/>
              <a:gd name="T54" fmla="*/ 1061774477 w 1465"/>
              <a:gd name="T55" fmla="*/ 270007863 h 1008"/>
              <a:gd name="T56" fmla="*/ 1037536800 w 1465"/>
              <a:gd name="T57" fmla="*/ 242359912 h 1008"/>
              <a:gd name="T58" fmla="*/ 1026590894 w 1465"/>
              <a:gd name="T59" fmla="*/ 207065210 h 1008"/>
              <a:gd name="T60" fmla="*/ 1037536800 w 1465"/>
              <a:gd name="T61" fmla="*/ 224124290 h 1008"/>
              <a:gd name="T62" fmla="*/ 1037536800 w 1465"/>
              <a:gd name="T63" fmla="*/ 242359912 h 1008"/>
              <a:gd name="T64" fmla="*/ 1050046911 w 1465"/>
              <a:gd name="T65" fmla="*/ 251772241 h 1008"/>
              <a:gd name="T66" fmla="*/ 1061774477 w 1465"/>
              <a:gd name="T67" fmla="*/ 224124290 h 1008"/>
              <a:gd name="T68" fmla="*/ 1050046911 w 1465"/>
              <a:gd name="T69" fmla="*/ 215300231 h 1008"/>
              <a:gd name="T70" fmla="*/ 1061774477 w 1465"/>
              <a:gd name="T71" fmla="*/ 197064562 h 1008"/>
              <a:gd name="T72" fmla="*/ 1050046911 w 1465"/>
              <a:gd name="T73" fmla="*/ 188828773 h 1008"/>
              <a:gd name="T74" fmla="*/ 1061774477 w 1465"/>
              <a:gd name="T75" fmla="*/ 179417211 h 1008"/>
              <a:gd name="T76" fmla="*/ 1096958944 w 1465"/>
              <a:gd name="T77" fmla="*/ 161769093 h 1008"/>
              <a:gd name="T78" fmla="*/ 1096958944 w 1465"/>
              <a:gd name="T79" fmla="*/ 152357530 h 1008"/>
              <a:gd name="T80" fmla="*/ 1074284588 w 1465"/>
              <a:gd name="T81" fmla="*/ 170593152 h 1008"/>
              <a:gd name="T82" fmla="*/ 1061774477 w 1465"/>
              <a:gd name="T83" fmla="*/ 170593152 h 1008"/>
              <a:gd name="T84" fmla="*/ 1074284588 w 1465"/>
              <a:gd name="T85" fmla="*/ 152357530 h 1008"/>
              <a:gd name="T86" fmla="*/ 1086012155 w 1465"/>
              <a:gd name="T87" fmla="*/ 144121742 h 1008"/>
              <a:gd name="T88" fmla="*/ 1110250716 w 1465"/>
              <a:gd name="T89" fmla="*/ 134121909 h 1008"/>
              <a:gd name="T90" fmla="*/ 1110250716 w 1465"/>
              <a:gd name="T91" fmla="*/ 134121909 h 1008"/>
              <a:gd name="T92" fmla="*/ 1121196622 w 1465"/>
              <a:gd name="T93" fmla="*/ 134121909 h 1008"/>
              <a:gd name="T94" fmla="*/ 1121196622 w 1465"/>
              <a:gd name="T95" fmla="*/ 125886121 h 1008"/>
              <a:gd name="T96" fmla="*/ 1110250716 w 1465"/>
              <a:gd name="T97" fmla="*/ 125886121 h 1008"/>
              <a:gd name="T98" fmla="*/ 1096958944 w 1465"/>
              <a:gd name="T99" fmla="*/ 116473791 h 1008"/>
              <a:gd name="T100" fmla="*/ 1110250716 w 1465"/>
              <a:gd name="T101" fmla="*/ 98826416 h 1008"/>
              <a:gd name="T102" fmla="*/ 1096958944 w 1465"/>
              <a:gd name="T103" fmla="*/ 107650499 h 1008"/>
              <a:gd name="T104" fmla="*/ 1110250716 w 1465"/>
              <a:gd name="T105" fmla="*/ 71766736 h 1008"/>
              <a:gd name="T106" fmla="*/ 1145434299 w 1465"/>
              <a:gd name="T107" fmla="*/ 35883751 h 1008"/>
              <a:gd name="T108" fmla="*/ 1086012155 w 1465"/>
              <a:gd name="T109" fmla="*/ 8824062 h 1008"/>
              <a:gd name="T110" fmla="*/ 1002353217 w 1465"/>
              <a:gd name="T111" fmla="*/ 89414087 h 1008"/>
              <a:gd name="T112" fmla="*/ 942931072 w 1465"/>
              <a:gd name="T113" fmla="*/ 144121742 h 1008"/>
              <a:gd name="T114" fmla="*/ 882727046 w 1465"/>
              <a:gd name="T115" fmla="*/ 197064562 h 1008"/>
              <a:gd name="T116" fmla="*/ 871781140 w 1465"/>
              <a:gd name="T117" fmla="*/ 152357530 h 1008"/>
              <a:gd name="T118" fmla="*/ 763883641 w 1465"/>
              <a:gd name="T119" fmla="*/ 98826416 h 1008"/>
              <a:gd name="T120" fmla="*/ 667713707 w 1465"/>
              <a:gd name="T121" fmla="*/ 98826416 h 1008"/>
              <a:gd name="T122" fmla="*/ 608292447 w 1465"/>
              <a:gd name="T123" fmla="*/ 98826416 h 10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65"/>
              <a:gd name="T187" fmla="*/ 0 h 1008"/>
              <a:gd name="T188" fmla="*/ 1465 w 1465"/>
              <a:gd name="T189" fmla="*/ 1008 h 10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65" h="1008">
                <a:moveTo>
                  <a:pt x="244" y="152"/>
                </a:moveTo>
                <a:lnTo>
                  <a:pt x="76" y="107"/>
                </a:lnTo>
                <a:lnTo>
                  <a:pt x="76" y="122"/>
                </a:lnTo>
                <a:lnTo>
                  <a:pt x="61" y="122"/>
                </a:lnTo>
                <a:lnTo>
                  <a:pt x="76" y="122"/>
                </a:lnTo>
                <a:lnTo>
                  <a:pt x="76" y="138"/>
                </a:lnTo>
                <a:lnTo>
                  <a:pt x="76" y="152"/>
                </a:lnTo>
                <a:lnTo>
                  <a:pt x="76" y="168"/>
                </a:lnTo>
                <a:lnTo>
                  <a:pt x="76" y="183"/>
                </a:lnTo>
                <a:lnTo>
                  <a:pt x="61" y="183"/>
                </a:lnTo>
                <a:lnTo>
                  <a:pt x="61" y="168"/>
                </a:lnTo>
                <a:lnTo>
                  <a:pt x="76" y="168"/>
                </a:lnTo>
                <a:lnTo>
                  <a:pt x="61" y="152"/>
                </a:lnTo>
                <a:lnTo>
                  <a:pt x="45" y="152"/>
                </a:lnTo>
                <a:lnTo>
                  <a:pt x="45" y="138"/>
                </a:lnTo>
                <a:lnTo>
                  <a:pt x="30" y="138"/>
                </a:lnTo>
                <a:lnTo>
                  <a:pt x="16" y="138"/>
                </a:lnTo>
                <a:lnTo>
                  <a:pt x="16" y="152"/>
                </a:lnTo>
                <a:lnTo>
                  <a:pt x="16" y="168"/>
                </a:lnTo>
                <a:lnTo>
                  <a:pt x="16" y="183"/>
                </a:lnTo>
                <a:lnTo>
                  <a:pt x="16" y="198"/>
                </a:lnTo>
                <a:lnTo>
                  <a:pt x="30" y="198"/>
                </a:lnTo>
                <a:lnTo>
                  <a:pt x="16" y="214"/>
                </a:lnTo>
                <a:lnTo>
                  <a:pt x="30" y="214"/>
                </a:lnTo>
                <a:lnTo>
                  <a:pt x="16" y="214"/>
                </a:lnTo>
                <a:lnTo>
                  <a:pt x="16" y="228"/>
                </a:lnTo>
                <a:lnTo>
                  <a:pt x="16" y="275"/>
                </a:lnTo>
                <a:lnTo>
                  <a:pt x="16" y="305"/>
                </a:lnTo>
                <a:lnTo>
                  <a:pt x="16" y="335"/>
                </a:lnTo>
                <a:lnTo>
                  <a:pt x="16" y="366"/>
                </a:lnTo>
                <a:lnTo>
                  <a:pt x="16" y="381"/>
                </a:lnTo>
                <a:lnTo>
                  <a:pt x="16" y="397"/>
                </a:lnTo>
                <a:lnTo>
                  <a:pt x="16" y="412"/>
                </a:lnTo>
                <a:lnTo>
                  <a:pt x="16" y="428"/>
                </a:lnTo>
                <a:lnTo>
                  <a:pt x="0" y="442"/>
                </a:lnTo>
                <a:lnTo>
                  <a:pt x="0" y="459"/>
                </a:lnTo>
                <a:lnTo>
                  <a:pt x="0" y="473"/>
                </a:lnTo>
                <a:lnTo>
                  <a:pt x="16" y="473"/>
                </a:lnTo>
                <a:lnTo>
                  <a:pt x="0" y="488"/>
                </a:lnTo>
                <a:lnTo>
                  <a:pt x="16" y="488"/>
                </a:lnTo>
                <a:lnTo>
                  <a:pt x="16" y="504"/>
                </a:lnTo>
                <a:lnTo>
                  <a:pt x="16" y="519"/>
                </a:lnTo>
                <a:lnTo>
                  <a:pt x="16" y="535"/>
                </a:lnTo>
                <a:lnTo>
                  <a:pt x="30" y="549"/>
                </a:lnTo>
                <a:lnTo>
                  <a:pt x="30" y="535"/>
                </a:lnTo>
                <a:lnTo>
                  <a:pt x="30" y="549"/>
                </a:lnTo>
                <a:lnTo>
                  <a:pt x="45" y="549"/>
                </a:lnTo>
                <a:lnTo>
                  <a:pt x="45" y="564"/>
                </a:lnTo>
                <a:lnTo>
                  <a:pt x="30" y="564"/>
                </a:lnTo>
                <a:lnTo>
                  <a:pt x="30" y="549"/>
                </a:lnTo>
                <a:lnTo>
                  <a:pt x="30" y="564"/>
                </a:lnTo>
                <a:lnTo>
                  <a:pt x="30" y="580"/>
                </a:lnTo>
                <a:lnTo>
                  <a:pt x="45" y="595"/>
                </a:lnTo>
                <a:lnTo>
                  <a:pt x="45" y="611"/>
                </a:lnTo>
                <a:lnTo>
                  <a:pt x="45" y="626"/>
                </a:lnTo>
                <a:lnTo>
                  <a:pt x="61" y="626"/>
                </a:lnTo>
                <a:lnTo>
                  <a:pt x="61" y="642"/>
                </a:lnTo>
                <a:lnTo>
                  <a:pt x="61" y="656"/>
                </a:lnTo>
                <a:lnTo>
                  <a:pt x="61" y="671"/>
                </a:lnTo>
                <a:lnTo>
                  <a:pt x="76" y="671"/>
                </a:lnTo>
                <a:lnTo>
                  <a:pt x="76" y="687"/>
                </a:lnTo>
                <a:lnTo>
                  <a:pt x="76" y="702"/>
                </a:lnTo>
                <a:lnTo>
                  <a:pt x="92" y="702"/>
                </a:lnTo>
                <a:lnTo>
                  <a:pt x="107" y="702"/>
                </a:lnTo>
                <a:lnTo>
                  <a:pt x="121" y="718"/>
                </a:lnTo>
                <a:lnTo>
                  <a:pt x="137" y="718"/>
                </a:lnTo>
                <a:lnTo>
                  <a:pt x="152" y="733"/>
                </a:lnTo>
                <a:lnTo>
                  <a:pt x="152" y="747"/>
                </a:lnTo>
                <a:lnTo>
                  <a:pt x="168" y="747"/>
                </a:lnTo>
                <a:lnTo>
                  <a:pt x="168" y="763"/>
                </a:lnTo>
                <a:lnTo>
                  <a:pt x="168" y="778"/>
                </a:lnTo>
                <a:lnTo>
                  <a:pt x="168" y="794"/>
                </a:lnTo>
                <a:lnTo>
                  <a:pt x="244" y="778"/>
                </a:lnTo>
                <a:lnTo>
                  <a:pt x="244" y="794"/>
                </a:lnTo>
                <a:lnTo>
                  <a:pt x="366" y="840"/>
                </a:lnTo>
                <a:lnTo>
                  <a:pt x="428" y="825"/>
                </a:lnTo>
                <a:lnTo>
                  <a:pt x="458" y="825"/>
                </a:lnTo>
                <a:lnTo>
                  <a:pt x="458" y="809"/>
                </a:lnTo>
                <a:lnTo>
                  <a:pt x="504" y="809"/>
                </a:lnTo>
                <a:lnTo>
                  <a:pt x="518" y="825"/>
                </a:lnTo>
                <a:lnTo>
                  <a:pt x="518" y="840"/>
                </a:lnTo>
                <a:lnTo>
                  <a:pt x="535" y="840"/>
                </a:lnTo>
                <a:lnTo>
                  <a:pt x="535" y="854"/>
                </a:lnTo>
                <a:lnTo>
                  <a:pt x="549" y="854"/>
                </a:lnTo>
                <a:lnTo>
                  <a:pt x="549" y="870"/>
                </a:lnTo>
                <a:lnTo>
                  <a:pt x="565" y="870"/>
                </a:lnTo>
                <a:lnTo>
                  <a:pt x="565" y="885"/>
                </a:lnTo>
                <a:lnTo>
                  <a:pt x="580" y="901"/>
                </a:lnTo>
                <a:lnTo>
                  <a:pt x="595" y="901"/>
                </a:lnTo>
                <a:lnTo>
                  <a:pt x="595" y="916"/>
                </a:lnTo>
                <a:lnTo>
                  <a:pt x="611" y="916"/>
                </a:lnTo>
                <a:lnTo>
                  <a:pt x="625" y="916"/>
                </a:lnTo>
                <a:lnTo>
                  <a:pt x="625" y="901"/>
                </a:lnTo>
                <a:lnTo>
                  <a:pt x="641" y="885"/>
                </a:lnTo>
                <a:lnTo>
                  <a:pt x="656" y="885"/>
                </a:lnTo>
                <a:lnTo>
                  <a:pt x="671" y="885"/>
                </a:lnTo>
                <a:lnTo>
                  <a:pt x="687" y="901"/>
                </a:lnTo>
                <a:lnTo>
                  <a:pt x="702" y="916"/>
                </a:lnTo>
                <a:lnTo>
                  <a:pt x="718" y="931"/>
                </a:lnTo>
                <a:lnTo>
                  <a:pt x="732" y="947"/>
                </a:lnTo>
                <a:lnTo>
                  <a:pt x="732" y="961"/>
                </a:lnTo>
                <a:lnTo>
                  <a:pt x="748" y="961"/>
                </a:lnTo>
                <a:lnTo>
                  <a:pt x="748" y="977"/>
                </a:lnTo>
                <a:lnTo>
                  <a:pt x="763" y="977"/>
                </a:lnTo>
                <a:lnTo>
                  <a:pt x="763" y="992"/>
                </a:lnTo>
                <a:lnTo>
                  <a:pt x="778" y="1008"/>
                </a:lnTo>
                <a:lnTo>
                  <a:pt x="794" y="1008"/>
                </a:lnTo>
                <a:lnTo>
                  <a:pt x="809" y="1008"/>
                </a:lnTo>
                <a:lnTo>
                  <a:pt x="825" y="1008"/>
                </a:lnTo>
                <a:lnTo>
                  <a:pt x="825" y="992"/>
                </a:lnTo>
                <a:lnTo>
                  <a:pt x="809" y="992"/>
                </a:lnTo>
                <a:lnTo>
                  <a:pt x="809" y="977"/>
                </a:lnTo>
                <a:lnTo>
                  <a:pt x="809" y="961"/>
                </a:lnTo>
                <a:lnTo>
                  <a:pt x="809" y="947"/>
                </a:lnTo>
                <a:lnTo>
                  <a:pt x="809" y="931"/>
                </a:lnTo>
                <a:lnTo>
                  <a:pt x="809" y="916"/>
                </a:lnTo>
                <a:lnTo>
                  <a:pt x="825" y="916"/>
                </a:lnTo>
                <a:lnTo>
                  <a:pt x="839" y="916"/>
                </a:lnTo>
                <a:lnTo>
                  <a:pt x="839" y="901"/>
                </a:lnTo>
                <a:lnTo>
                  <a:pt x="825" y="901"/>
                </a:lnTo>
                <a:lnTo>
                  <a:pt x="839" y="885"/>
                </a:lnTo>
                <a:lnTo>
                  <a:pt x="854" y="885"/>
                </a:lnTo>
                <a:lnTo>
                  <a:pt x="870" y="885"/>
                </a:lnTo>
                <a:lnTo>
                  <a:pt x="870" y="870"/>
                </a:lnTo>
                <a:lnTo>
                  <a:pt x="870" y="854"/>
                </a:lnTo>
                <a:lnTo>
                  <a:pt x="870" y="840"/>
                </a:lnTo>
                <a:lnTo>
                  <a:pt x="870" y="854"/>
                </a:lnTo>
                <a:lnTo>
                  <a:pt x="885" y="854"/>
                </a:lnTo>
                <a:lnTo>
                  <a:pt x="901" y="840"/>
                </a:lnTo>
                <a:lnTo>
                  <a:pt x="915" y="840"/>
                </a:lnTo>
                <a:lnTo>
                  <a:pt x="932" y="840"/>
                </a:lnTo>
                <a:lnTo>
                  <a:pt x="946" y="840"/>
                </a:lnTo>
                <a:lnTo>
                  <a:pt x="961" y="840"/>
                </a:lnTo>
                <a:lnTo>
                  <a:pt x="961" y="825"/>
                </a:lnTo>
                <a:lnTo>
                  <a:pt x="961" y="840"/>
                </a:lnTo>
                <a:lnTo>
                  <a:pt x="977" y="840"/>
                </a:lnTo>
                <a:lnTo>
                  <a:pt x="992" y="840"/>
                </a:lnTo>
                <a:lnTo>
                  <a:pt x="992" y="854"/>
                </a:lnTo>
                <a:lnTo>
                  <a:pt x="1008" y="840"/>
                </a:lnTo>
                <a:lnTo>
                  <a:pt x="1022" y="840"/>
                </a:lnTo>
                <a:lnTo>
                  <a:pt x="1022" y="825"/>
                </a:lnTo>
                <a:lnTo>
                  <a:pt x="1022" y="840"/>
                </a:lnTo>
                <a:lnTo>
                  <a:pt x="1037" y="840"/>
                </a:lnTo>
                <a:lnTo>
                  <a:pt x="1053" y="840"/>
                </a:lnTo>
                <a:lnTo>
                  <a:pt x="1053" y="825"/>
                </a:lnTo>
                <a:lnTo>
                  <a:pt x="1037" y="825"/>
                </a:lnTo>
                <a:lnTo>
                  <a:pt x="1037" y="809"/>
                </a:lnTo>
                <a:lnTo>
                  <a:pt x="1022" y="809"/>
                </a:lnTo>
                <a:lnTo>
                  <a:pt x="1022" y="794"/>
                </a:lnTo>
                <a:lnTo>
                  <a:pt x="1022" y="809"/>
                </a:lnTo>
                <a:lnTo>
                  <a:pt x="1008" y="809"/>
                </a:lnTo>
                <a:lnTo>
                  <a:pt x="1008" y="794"/>
                </a:lnTo>
                <a:lnTo>
                  <a:pt x="1022" y="794"/>
                </a:lnTo>
                <a:lnTo>
                  <a:pt x="1037" y="794"/>
                </a:lnTo>
                <a:lnTo>
                  <a:pt x="1053" y="794"/>
                </a:lnTo>
                <a:lnTo>
                  <a:pt x="1068" y="794"/>
                </a:lnTo>
                <a:lnTo>
                  <a:pt x="1068" y="778"/>
                </a:lnTo>
                <a:lnTo>
                  <a:pt x="1084" y="778"/>
                </a:lnTo>
                <a:lnTo>
                  <a:pt x="1068" y="778"/>
                </a:lnTo>
                <a:lnTo>
                  <a:pt x="1084" y="763"/>
                </a:lnTo>
                <a:lnTo>
                  <a:pt x="1084" y="778"/>
                </a:lnTo>
                <a:lnTo>
                  <a:pt x="1099" y="794"/>
                </a:lnTo>
                <a:lnTo>
                  <a:pt x="1099" y="778"/>
                </a:lnTo>
                <a:lnTo>
                  <a:pt x="1115" y="763"/>
                </a:lnTo>
                <a:lnTo>
                  <a:pt x="1129" y="763"/>
                </a:lnTo>
                <a:lnTo>
                  <a:pt x="1144" y="778"/>
                </a:lnTo>
                <a:lnTo>
                  <a:pt x="1160" y="778"/>
                </a:lnTo>
                <a:lnTo>
                  <a:pt x="1175" y="778"/>
                </a:lnTo>
                <a:lnTo>
                  <a:pt x="1191" y="778"/>
                </a:lnTo>
                <a:lnTo>
                  <a:pt x="1191" y="763"/>
                </a:lnTo>
                <a:lnTo>
                  <a:pt x="1206" y="763"/>
                </a:lnTo>
                <a:lnTo>
                  <a:pt x="1220" y="763"/>
                </a:lnTo>
                <a:lnTo>
                  <a:pt x="1220" y="778"/>
                </a:lnTo>
                <a:lnTo>
                  <a:pt x="1236" y="778"/>
                </a:lnTo>
                <a:lnTo>
                  <a:pt x="1251" y="794"/>
                </a:lnTo>
                <a:lnTo>
                  <a:pt x="1251" y="809"/>
                </a:lnTo>
                <a:lnTo>
                  <a:pt x="1251" y="825"/>
                </a:lnTo>
                <a:lnTo>
                  <a:pt x="1267" y="825"/>
                </a:lnTo>
                <a:lnTo>
                  <a:pt x="1267" y="840"/>
                </a:lnTo>
                <a:lnTo>
                  <a:pt x="1282" y="854"/>
                </a:lnTo>
                <a:lnTo>
                  <a:pt x="1298" y="870"/>
                </a:lnTo>
                <a:lnTo>
                  <a:pt x="1313" y="870"/>
                </a:lnTo>
                <a:lnTo>
                  <a:pt x="1313" y="885"/>
                </a:lnTo>
                <a:lnTo>
                  <a:pt x="1327" y="901"/>
                </a:lnTo>
                <a:lnTo>
                  <a:pt x="1343" y="901"/>
                </a:lnTo>
                <a:lnTo>
                  <a:pt x="1327" y="901"/>
                </a:lnTo>
                <a:lnTo>
                  <a:pt x="1343" y="901"/>
                </a:lnTo>
                <a:lnTo>
                  <a:pt x="1358" y="901"/>
                </a:lnTo>
                <a:lnTo>
                  <a:pt x="1358" y="885"/>
                </a:lnTo>
                <a:lnTo>
                  <a:pt x="1358" y="870"/>
                </a:lnTo>
                <a:lnTo>
                  <a:pt x="1358" y="854"/>
                </a:lnTo>
                <a:lnTo>
                  <a:pt x="1343" y="840"/>
                </a:lnTo>
                <a:lnTo>
                  <a:pt x="1343" y="825"/>
                </a:lnTo>
                <a:lnTo>
                  <a:pt x="1327" y="809"/>
                </a:lnTo>
                <a:lnTo>
                  <a:pt x="1327" y="794"/>
                </a:lnTo>
                <a:lnTo>
                  <a:pt x="1313" y="794"/>
                </a:lnTo>
                <a:lnTo>
                  <a:pt x="1313" y="778"/>
                </a:lnTo>
                <a:lnTo>
                  <a:pt x="1313" y="763"/>
                </a:lnTo>
                <a:lnTo>
                  <a:pt x="1298" y="763"/>
                </a:lnTo>
                <a:lnTo>
                  <a:pt x="1282" y="747"/>
                </a:lnTo>
                <a:lnTo>
                  <a:pt x="1282" y="733"/>
                </a:lnTo>
                <a:lnTo>
                  <a:pt x="1267" y="733"/>
                </a:lnTo>
                <a:lnTo>
                  <a:pt x="1267" y="718"/>
                </a:lnTo>
                <a:lnTo>
                  <a:pt x="1267" y="702"/>
                </a:lnTo>
                <a:lnTo>
                  <a:pt x="1267" y="687"/>
                </a:lnTo>
                <a:lnTo>
                  <a:pt x="1267" y="671"/>
                </a:lnTo>
                <a:lnTo>
                  <a:pt x="1267" y="656"/>
                </a:lnTo>
                <a:lnTo>
                  <a:pt x="1282" y="656"/>
                </a:lnTo>
                <a:lnTo>
                  <a:pt x="1282" y="642"/>
                </a:lnTo>
                <a:lnTo>
                  <a:pt x="1298" y="626"/>
                </a:lnTo>
                <a:lnTo>
                  <a:pt x="1298" y="611"/>
                </a:lnTo>
                <a:lnTo>
                  <a:pt x="1298" y="595"/>
                </a:lnTo>
                <a:lnTo>
                  <a:pt x="1313" y="580"/>
                </a:lnTo>
                <a:lnTo>
                  <a:pt x="1327" y="580"/>
                </a:lnTo>
                <a:lnTo>
                  <a:pt x="1327" y="564"/>
                </a:lnTo>
                <a:lnTo>
                  <a:pt x="1327" y="549"/>
                </a:lnTo>
                <a:lnTo>
                  <a:pt x="1343" y="549"/>
                </a:lnTo>
                <a:lnTo>
                  <a:pt x="1358" y="535"/>
                </a:lnTo>
                <a:lnTo>
                  <a:pt x="1374" y="519"/>
                </a:lnTo>
                <a:lnTo>
                  <a:pt x="1358" y="519"/>
                </a:lnTo>
                <a:lnTo>
                  <a:pt x="1343" y="519"/>
                </a:lnTo>
                <a:lnTo>
                  <a:pt x="1358" y="519"/>
                </a:lnTo>
                <a:lnTo>
                  <a:pt x="1358" y="504"/>
                </a:lnTo>
                <a:lnTo>
                  <a:pt x="1343" y="504"/>
                </a:lnTo>
                <a:lnTo>
                  <a:pt x="1358" y="504"/>
                </a:lnTo>
                <a:lnTo>
                  <a:pt x="1374" y="504"/>
                </a:lnTo>
                <a:lnTo>
                  <a:pt x="1374" y="488"/>
                </a:lnTo>
                <a:lnTo>
                  <a:pt x="1358" y="473"/>
                </a:lnTo>
                <a:lnTo>
                  <a:pt x="1358" y="488"/>
                </a:lnTo>
                <a:lnTo>
                  <a:pt x="1343" y="488"/>
                </a:lnTo>
                <a:lnTo>
                  <a:pt x="1358" y="473"/>
                </a:lnTo>
                <a:lnTo>
                  <a:pt x="1358" y="459"/>
                </a:lnTo>
                <a:lnTo>
                  <a:pt x="1358" y="442"/>
                </a:lnTo>
                <a:lnTo>
                  <a:pt x="1343" y="442"/>
                </a:lnTo>
                <a:lnTo>
                  <a:pt x="1343" y="459"/>
                </a:lnTo>
                <a:lnTo>
                  <a:pt x="1327" y="459"/>
                </a:lnTo>
                <a:lnTo>
                  <a:pt x="1327" y="442"/>
                </a:lnTo>
                <a:lnTo>
                  <a:pt x="1343" y="442"/>
                </a:lnTo>
                <a:lnTo>
                  <a:pt x="1327" y="442"/>
                </a:lnTo>
                <a:lnTo>
                  <a:pt x="1327" y="428"/>
                </a:lnTo>
                <a:lnTo>
                  <a:pt x="1327" y="412"/>
                </a:lnTo>
                <a:lnTo>
                  <a:pt x="1313" y="412"/>
                </a:lnTo>
                <a:lnTo>
                  <a:pt x="1327" y="412"/>
                </a:lnTo>
                <a:lnTo>
                  <a:pt x="1327" y="397"/>
                </a:lnTo>
                <a:lnTo>
                  <a:pt x="1313" y="397"/>
                </a:lnTo>
                <a:lnTo>
                  <a:pt x="1313" y="381"/>
                </a:lnTo>
                <a:lnTo>
                  <a:pt x="1313" y="366"/>
                </a:lnTo>
                <a:lnTo>
                  <a:pt x="1313" y="352"/>
                </a:lnTo>
                <a:lnTo>
                  <a:pt x="1313" y="366"/>
                </a:lnTo>
                <a:lnTo>
                  <a:pt x="1327" y="366"/>
                </a:lnTo>
                <a:lnTo>
                  <a:pt x="1327" y="381"/>
                </a:lnTo>
                <a:lnTo>
                  <a:pt x="1327" y="397"/>
                </a:lnTo>
                <a:lnTo>
                  <a:pt x="1327" y="412"/>
                </a:lnTo>
                <a:lnTo>
                  <a:pt x="1343" y="412"/>
                </a:lnTo>
                <a:lnTo>
                  <a:pt x="1343" y="428"/>
                </a:lnTo>
                <a:lnTo>
                  <a:pt x="1343" y="442"/>
                </a:lnTo>
                <a:lnTo>
                  <a:pt x="1343" y="428"/>
                </a:lnTo>
                <a:lnTo>
                  <a:pt x="1358" y="428"/>
                </a:lnTo>
                <a:lnTo>
                  <a:pt x="1358" y="412"/>
                </a:lnTo>
                <a:lnTo>
                  <a:pt x="1358" y="397"/>
                </a:lnTo>
                <a:lnTo>
                  <a:pt x="1358" y="381"/>
                </a:lnTo>
                <a:lnTo>
                  <a:pt x="1343" y="381"/>
                </a:lnTo>
                <a:lnTo>
                  <a:pt x="1343" y="366"/>
                </a:lnTo>
                <a:lnTo>
                  <a:pt x="1327" y="352"/>
                </a:lnTo>
                <a:lnTo>
                  <a:pt x="1343" y="366"/>
                </a:lnTo>
                <a:lnTo>
                  <a:pt x="1358" y="366"/>
                </a:lnTo>
                <a:lnTo>
                  <a:pt x="1358" y="352"/>
                </a:lnTo>
                <a:lnTo>
                  <a:pt x="1358" y="335"/>
                </a:lnTo>
                <a:lnTo>
                  <a:pt x="1358" y="321"/>
                </a:lnTo>
                <a:lnTo>
                  <a:pt x="1358" y="305"/>
                </a:lnTo>
                <a:lnTo>
                  <a:pt x="1358" y="321"/>
                </a:lnTo>
                <a:lnTo>
                  <a:pt x="1343" y="321"/>
                </a:lnTo>
                <a:lnTo>
                  <a:pt x="1358" y="305"/>
                </a:lnTo>
                <a:lnTo>
                  <a:pt x="1343" y="305"/>
                </a:lnTo>
                <a:lnTo>
                  <a:pt x="1358" y="305"/>
                </a:lnTo>
                <a:lnTo>
                  <a:pt x="1374" y="305"/>
                </a:lnTo>
                <a:lnTo>
                  <a:pt x="1389" y="290"/>
                </a:lnTo>
                <a:lnTo>
                  <a:pt x="1403" y="290"/>
                </a:lnTo>
                <a:lnTo>
                  <a:pt x="1403" y="275"/>
                </a:lnTo>
                <a:lnTo>
                  <a:pt x="1403" y="259"/>
                </a:lnTo>
                <a:lnTo>
                  <a:pt x="1420" y="259"/>
                </a:lnTo>
                <a:lnTo>
                  <a:pt x="1403" y="259"/>
                </a:lnTo>
                <a:lnTo>
                  <a:pt x="1389" y="259"/>
                </a:lnTo>
                <a:lnTo>
                  <a:pt x="1389" y="275"/>
                </a:lnTo>
                <a:lnTo>
                  <a:pt x="1374" y="275"/>
                </a:lnTo>
                <a:lnTo>
                  <a:pt x="1374" y="290"/>
                </a:lnTo>
                <a:lnTo>
                  <a:pt x="1358" y="290"/>
                </a:lnTo>
                <a:lnTo>
                  <a:pt x="1358" y="305"/>
                </a:lnTo>
                <a:lnTo>
                  <a:pt x="1358" y="290"/>
                </a:lnTo>
                <a:lnTo>
                  <a:pt x="1358" y="275"/>
                </a:lnTo>
                <a:lnTo>
                  <a:pt x="1374" y="275"/>
                </a:lnTo>
                <a:lnTo>
                  <a:pt x="1374" y="259"/>
                </a:lnTo>
                <a:lnTo>
                  <a:pt x="1389" y="259"/>
                </a:lnTo>
                <a:lnTo>
                  <a:pt x="1389" y="245"/>
                </a:lnTo>
                <a:lnTo>
                  <a:pt x="1403" y="245"/>
                </a:lnTo>
                <a:lnTo>
                  <a:pt x="1420" y="245"/>
                </a:lnTo>
                <a:lnTo>
                  <a:pt x="1420" y="228"/>
                </a:lnTo>
                <a:lnTo>
                  <a:pt x="1403" y="228"/>
                </a:lnTo>
                <a:lnTo>
                  <a:pt x="1420" y="228"/>
                </a:lnTo>
                <a:lnTo>
                  <a:pt x="1434" y="228"/>
                </a:lnTo>
                <a:lnTo>
                  <a:pt x="1434" y="214"/>
                </a:lnTo>
                <a:lnTo>
                  <a:pt x="1450" y="214"/>
                </a:lnTo>
                <a:lnTo>
                  <a:pt x="1434" y="214"/>
                </a:lnTo>
                <a:lnTo>
                  <a:pt x="1434" y="198"/>
                </a:lnTo>
                <a:lnTo>
                  <a:pt x="1434" y="214"/>
                </a:lnTo>
                <a:lnTo>
                  <a:pt x="1450" y="214"/>
                </a:lnTo>
                <a:lnTo>
                  <a:pt x="1434" y="214"/>
                </a:lnTo>
                <a:lnTo>
                  <a:pt x="1420" y="214"/>
                </a:lnTo>
                <a:lnTo>
                  <a:pt x="1420" y="198"/>
                </a:lnTo>
                <a:lnTo>
                  <a:pt x="1403" y="198"/>
                </a:lnTo>
                <a:lnTo>
                  <a:pt x="1403" y="183"/>
                </a:lnTo>
                <a:lnTo>
                  <a:pt x="1420" y="183"/>
                </a:lnTo>
                <a:lnTo>
                  <a:pt x="1420" y="168"/>
                </a:lnTo>
                <a:lnTo>
                  <a:pt x="1403" y="168"/>
                </a:lnTo>
                <a:lnTo>
                  <a:pt x="1403" y="183"/>
                </a:lnTo>
                <a:lnTo>
                  <a:pt x="1389" y="183"/>
                </a:lnTo>
                <a:lnTo>
                  <a:pt x="1403" y="168"/>
                </a:lnTo>
                <a:lnTo>
                  <a:pt x="1403" y="152"/>
                </a:lnTo>
                <a:lnTo>
                  <a:pt x="1403" y="138"/>
                </a:lnTo>
                <a:lnTo>
                  <a:pt x="1420" y="138"/>
                </a:lnTo>
                <a:lnTo>
                  <a:pt x="1420" y="122"/>
                </a:lnTo>
                <a:lnTo>
                  <a:pt x="1420" y="107"/>
                </a:lnTo>
                <a:lnTo>
                  <a:pt x="1434" y="107"/>
                </a:lnTo>
                <a:lnTo>
                  <a:pt x="1450" y="92"/>
                </a:lnTo>
                <a:lnTo>
                  <a:pt x="1465" y="92"/>
                </a:lnTo>
                <a:lnTo>
                  <a:pt x="1465" y="76"/>
                </a:lnTo>
                <a:lnTo>
                  <a:pt x="1465" y="61"/>
                </a:lnTo>
                <a:lnTo>
                  <a:pt x="1450" y="61"/>
                </a:lnTo>
                <a:lnTo>
                  <a:pt x="1434" y="61"/>
                </a:lnTo>
                <a:lnTo>
                  <a:pt x="1434" y="45"/>
                </a:lnTo>
                <a:lnTo>
                  <a:pt x="1420" y="31"/>
                </a:lnTo>
                <a:lnTo>
                  <a:pt x="1420" y="15"/>
                </a:lnTo>
                <a:lnTo>
                  <a:pt x="1403" y="15"/>
                </a:lnTo>
                <a:lnTo>
                  <a:pt x="1389" y="0"/>
                </a:lnTo>
                <a:lnTo>
                  <a:pt x="1389" y="15"/>
                </a:lnTo>
                <a:lnTo>
                  <a:pt x="1374" y="15"/>
                </a:lnTo>
                <a:lnTo>
                  <a:pt x="1374" y="31"/>
                </a:lnTo>
                <a:lnTo>
                  <a:pt x="1374" y="45"/>
                </a:lnTo>
                <a:lnTo>
                  <a:pt x="1374" y="61"/>
                </a:lnTo>
                <a:lnTo>
                  <a:pt x="1374" y="76"/>
                </a:lnTo>
                <a:lnTo>
                  <a:pt x="1374" y="92"/>
                </a:lnTo>
                <a:lnTo>
                  <a:pt x="1358" y="92"/>
                </a:lnTo>
                <a:lnTo>
                  <a:pt x="1358" y="107"/>
                </a:lnTo>
                <a:lnTo>
                  <a:pt x="1313" y="138"/>
                </a:lnTo>
                <a:lnTo>
                  <a:pt x="1282" y="152"/>
                </a:lnTo>
                <a:lnTo>
                  <a:pt x="1267" y="152"/>
                </a:lnTo>
                <a:lnTo>
                  <a:pt x="1267" y="168"/>
                </a:lnTo>
                <a:lnTo>
                  <a:pt x="1267" y="183"/>
                </a:lnTo>
                <a:lnTo>
                  <a:pt x="1267" y="198"/>
                </a:lnTo>
                <a:lnTo>
                  <a:pt x="1251" y="198"/>
                </a:lnTo>
                <a:lnTo>
                  <a:pt x="1251" y="214"/>
                </a:lnTo>
                <a:lnTo>
                  <a:pt x="1236" y="228"/>
                </a:lnTo>
                <a:lnTo>
                  <a:pt x="1220" y="228"/>
                </a:lnTo>
                <a:lnTo>
                  <a:pt x="1206" y="245"/>
                </a:lnTo>
                <a:lnTo>
                  <a:pt x="1206" y="259"/>
                </a:lnTo>
                <a:lnTo>
                  <a:pt x="1191" y="259"/>
                </a:lnTo>
                <a:lnTo>
                  <a:pt x="1191" y="275"/>
                </a:lnTo>
                <a:lnTo>
                  <a:pt x="1191" y="290"/>
                </a:lnTo>
                <a:lnTo>
                  <a:pt x="1175" y="290"/>
                </a:lnTo>
                <a:lnTo>
                  <a:pt x="1175" y="305"/>
                </a:lnTo>
                <a:lnTo>
                  <a:pt x="1160" y="305"/>
                </a:lnTo>
                <a:lnTo>
                  <a:pt x="1144" y="321"/>
                </a:lnTo>
                <a:lnTo>
                  <a:pt x="1129" y="335"/>
                </a:lnTo>
                <a:lnTo>
                  <a:pt x="1129" y="352"/>
                </a:lnTo>
                <a:lnTo>
                  <a:pt x="1115" y="352"/>
                </a:lnTo>
                <a:lnTo>
                  <a:pt x="1115" y="335"/>
                </a:lnTo>
                <a:lnTo>
                  <a:pt x="1115" y="321"/>
                </a:lnTo>
                <a:lnTo>
                  <a:pt x="1115" y="305"/>
                </a:lnTo>
                <a:lnTo>
                  <a:pt x="1115" y="290"/>
                </a:lnTo>
                <a:lnTo>
                  <a:pt x="1115" y="275"/>
                </a:lnTo>
                <a:lnTo>
                  <a:pt x="1129" y="275"/>
                </a:lnTo>
                <a:lnTo>
                  <a:pt x="1115" y="275"/>
                </a:lnTo>
                <a:lnTo>
                  <a:pt x="1115" y="259"/>
                </a:lnTo>
                <a:lnTo>
                  <a:pt x="1099" y="245"/>
                </a:lnTo>
                <a:lnTo>
                  <a:pt x="1099" y="228"/>
                </a:lnTo>
                <a:lnTo>
                  <a:pt x="1084" y="214"/>
                </a:lnTo>
                <a:lnTo>
                  <a:pt x="1068" y="214"/>
                </a:lnTo>
                <a:lnTo>
                  <a:pt x="1068" y="198"/>
                </a:lnTo>
                <a:lnTo>
                  <a:pt x="1053" y="214"/>
                </a:lnTo>
                <a:lnTo>
                  <a:pt x="1037" y="198"/>
                </a:lnTo>
                <a:lnTo>
                  <a:pt x="1037" y="183"/>
                </a:lnTo>
                <a:lnTo>
                  <a:pt x="1022" y="183"/>
                </a:lnTo>
                <a:lnTo>
                  <a:pt x="1008" y="168"/>
                </a:lnTo>
                <a:lnTo>
                  <a:pt x="992" y="168"/>
                </a:lnTo>
                <a:lnTo>
                  <a:pt x="977" y="168"/>
                </a:lnTo>
                <a:lnTo>
                  <a:pt x="977" y="152"/>
                </a:lnTo>
                <a:lnTo>
                  <a:pt x="961" y="152"/>
                </a:lnTo>
                <a:lnTo>
                  <a:pt x="946" y="152"/>
                </a:lnTo>
                <a:lnTo>
                  <a:pt x="932" y="152"/>
                </a:lnTo>
                <a:lnTo>
                  <a:pt x="915" y="152"/>
                </a:lnTo>
                <a:lnTo>
                  <a:pt x="901" y="152"/>
                </a:lnTo>
                <a:lnTo>
                  <a:pt x="901" y="168"/>
                </a:lnTo>
                <a:lnTo>
                  <a:pt x="885" y="168"/>
                </a:lnTo>
                <a:lnTo>
                  <a:pt x="870" y="168"/>
                </a:lnTo>
                <a:lnTo>
                  <a:pt x="854" y="168"/>
                </a:lnTo>
                <a:lnTo>
                  <a:pt x="839" y="168"/>
                </a:lnTo>
                <a:lnTo>
                  <a:pt x="825" y="168"/>
                </a:lnTo>
                <a:lnTo>
                  <a:pt x="809" y="168"/>
                </a:lnTo>
                <a:lnTo>
                  <a:pt x="794" y="168"/>
                </a:lnTo>
                <a:lnTo>
                  <a:pt x="778" y="168"/>
                </a:lnTo>
                <a:lnTo>
                  <a:pt x="763" y="152"/>
                </a:lnTo>
                <a:lnTo>
                  <a:pt x="763" y="138"/>
                </a:lnTo>
                <a:lnTo>
                  <a:pt x="748" y="138"/>
                </a:lnTo>
                <a:lnTo>
                  <a:pt x="748" y="152"/>
                </a:lnTo>
                <a:lnTo>
                  <a:pt x="718" y="152"/>
                </a:lnTo>
                <a:lnTo>
                  <a:pt x="549" y="168"/>
                </a:lnTo>
                <a:lnTo>
                  <a:pt x="275" y="152"/>
                </a:lnTo>
                <a:lnTo>
                  <a:pt x="244" y="152"/>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80" name="Freeform 55"/>
          <p:cNvSpPr>
            <a:spLocks/>
          </p:cNvSpPr>
          <p:nvPr/>
        </p:nvSpPr>
        <p:spPr bwMode="auto">
          <a:xfrm>
            <a:off x="1941513" y="3989007"/>
            <a:ext cx="1509712" cy="1952625"/>
          </a:xfrm>
          <a:custGeom>
            <a:avLst/>
            <a:gdLst>
              <a:gd name="T0" fmla="*/ 177717827 w 1710"/>
              <a:gd name="T1" fmla="*/ 53399586 h 2549"/>
              <a:gd name="T2" fmla="*/ 226044489 w 1710"/>
              <a:gd name="T3" fmla="*/ 71590629 h 2549"/>
              <a:gd name="T4" fmla="*/ 273591630 w 1710"/>
              <a:gd name="T5" fmla="*/ 36382098 h 2549"/>
              <a:gd name="T6" fmla="*/ 368686684 w 1710"/>
              <a:gd name="T7" fmla="*/ 0 h 2549"/>
              <a:gd name="T8" fmla="*/ 356994807 w 1710"/>
              <a:gd name="T9" fmla="*/ 44597827 h 2549"/>
              <a:gd name="T10" fmla="*/ 380378562 w 1710"/>
              <a:gd name="T11" fmla="*/ 62788882 h 2549"/>
              <a:gd name="T12" fmla="*/ 417013346 w 1710"/>
              <a:gd name="T13" fmla="*/ 26993568 h 2549"/>
              <a:gd name="T14" fmla="*/ 487164721 w 1710"/>
              <a:gd name="T15" fmla="*/ 53399586 h 2549"/>
              <a:gd name="T16" fmla="*/ 570567898 w 1710"/>
              <a:gd name="T17" fmla="*/ 53399586 h 2549"/>
              <a:gd name="T18" fmla="*/ 678133523 w 1710"/>
              <a:gd name="T19" fmla="*/ 99170968 h 2549"/>
              <a:gd name="T20" fmla="*/ 797391908 w 1710"/>
              <a:gd name="T21" fmla="*/ 160786284 h 2549"/>
              <a:gd name="T22" fmla="*/ 891706503 w 1710"/>
              <a:gd name="T23" fmla="*/ 206557713 h 2549"/>
              <a:gd name="T24" fmla="*/ 928341508 w 1710"/>
              <a:gd name="T25" fmla="*/ 259957275 h 2549"/>
              <a:gd name="T26" fmla="*/ 950946570 w 1710"/>
              <a:gd name="T27" fmla="*/ 286363282 h 2549"/>
              <a:gd name="T28" fmla="*/ 999273232 w 1710"/>
              <a:gd name="T29" fmla="*/ 313943620 h 2549"/>
              <a:gd name="T30" fmla="*/ 1166077820 w 1710"/>
              <a:gd name="T31" fmla="*/ 367343183 h 2549"/>
              <a:gd name="T32" fmla="*/ 1284556629 w 1710"/>
              <a:gd name="T33" fmla="*/ 421330390 h 2549"/>
              <a:gd name="T34" fmla="*/ 1308719960 w 1710"/>
              <a:gd name="T35" fmla="*/ 501722742 h 2549"/>
              <a:gd name="T36" fmla="*/ 1201154335 w 1710"/>
              <a:gd name="T37" fmla="*/ 609109415 h 2549"/>
              <a:gd name="T38" fmla="*/ 1153606366 w 1710"/>
              <a:gd name="T39" fmla="*/ 716496089 h 2549"/>
              <a:gd name="T40" fmla="*/ 1070983648 w 1710"/>
              <a:gd name="T41" fmla="*/ 806277928 h 2549"/>
              <a:gd name="T42" fmla="*/ 975109901 w 1710"/>
              <a:gd name="T43" fmla="*/ 823882188 h 2549"/>
              <a:gd name="T44" fmla="*/ 904177957 w 1710"/>
              <a:gd name="T45" fmla="*/ 869066786 h 2549"/>
              <a:gd name="T46" fmla="*/ 808304209 w 1710"/>
              <a:gd name="T47" fmla="*/ 994643736 h 2549"/>
              <a:gd name="T48" fmla="*/ 702296854 w 1710"/>
              <a:gd name="T49" fmla="*/ 1039241552 h 2549"/>
              <a:gd name="T50" fmla="*/ 689825400 w 1710"/>
              <a:gd name="T51" fmla="*/ 1048630848 h 2549"/>
              <a:gd name="T52" fmla="*/ 665662069 w 1710"/>
              <a:gd name="T53" fmla="*/ 1111418940 h 2549"/>
              <a:gd name="T54" fmla="*/ 594731229 w 1710"/>
              <a:gd name="T55" fmla="*/ 1164819268 h 2549"/>
              <a:gd name="T56" fmla="*/ 547184143 w 1710"/>
              <a:gd name="T57" fmla="*/ 1174207798 h 2549"/>
              <a:gd name="T58" fmla="*/ 547184143 w 1710"/>
              <a:gd name="T59" fmla="*/ 1200614570 h 2549"/>
              <a:gd name="T60" fmla="*/ 535491383 w 1710"/>
              <a:gd name="T61" fmla="*/ 1227608126 h 2549"/>
              <a:gd name="T62" fmla="*/ 500415751 w 1710"/>
              <a:gd name="T63" fmla="*/ 1290396984 h 2549"/>
              <a:gd name="T64" fmla="*/ 500415751 w 1710"/>
              <a:gd name="T65" fmla="*/ 1361400806 h 2549"/>
              <a:gd name="T66" fmla="*/ 511328052 w 1710"/>
              <a:gd name="T67" fmla="*/ 1442380707 h 2549"/>
              <a:gd name="T68" fmla="*/ 559655597 w 1710"/>
              <a:gd name="T69" fmla="*/ 1469373497 h 2549"/>
              <a:gd name="T70" fmla="*/ 547184143 w 1710"/>
              <a:gd name="T71" fmla="*/ 1486977756 h 2549"/>
              <a:gd name="T72" fmla="*/ 476252420 w 1710"/>
              <a:gd name="T73" fmla="*/ 1486977756 h 2549"/>
              <a:gd name="T74" fmla="*/ 427925647 w 1710"/>
              <a:gd name="T75" fmla="*/ 1442380707 h 2549"/>
              <a:gd name="T76" fmla="*/ 380378562 w 1710"/>
              <a:gd name="T77" fmla="*/ 1326192287 h 2549"/>
              <a:gd name="T78" fmla="*/ 368686684 w 1710"/>
              <a:gd name="T79" fmla="*/ 1308001244 h 2549"/>
              <a:gd name="T80" fmla="*/ 380378562 w 1710"/>
              <a:gd name="T81" fmla="*/ 1263403429 h 2549"/>
              <a:gd name="T82" fmla="*/ 356994807 w 1710"/>
              <a:gd name="T83" fmla="*/ 1200614570 h 2549"/>
              <a:gd name="T84" fmla="*/ 356994807 w 1710"/>
              <a:gd name="T85" fmla="*/ 1137825712 h 2549"/>
              <a:gd name="T86" fmla="*/ 368686684 w 1710"/>
              <a:gd name="T87" fmla="*/ 985841989 h 2549"/>
              <a:gd name="T88" fmla="*/ 380378562 w 1710"/>
              <a:gd name="T89" fmla="*/ 744075661 h 2549"/>
              <a:gd name="T90" fmla="*/ 273591630 w 1710"/>
              <a:gd name="T91" fmla="*/ 618498711 h 2549"/>
              <a:gd name="T92" fmla="*/ 190189281 w 1710"/>
              <a:gd name="T93" fmla="*/ 537518810 h 2549"/>
              <a:gd name="T94" fmla="*/ 130950318 w 1710"/>
              <a:gd name="T95" fmla="*/ 448323179 h 2549"/>
              <a:gd name="T96" fmla="*/ 83402322 w 1710"/>
              <a:gd name="T97" fmla="*/ 394336738 h 2549"/>
              <a:gd name="T98" fmla="*/ 83402322 w 1710"/>
              <a:gd name="T99" fmla="*/ 358541436 h 2549"/>
              <a:gd name="T100" fmla="*/ 107565653 w 1710"/>
              <a:gd name="T101" fmla="*/ 322746133 h 2549"/>
              <a:gd name="T102" fmla="*/ 142642195 w 1710"/>
              <a:gd name="T103" fmla="*/ 241766232 h 2549"/>
              <a:gd name="T104" fmla="*/ 201881158 w 1710"/>
              <a:gd name="T105" fmla="*/ 170174813 h 2549"/>
              <a:gd name="T106" fmla="*/ 166805526 w 1710"/>
              <a:gd name="T107" fmla="*/ 71590629 h 2549"/>
              <a:gd name="T108" fmla="*/ 142642195 w 1710"/>
              <a:gd name="T109" fmla="*/ 89781672 h 2549"/>
              <a:gd name="T110" fmla="*/ 94315506 w 1710"/>
              <a:gd name="T111" fmla="*/ 80979925 h 2549"/>
              <a:gd name="T112" fmla="*/ 35075646 w 1710"/>
              <a:gd name="T113" fmla="*/ 53399586 h 2549"/>
              <a:gd name="T114" fmla="*/ 0 w 1710"/>
              <a:gd name="T115" fmla="*/ 36382098 h 2549"/>
              <a:gd name="T116" fmla="*/ 10912305 w 1710"/>
              <a:gd name="T117" fmla="*/ 8802516 h 2549"/>
              <a:gd name="T118" fmla="*/ 59238991 w 1710"/>
              <a:gd name="T119" fmla="*/ 26993568 h 2549"/>
              <a:gd name="T120" fmla="*/ 118478864 w 1710"/>
              <a:gd name="T121" fmla="*/ 62788882 h 25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10"/>
              <a:gd name="T184" fmla="*/ 0 h 2549"/>
              <a:gd name="T185" fmla="*/ 1710 w 1710"/>
              <a:gd name="T186" fmla="*/ 2549 h 25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10" h="2549">
                <a:moveTo>
                  <a:pt x="183" y="91"/>
                </a:moveTo>
                <a:lnTo>
                  <a:pt x="183" y="91"/>
                </a:lnTo>
                <a:lnTo>
                  <a:pt x="198" y="91"/>
                </a:lnTo>
                <a:lnTo>
                  <a:pt x="214" y="91"/>
                </a:lnTo>
                <a:lnTo>
                  <a:pt x="228" y="91"/>
                </a:lnTo>
                <a:lnTo>
                  <a:pt x="244" y="107"/>
                </a:lnTo>
                <a:lnTo>
                  <a:pt x="259" y="107"/>
                </a:lnTo>
                <a:lnTo>
                  <a:pt x="275" y="122"/>
                </a:lnTo>
                <a:lnTo>
                  <a:pt x="290" y="122"/>
                </a:lnTo>
                <a:lnTo>
                  <a:pt x="305" y="122"/>
                </a:lnTo>
                <a:lnTo>
                  <a:pt x="305" y="107"/>
                </a:lnTo>
                <a:lnTo>
                  <a:pt x="321" y="91"/>
                </a:lnTo>
                <a:lnTo>
                  <a:pt x="335" y="76"/>
                </a:lnTo>
                <a:lnTo>
                  <a:pt x="351" y="62"/>
                </a:lnTo>
                <a:lnTo>
                  <a:pt x="366" y="62"/>
                </a:lnTo>
                <a:lnTo>
                  <a:pt x="381" y="46"/>
                </a:lnTo>
                <a:lnTo>
                  <a:pt x="397" y="46"/>
                </a:lnTo>
                <a:lnTo>
                  <a:pt x="428" y="31"/>
                </a:lnTo>
                <a:lnTo>
                  <a:pt x="442" y="31"/>
                </a:lnTo>
                <a:lnTo>
                  <a:pt x="458" y="15"/>
                </a:lnTo>
                <a:lnTo>
                  <a:pt x="473" y="15"/>
                </a:lnTo>
                <a:lnTo>
                  <a:pt x="473" y="0"/>
                </a:lnTo>
                <a:lnTo>
                  <a:pt x="488" y="0"/>
                </a:lnTo>
                <a:lnTo>
                  <a:pt x="488" y="15"/>
                </a:lnTo>
                <a:lnTo>
                  <a:pt x="488" y="31"/>
                </a:lnTo>
                <a:lnTo>
                  <a:pt x="473" y="46"/>
                </a:lnTo>
                <a:lnTo>
                  <a:pt x="458" y="62"/>
                </a:lnTo>
                <a:lnTo>
                  <a:pt x="458" y="76"/>
                </a:lnTo>
                <a:lnTo>
                  <a:pt x="458" y="91"/>
                </a:lnTo>
                <a:lnTo>
                  <a:pt x="458" y="107"/>
                </a:lnTo>
                <a:lnTo>
                  <a:pt x="458" y="122"/>
                </a:lnTo>
                <a:lnTo>
                  <a:pt x="473" y="122"/>
                </a:lnTo>
                <a:lnTo>
                  <a:pt x="488" y="107"/>
                </a:lnTo>
                <a:lnTo>
                  <a:pt x="488" y="91"/>
                </a:lnTo>
                <a:lnTo>
                  <a:pt x="488" y="76"/>
                </a:lnTo>
                <a:lnTo>
                  <a:pt x="488" y="62"/>
                </a:lnTo>
                <a:lnTo>
                  <a:pt x="504" y="62"/>
                </a:lnTo>
                <a:lnTo>
                  <a:pt x="518" y="46"/>
                </a:lnTo>
                <a:lnTo>
                  <a:pt x="535" y="46"/>
                </a:lnTo>
                <a:lnTo>
                  <a:pt x="549" y="46"/>
                </a:lnTo>
                <a:lnTo>
                  <a:pt x="549" y="62"/>
                </a:lnTo>
                <a:lnTo>
                  <a:pt x="564" y="62"/>
                </a:lnTo>
                <a:lnTo>
                  <a:pt x="580" y="76"/>
                </a:lnTo>
                <a:lnTo>
                  <a:pt x="595" y="76"/>
                </a:lnTo>
                <a:lnTo>
                  <a:pt x="611" y="91"/>
                </a:lnTo>
                <a:lnTo>
                  <a:pt x="625" y="91"/>
                </a:lnTo>
                <a:lnTo>
                  <a:pt x="642" y="91"/>
                </a:lnTo>
                <a:lnTo>
                  <a:pt x="656" y="91"/>
                </a:lnTo>
                <a:lnTo>
                  <a:pt x="671" y="91"/>
                </a:lnTo>
                <a:lnTo>
                  <a:pt x="687" y="91"/>
                </a:lnTo>
                <a:lnTo>
                  <a:pt x="702" y="91"/>
                </a:lnTo>
                <a:lnTo>
                  <a:pt x="718" y="91"/>
                </a:lnTo>
                <a:lnTo>
                  <a:pt x="732" y="91"/>
                </a:lnTo>
                <a:lnTo>
                  <a:pt x="747" y="91"/>
                </a:lnTo>
                <a:lnTo>
                  <a:pt x="763" y="91"/>
                </a:lnTo>
                <a:lnTo>
                  <a:pt x="778" y="91"/>
                </a:lnTo>
                <a:lnTo>
                  <a:pt x="778" y="107"/>
                </a:lnTo>
                <a:lnTo>
                  <a:pt x="809" y="122"/>
                </a:lnTo>
                <a:lnTo>
                  <a:pt x="825" y="138"/>
                </a:lnTo>
                <a:lnTo>
                  <a:pt x="854" y="153"/>
                </a:lnTo>
                <a:lnTo>
                  <a:pt x="870" y="169"/>
                </a:lnTo>
                <a:lnTo>
                  <a:pt x="885" y="198"/>
                </a:lnTo>
                <a:lnTo>
                  <a:pt x="916" y="214"/>
                </a:lnTo>
                <a:lnTo>
                  <a:pt x="930" y="229"/>
                </a:lnTo>
                <a:lnTo>
                  <a:pt x="961" y="260"/>
                </a:lnTo>
                <a:lnTo>
                  <a:pt x="977" y="260"/>
                </a:lnTo>
                <a:lnTo>
                  <a:pt x="992" y="274"/>
                </a:lnTo>
                <a:lnTo>
                  <a:pt x="1008" y="274"/>
                </a:lnTo>
                <a:lnTo>
                  <a:pt x="1023" y="274"/>
                </a:lnTo>
                <a:lnTo>
                  <a:pt x="1037" y="290"/>
                </a:lnTo>
                <a:lnTo>
                  <a:pt x="1068" y="290"/>
                </a:lnTo>
                <a:lnTo>
                  <a:pt x="1084" y="290"/>
                </a:lnTo>
                <a:lnTo>
                  <a:pt x="1099" y="305"/>
                </a:lnTo>
                <a:lnTo>
                  <a:pt x="1113" y="305"/>
                </a:lnTo>
                <a:lnTo>
                  <a:pt x="1129" y="321"/>
                </a:lnTo>
                <a:lnTo>
                  <a:pt x="1129" y="336"/>
                </a:lnTo>
                <a:lnTo>
                  <a:pt x="1144" y="352"/>
                </a:lnTo>
                <a:lnTo>
                  <a:pt x="1144" y="367"/>
                </a:lnTo>
                <a:lnTo>
                  <a:pt x="1160" y="381"/>
                </a:lnTo>
                <a:lnTo>
                  <a:pt x="1160" y="397"/>
                </a:lnTo>
                <a:lnTo>
                  <a:pt x="1160" y="412"/>
                </a:lnTo>
                <a:lnTo>
                  <a:pt x="1175" y="412"/>
                </a:lnTo>
                <a:lnTo>
                  <a:pt x="1175" y="428"/>
                </a:lnTo>
                <a:lnTo>
                  <a:pt x="1191" y="428"/>
                </a:lnTo>
                <a:lnTo>
                  <a:pt x="1191" y="443"/>
                </a:lnTo>
                <a:lnTo>
                  <a:pt x="1191" y="458"/>
                </a:lnTo>
                <a:lnTo>
                  <a:pt x="1191" y="474"/>
                </a:lnTo>
                <a:lnTo>
                  <a:pt x="1191" y="488"/>
                </a:lnTo>
                <a:lnTo>
                  <a:pt x="1206" y="488"/>
                </a:lnTo>
                <a:lnTo>
                  <a:pt x="1220" y="488"/>
                </a:lnTo>
                <a:lnTo>
                  <a:pt x="1236" y="488"/>
                </a:lnTo>
                <a:lnTo>
                  <a:pt x="1236" y="504"/>
                </a:lnTo>
                <a:lnTo>
                  <a:pt x="1267" y="519"/>
                </a:lnTo>
                <a:lnTo>
                  <a:pt x="1282" y="535"/>
                </a:lnTo>
                <a:lnTo>
                  <a:pt x="1313" y="550"/>
                </a:lnTo>
                <a:lnTo>
                  <a:pt x="1343" y="550"/>
                </a:lnTo>
                <a:lnTo>
                  <a:pt x="1358" y="565"/>
                </a:lnTo>
                <a:lnTo>
                  <a:pt x="1389" y="581"/>
                </a:lnTo>
                <a:lnTo>
                  <a:pt x="1420" y="581"/>
                </a:lnTo>
                <a:lnTo>
                  <a:pt x="1434" y="595"/>
                </a:lnTo>
                <a:lnTo>
                  <a:pt x="1465" y="611"/>
                </a:lnTo>
                <a:lnTo>
                  <a:pt x="1496" y="626"/>
                </a:lnTo>
                <a:lnTo>
                  <a:pt x="1510" y="641"/>
                </a:lnTo>
                <a:lnTo>
                  <a:pt x="1541" y="641"/>
                </a:lnTo>
                <a:lnTo>
                  <a:pt x="1557" y="657"/>
                </a:lnTo>
                <a:lnTo>
                  <a:pt x="1587" y="672"/>
                </a:lnTo>
                <a:lnTo>
                  <a:pt x="1617" y="688"/>
                </a:lnTo>
                <a:lnTo>
                  <a:pt x="1634" y="718"/>
                </a:lnTo>
                <a:lnTo>
                  <a:pt x="1648" y="718"/>
                </a:lnTo>
                <a:lnTo>
                  <a:pt x="1663" y="718"/>
                </a:lnTo>
                <a:lnTo>
                  <a:pt x="1694" y="748"/>
                </a:lnTo>
                <a:lnTo>
                  <a:pt x="1694" y="779"/>
                </a:lnTo>
                <a:lnTo>
                  <a:pt x="1694" y="809"/>
                </a:lnTo>
                <a:lnTo>
                  <a:pt x="1710" y="840"/>
                </a:lnTo>
                <a:lnTo>
                  <a:pt x="1679" y="855"/>
                </a:lnTo>
                <a:lnTo>
                  <a:pt x="1663" y="871"/>
                </a:lnTo>
                <a:lnTo>
                  <a:pt x="1648" y="902"/>
                </a:lnTo>
                <a:lnTo>
                  <a:pt x="1634" y="916"/>
                </a:lnTo>
                <a:lnTo>
                  <a:pt x="1603" y="947"/>
                </a:lnTo>
                <a:lnTo>
                  <a:pt x="1587" y="962"/>
                </a:lnTo>
                <a:lnTo>
                  <a:pt x="1572" y="993"/>
                </a:lnTo>
                <a:lnTo>
                  <a:pt x="1557" y="1023"/>
                </a:lnTo>
                <a:lnTo>
                  <a:pt x="1541" y="1038"/>
                </a:lnTo>
                <a:lnTo>
                  <a:pt x="1527" y="1054"/>
                </a:lnTo>
                <a:lnTo>
                  <a:pt x="1527" y="1085"/>
                </a:lnTo>
                <a:lnTo>
                  <a:pt x="1510" y="1099"/>
                </a:lnTo>
                <a:lnTo>
                  <a:pt x="1510" y="1130"/>
                </a:lnTo>
                <a:lnTo>
                  <a:pt x="1496" y="1145"/>
                </a:lnTo>
                <a:lnTo>
                  <a:pt x="1496" y="1176"/>
                </a:lnTo>
                <a:lnTo>
                  <a:pt x="1480" y="1206"/>
                </a:lnTo>
                <a:lnTo>
                  <a:pt x="1480" y="1221"/>
                </a:lnTo>
                <a:lnTo>
                  <a:pt x="1465" y="1252"/>
                </a:lnTo>
                <a:lnTo>
                  <a:pt x="1465" y="1268"/>
                </a:lnTo>
                <a:lnTo>
                  <a:pt x="1450" y="1297"/>
                </a:lnTo>
                <a:lnTo>
                  <a:pt x="1434" y="1313"/>
                </a:lnTo>
                <a:lnTo>
                  <a:pt x="1420" y="1328"/>
                </a:lnTo>
                <a:lnTo>
                  <a:pt x="1403" y="1344"/>
                </a:lnTo>
                <a:lnTo>
                  <a:pt x="1389" y="1359"/>
                </a:lnTo>
                <a:lnTo>
                  <a:pt x="1374" y="1374"/>
                </a:lnTo>
                <a:lnTo>
                  <a:pt x="1358" y="1374"/>
                </a:lnTo>
                <a:lnTo>
                  <a:pt x="1343" y="1374"/>
                </a:lnTo>
                <a:lnTo>
                  <a:pt x="1327" y="1374"/>
                </a:lnTo>
                <a:lnTo>
                  <a:pt x="1313" y="1374"/>
                </a:lnTo>
                <a:lnTo>
                  <a:pt x="1282" y="1390"/>
                </a:lnTo>
                <a:lnTo>
                  <a:pt x="1267" y="1390"/>
                </a:lnTo>
                <a:lnTo>
                  <a:pt x="1251" y="1390"/>
                </a:lnTo>
                <a:lnTo>
                  <a:pt x="1251" y="1404"/>
                </a:lnTo>
                <a:lnTo>
                  <a:pt x="1236" y="1404"/>
                </a:lnTo>
                <a:lnTo>
                  <a:pt x="1220" y="1420"/>
                </a:lnTo>
                <a:lnTo>
                  <a:pt x="1206" y="1420"/>
                </a:lnTo>
                <a:lnTo>
                  <a:pt x="1191" y="1435"/>
                </a:lnTo>
                <a:lnTo>
                  <a:pt x="1175" y="1451"/>
                </a:lnTo>
                <a:lnTo>
                  <a:pt x="1160" y="1481"/>
                </a:lnTo>
                <a:lnTo>
                  <a:pt x="1160" y="1497"/>
                </a:lnTo>
                <a:lnTo>
                  <a:pt x="1160" y="1527"/>
                </a:lnTo>
                <a:lnTo>
                  <a:pt x="1144" y="1542"/>
                </a:lnTo>
                <a:lnTo>
                  <a:pt x="1113" y="1573"/>
                </a:lnTo>
                <a:lnTo>
                  <a:pt x="1099" y="1604"/>
                </a:lnTo>
                <a:lnTo>
                  <a:pt x="1084" y="1634"/>
                </a:lnTo>
                <a:lnTo>
                  <a:pt x="1053" y="1664"/>
                </a:lnTo>
                <a:lnTo>
                  <a:pt x="1037" y="1695"/>
                </a:lnTo>
                <a:lnTo>
                  <a:pt x="1008" y="1725"/>
                </a:lnTo>
                <a:lnTo>
                  <a:pt x="992" y="1740"/>
                </a:lnTo>
                <a:lnTo>
                  <a:pt x="961" y="1771"/>
                </a:lnTo>
                <a:lnTo>
                  <a:pt x="946" y="1771"/>
                </a:lnTo>
                <a:lnTo>
                  <a:pt x="930" y="1771"/>
                </a:lnTo>
                <a:lnTo>
                  <a:pt x="916" y="1771"/>
                </a:lnTo>
                <a:lnTo>
                  <a:pt x="901" y="1771"/>
                </a:lnTo>
                <a:lnTo>
                  <a:pt x="901" y="1756"/>
                </a:lnTo>
                <a:lnTo>
                  <a:pt x="885" y="1756"/>
                </a:lnTo>
                <a:lnTo>
                  <a:pt x="870" y="1756"/>
                </a:lnTo>
                <a:lnTo>
                  <a:pt x="854" y="1756"/>
                </a:lnTo>
                <a:lnTo>
                  <a:pt x="870" y="1771"/>
                </a:lnTo>
                <a:lnTo>
                  <a:pt x="885" y="1787"/>
                </a:lnTo>
                <a:lnTo>
                  <a:pt x="885" y="1802"/>
                </a:lnTo>
                <a:lnTo>
                  <a:pt x="901" y="1818"/>
                </a:lnTo>
                <a:lnTo>
                  <a:pt x="901" y="1832"/>
                </a:lnTo>
                <a:lnTo>
                  <a:pt x="901" y="1847"/>
                </a:lnTo>
                <a:lnTo>
                  <a:pt x="885" y="1863"/>
                </a:lnTo>
                <a:lnTo>
                  <a:pt x="870" y="1878"/>
                </a:lnTo>
                <a:lnTo>
                  <a:pt x="854" y="1894"/>
                </a:lnTo>
                <a:lnTo>
                  <a:pt x="839" y="1909"/>
                </a:lnTo>
                <a:lnTo>
                  <a:pt x="825" y="1909"/>
                </a:lnTo>
                <a:lnTo>
                  <a:pt x="794" y="1923"/>
                </a:lnTo>
                <a:lnTo>
                  <a:pt x="778" y="1923"/>
                </a:lnTo>
                <a:lnTo>
                  <a:pt x="763" y="1939"/>
                </a:lnTo>
                <a:lnTo>
                  <a:pt x="763" y="1970"/>
                </a:lnTo>
                <a:lnTo>
                  <a:pt x="763" y="1985"/>
                </a:lnTo>
                <a:lnTo>
                  <a:pt x="747" y="2001"/>
                </a:lnTo>
                <a:lnTo>
                  <a:pt x="747" y="2016"/>
                </a:lnTo>
                <a:lnTo>
                  <a:pt x="732" y="2016"/>
                </a:lnTo>
                <a:lnTo>
                  <a:pt x="718" y="2016"/>
                </a:lnTo>
                <a:lnTo>
                  <a:pt x="702" y="2001"/>
                </a:lnTo>
                <a:lnTo>
                  <a:pt x="687" y="2001"/>
                </a:lnTo>
                <a:lnTo>
                  <a:pt x="687" y="2016"/>
                </a:lnTo>
                <a:lnTo>
                  <a:pt x="687" y="2030"/>
                </a:lnTo>
                <a:lnTo>
                  <a:pt x="687" y="2046"/>
                </a:lnTo>
                <a:lnTo>
                  <a:pt x="702" y="2061"/>
                </a:lnTo>
                <a:lnTo>
                  <a:pt x="702" y="2046"/>
                </a:lnTo>
                <a:lnTo>
                  <a:pt x="718" y="2046"/>
                </a:lnTo>
                <a:lnTo>
                  <a:pt x="732" y="2030"/>
                </a:lnTo>
                <a:lnTo>
                  <a:pt x="732" y="2046"/>
                </a:lnTo>
                <a:lnTo>
                  <a:pt x="718" y="2061"/>
                </a:lnTo>
                <a:lnTo>
                  <a:pt x="718" y="2077"/>
                </a:lnTo>
                <a:lnTo>
                  <a:pt x="702" y="2077"/>
                </a:lnTo>
                <a:lnTo>
                  <a:pt x="687" y="2092"/>
                </a:lnTo>
                <a:lnTo>
                  <a:pt x="687" y="2106"/>
                </a:lnTo>
                <a:lnTo>
                  <a:pt x="687" y="2123"/>
                </a:lnTo>
                <a:lnTo>
                  <a:pt x="687" y="2137"/>
                </a:lnTo>
                <a:lnTo>
                  <a:pt x="671" y="2153"/>
                </a:lnTo>
                <a:lnTo>
                  <a:pt x="656" y="2168"/>
                </a:lnTo>
                <a:lnTo>
                  <a:pt x="656" y="2184"/>
                </a:lnTo>
                <a:lnTo>
                  <a:pt x="642" y="2199"/>
                </a:lnTo>
                <a:lnTo>
                  <a:pt x="656" y="2213"/>
                </a:lnTo>
                <a:lnTo>
                  <a:pt x="671" y="2213"/>
                </a:lnTo>
                <a:lnTo>
                  <a:pt x="671" y="2229"/>
                </a:lnTo>
                <a:lnTo>
                  <a:pt x="687" y="2244"/>
                </a:lnTo>
                <a:lnTo>
                  <a:pt x="687" y="2260"/>
                </a:lnTo>
                <a:lnTo>
                  <a:pt x="671" y="2275"/>
                </a:lnTo>
                <a:lnTo>
                  <a:pt x="656" y="2306"/>
                </a:lnTo>
                <a:lnTo>
                  <a:pt x="642" y="2320"/>
                </a:lnTo>
                <a:lnTo>
                  <a:pt x="642" y="2351"/>
                </a:lnTo>
                <a:lnTo>
                  <a:pt x="625" y="2367"/>
                </a:lnTo>
                <a:lnTo>
                  <a:pt x="625" y="2397"/>
                </a:lnTo>
                <a:lnTo>
                  <a:pt x="625" y="2413"/>
                </a:lnTo>
                <a:lnTo>
                  <a:pt x="642" y="2427"/>
                </a:lnTo>
                <a:lnTo>
                  <a:pt x="642" y="2443"/>
                </a:lnTo>
                <a:lnTo>
                  <a:pt x="656" y="2458"/>
                </a:lnTo>
                <a:lnTo>
                  <a:pt x="656" y="2473"/>
                </a:lnTo>
                <a:lnTo>
                  <a:pt x="671" y="2473"/>
                </a:lnTo>
                <a:lnTo>
                  <a:pt x="671" y="2489"/>
                </a:lnTo>
                <a:lnTo>
                  <a:pt x="687" y="2489"/>
                </a:lnTo>
                <a:lnTo>
                  <a:pt x="687" y="2504"/>
                </a:lnTo>
                <a:lnTo>
                  <a:pt x="702" y="2504"/>
                </a:lnTo>
                <a:lnTo>
                  <a:pt x="718" y="2504"/>
                </a:lnTo>
                <a:lnTo>
                  <a:pt x="732" y="2520"/>
                </a:lnTo>
                <a:lnTo>
                  <a:pt x="732" y="2534"/>
                </a:lnTo>
                <a:lnTo>
                  <a:pt x="718" y="2534"/>
                </a:lnTo>
                <a:lnTo>
                  <a:pt x="702" y="2534"/>
                </a:lnTo>
                <a:lnTo>
                  <a:pt x="687" y="2549"/>
                </a:lnTo>
                <a:lnTo>
                  <a:pt x="671" y="2549"/>
                </a:lnTo>
                <a:lnTo>
                  <a:pt x="656" y="2549"/>
                </a:lnTo>
                <a:lnTo>
                  <a:pt x="642" y="2549"/>
                </a:lnTo>
                <a:lnTo>
                  <a:pt x="642" y="2534"/>
                </a:lnTo>
                <a:lnTo>
                  <a:pt x="625" y="2534"/>
                </a:lnTo>
                <a:lnTo>
                  <a:pt x="611" y="2534"/>
                </a:lnTo>
                <a:lnTo>
                  <a:pt x="595" y="2520"/>
                </a:lnTo>
                <a:lnTo>
                  <a:pt x="595" y="2504"/>
                </a:lnTo>
                <a:lnTo>
                  <a:pt x="580" y="2504"/>
                </a:lnTo>
                <a:lnTo>
                  <a:pt x="595" y="2504"/>
                </a:lnTo>
                <a:lnTo>
                  <a:pt x="580" y="2473"/>
                </a:lnTo>
                <a:lnTo>
                  <a:pt x="549" y="2458"/>
                </a:lnTo>
                <a:lnTo>
                  <a:pt x="535" y="2427"/>
                </a:lnTo>
                <a:lnTo>
                  <a:pt x="518" y="2397"/>
                </a:lnTo>
                <a:lnTo>
                  <a:pt x="504" y="2367"/>
                </a:lnTo>
                <a:lnTo>
                  <a:pt x="504" y="2336"/>
                </a:lnTo>
                <a:lnTo>
                  <a:pt x="488" y="2306"/>
                </a:lnTo>
                <a:lnTo>
                  <a:pt x="488" y="2275"/>
                </a:lnTo>
                <a:lnTo>
                  <a:pt x="488" y="2260"/>
                </a:lnTo>
                <a:lnTo>
                  <a:pt x="488" y="2244"/>
                </a:lnTo>
                <a:lnTo>
                  <a:pt x="473" y="2244"/>
                </a:lnTo>
                <a:lnTo>
                  <a:pt x="473" y="2229"/>
                </a:lnTo>
                <a:lnTo>
                  <a:pt x="473" y="2199"/>
                </a:lnTo>
                <a:lnTo>
                  <a:pt x="473" y="2184"/>
                </a:lnTo>
                <a:lnTo>
                  <a:pt x="473" y="2153"/>
                </a:lnTo>
                <a:lnTo>
                  <a:pt x="488" y="2153"/>
                </a:lnTo>
                <a:lnTo>
                  <a:pt x="504" y="2137"/>
                </a:lnTo>
                <a:lnTo>
                  <a:pt x="504" y="2106"/>
                </a:lnTo>
                <a:lnTo>
                  <a:pt x="504" y="2077"/>
                </a:lnTo>
                <a:lnTo>
                  <a:pt x="504" y="2061"/>
                </a:lnTo>
                <a:lnTo>
                  <a:pt x="488" y="2061"/>
                </a:lnTo>
                <a:lnTo>
                  <a:pt x="473" y="2061"/>
                </a:lnTo>
                <a:lnTo>
                  <a:pt x="458" y="2046"/>
                </a:lnTo>
                <a:lnTo>
                  <a:pt x="458" y="2030"/>
                </a:lnTo>
                <a:lnTo>
                  <a:pt x="458" y="2016"/>
                </a:lnTo>
                <a:lnTo>
                  <a:pt x="473" y="2001"/>
                </a:lnTo>
                <a:lnTo>
                  <a:pt x="458" y="1985"/>
                </a:lnTo>
                <a:lnTo>
                  <a:pt x="458" y="1954"/>
                </a:lnTo>
                <a:lnTo>
                  <a:pt x="458" y="1939"/>
                </a:lnTo>
                <a:lnTo>
                  <a:pt x="458" y="1923"/>
                </a:lnTo>
                <a:lnTo>
                  <a:pt x="458" y="1878"/>
                </a:lnTo>
                <a:lnTo>
                  <a:pt x="458" y="1847"/>
                </a:lnTo>
                <a:lnTo>
                  <a:pt x="473" y="1802"/>
                </a:lnTo>
                <a:lnTo>
                  <a:pt x="473" y="1756"/>
                </a:lnTo>
                <a:lnTo>
                  <a:pt x="473" y="1725"/>
                </a:lnTo>
                <a:lnTo>
                  <a:pt x="473" y="1680"/>
                </a:lnTo>
                <a:lnTo>
                  <a:pt x="473" y="1649"/>
                </a:lnTo>
                <a:lnTo>
                  <a:pt x="473" y="1618"/>
                </a:lnTo>
                <a:lnTo>
                  <a:pt x="473" y="1542"/>
                </a:lnTo>
                <a:lnTo>
                  <a:pt x="488" y="1451"/>
                </a:lnTo>
                <a:lnTo>
                  <a:pt x="488" y="1374"/>
                </a:lnTo>
                <a:lnTo>
                  <a:pt x="488" y="1297"/>
                </a:lnTo>
                <a:lnTo>
                  <a:pt x="488" y="1268"/>
                </a:lnTo>
                <a:lnTo>
                  <a:pt x="488" y="1221"/>
                </a:lnTo>
                <a:lnTo>
                  <a:pt x="488" y="1190"/>
                </a:lnTo>
                <a:lnTo>
                  <a:pt x="473" y="1161"/>
                </a:lnTo>
                <a:lnTo>
                  <a:pt x="458" y="1130"/>
                </a:lnTo>
                <a:lnTo>
                  <a:pt x="428" y="1114"/>
                </a:lnTo>
                <a:lnTo>
                  <a:pt x="412" y="1099"/>
                </a:lnTo>
                <a:lnTo>
                  <a:pt x="381" y="1085"/>
                </a:lnTo>
                <a:lnTo>
                  <a:pt x="351" y="1054"/>
                </a:lnTo>
                <a:lnTo>
                  <a:pt x="321" y="1038"/>
                </a:lnTo>
                <a:lnTo>
                  <a:pt x="305" y="1023"/>
                </a:lnTo>
                <a:lnTo>
                  <a:pt x="290" y="993"/>
                </a:lnTo>
                <a:lnTo>
                  <a:pt x="275" y="978"/>
                </a:lnTo>
                <a:lnTo>
                  <a:pt x="259" y="962"/>
                </a:lnTo>
                <a:lnTo>
                  <a:pt x="259" y="947"/>
                </a:lnTo>
                <a:lnTo>
                  <a:pt x="244" y="931"/>
                </a:lnTo>
                <a:lnTo>
                  <a:pt x="244" y="916"/>
                </a:lnTo>
                <a:lnTo>
                  <a:pt x="228" y="902"/>
                </a:lnTo>
                <a:lnTo>
                  <a:pt x="228" y="886"/>
                </a:lnTo>
                <a:lnTo>
                  <a:pt x="228" y="855"/>
                </a:lnTo>
                <a:lnTo>
                  <a:pt x="214" y="840"/>
                </a:lnTo>
                <a:lnTo>
                  <a:pt x="198" y="809"/>
                </a:lnTo>
                <a:lnTo>
                  <a:pt x="183" y="779"/>
                </a:lnTo>
                <a:lnTo>
                  <a:pt x="168" y="764"/>
                </a:lnTo>
                <a:lnTo>
                  <a:pt x="168" y="748"/>
                </a:lnTo>
                <a:lnTo>
                  <a:pt x="152" y="733"/>
                </a:lnTo>
                <a:lnTo>
                  <a:pt x="152" y="718"/>
                </a:lnTo>
                <a:lnTo>
                  <a:pt x="138" y="718"/>
                </a:lnTo>
                <a:lnTo>
                  <a:pt x="121" y="702"/>
                </a:lnTo>
                <a:lnTo>
                  <a:pt x="121" y="688"/>
                </a:lnTo>
                <a:lnTo>
                  <a:pt x="107" y="672"/>
                </a:lnTo>
                <a:lnTo>
                  <a:pt x="121" y="672"/>
                </a:lnTo>
                <a:lnTo>
                  <a:pt x="121" y="657"/>
                </a:lnTo>
                <a:lnTo>
                  <a:pt x="121" y="641"/>
                </a:lnTo>
                <a:lnTo>
                  <a:pt x="107" y="626"/>
                </a:lnTo>
                <a:lnTo>
                  <a:pt x="107" y="611"/>
                </a:lnTo>
                <a:lnTo>
                  <a:pt x="121" y="595"/>
                </a:lnTo>
                <a:lnTo>
                  <a:pt x="138" y="581"/>
                </a:lnTo>
                <a:lnTo>
                  <a:pt x="152" y="565"/>
                </a:lnTo>
                <a:lnTo>
                  <a:pt x="168" y="550"/>
                </a:lnTo>
                <a:lnTo>
                  <a:pt x="152" y="550"/>
                </a:lnTo>
                <a:lnTo>
                  <a:pt x="138" y="550"/>
                </a:lnTo>
                <a:lnTo>
                  <a:pt x="121" y="504"/>
                </a:lnTo>
                <a:lnTo>
                  <a:pt x="138" y="474"/>
                </a:lnTo>
                <a:lnTo>
                  <a:pt x="138" y="443"/>
                </a:lnTo>
                <a:lnTo>
                  <a:pt x="168" y="428"/>
                </a:lnTo>
                <a:lnTo>
                  <a:pt x="168" y="412"/>
                </a:lnTo>
                <a:lnTo>
                  <a:pt x="183" y="412"/>
                </a:lnTo>
                <a:lnTo>
                  <a:pt x="198" y="397"/>
                </a:lnTo>
                <a:lnTo>
                  <a:pt x="214" y="381"/>
                </a:lnTo>
                <a:lnTo>
                  <a:pt x="228" y="352"/>
                </a:lnTo>
                <a:lnTo>
                  <a:pt x="244" y="336"/>
                </a:lnTo>
                <a:lnTo>
                  <a:pt x="244" y="321"/>
                </a:lnTo>
                <a:lnTo>
                  <a:pt x="259" y="290"/>
                </a:lnTo>
                <a:lnTo>
                  <a:pt x="259" y="260"/>
                </a:lnTo>
                <a:lnTo>
                  <a:pt x="259" y="229"/>
                </a:lnTo>
                <a:lnTo>
                  <a:pt x="259" y="198"/>
                </a:lnTo>
                <a:lnTo>
                  <a:pt x="244" y="169"/>
                </a:lnTo>
                <a:lnTo>
                  <a:pt x="244" y="153"/>
                </a:lnTo>
                <a:lnTo>
                  <a:pt x="228" y="138"/>
                </a:lnTo>
                <a:lnTo>
                  <a:pt x="214" y="122"/>
                </a:lnTo>
                <a:lnTo>
                  <a:pt x="214" y="107"/>
                </a:lnTo>
                <a:lnTo>
                  <a:pt x="198" y="107"/>
                </a:lnTo>
                <a:lnTo>
                  <a:pt x="183" y="122"/>
                </a:lnTo>
                <a:lnTo>
                  <a:pt x="183" y="138"/>
                </a:lnTo>
                <a:lnTo>
                  <a:pt x="183" y="153"/>
                </a:lnTo>
                <a:lnTo>
                  <a:pt x="168" y="169"/>
                </a:lnTo>
                <a:lnTo>
                  <a:pt x="152" y="169"/>
                </a:lnTo>
                <a:lnTo>
                  <a:pt x="138" y="153"/>
                </a:lnTo>
                <a:lnTo>
                  <a:pt x="121" y="138"/>
                </a:lnTo>
                <a:lnTo>
                  <a:pt x="107" y="138"/>
                </a:lnTo>
                <a:lnTo>
                  <a:pt x="107" y="122"/>
                </a:lnTo>
                <a:lnTo>
                  <a:pt x="92" y="122"/>
                </a:lnTo>
                <a:lnTo>
                  <a:pt x="92" y="107"/>
                </a:lnTo>
                <a:lnTo>
                  <a:pt x="76" y="107"/>
                </a:lnTo>
                <a:lnTo>
                  <a:pt x="61" y="107"/>
                </a:lnTo>
                <a:lnTo>
                  <a:pt x="61" y="91"/>
                </a:lnTo>
                <a:lnTo>
                  <a:pt x="45" y="91"/>
                </a:lnTo>
                <a:lnTo>
                  <a:pt x="45" y="76"/>
                </a:lnTo>
                <a:lnTo>
                  <a:pt x="31" y="62"/>
                </a:lnTo>
                <a:lnTo>
                  <a:pt x="14" y="62"/>
                </a:lnTo>
                <a:lnTo>
                  <a:pt x="0" y="62"/>
                </a:lnTo>
                <a:lnTo>
                  <a:pt x="0" y="46"/>
                </a:lnTo>
                <a:lnTo>
                  <a:pt x="0" y="31"/>
                </a:lnTo>
                <a:lnTo>
                  <a:pt x="0" y="15"/>
                </a:lnTo>
                <a:lnTo>
                  <a:pt x="0" y="0"/>
                </a:lnTo>
                <a:lnTo>
                  <a:pt x="0" y="15"/>
                </a:lnTo>
                <a:lnTo>
                  <a:pt x="14" y="15"/>
                </a:lnTo>
                <a:lnTo>
                  <a:pt x="31" y="15"/>
                </a:lnTo>
                <a:lnTo>
                  <a:pt x="45" y="15"/>
                </a:lnTo>
                <a:lnTo>
                  <a:pt x="61" y="15"/>
                </a:lnTo>
                <a:lnTo>
                  <a:pt x="76" y="31"/>
                </a:lnTo>
                <a:lnTo>
                  <a:pt x="76" y="46"/>
                </a:lnTo>
                <a:lnTo>
                  <a:pt x="92" y="46"/>
                </a:lnTo>
                <a:lnTo>
                  <a:pt x="92" y="62"/>
                </a:lnTo>
                <a:lnTo>
                  <a:pt x="107" y="76"/>
                </a:lnTo>
                <a:lnTo>
                  <a:pt x="107" y="91"/>
                </a:lnTo>
                <a:lnTo>
                  <a:pt x="121" y="107"/>
                </a:lnTo>
                <a:lnTo>
                  <a:pt x="138" y="107"/>
                </a:lnTo>
                <a:lnTo>
                  <a:pt x="152" y="107"/>
                </a:lnTo>
                <a:lnTo>
                  <a:pt x="168" y="91"/>
                </a:lnTo>
                <a:lnTo>
                  <a:pt x="183" y="91"/>
                </a:lnTo>
              </a:path>
            </a:pathLst>
          </a:custGeom>
          <a:solidFill>
            <a:srgbClr val="B7DBFF"/>
          </a:solidFill>
          <a:ln w="0">
            <a:no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cxnSp>
        <p:nvCxnSpPr>
          <p:cNvPr id="281" name="AutoShape 56"/>
          <p:cNvCxnSpPr>
            <a:cxnSpLocks noChangeShapeType="1"/>
          </p:cNvCxnSpPr>
          <p:nvPr/>
        </p:nvCxnSpPr>
        <p:spPr bwMode="auto">
          <a:xfrm flipV="1">
            <a:off x="2754313" y="3519107"/>
            <a:ext cx="1906587" cy="1157287"/>
          </a:xfrm>
          <a:prstGeom prst="straightConnector1">
            <a:avLst/>
          </a:prstGeom>
          <a:noFill/>
          <a:ln w="76200">
            <a:solidFill>
              <a:srgbClr val="66FF33"/>
            </a:solidFill>
            <a:round/>
            <a:headEnd/>
            <a:tailEnd/>
          </a:ln>
        </p:spPr>
      </p:cxnSp>
      <p:sp>
        <p:nvSpPr>
          <p:cNvPr id="282" name="Text Box 58"/>
          <p:cNvSpPr txBox="1">
            <a:spLocks noChangeArrowheads="1"/>
          </p:cNvSpPr>
          <p:nvPr/>
        </p:nvSpPr>
        <p:spPr bwMode="auto">
          <a:xfrm>
            <a:off x="630238" y="4552569"/>
            <a:ext cx="890587" cy="238125"/>
          </a:xfrm>
          <a:prstGeom prst="rect">
            <a:avLst/>
          </a:prstGeom>
          <a:noFill/>
          <a:ln w="12700">
            <a:noFill/>
            <a:miter lim="800000"/>
            <a:headEnd/>
            <a:tailEnd/>
          </a:ln>
        </p:spPr>
        <p:txBody>
          <a:bodyPr wrap="none" lIns="90000" tIns="43200" rIns="90000" bIns="43200">
            <a:spAutoFit/>
          </a:bodyPr>
          <a:lstStyle/>
          <a:p>
            <a:pPr eaLnBrk="0" fontAlgn="base" hangingPunct="0">
              <a:lnSpc>
                <a:spcPct val="80000"/>
              </a:lnSpc>
              <a:spcBef>
                <a:spcPct val="0"/>
              </a:spcBef>
              <a:spcAft>
                <a:spcPct val="0"/>
              </a:spcAft>
            </a:pPr>
            <a:r>
              <a:rPr lang="en-GB" sz="1000" b="1" dirty="0">
                <a:solidFill>
                  <a:srgbClr val="000000"/>
                </a:solidFill>
                <a:latin typeface="Arial" charset="0"/>
              </a:rPr>
              <a:t>Star Alliance</a:t>
            </a:r>
          </a:p>
        </p:txBody>
      </p:sp>
      <p:sp>
        <p:nvSpPr>
          <p:cNvPr id="283" name="Text Box 60"/>
          <p:cNvSpPr txBox="1">
            <a:spLocks noChangeArrowheads="1"/>
          </p:cNvSpPr>
          <p:nvPr/>
        </p:nvSpPr>
        <p:spPr bwMode="auto">
          <a:xfrm>
            <a:off x="644525" y="4754182"/>
            <a:ext cx="765175" cy="238125"/>
          </a:xfrm>
          <a:prstGeom prst="rect">
            <a:avLst/>
          </a:prstGeom>
          <a:noFill/>
          <a:ln w="12700">
            <a:noFill/>
            <a:miter lim="800000"/>
            <a:headEnd/>
            <a:tailEnd/>
          </a:ln>
        </p:spPr>
        <p:txBody>
          <a:bodyPr wrap="none" lIns="90000" tIns="43200" rIns="90000" bIns="43200">
            <a:spAutoFit/>
          </a:bodyPr>
          <a:lstStyle/>
          <a:p>
            <a:pPr eaLnBrk="0" fontAlgn="base" hangingPunct="0">
              <a:lnSpc>
                <a:spcPct val="80000"/>
              </a:lnSpc>
              <a:spcBef>
                <a:spcPct val="0"/>
              </a:spcBef>
              <a:spcAft>
                <a:spcPct val="0"/>
              </a:spcAft>
            </a:pPr>
            <a:r>
              <a:rPr lang="en-GB" sz="1000" b="1" dirty="0">
                <a:solidFill>
                  <a:srgbClr val="000000"/>
                </a:solidFill>
                <a:latin typeface="Arial" charset="0"/>
              </a:rPr>
              <a:t>Air France</a:t>
            </a:r>
          </a:p>
        </p:txBody>
      </p:sp>
      <p:sp>
        <p:nvSpPr>
          <p:cNvPr id="284" name="Text Box 62"/>
          <p:cNvSpPr txBox="1">
            <a:spLocks noChangeArrowheads="1"/>
          </p:cNvSpPr>
          <p:nvPr/>
        </p:nvSpPr>
        <p:spPr bwMode="auto">
          <a:xfrm>
            <a:off x="635000" y="4955794"/>
            <a:ext cx="476250" cy="238125"/>
          </a:xfrm>
          <a:prstGeom prst="rect">
            <a:avLst/>
          </a:prstGeom>
          <a:noFill/>
          <a:ln w="12700">
            <a:noFill/>
            <a:miter lim="800000"/>
            <a:headEnd/>
            <a:tailEnd/>
          </a:ln>
        </p:spPr>
        <p:txBody>
          <a:bodyPr wrap="none" lIns="90000" tIns="43200" rIns="90000" bIns="43200">
            <a:spAutoFit/>
          </a:bodyPr>
          <a:lstStyle/>
          <a:p>
            <a:pPr eaLnBrk="0" fontAlgn="base" hangingPunct="0">
              <a:lnSpc>
                <a:spcPct val="80000"/>
              </a:lnSpc>
              <a:spcBef>
                <a:spcPct val="0"/>
              </a:spcBef>
              <a:spcAft>
                <a:spcPct val="0"/>
              </a:spcAft>
            </a:pPr>
            <a:r>
              <a:rPr lang="en-GB" sz="1000" b="1" dirty="0">
                <a:solidFill>
                  <a:srgbClr val="000000"/>
                </a:solidFill>
                <a:latin typeface="Arial" charset="0"/>
              </a:rPr>
              <a:t>Delta</a:t>
            </a:r>
          </a:p>
        </p:txBody>
      </p:sp>
      <p:sp>
        <p:nvSpPr>
          <p:cNvPr id="285" name="Text Box 64"/>
          <p:cNvSpPr txBox="1">
            <a:spLocks noChangeArrowheads="1"/>
          </p:cNvSpPr>
          <p:nvPr/>
        </p:nvSpPr>
        <p:spPr bwMode="auto">
          <a:xfrm>
            <a:off x="635000" y="5359019"/>
            <a:ext cx="819150" cy="238125"/>
          </a:xfrm>
          <a:prstGeom prst="rect">
            <a:avLst/>
          </a:prstGeom>
          <a:noFill/>
          <a:ln w="12700">
            <a:noFill/>
            <a:miter lim="800000"/>
            <a:headEnd/>
            <a:tailEnd/>
          </a:ln>
        </p:spPr>
        <p:txBody>
          <a:bodyPr wrap="none" lIns="90000" tIns="43200" rIns="90000" bIns="43200">
            <a:spAutoFit/>
          </a:bodyPr>
          <a:lstStyle/>
          <a:p>
            <a:pPr eaLnBrk="0" fontAlgn="base" hangingPunct="0">
              <a:lnSpc>
                <a:spcPct val="80000"/>
              </a:lnSpc>
              <a:spcBef>
                <a:spcPct val="0"/>
              </a:spcBef>
              <a:spcAft>
                <a:spcPct val="0"/>
              </a:spcAft>
            </a:pPr>
            <a:r>
              <a:rPr lang="en-GB" sz="1000" b="1" dirty="0">
                <a:solidFill>
                  <a:srgbClr val="000000"/>
                </a:solidFill>
                <a:latin typeface="Arial" charset="0"/>
              </a:rPr>
              <a:t>Continental</a:t>
            </a:r>
          </a:p>
        </p:txBody>
      </p:sp>
      <p:sp>
        <p:nvSpPr>
          <p:cNvPr id="286" name="Text Box 66"/>
          <p:cNvSpPr txBox="1">
            <a:spLocks noChangeArrowheads="1"/>
          </p:cNvSpPr>
          <p:nvPr/>
        </p:nvSpPr>
        <p:spPr bwMode="auto">
          <a:xfrm>
            <a:off x="635000" y="5560632"/>
            <a:ext cx="1116013" cy="238125"/>
          </a:xfrm>
          <a:prstGeom prst="rect">
            <a:avLst/>
          </a:prstGeom>
          <a:noFill/>
          <a:ln w="12700">
            <a:noFill/>
            <a:miter lim="800000"/>
            <a:headEnd/>
            <a:tailEnd/>
          </a:ln>
        </p:spPr>
        <p:txBody>
          <a:bodyPr wrap="none" lIns="90000" tIns="43200" rIns="90000" bIns="43200">
            <a:spAutoFit/>
          </a:bodyPr>
          <a:lstStyle/>
          <a:p>
            <a:pPr eaLnBrk="0" fontAlgn="base" hangingPunct="0">
              <a:lnSpc>
                <a:spcPct val="80000"/>
              </a:lnSpc>
              <a:spcBef>
                <a:spcPct val="0"/>
              </a:spcBef>
              <a:spcAft>
                <a:spcPct val="0"/>
              </a:spcAft>
            </a:pPr>
            <a:r>
              <a:rPr lang="en-GB" sz="1000" b="1" dirty="0">
                <a:solidFill>
                  <a:srgbClr val="000000"/>
                </a:solidFill>
                <a:latin typeface="Arial" charset="0"/>
              </a:rPr>
              <a:t>KLM / Northwest</a:t>
            </a:r>
          </a:p>
        </p:txBody>
      </p:sp>
      <p:sp>
        <p:nvSpPr>
          <p:cNvPr id="287" name="Text Box 68"/>
          <p:cNvSpPr txBox="1">
            <a:spLocks noChangeArrowheads="1"/>
          </p:cNvSpPr>
          <p:nvPr/>
        </p:nvSpPr>
        <p:spPr bwMode="auto">
          <a:xfrm>
            <a:off x="635000" y="5762244"/>
            <a:ext cx="1328738" cy="238125"/>
          </a:xfrm>
          <a:prstGeom prst="rect">
            <a:avLst/>
          </a:prstGeom>
          <a:noFill/>
          <a:ln w="12700">
            <a:noFill/>
            <a:miter lim="800000"/>
            <a:headEnd/>
            <a:tailEnd/>
          </a:ln>
        </p:spPr>
        <p:txBody>
          <a:bodyPr wrap="none" lIns="90000" tIns="43200" rIns="90000" bIns="43200">
            <a:spAutoFit/>
          </a:bodyPr>
          <a:lstStyle/>
          <a:p>
            <a:pPr eaLnBrk="0" fontAlgn="base" hangingPunct="0">
              <a:lnSpc>
                <a:spcPct val="80000"/>
              </a:lnSpc>
              <a:spcBef>
                <a:spcPct val="0"/>
              </a:spcBef>
              <a:spcAft>
                <a:spcPct val="0"/>
              </a:spcAft>
            </a:pPr>
            <a:r>
              <a:rPr lang="en-GB" sz="1000" b="1" dirty="0">
                <a:solidFill>
                  <a:srgbClr val="000000"/>
                </a:solidFill>
                <a:latin typeface="Arial" charset="0"/>
              </a:rPr>
              <a:t>SN Brussels Airlines</a:t>
            </a:r>
          </a:p>
        </p:txBody>
      </p:sp>
      <p:sp>
        <p:nvSpPr>
          <p:cNvPr id="288" name="Text Box 70"/>
          <p:cNvSpPr txBox="1">
            <a:spLocks noChangeArrowheads="1"/>
          </p:cNvSpPr>
          <p:nvPr/>
        </p:nvSpPr>
        <p:spPr bwMode="auto">
          <a:xfrm>
            <a:off x="635000" y="5963857"/>
            <a:ext cx="496888" cy="238125"/>
          </a:xfrm>
          <a:prstGeom prst="rect">
            <a:avLst/>
          </a:prstGeom>
          <a:noFill/>
          <a:ln w="12700">
            <a:noFill/>
            <a:miter lim="800000"/>
            <a:headEnd/>
            <a:tailEnd/>
          </a:ln>
        </p:spPr>
        <p:txBody>
          <a:bodyPr wrap="none" lIns="90000" tIns="43200" rIns="90000" bIns="43200">
            <a:spAutoFit/>
          </a:bodyPr>
          <a:lstStyle/>
          <a:p>
            <a:pPr eaLnBrk="0" fontAlgn="base" hangingPunct="0">
              <a:lnSpc>
                <a:spcPct val="80000"/>
              </a:lnSpc>
              <a:spcBef>
                <a:spcPct val="0"/>
              </a:spcBef>
              <a:spcAft>
                <a:spcPct val="0"/>
              </a:spcAft>
            </a:pPr>
            <a:r>
              <a:rPr lang="en-GB" sz="1000" b="1" dirty="0">
                <a:solidFill>
                  <a:srgbClr val="000000"/>
                </a:solidFill>
                <a:latin typeface="Arial" charset="0"/>
              </a:rPr>
              <a:t>Iberia</a:t>
            </a:r>
          </a:p>
        </p:txBody>
      </p:sp>
      <p:sp>
        <p:nvSpPr>
          <p:cNvPr id="289" name="Text Box 109"/>
          <p:cNvSpPr txBox="1">
            <a:spLocks noChangeArrowheads="1"/>
          </p:cNvSpPr>
          <p:nvPr/>
        </p:nvSpPr>
        <p:spPr bwMode="auto">
          <a:xfrm>
            <a:off x="644525" y="6165469"/>
            <a:ext cx="2151063" cy="238125"/>
          </a:xfrm>
          <a:prstGeom prst="rect">
            <a:avLst/>
          </a:prstGeom>
          <a:noFill/>
          <a:ln w="12700">
            <a:noFill/>
            <a:miter lim="800000"/>
            <a:headEnd/>
            <a:tailEnd/>
          </a:ln>
        </p:spPr>
        <p:txBody>
          <a:bodyPr wrap="none" lIns="90000" tIns="43200" rIns="90000" bIns="43200">
            <a:spAutoFit/>
          </a:bodyPr>
          <a:lstStyle/>
          <a:p>
            <a:pPr eaLnBrk="0" fontAlgn="base" hangingPunct="0">
              <a:lnSpc>
                <a:spcPct val="80000"/>
              </a:lnSpc>
              <a:spcBef>
                <a:spcPct val="0"/>
              </a:spcBef>
              <a:spcAft>
                <a:spcPct val="0"/>
              </a:spcAft>
            </a:pPr>
            <a:r>
              <a:rPr lang="en-GB" sz="1000" b="1" dirty="0">
                <a:solidFill>
                  <a:srgbClr val="000000"/>
                </a:solidFill>
                <a:latin typeface="Arial" charset="0"/>
              </a:rPr>
              <a:t>Royal Air Maroc, Air Lib, Air Littoral</a:t>
            </a:r>
          </a:p>
        </p:txBody>
      </p:sp>
      <p:grpSp>
        <p:nvGrpSpPr>
          <p:cNvPr id="290" name="Group 113"/>
          <p:cNvGrpSpPr>
            <a:grpSpLocks/>
          </p:cNvGrpSpPr>
          <p:nvPr/>
        </p:nvGrpSpPr>
        <p:grpSpPr bwMode="auto">
          <a:xfrm>
            <a:off x="1169988" y="3057144"/>
            <a:ext cx="423862" cy="493713"/>
            <a:chOff x="734" y="1861"/>
            <a:chExt cx="267" cy="311"/>
          </a:xfrm>
        </p:grpSpPr>
        <p:sp>
          <p:nvSpPr>
            <p:cNvPr id="291" name="Freeform 114"/>
            <p:cNvSpPr>
              <a:spLocks/>
            </p:cNvSpPr>
            <p:nvPr/>
          </p:nvSpPr>
          <p:spPr bwMode="auto">
            <a:xfrm>
              <a:off x="836" y="1894"/>
              <a:ext cx="51" cy="61"/>
            </a:xfrm>
            <a:custGeom>
              <a:avLst/>
              <a:gdLst>
                <a:gd name="T0" fmla="*/ 14 w 92"/>
                <a:gd name="T1" fmla="*/ 0 h 122"/>
                <a:gd name="T2" fmla="*/ 9 w 92"/>
                <a:gd name="T3" fmla="*/ 0 h 122"/>
                <a:gd name="T4" fmla="*/ 9 w 92"/>
                <a:gd name="T5" fmla="*/ 0 h 122"/>
                <a:gd name="T6" fmla="*/ 5 w 92"/>
                <a:gd name="T7" fmla="*/ 4 h 122"/>
                <a:gd name="T8" fmla="*/ 5 w 92"/>
                <a:gd name="T9" fmla="*/ 4 h 122"/>
                <a:gd name="T10" fmla="*/ 0 w 92"/>
                <a:gd name="T11" fmla="*/ 4 h 122"/>
                <a:gd name="T12" fmla="*/ 0 w 92"/>
                <a:gd name="T13" fmla="*/ 8 h 122"/>
                <a:gd name="T14" fmla="*/ 5 w 92"/>
                <a:gd name="T15" fmla="*/ 8 h 122"/>
                <a:gd name="T16" fmla="*/ 5 w 92"/>
                <a:gd name="T17" fmla="*/ 8 h 122"/>
                <a:gd name="T18" fmla="*/ 9 w 92"/>
                <a:gd name="T19" fmla="*/ 8 h 122"/>
                <a:gd name="T20" fmla="*/ 9 w 92"/>
                <a:gd name="T21" fmla="*/ 12 h 122"/>
                <a:gd name="T22" fmla="*/ 9 w 92"/>
                <a:gd name="T23" fmla="*/ 15 h 122"/>
                <a:gd name="T24" fmla="*/ 9 w 92"/>
                <a:gd name="T25" fmla="*/ 19 h 122"/>
                <a:gd name="T26" fmla="*/ 14 w 92"/>
                <a:gd name="T27" fmla="*/ 19 h 122"/>
                <a:gd name="T28" fmla="*/ 14 w 92"/>
                <a:gd name="T29" fmla="*/ 19 h 122"/>
                <a:gd name="T30" fmla="*/ 19 w 92"/>
                <a:gd name="T31" fmla="*/ 15 h 122"/>
                <a:gd name="T32" fmla="*/ 23 w 92"/>
                <a:gd name="T33" fmla="*/ 15 h 122"/>
                <a:gd name="T34" fmla="*/ 23 w 92"/>
                <a:gd name="T35" fmla="*/ 19 h 122"/>
                <a:gd name="T36" fmla="*/ 23 w 92"/>
                <a:gd name="T37" fmla="*/ 23 h 122"/>
                <a:gd name="T38" fmla="*/ 23 w 92"/>
                <a:gd name="T39" fmla="*/ 27 h 122"/>
                <a:gd name="T40" fmla="*/ 23 w 92"/>
                <a:gd name="T41" fmla="*/ 31 h 122"/>
                <a:gd name="T42" fmla="*/ 23 w 92"/>
                <a:gd name="T43" fmla="*/ 27 h 122"/>
                <a:gd name="T44" fmla="*/ 23 w 92"/>
                <a:gd name="T45" fmla="*/ 27 h 122"/>
                <a:gd name="T46" fmla="*/ 28 w 92"/>
                <a:gd name="T47" fmla="*/ 27 h 122"/>
                <a:gd name="T48" fmla="*/ 28 w 92"/>
                <a:gd name="T49" fmla="*/ 27 h 122"/>
                <a:gd name="T50" fmla="*/ 23 w 92"/>
                <a:gd name="T51" fmla="*/ 19 h 122"/>
                <a:gd name="T52" fmla="*/ 19 w 92"/>
                <a:gd name="T53" fmla="*/ 12 h 122"/>
                <a:gd name="T54" fmla="*/ 19 w 92"/>
                <a:gd name="T55" fmla="*/ 8 h 122"/>
                <a:gd name="T56" fmla="*/ 14 w 92"/>
                <a:gd name="T57" fmla="*/ 0 h 1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2"/>
                <a:gd name="T88" fmla="*/ 0 h 122"/>
                <a:gd name="T89" fmla="*/ 92 w 92"/>
                <a:gd name="T90" fmla="*/ 122 h 1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2" h="122">
                  <a:moveTo>
                    <a:pt x="46" y="0"/>
                  </a:moveTo>
                  <a:lnTo>
                    <a:pt x="30" y="0"/>
                  </a:lnTo>
                  <a:lnTo>
                    <a:pt x="16" y="15"/>
                  </a:lnTo>
                  <a:lnTo>
                    <a:pt x="0" y="15"/>
                  </a:lnTo>
                  <a:lnTo>
                    <a:pt x="0" y="31"/>
                  </a:lnTo>
                  <a:lnTo>
                    <a:pt x="16" y="31"/>
                  </a:lnTo>
                  <a:lnTo>
                    <a:pt x="30" y="31"/>
                  </a:lnTo>
                  <a:lnTo>
                    <a:pt x="30" y="45"/>
                  </a:lnTo>
                  <a:lnTo>
                    <a:pt x="30" y="61"/>
                  </a:lnTo>
                  <a:lnTo>
                    <a:pt x="30" y="76"/>
                  </a:lnTo>
                  <a:lnTo>
                    <a:pt x="46" y="76"/>
                  </a:lnTo>
                  <a:lnTo>
                    <a:pt x="61" y="61"/>
                  </a:lnTo>
                  <a:lnTo>
                    <a:pt x="76" y="61"/>
                  </a:lnTo>
                  <a:lnTo>
                    <a:pt x="76" y="76"/>
                  </a:lnTo>
                  <a:lnTo>
                    <a:pt x="76" y="92"/>
                  </a:lnTo>
                  <a:lnTo>
                    <a:pt x="76" y="107"/>
                  </a:lnTo>
                  <a:lnTo>
                    <a:pt x="76" y="122"/>
                  </a:lnTo>
                  <a:lnTo>
                    <a:pt x="76" y="107"/>
                  </a:lnTo>
                  <a:lnTo>
                    <a:pt x="92" y="107"/>
                  </a:lnTo>
                  <a:lnTo>
                    <a:pt x="76" y="76"/>
                  </a:lnTo>
                  <a:lnTo>
                    <a:pt x="61" y="45"/>
                  </a:lnTo>
                  <a:lnTo>
                    <a:pt x="61" y="31"/>
                  </a:lnTo>
                  <a:lnTo>
                    <a:pt x="46" y="0"/>
                  </a:lnTo>
                  <a:close/>
                </a:path>
              </a:pathLst>
            </a:custGeom>
            <a:solidFill>
              <a:srgbClr val="8CC68C"/>
            </a:solidFill>
            <a:ln w="9525">
              <a:solidFill>
                <a:srgbClr val="00FFFF"/>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92" name="Freeform 115"/>
            <p:cNvSpPr>
              <a:spLocks/>
            </p:cNvSpPr>
            <p:nvPr/>
          </p:nvSpPr>
          <p:spPr bwMode="auto">
            <a:xfrm>
              <a:off x="836" y="1894"/>
              <a:ext cx="51" cy="61"/>
            </a:xfrm>
            <a:custGeom>
              <a:avLst/>
              <a:gdLst>
                <a:gd name="T0" fmla="*/ 14 w 92"/>
                <a:gd name="T1" fmla="*/ 0 h 122"/>
                <a:gd name="T2" fmla="*/ 14 w 92"/>
                <a:gd name="T3" fmla="*/ 0 h 122"/>
                <a:gd name="T4" fmla="*/ 9 w 92"/>
                <a:gd name="T5" fmla="*/ 0 h 122"/>
                <a:gd name="T6" fmla="*/ 9 w 92"/>
                <a:gd name="T7" fmla="*/ 0 h 122"/>
                <a:gd name="T8" fmla="*/ 5 w 92"/>
                <a:gd name="T9" fmla="*/ 4 h 122"/>
                <a:gd name="T10" fmla="*/ 5 w 92"/>
                <a:gd name="T11" fmla="*/ 4 h 122"/>
                <a:gd name="T12" fmla="*/ 5 w 92"/>
                <a:gd name="T13" fmla="*/ 4 h 122"/>
                <a:gd name="T14" fmla="*/ 0 w 92"/>
                <a:gd name="T15" fmla="*/ 4 h 122"/>
                <a:gd name="T16" fmla="*/ 0 w 92"/>
                <a:gd name="T17" fmla="*/ 8 h 122"/>
                <a:gd name="T18" fmla="*/ 5 w 92"/>
                <a:gd name="T19" fmla="*/ 8 h 122"/>
                <a:gd name="T20" fmla="*/ 5 w 92"/>
                <a:gd name="T21" fmla="*/ 8 h 122"/>
                <a:gd name="T22" fmla="*/ 5 w 92"/>
                <a:gd name="T23" fmla="*/ 8 h 122"/>
                <a:gd name="T24" fmla="*/ 9 w 92"/>
                <a:gd name="T25" fmla="*/ 8 h 122"/>
                <a:gd name="T26" fmla="*/ 9 w 92"/>
                <a:gd name="T27" fmla="*/ 12 h 122"/>
                <a:gd name="T28" fmla="*/ 9 w 92"/>
                <a:gd name="T29" fmla="*/ 15 h 122"/>
                <a:gd name="T30" fmla="*/ 9 w 92"/>
                <a:gd name="T31" fmla="*/ 19 h 122"/>
                <a:gd name="T32" fmla="*/ 9 w 92"/>
                <a:gd name="T33" fmla="*/ 19 h 122"/>
                <a:gd name="T34" fmla="*/ 14 w 92"/>
                <a:gd name="T35" fmla="*/ 19 h 122"/>
                <a:gd name="T36" fmla="*/ 14 w 92"/>
                <a:gd name="T37" fmla="*/ 19 h 122"/>
                <a:gd name="T38" fmla="*/ 19 w 92"/>
                <a:gd name="T39" fmla="*/ 15 h 122"/>
                <a:gd name="T40" fmla="*/ 23 w 92"/>
                <a:gd name="T41" fmla="*/ 15 h 122"/>
                <a:gd name="T42" fmla="*/ 23 w 92"/>
                <a:gd name="T43" fmla="*/ 15 h 122"/>
                <a:gd name="T44" fmla="*/ 23 w 92"/>
                <a:gd name="T45" fmla="*/ 19 h 122"/>
                <a:gd name="T46" fmla="*/ 23 w 92"/>
                <a:gd name="T47" fmla="*/ 23 h 122"/>
                <a:gd name="T48" fmla="*/ 23 w 92"/>
                <a:gd name="T49" fmla="*/ 27 h 122"/>
                <a:gd name="T50" fmla="*/ 23 w 92"/>
                <a:gd name="T51" fmla="*/ 31 h 122"/>
                <a:gd name="T52" fmla="*/ 23 w 92"/>
                <a:gd name="T53" fmla="*/ 31 h 122"/>
                <a:gd name="T54" fmla="*/ 23 w 92"/>
                <a:gd name="T55" fmla="*/ 27 h 122"/>
                <a:gd name="T56" fmla="*/ 23 w 92"/>
                <a:gd name="T57" fmla="*/ 27 h 122"/>
                <a:gd name="T58" fmla="*/ 28 w 92"/>
                <a:gd name="T59" fmla="*/ 27 h 122"/>
                <a:gd name="T60" fmla="*/ 28 w 92"/>
                <a:gd name="T61" fmla="*/ 27 h 122"/>
                <a:gd name="T62" fmla="*/ 28 w 92"/>
                <a:gd name="T63" fmla="*/ 27 h 122"/>
                <a:gd name="T64" fmla="*/ 23 w 92"/>
                <a:gd name="T65" fmla="*/ 19 h 122"/>
                <a:gd name="T66" fmla="*/ 19 w 92"/>
                <a:gd name="T67" fmla="*/ 12 h 122"/>
                <a:gd name="T68" fmla="*/ 19 w 92"/>
                <a:gd name="T69" fmla="*/ 8 h 122"/>
                <a:gd name="T70" fmla="*/ 14 w 92"/>
                <a:gd name="T71" fmla="*/ 0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22"/>
                <a:gd name="T110" fmla="*/ 92 w 92"/>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22">
                  <a:moveTo>
                    <a:pt x="46" y="0"/>
                  </a:moveTo>
                  <a:lnTo>
                    <a:pt x="46" y="0"/>
                  </a:lnTo>
                  <a:lnTo>
                    <a:pt x="30" y="0"/>
                  </a:lnTo>
                  <a:lnTo>
                    <a:pt x="16" y="15"/>
                  </a:lnTo>
                  <a:lnTo>
                    <a:pt x="0" y="15"/>
                  </a:lnTo>
                  <a:lnTo>
                    <a:pt x="0" y="31"/>
                  </a:lnTo>
                  <a:lnTo>
                    <a:pt x="16" y="31"/>
                  </a:lnTo>
                  <a:lnTo>
                    <a:pt x="30" y="31"/>
                  </a:lnTo>
                  <a:lnTo>
                    <a:pt x="30" y="45"/>
                  </a:lnTo>
                  <a:lnTo>
                    <a:pt x="30" y="61"/>
                  </a:lnTo>
                  <a:lnTo>
                    <a:pt x="30" y="76"/>
                  </a:lnTo>
                  <a:lnTo>
                    <a:pt x="46" y="76"/>
                  </a:lnTo>
                  <a:lnTo>
                    <a:pt x="61" y="61"/>
                  </a:lnTo>
                  <a:lnTo>
                    <a:pt x="76" y="61"/>
                  </a:lnTo>
                  <a:lnTo>
                    <a:pt x="76" y="76"/>
                  </a:lnTo>
                  <a:lnTo>
                    <a:pt x="76" y="92"/>
                  </a:lnTo>
                  <a:lnTo>
                    <a:pt x="76" y="107"/>
                  </a:lnTo>
                  <a:lnTo>
                    <a:pt x="76" y="122"/>
                  </a:lnTo>
                  <a:lnTo>
                    <a:pt x="76" y="107"/>
                  </a:lnTo>
                  <a:lnTo>
                    <a:pt x="92" y="107"/>
                  </a:lnTo>
                  <a:lnTo>
                    <a:pt x="76" y="76"/>
                  </a:lnTo>
                  <a:lnTo>
                    <a:pt x="61" y="45"/>
                  </a:lnTo>
                  <a:lnTo>
                    <a:pt x="61" y="31"/>
                  </a:lnTo>
                  <a:lnTo>
                    <a:pt x="46" y="0"/>
                  </a:lnTo>
                </a:path>
              </a:pathLst>
            </a:custGeom>
            <a:solidFill>
              <a:srgbClr val="8CC68C"/>
            </a:solidFill>
            <a:ln w="0">
              <a:solidFill>
                <a:srgbClr val="00FFFF"/>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93" name="Oval 116"/>
            <p:cNvSpPr>
              <a:spLocks noChangeArrowheads="1"/>
            </p:cNvSpPr>
            <p:nvPr/>
          </p:nvSpPr>
          <p:spPr bwMode="auto">
            <a:xfrm>
              <a:off x="772" y="1903"/>
              <a:ext cx="199" cy="242"/>
            </a:xfrm>
            <a:prstGeom prst="ellipse">
              <a:avLst/>
            </a:prstGeom>
            <a:solidFill>
              <a:srgbClr val="8CC68C"/>
            </a:solidFill>
            <a:ln w="76200">
              <a:solidFill>
                <a:srgbClr val="00FFFF"/>
              </a:solidFill>
              <a:round/>
              <a:headEnd/>
              <a:tailEnd/>
            </a:ln>
          </p:spPr>
          <p:txBody>
            <a:bodyPr lIns="18000" tIns="43200" rIns="18000" bIns="43200" anchor="ctr"/>
            <a:lstStyle/>
            <a:p>
              <a:pPr eaLnBrk="0" fontAlgn="base" hangingPunct="0">
                <a:lnSpc>
                  <a:spcPct val="80000"/>
                </a:lnSpc>
                <a:spcBef>
                  <a:spcPct val="0"/>
                </a:spcBef>
                <a:spcAft>
                  <a:spcPct val="0"/>
                </a:spcAft>
              </a:pPr>
              <a:endParaRPr lang="en-US" sz="2200" b="1" dirty="0">
                <a:solidFill>
                  <a:srgbClr val="7D0C00"/>
                </a:solidFill>
                <a:latin typeface="Arial" charset="0"/>
              </a:endParaRPr>
            </a:p>
          </p:txBody>
        </p:sp>
        <p:sp>
          <p:nvSpPr>
            <p:cNvPr id="294" name="Oval 117"/>
            <p:cNvSpPr>
              <a:spLocks noChangeArrowheads="1"/>
            </p:cNvSpPr>
            <p:nvPr/>
          </p:nvSpPr>
          <p:spPr bwMode="auto">
            <a:xfrm>
              <a:off x="734" y="1861"/>
              <a:ext cx="267" cy="311"/>
            </a:xfrm>
            <a:prstGeom prst="ellipse">
              <a:avLst/>
            </a:prstGeom>
            <a:solidFill>
              <a:srgbClr val="8CC68C"/>
            </a:solidFill>
            <a:ln w="88900">
              <a:solidFill>
                <a:srgbClr val="FF3300"/>
              </a:solidFill>
              <a:round/>
              <a:headEnd/>
              <a:tailEnd/>
            </a:ln>
          </p:spPr>
          <p:txBody>
            <a:bodyPr lIns="18000" tIns="43200" rIns="18000" bIns="43200" anchor="ctr"/>
            <a:lstStyle/>
            <a:p>
              <a:pPr eaLnBrk="0" fontAlgn="base" hangingPunct="0">
                <a:lnSpc>
                  <a:spcPct val="80000"/>
                </a:lnSpc>
                <a:spcBef>
                  <a:spcPct val="0"/>
                </a:spcBef>
                <a:spcAft>
                  <a:spcPct val="0"/>
                </a:spcAft>
              </a:pPr>
              <a:endParaRPr lang="en-US" sz="2200" b="1" dirty="0">
                <a:solidFill>
                  <a:srgbClr val="000000"/>
                </a:solidFill>
                <a:latin typeface="Arial" charset="0"/>
              </a:endParaRPr>
            </a:p>
          </p:txBody>
        </p:sp>
        <p:sp>
          <p:nvSpPr>
            <p:cNvPr id="295" name="Oval 118"/>
            <p:cNvSpPr>
              <a:spLocks noChangeArrowheads="1"/>
            </p:cNvSpPr>
            <p:nvPr/>
          </p:nvSpPr>
          <p:spPr bwMode="auto">
            <a:xfrm>
              <a:off x="790" y="1930"/>
              <a:ext cx="152" cy="204"/>
            </a:xfrm>
            <a:prstGeom prst="ellipse">
              <a:avLst/>
            </a:prstGeom>
            <a:solidFill>
              <a:srgbClr val="8CC68C"/>
            </a:solidFill>
            <a:ln w="38100">
              <a:solidFill>
                <a:srgbClr val="660066"/>
              </a:solidFill>
              <a:round/>
              <a:headEnd/>
              <a:tailEnd/>
            </a:ln>
          </p:spPr>
          <p:txBody>
            <a:bodyPr wrap="none" lIns="90000" tIns="43200" rIns="90000" bIns="43200"/>
            <a:lstStyle/>
            <a:p>
              <a:pPr eaLnBrk="0" fontAlgn="base" hangingPunct="0">
                <a:lnSpc>
                  <a:spcPct val="80000"/>
                </a:lnSpc>
                <a:spcBef>
                  <a:spcPct val="0"/>
                </a:spcBef>
                <a:spcAft>
                  <a:spcPct val="0"/>
                </a:spcAft>
              </a:pPr>
              <a:endParaRPr lang="en-US" sz="2200" b="1" dirty="0">
                <a:solidFill>
                  <a:srgbClr val="7D0C00"/>
                </a:solidFill>
                <a:latin typeface="Arial" charset="0"/>
              </a:endParaRPr>
            </a:p>
          </p:txBody>
        </p:sp>
      </p:grpSp>
      <p:sp>
        <p:nvSpPr>
          <p:cNvPr id="296" name="Line 123"/>
          <p:cNvSpPr>
            <a:spLocks noChangeShapeType="1"/>
          </p:cNvSpPr>
          <p:nvPr/>
        </p:nvSpPr>
        <p:spPr bwMode="auto">
          <a:xfrm>
            <a:off x="1430338" y="3538157"/>
            <a:ext cx="1320800" cy="1219200"/>
          </a:xfrm>
          <a:prstGeom prst="line">
            <a:avLst/>
          </a:prstGeom>
          <a:noFill/>
          <a:ln w="76200">
            <a:solidFill>
              <a:srgbClr val="FF3300"/>
            </a:solidFill>
            <a:round/>
            <a:headEnd/>
            <a:tailEnd/>
          </a:ln>
        </p:spPr>
        <p:txBody>
          <a:bodyPr lIns="90000" tIns="43200" rIns="90000" bIns="43200">
            <a:spAutoFit/>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97" name="Line 124"/>
          <p:cNvSpPr>
            <a:spLocks noChangeShapeType="1"/>
          </p:cNvSpPr>
          <p:nvPr/>
        </p:nvSpPr>
        <p:spPr bwMode="auto">
          <a:xfrm>
            <a:off x="1476375" y="3509582"/>
            <a:ext cx="1320800" cy="1233487"/>
          </a:xfrm>
          <a:prstGeom prst="line">
            <a:avLst/>
          </a:prstGeom>
          <a:noFill/>
          <a:ln w="38100">
            <a:solidFill>
              <a:srgbClr val="660066"/>
            </a:solidFill>
            <a:round/>
            <a:headEnd/>
            <a:tailEnd/>
          </a:ln>
        </p:spPr>
        <p:txBody>
          <a:bodyPr lIns="90000" tIns="43200" rIns="90000" bIns="43200">
            <a:spAutoFit/>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98" name="Text Box 129"/>
          <p:cNvSpPr txBox="1">
            <a:spLocks noChangeArrowheads="1"/>
          </p:cNvSpPr>
          <p:nvPr/>
        </p:nvSpPr>
        <p:spPr bwMode="auto">
          <a:xfrm>
            <a:off x="644525" y="5157407"/>
            <a:ext cx="1012825" cy="238125"/>
          </a:xfrm>
          <a:prstGeom prst="rect">
            <a:avLst/>
          </a:prstGeom>
          <a:noFill/>
          <a:ln w="12700">
            <a:noFill/>
            <a:miter lim="800000"/>
            <a:headEnd/>
            <a:tailEnd/>
          </a:ln>
        </p:spPr>
        <p:txBody>
          <a:bodyPr wrap="none" lIns="90000" tIns="43200" rIns="90000" bIns="43200">
            <a:spAutoFit/>
          </a:bodyPr>
          <a:lstStyle/>
          <a:p>
            <a:pPr eaLnBrk="0" fontAlgn="base" hangingPunct="0">
              <a:lnSpc>
                <a:spcPct val="80000"/>
              </a:lnSpc>
              <a:spcBef>
                <a:spcPct val="0"/>
              </a:spcBef>
              <a:spcAft>
                <a:spcPct val="0"/>
              </a:spcAft>
            </a:pPr>
            <a:r>
              <a:rPr lang="en-GB" sz="1000" b="1" dirty="0">
                <a:solidFill>
                  <a:srgbClr val="000000"/>
                </a:solidFill>
                <a:latin typeface="Arial" charset="0"/>
              </a:rPr>
              <a:t>British Airways</a:t>
            </a:r>
          </a:p>
        </p:txBody>
      </p:sp>
      <p:grpSp>
        <p:nvGrpSpPr>
          <p:cNvPr id="299" name="Group 142"/>
          <p:cNvGrpSpPr>
            <a:grpSpLocks/>
          </p:cNvGrpSpPr>
          <p:nvPr/>
        </p:nvGrpSpPr>
        <p:grpSpPr bwMode="auto">
          <a:xfrm rot="-133588">
            <a:off x="1484313" y="3339719"/>
            <a:ext cx="3095625" cy="247650"/>
            <a:chOff x="995" y="2066"/>
            <a:chExt cx="1950" cy="156"/>
          </a:xfrm>
        </p:grpSpPr>
        <p:sp>
          <p:nvSpPr>
            <p:cNvPr id="300" name="AutoShape 143"/>
            <p:cNvSpPr>
              <a:spLocks noChangeArrowheads="1"/>
            </p:cNvSpPr>
            <p:nvPr/>
          </p:nvSpPr>
          <p:spPr bwMode="auto">
            <a:xfrm rot="5576726" flipH="1">
              <a:off x="1963" y="1191"/>
              <a:ext cx="90" cy="1874"/>
            </a:xfrm>
            <a:prstGeom prst="rtTriangle">
              <a:avLst/>
            </a:prstGeom>
            <a:solidFill>
              <a:srgbClr val="FF3300"/>
            </a:solidFill>
            <a:ln w="12700">
              <a:noFill/>
              <a:miter lim="800000"/>
              <a:headEnd/>
              <a:tailEnd/>
            </a:ln>
          </p:spPr>
          <p:txBody>
            <a:bodyPr lIns="90000" tIns="43200" rIns="90000" bIns="43200" anchor="ctr">
              <a:spAutoFit/>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301" name="AutoShape 144"/>
            <p:cNvSpPr>
              <a:spLocks noChangeArrowheads="1"/>
            </p:cNvSpPr>
            <p:nvPr/>
          </p:nvSpPr>
          <p:spPr bwMode="auto">
            <a:xfrm rot="5511440" flipV="1">
              <a:off x="1902" y="1159"/>
              <a:ext cx="82" cy="1895"/>
            </a:xfrm>
            <a:prstGeom prst="rtTriangle">
              <a:avLst/>
            </a:prstGeom>
            <a:solidFill>
              <a:srgbClr val="66FF33"/>
            </a:solidFill>
            <a:ln w="12700">
              <a:solidFill>
                <a:srgbClr val="66FF33"/>
              </a:solidFill>
              <a:miter lim="800000"/>
              <a:headEnd/>
              <a:tailEnd/>
            </a:ln>
          </p:spPr>
          <p:txBody>
            <a:bodyPr lIns="90000" tIns="43200" rIns="90000" bIns="43200" anchor="ctr">
              <a:spAutoFit/>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302" name="Line 145"/>
            <p:cNvSpPr>
              <a:spLocks noChangeShapeType="1"/>
            </p:cNvSpPr>
            <p:nvPr/>
          </p:nvSpPr>
          <p:spPr bwMode="auto">
            <a:xfrm>
              <a:off x="1062" y="2131"/>
              <a:ext cx="1801" cy="91"/>
            </a:xfrm>
            <a:prstGeom prst="line">
              <a:avLst/>
            </a:prstGeom>
            <a:noFill/>
            <a:ln w="38100">
              <a:solidFill>
                <a:srgbClr val="00FFFF"/>
              </a:solidFill>
              <a:round/>
              <a:headEnd/>
              <a:tailEnd/>
            </a:ln>
          </p:spPr>
          <p:txBody>
            <a:bodyPr lIns="90000" tIns="43200" rIns="90000" bIns="43200">
              <a:spAutoFit/>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sp>
        <p:nvSpPr>
          <p:cNvPr id="303" name="Line 146"/>
          <p:cNvSpPr>
            <a:spLocks noChangeShapeType="1"/>
          </p:cNvSpPr>
          <p:nvPr/>
        </p:nvSpPr>
        <p:spPr bwMode="auto">
          <a:xfrm>
            <a:off x="3384550" y="3468307"/>
            <a:ext cx="1089025" cy="14287"/>
          </a:xfrm>
          <a:prstGeom prst="line">
            <a:avLst/>
          </a:prstGeom>
          <a:noFill/>
          <a:ln w="38100">
            <a:solidFill>
              <a:srgbClr val="FF3300"/>
            </a:solidFill>
            <a:round/>
            <a:headEnd/>
            <a:tailEnd/>
          </a:ln>
        </p:spPr>
        <p:txBody>
          <a:bodyPr lIns="90000" tIns="43200" rIns="90000" bIns="43200">
            <a:spAutoFit/>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cxnSp>
        <p:nvCxnSpPr>
          <p:cNvPr id="304" name="AutoShape 147"/>
          <p:cNvCxnSpPr>
            <a:cxnSpLocks noChangeShapeType="1"/>
          </p:cNvCxnSpPr>
          <p:nvPr/>
        </p:nvCxnSpPr>
        <p:spPr bwMode="auto">
          <a:xfrm flipV="1">
            <a:off x="2749550" y="3590544"/>
            <a:ext cx="1906588" cy="1157288"/>
          </a:xfrm>
          <a:prstGeom prst="straightConnector1">
            <a:avLst/>
          </a:prstGeom>
          <a:noFill/>
          <a:ln w="38100">
            <a:solidFill>
              <a:srgbClr val="FF3300"/>
            </a:solidFill>
            <a:round/>
            <a:headEnd/>
            <a:tailEnd/>
          </a:ln>
        </p:spPr>
      </p:cxnSp>
      <p:sp>
        <p:nvSpPr>
          <p:cNvPr id="305" name="Line 148"/>
          <p:cNvSpPr>
            <a:spLocks noChangeShapeType="1"/>
          </p:cNvSpPr>
          <p:nvPr/>
        </p:nvSpPr>
        <p:spPr bwMode="auto">
          <a:xfrm flipV="1">
            <a:off x="2811463" y="3644519"/>
            <a:ext cx="1857375" cy="1117600"/>
          </a:xfrm>
          <a:prstGeom prst="line">
            <a:avLst/>
          </a:prstGeom>
          <a:noFill/>
          <a:ln w="76200">
            <a:solidFill>
              <a:srgbClr val="003366"/>
            </a:solidFill>
            <a:round/>
            <a:headEnd/>
            <a:tailEnd/>
          </a:ln>
        </p:spPr>
        <p:txBody>
          <a:bodyPr lIns="90000" tIns="43200" rIns="90000" bIns="43200">
            <a:spAutoFit/>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grpSp>
        <p:nvGrpSpPr>
          <p:cNvPr id="306" name="Group 149"/>
          <p:cNvGrpSpPr>
            <a:grpSpLocks/>
          </p:cNvGrpSpPr>
          <p:nvPr/>
        </p:nvGrpSpPr>
        <p:grpSpPr bwMode="auto">
          <a:xfrm>
            <a:off x="4703763" y="3600069"/>
            <a:ext cx="217487" cy="1069975"/>
            <a:chOff x="3023" y="2275"/>
            <a:chExt cx="137" cy="674"/>
          </a:xfrm>
        </p:grpSpPr>
        <p:cxnSp>
          <p:nvCxnSpPr>
            <p:cNvPr id="307" name="AutoShape 150"/>
            <p:cNvCxnSpPr>
              <a:cxnSpLocks noChangeShapeType="1"/>
            </p:cNvCxnSpPr>
            <p:nvPr/>
          </p:nvCxnSpPr>
          <p:spPr bwMode="auto">
            <a:xfrm>
              <a:off x="3023" y="2278"/>
              <a:ext cx="80" cy="659"/>
            </a:xfrm>
            <a:prstGeom prst="straightConnector1">
              <a:avLst/>
            </a:prstGeom>
            <a:noFill/>
            <a:ln w="88900">
              <a:solidFill>
                <a:srgbClr val="66FF33"/>
              </a:solidFill>
              <a:round/>
              <a:headEnd/>
              <a:tailEnd/>
            </a:ln>
          </p:spPr>
        </p:cxnSp>
        <p:cxnSp>
          <p:nvCxnSpPr>
            <p:cNvPr id="308" name="AutoShape 151"/>
            <p:cNvCxnSpPr>
              <a:cxnSpLocks noChangeShapeType="1"/>
            </p:cNvCxnSpPr>
            <p:nvPr/>
          </p:nvCxnSpPr>
          <p:spPr bwMode="auto">
            <a:xfrm>
              <a:off x="3056" y="2275"/>
              <a:ext cx="80" cy="659"/>
            </a:xfrm>
            <a:prstGeom prst="straightConnector1">
              <a:avLst/>
            </a:prstGeom>
            <a:noFill/>
            <a:ln w="28575">
              <a:solidFill>
                <a:srgbClr val="FF3300"/>
              </a:solidFill>
              <a:round/>
              <a:headEnd/>
              <a:tailEnd/>
            </a:ln>
          </p:spPr>
        </p:cxnSp>
        <p:cxnSp>
          <p:nvCxnSpPr>
            <p:cNvPr id="309" name="AutoShape 152"/>
            <p:cNvCxnSpPr>
              <a:cxnSpLocks noChangeShapeType="1"/>
            </p:cNvCxnSpPr>
            <p:nvPr/>
          </p:nvCxnSpPr>
          <p:spPr bwMode="auto">
            <a:xfrm>
              <a:off x="3080" y="2290"/>
              <a:ext cx="80" cy="659"/>
            </a:xfrm>
            <a:prstGeom prst="straightConnector1">
              <a:avLst/>
            </a:prstGeom>
            <a:noFill/>
            <a:ln w="28575">
              <a:solidFill>
                <a:srgbClr val="FFFF00"/>
              </a:solidFill>
              <a:round/>
              <a:headEnd/>
              <a:tailEnd/>
            </a:ln>
          </p:spPr>
        </p:cxnSp>
      </p:grpSp>
      <p:grpSp>
        <p:nvGrpSpPr>
          <p:cNvPr id="310" name="Group 153"/>
          <p:cNvGrpSpPr>
            <a:grpSpLocks/>
          </p:cNvGrpSpPr>
          <p:nvPr/>
        </p:nvGrpSpPr>
        <p:grpSpPr bwMode="auto">
          <a:xfrm rot="-2392088">
            <a:off x="5084763" y="3355594"/>
            <a:ext cx="207962" cy="741363"/>
            <a:chOff x="3023" y="2275"/>
            <a:chExt cx="137" cy="674"/>
          </a:xfrm>
        </p:grpSpPr>
        <p:cxnSp>
          <p:nvCxnSpPr>
            <p:cNvPr id="311" name="AutoShape 154"/>
            <p:cNvCxnSpPr>
              <a:cxnSpLocks noChangeShapeType="1"/>
            </p:cNvCxnSpPr>
            <p:nvPr/>
          </p:nvCxnSpPr>
          <p:spPr bwMode="auto">
            <a:xfrm>
              <a:off x="3023" y="2278"/>
              <a:ext cx="80" cy="659"/>
            </a:xfrm>
            <a:prstGeom prst="straightConnector1">
              <a:avLst/>
            </a:prstGeom>
            <a:noFill/>
            <a:ln w="88900">
              <a:solidFill>
                <a:srgbClr val="66FF33"/>
              </a:solidFill>
              <a:round/>
              <a:headEnd/>
              <a:tailEnd/>
            </a:ln>
          </p:spPr>
        </p:cxnSp>
        <p:cxnSp>
          <p:nvCxnSpPr>
            <p:cNvPr id="312" name="AutoShape 155"/>
            <p:cNvCxnSpPr>
              <a:cxnSpLocks noChangeShapeType="1"/>
            </p:cNvCxnSpPr>
            <p:nvPr/>
          </p:nvCxnSpPr>
          <p:spPr bwMode="auto">
            <a:xfrm>
              <a:off x="3056" y="2275"/>
              <a:ext cx="80" cy="659"/>
            </a:xfrm>
            <a:prstGeom prst="straightConnector1">
              <a:avLst/>
            </a:prstGeom>
            <a:noFill/>
            <a:ln w="28575">
              <a:solidFill>
                <a:srgbClr val="FF3300"/>
              </a:solidFill>
              <a:round/>
              <a:headEnd/>
              <a:tailEnd/>
            </a:ln>
          </p:spPr>
        </p:cxnSp>
        <p:cxnSp>
          <p:nvCxnSpPr>
            <p:cNvPr id="313" name="AutoShape 156"/>
            <p:cNvCxnSpPr>
              <a:cxnSpLocks noChangeShapeType="1"/>
            </p:cNvCxnSpPr>
            <p:nvPr/>
          </p:nvCxnSpPr>
          <p:spPr bwMode="auto">
            <a:xfrm>
              <a:off x="3080" y="2290"/>
              <a:ext cx="80" cy="659"/>
            </a:xfrm>
            <a:prstGeom prst="straightConnector1">
              <a:avLst/>
            </a:prstGeom>
            <a:noFill/>
            <a:ln w="28575">
              <a:solidFill>
                <a:srgbClr val="FFFF00"/>
              </a:solidFill>
              <a:round/>
              <a:headEnd/>
              <a:tailEnd/>
            </a:ln>
          </p:spPr>
        </p:cxnSp>
      </p:grpSp>
      <p:cxnSp>
        <p:nvCxnSpPr>
          <p:cNvPr id="314" name="AutoShape 168"/>
          <p:cNvCxnSpPr>
            <a:cxnSpLocks noChangeShapeType="1"/>
          </p:cNvCxnSpPr>
          <p:nvPr/>
        </p:nvCxnSpPr>
        <p:spPr bwMode="auto">
          <a:xfrm rot="16473331">
            <a:off x="5815012" y="2395157"/>
            <a:ext cx="314325" cy="2000250"/>
          </a:xfrm>
          <a:prstGeom prst="straightConnector1">
            <a:avLst/>
          </a:prstGeom>
          <a:noFill/>
          <a:ln w="88900">
            <a:solidFill>
              <a:srgbClr val="66FF33"/>
            </a:solidFill>
            <a:round/>
            <a:headEnd/>
            <a:tailEnd/>
          </a:ln>
        </p:spPr>
      </p:cxnSp>
      <p:cxnSp>
        <p:nvCxnSpPr>
          <p:cNvPr id="315" name="AutoShape 169"/>
          <p:cNvCxnSpPr>
            <a:cxnSpLocks noChangeShapeType="1"/>
          </p:cNvCxnSpPr>
          <p:nvPr/>
        </p:nvCxnSpPr>
        <p:spPr bwMode="auto">
          <a:xfrm rot="16473331">
            <a:off x="5807075" y="2318957"/>
            <a:ext cx="314325" cy="2000250"/>
          </a:xfrm>
          <a:prstGeom prst="straightConnector1">
            <a:avLst/>
          </a:prstGeom>
          <a:noFill/>
          <a:ln w="57150">
            <a:solidFill>
              <a:srgbClr val="FF3300"/>
            </a:solidFill>
            <a:round/>
            <a:headEnd/>
            <a:tailEnd/>
          </a:ln>
        </p:spPr>
      </p:cxnSp>
      <p:sp>
        <p:nvSpPr>
          <p:cNvPr id="316" name="Rectangle 170"/>
          <p:cNvSpPr>
            <a:spLocks noChangeArrowheads="1"/>
          </p:cNvSpPr>
          <p:nvPr/>
        </p:nvSpPr>
        <p:spPr bwMode="auto">
          <a:xfrm>
            <a:off x="4448175" y="3379407"/>
            <a:ext cx="509588" cy="225425"/>
          </a:xfrm>
          <a:prstGeom prst="rect">
            <a:avLst/>
          </a:prstGeom>
          <a:solidFill>
            <a:srgbClr val="00BBEE"/>
          </a:solidFill>
          <a:ln w="12700">
            <a:noFill/>
            <a:miter lim="800000"/>
            <a:headEnd/>
            <a:tailEnd/>
          </a:ln>
        </p:spPr>
        <p:txBody>
          <a:bodyPr wrap="none" lIns="36000" tIns="36000" rIns="36000" bIns="36000" anchor="ctr">
            <a:spAutoFit/>
          </a:bodyPr>
          <a:lstStyle/>
          <a:p>
            <a:pPr marL="0" marR="0" lvl="0" indent="0" defTabSz="914400" eaLnBrk="0" fontAlgn="base" latinLnBrk="0" hangingPunct="0">
              <a:lnSpc>
                <a:spcPct val="80000"/>
              </a:lnSpc>
              <a:spcBef>
                <a:spcPct val="50000"/>
              </a:spcBef>
              <a:spcAft>
                <a:spcPct val="0"/>
              </a:spcAft>
              <a:buClrTx/>
              <a:buSzTx/>
              <a:buFontTx/>
              <a:buNone/>
              <a:tabLst/>
              <a:defRPr/>
            </a:pPr>
            <a:r>
              <a:rPr kumimoji="0" lang="en-GB" sz="1000" b="1" i="0" u="none" strike="noStrike" kern="0" cap="none" spc="0" normalizeH="0" baseline="0" noProof="0" dirty="0" smtClean="0">
                <a:ln>
                  <a:noFill/>
                </a:ln>
                <a:solidFill>
                  <a:srgbClr val="FFFFFF"/>
                </a:solidFill>
                <a:effectLst/>
                <a:uLnTx/>
                <a:uFillTx/>
                <a:latin typeface="Arial" charset="0"/>
              </a:rPr>
              <a:t>Europe</a:t>
            </a:r>
          </a:p>
        </p:txBody>
      </p:sp>
      <p:sp>
        <p:nvSpPr>
          <p:cNvPr id="317" name="Rectangle 171"/>
          <p:cNvSpPr>
            <a:spLocks noChangeArrowheads="1"/>
          </p:cNvSpPr>
          <p:nvPr/>
        </p:nvSpPr>
        <p:spPr bwMode="auto">
          <a:xfrm>
            <a:off x="6651625" y="3111119"/>
            <a:ext cx="850900" cy="225425"/>
          </a:xfrm>
          <a:prstGeom prst="rect">
            <a:avLst/>
          </a:prstGeom>
          <a:solidFill>
            <a:srgbClr val="00BBEE"/>
          </a:solidFill>
          <a:ln w="12700">
            <a:noFill/>
            <a:miter lim="800000"/>
            <a:headEnd/>
            <a:tailEnd/>
          </a:ln>
        </p:spPr>
        <p:txBody>
          <a:bodyPr wrap="none" lIns="36000" tIns="36000" rIns="36000" bIns="36000" anchor="ctr">
            <a:spAutoFit/>
          </a:bodyPr>
          <a:lstStyle/>
          <a:p>
            <a:pPr marL="0" marR="0" lvl="0" indent="0" defTabSz="914400" eaLnBrk="0" fontAlgn="base" latinLnBrk="0" hangingPunct="0">
              <a:lnSpc>
                <a:spcPct val="80000"/>
              </a:lnSpc>
              <a:spcBef>
                <a:spcPct val="50000"/>
              </a:spcBef>
              <a:spcAft>
                <a:spcPct val="0"/>
              </a:spcAft>
              <a:buClrTx/>
              <a:buSzTx/>
              <a:buFontTx/>
              <a:buNone/>
              <a:tabLst/>
              <a:defRPr/>
            </a:pPr>
            <a:r>
              <a:rPr kumimoji="0" lang="en-GB" sz="1000" b="1" i="0" u="none" strike="noStrike" kern="0" cap="none" spc="0" normalizeH="0" baseline="0" noProof="0" dirty="0" smtClean="0">
                <a:ln>
                  <a:noFill/>
                </a:ln>
                <a:solidFill>
                  <a:srgbClr val="FFFFFF"/>
                </a:solidFill>
                <a:effectLst/>
                <a:uLnTx/>
                <a:uFillTx/>
                <a:latin typeface="Arial" charset="0"/>
              </a:rPr>
              <a:t>Asia / Pacific</a:t>
            </a:r>
          </a:p>
        </p:txBody>
      </p:sp>
      <p:sp>
        <p:nvSpPr>
          <p:cNvPr id="318" name="Rectangle 172"/>
          <p:cNvSpPr>
            <a:spLocks noChangeArrowheads="1"/>
          </p:cNvSpPr>
          <p:nvPr/>
        </p:nvSpPr>
        <p:spPr bwMode="auto">
          <a:xfrm>
            <a:off x="4619625" y="4612894"/>
            <a:ext cx="431800" cy="225425"/>
          </a:xfrm>
          <a:prstGeom prst="rect">
            <a:avLst/>
          </a:prstGeom>
          <a:solidFill>
            <a:srgbClr val="00BBEE"/>
          </a:solidFill>
          <a:ln w="12700">
            <a:noFill/>
            <a:miter lim="800000"/>
            <a:headEnd/>
            <a:tailEnd/>
          </a:ln>
        </p:spPr>
        <p:txBody>
          <a:bodyPr wrap="none" lIns="36000" tIns="36000" rIns="36000" bIns="36000" anchor="ctr">
            <a:spAutoFit/>
          </a:bodyPr>
          <a:lstStyle/>
          <a:p>
            <a:pPr marL="0" marR="0" lvl="0" indent="0" defTabSz="914400" eaLnBrk="0" fontAlgn="base" latinLnBrk="0" hangingPunct="0">
              <a:lnSpc>
                <a:spcPct val="80000"/>
              </a:lnSpc>
              <a:spcBef>
                <a:spcPct val="50000"/>
              </a:spcBef>
              <a:spcAft>
                <a:spcPct val="0"/>
              </a:spcAft>
              <a:buClrTx/>
              <a:buSzTx/>
              <a:buFontTx/>
              <a:buNone/>
              <a:tabLst/>
              <a:defRPr/>
            </a:pPr>
            <a:r>
              <a:rPr kumimoji="0" lang="en-GB" sz="1000" b="1" i="0" u="none" strike="noStrike" kern="0" cap="none" spc="0" normalizeH="0" baseline="0" noProof="0" dirty="0" smtClean="0">
                <a:ln>
                  <a:noFill/>
                </a:ln>
                <a:solidFill>
                  <a:srgbClr val="FFFFFF"/>
                </a:solidFill>
                <a:effectLst/>
                <a:uLnTx/>
                <a:uFillTx/>
                <a:latin typeface="Arial" charset="0"/>
              </a:rPr>
              <a:t>Africa</a:t>
            </a:r>
          </a:p>
        </p:txBody>
      </p:sp>
      <p:sp>
        <p:nvSpPr>
          <p:cNvPr id="319" name="Rectangle 173"/>
          <p:cNvSpPr>
            <a:spLocks noChangeArrowheads="1"/>
          </p:cNvSpPr>
          <p:nvPr/>
        </p:nvSpPr>
        <p:spPr bwMode="auto">
          <a:xfrm>
            <a:off x="2279650" y="4685919"/>
            <a:ext cx="966788" cy="225425"/>
          </a:xfrm>
          <a:prstGeom prst="rect">
            <a:avLst/>
          </a:prstGeom>
          <a:solidFill>
            <a:srgbClr val="00BBEE"/>
          </a:solidFill>
          <a:ln w="12700">
            <a:noFill/>
            <a:miter lim="800000"/>
            <a:headEnd/>
            <a:tailEnd/>
          </a:ln>
        </p:spPr>
        <p:txBody>
          <a:bodyPr wrap="none" lIns="36000" tIns="36000" rIns="36000" bIns="36000" anchor="ctr">
            <a:spAutoFit/>
          </a:bodyPr>
          <a:lstStyle/>
          <a:p>
            <a:pPr marL="0" marR="0" lvl="0" indent="0" defTabSz="914400" eaLnBrk="0" fontAlgn="base" latinLnBrk="0" hangingPunct="0">
              <a:lnSpc>
                <a:spcPct val="80000"/>
              </a:lnSpc>
              <a:spcBef>
                <a:spcPct val="50000"/>
              </a:spcBef>
              <a:spcAft>
                <a:spcPct val="0"/>
              </a:spcAft>
              <a:buClrTx/>
              <a:buSzTx/>
              <a:buFontTx/>
              <a:buNone/>
              <a:tabLst/>
              <a:defRPr/>
            </a:pPr>
            <a:r>
              <a:rPr kumimoji="0" lang="en-GB" sz="1000" b="1" i="0" u="none" strike="noStrike" kern="0" cap="none" spc="0" normalizeH="0" baseline="0" noProof="0" dirty="0" smtClean="0">
                <a:ln>
                  <a:noFill/>
                </a:ln>
                <a:solidFill>
                  <a:srgbClr val="FFFFFF"/>
                </a:solidFill>
                <a:effectLst/>
                <a:uLnTx/>
                <a:uFillTx/>
                <a:latin typeface="Arial" charset="0"/>
              </a:rPr>
              <a:t>South America</a:t>
            </a:r>
          </a:p>
        </p:txBody>
      </p:sp>
      <p:sp>
        <p:nvSpPr>
          <p:cNvPr id="320" name="Rectangle 174"/>
          <p:cNvSpPr>
            <a:spLocks noChangeArrowheads="1"/>
          </p:cNvSpPr>
          <p:nvPr/>
        </p:nvSpPr>
        <p:spPr bwMode="auto">
          <a:xfrm>
            <a:off x="5143500" y="3742944"/>
            <a:ext cx="776288" cy="225425"/>
          </a:xfrm>
          <a:prstGeom prst="rect">
            <a:avLst/>
          </a:prstGeom>
          <a:solidFill>
            <a:srgbClr val="00BBEE"/>
          </a:solidFill>
          <a:ln w="12700">
            <a:noFill/>
            <a:miter lim="800000"/>
            <a:headEnd/>
            <a:tailEnd/>
          </a:ln>
        </p:spPr>
        <p:txBody>
          <a:bodyPr wrap="none" lIns="36000" tIns="36000" rIns="36000" bIns="36000" anchor="ctr">
            <a:spAutoFit/>
          </a:bodyPr>
          <a:lstStyle/>
          <a:p>
            <a:pPr marL="0" marR="0" lvl="0" indent="0" defTabSz="914400" eaLnBrk="0" fontAlgn="base" latinLnBrk="0" hangingPunct="0">
              <a:lnSpc>
                <a:spcPct val="80000"/>
              </a:lnSpc>
              <a:spcBef>
                <a:spcPct val="50000"/>
              </a:spcBef>
              <a:spcAft>
                <a:spcPct val="0"/>
              </a:spcAft>
              <a:buClrTx/>
              <a:buSzTx/>
              <a:buFontTx/>
              <a:buNone/>
              <a:tabLst/>
              <a:defRPr/>
            </a:pPr>
            <a:r>
              <a:rPr kumimoji="0" lang="en-GB" sz="1000" b="1" i="0" u="none" strike="noStrike" kern="0" cap="none" spc="0" normalizeH="0" baseline="0" noProof="0" dirty="0" smtClean="0">
                <a:ln>
                  <a:noFill/>
                </a:ln>
                <a:solidFill>
                  <a:srgbClr val="FFFFFF"/>
                </a:solidFill>
                <a:effectLst/>
                <a:uLnTx/>
                <a:uFillTx/>
                <a:latin typeface="Arial" charset="0"/>
              </a:rPr>
              <a:t>Middle East</a:t>
            </a:r>
          </a:p>
        </p:txBody>
      </p:sp>
      <p:cxnSp>
        <p:nvCxnSpPr>
          <p:cNvPr id="321" name="AutoShape 175"/>
          <p:cNvCxnSpPr>
            <a:cxnSpLocks noChangeShapeType="1"/>
            <a:stCxn id="322" idx="3"/>
            <a:endCxn id="317" idx="0"/>
          </p:cNvCxnSpPr>
          <p:nvPr/>
        </p:nvCxnSpPr>
        <p:spPr bwMode="auto">
          <a:xfrm flipV="1">
            <a:off x="1881188" y="3111119"/>
            <a:ext cx="5195887" cy="366713"/>
          </a:xfrm>
          <a:prstGeom prst="curvedConnector4">
            <a:avLst>
              <a:gd name="adj1" fmla="val 45889"/>
              <a:gd name="adj2" fmla="val 162338"/>
            </a:avLst>
          </a:prstGeom>
          <a:noFill/>
          <a:ln w="76200">
            <a:solidFill>
              <a:srgbClr val="FF3300"/>
            </a:solidFill>
            <a:round/>
            <a:headEnd/>
            <a:tailEnd/>
          </a:ln>
        </p:spPr>
      </p:cxnSp>
      <p:sp>
        <p:nvSpPr>
          <p:cNvPr id="322" name="Rectangle 176"/>
          <p:cNvSpPr>
            <a:spLocks noChangeArrowheads="1"/>
          </p:cNvSpPr>
          <p:nvPr/>
        </p:nvSpPr>
        <p:spPr bwMode="auto">
          <a:xfrm>
            <a:off x="935038" y="3365119"/>
            <a:ext cx="946150" cy="225425"/>
          </a:xfrm>
          <a:prstGeom prst="rect">
            <a:avLst/>
          </a:prstGeom>
          <a:solidFill>
            <a:srgbClr val="00BBEE"/>
          </a:solidFill>
          <a:ln w="12700">
            <a:noFill/>
            <a:miter lim="800000"/>
            <a:headEnd/>
            <a:tailEnd/>
          </a:ln>
        </p:spPr>
        <p:txBody>
          <a:bodyPr wrap="none" lIns="36000" tIns="36000" rIns="36000" bIns="36000" anchor="ctr">
            <a:spAutoFit/>
          </a:bodyPr>
          <a:lstStyle/>
          <a:p>
            <a:pPr marL="0" marR="0" lvl="0" indent="0" defTabSz="914400" eaLnBrk="0" fontAlgn="base" latinLnBrk="0" hangingPunct="0">
              <a:lnSpc>
                <a:spcPct val="80000"/>
              </a:lnSpc>
              <a:spcBef>
                <a:spcPct val="50000"/>
              </a:spcBef>
              <a:spcAft>
                <a:spcPct val="0"/>
              </a:spcAft>
              <a:buClrTx/>
              <a:buSzTx/>
              <a:buFontTx/>
              <a:buNone/>
              <a:tabLst/>
              <a:defRPr/>
            </a:pPr>
            <a:r>
              <a:rPr kumimoji="0" lang="en-GB" sz="1000" b="1" i="0" u="none" strike="noStrike" kern="0" cap="none" spc="0" normalizeH="0" baseline="0" noProof="0" dirty="0" smtClean="0">
                <a:ln>
                  <a:noFill/>
                </a:ln>
                <a:solidFill>
                  <a:srgbClr val="FFFFFF"/>
                </a:solidFill>
                <a:effectLst/>
                <a:uLnTx/>
                <a:uFillTx/>
                <a:latin typeface="Arial" charset="0"/>
              </a:rPr>
              <a:t>North America</a:t>
            </a:r>
          </a:p>
        </p:txBody>
      </p:sp>
      <p:sp>
        <p:nvSpPr>
          <p:cNvPr id="323" name="Line 177"/>
          <p:cNvSpPr>
            <a:spLocks noChangeShapeType="1"/>
          </p:cNvSpPr>
          <p:nvPr/>
        </p:nvSpPr>
        <p:spPr bwMode="auto">
          <a:xfrm>
            <a:off x="3173413" y="5906707"/>
            <a:ext cx="377825" cy="0"/>
          </a:xfrm>
          <a:prstGeom prst="line">
            <a:avLst/>
          </a:prstGeom>
          <a:noFill/>
          <a:ln w="104775">
            <a:solidFill>
              <a:srgbClr val="000000"/>
            </a:solidFill>
            <a:round/>
            <a:headEnd/>
            <a:tailEnd/>
          </a:ln>
        </p:spPr>
        <p:txBody>
          <a:bodyPr wrap="none"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24" name="Line 178"/>
          <p:cNvSpPr>
            <a:spLocks noChangeShapeType="1"/>
          </p:cNvSpPr>
          <p:nvPr/>
        </p:nvSpPr>
        <p:spPr bwMode="auto">
          <a:xfrm>
            <a:off x="3182938" y="6079744"/>
            <a:ext cx="377825" cy="0"/>
          </a:xfrm>
          <a:prstGeom prst="line">
            <a:avLst/>
          </a:prstGeom>
          <a:noFill/>
          <a:ln w="28575">
            <a:solidFill>
              <a:srgbClr val="000000"/>
            </a:solidFill>
            <a:round/>
            <a:headEnd/>
            <a:tailEnd/>
          </a:ln>
        </p:spPr>
        <p:txBody>
          <a:bodyPr wrap="none"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25" name="Text Box 179"/>
          <p:cNvSpPr txBox="1">
            <a:spLocks noChangeArrowheads="1"/>
          </p:cNvSpPr>
          <p:nvPr/>
        </p:nvSpPr>
        <p:spPr bwMode="auto">
          <a:xfrm>
            <a:off x="3573463" y="5771769"/>
            <a:ext cx="1014412" cy="238125"/>
          </a:xfrm>
          <a:prstGeom prst="rect">
            <a:avLst/>
          </a:prstGeom>
          <a:noFill/>
          <a:ln w="12700">
            <a:noFill/>
            <a:miter lim="800000"/>
            <a:headEnd/>
            <a:tailEnd/>
          </a:ln>
        </p:spPr>
        <p:txBody>
          <a:bodyPr wrap="none" lIns="90000" tIns="43200" rIns="90000" bIns="43200">
            <a:spAutoFit/>
          </a:bodyPr>
          <a:lstStyle/>
          <a:p>
            <a:pPr eaLnBrk="0" fontAlgn="base" hangingPunct="0">
              <a:lnSpc>
                <a:spcPct val="80000"/>
              </a:lnSpc>
              <a:spcBef>
                <a:spcPct val="0"/>
              </a:spcBef>
              <a:spcAft>
                <a:spcPct val="0"/>
              </a:spcAft>
            </a:pPr>
            <a:r>
              <a:rPr lang="en-GB" sz="1000" b="1" dirty="0">
                <a:solidFill>
                  <a:srgbClr val="000000"/>
                </a:solidFill>
                <a:latin typeface="Arial" charset="0"/>
              </a:rPr>
              <a:t>Primary carrier</a:t>
            </a:r>
          </a:p>
        </p:txBody>
      </p:sp>
      <p:sp>
        <p:nvSpPr>
          <p:cNvPr id="326" name="Text Box 180"/>
          <p:cNvSpPr txBox="1">
            <a:spLocks noChangeArrowheads="1"/>
          </p:cNvSpPr>
          <p:nvPr/>
        </p:nvSpPr>
        <p:spPr bwMode="auto">
          <a:xfrm>
            <a:off x="3573463" y="5965444"/>
            <a:ext cx="1179512" cy="238125"/>
          </a:xfrm>
          <a:prstGeom prst="rect">
            <a:avLst/>
          </a:prstGeom>
          <a:noFill/>
          <a:ln w="12700">
            <a:noFill/>
            <a:miter lim="800000"/>
            <a:headEnd/>
            <a:tailEnd/>
          </a:ln>
        </p:spPr>
        <p:txBody>
          <a:bodyPr wrap="none" lIns="90000" tIns="43200" rIns="90000" bIns="43200">
            <a:spAutoFit/>
          </a:bodyPr>
          <a:lstStyle/>
          <a:p>
            <a:pPr eaLnBrk="0" fontAlgn="base" hangingPunct="0">
              <a:lnSpc>
                <a:spcPct val="80000"/>
              </a:lnSpc>
              <a:spcBef>
                <a:spcPct val="0"/>
              </a:spcBef>
              <a:spcAft>
                <a:spcPct val="0"/>
              </a:spcAft>
            </a:pPr>
            <a:r>
              <a:rPr lang="en-GB" sz="1000" b="1" dirty="0">
                <a:solidFill>
                  <a:srgbClr val="000000"/>
                </a:solidFill>
                <a:latin typeface="Arial" charset="0"/>
              </a:rPr>
              <a:t>Secondary carrier</a:t>
            </a:r>
          </a:p>
        </p:txBody>
      </p:sp>
      <p:sp>
        <p:nvSpPr>
          <p:cNvPr id="327" name="Oval 181"/>
          <p:cNvSpPr>
            <a:spLocks noChangeArrowheads="1"/>
          </p:cNvSpPr>
          <p:nvPr/>
        </p:nvSpPr>
        <p:spPr bwMode="auto">
          <a:xfrm>
            <a:off x="3182938" y="6190869"/>
            <a:ext cx="377825" cy="180975"/>
          </a:xfrm>
          <a:prstGeom prst="ellipse">
            <a:avLst/>
          </a:prstGeom>
          <a:noFill/>
          <a:ln w="12700">
            <a:solidFill>
              <a:srgbClr val="000000"/>
            </a:solidFill>
            <a:round/>
            <a:headEnd/>
            <a:tailEnd/>
          </a:ln>
        </p:spPr>
        <p:txBody>
          <a:bodyPr wrap="none" lIns="90000" tIns="43200" rIns="90000" bIns="43200" anchor="ctr">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28" name="Text Box 182"/>
          <p:cNvSpPr txBox="1">
            <a:spLocks noChangeArrowheads="1"/>
          </p:cNvSpPr>
          <p:nvPr/>
        </p:nvSpPr>
        <p:spPr bwMode="auto">
          <a:xfrm>
            <a:off x="3573463" y="6163882"/>
            <a:ext cx="709612" cy="238125"/>
          </a:xfrm>
          <a:prstGeom prst="rect">
            <a:avLst/>
          </a:prstGeom>
          <a:noFill/>
          <a:ln w="12700">
            <a:noFill/>
            <a:miter lim="800000"/>
            <a:headEnd/>
            <a:tailEnd/>
          </a:ln>
        </p:spPr>
        <p:txBody>
          <a:bodyPr wrap="none" lIns="90000" tIns="43200" rIns="90000" bIns="43200">
            <a:spAutoFit/>
          </a:bodyPr>
          <a:lstStyle/>
          <a:p>
            <a:pPr eaLnBrk="0" fontAlgn="base" hangingPunct="0">
              <a:lnSpc>
                <a:spcPct val="80000"/>
              </a:lnSpc>
              <a:spcBef>
                <a:spcPct val="0"/>
              </a:spcBef>
              <a:spcAft>
                <a:spcPct val="0"/>
              </a:spcAft>
            </a:pPr>
            <a:r>
              <a:rPr lang="en-GB" sz="1000" b="1" dirty="0">
                <a:solidFill>
                  <a:srgbClr val="000000"/>
                </a:solidFill>
                <a:latin typeface="Arial" charset="0"/>
              </a:rPr>
              <a:t>Domestic</a:t>
            </a:r>
          </a:p>
        </p:txBody>
      </p:sp>
      <p:grpSp>
        <p:nvGrpSpPr>
          <p:cNvPr id="329" name="Group 761"/>
          <p:cNvGrpSpPr>
            <a:grpSpLocks/>
          </p:cNvGrpSpPr>
          <p:nvPr/>
        </p:nvGrpSpPr>
        <p:grpSpPr bwMode="auto">
          <a:xfrm>
            <a:off x="5592763" y="4404932"/>
            <a:ext cx="2808287" cy="1892300"/>
            <a:chOff x="8143775" y="4056063"/>
            <a:chExt cx="3629025" cy="2505106"/>
          </a:xfrm>
        </p:grpSpPr>
        <p:sp>
          <p:nvSpPr>
            <p:cNvPr id="330" name="Freeform 5"/>
            <p:cNvSpPr>
              <a:spLocks/>
            </p:cNvSpPr>
            <p:nvPr/>
          </p:nvSpPr>
          <p:spPr bwMode="auto">
            <a:xfrm>
              <a:off x="8739088" y="4670425"/>
              <a:ext cx="77787" cy="120650"/>
            </a:xfrm>
            <a:custGeom>
              <a:avLst/>
              <a:gdLst>
                <a:gd name="T0" fmla="*/ 0 w 91"/>
                <a:gd name="T1" fmla="*/ 9450387 h 152"/>
                <a:gd name="T2" fmla="*/ 0 w 91"/>
                <a:gd name="T3" fmla="*/ 9450387 h 152"/>
                <a:gd name="T4" fmla="*/ 0 w 91"/>
                <a:gd name="T5" fmla="*/ 9450387 h 152"/>
                <a:gd name="T6" fmla="*/ 0 w 91"/>
                <a:gd name="T7" fmla="*/ 9450387 h 152"/>
                <a:gd name="T8" fmla="*/ 0 w 91"/>
                <a:gd name="T9" fmla="*/ 9450387 h 152"/>
                <a:gd name="T10" fmla="*/ 0 w 91"/>
                <a:gd name="T11" fmla="*/ 9450387 h 152"/>
                <a:gd name="T12" fmla="*/ 0 w 91"/>
                <a:gd name="T13" fmla="*/ 9450387 h 152"/>
                <a:gd name="T14" fmla="*/ 0 w 91"/>
                <a:gd name="T15" fmla="*/ 9450387 h 152"/>
                <a:gd name="T16" fmla="*/ 0 w 91"/>
                <a:gd name="T17" fmla="*/ 9450387 h 152"/>
                <a:gd name="T18" fmla="*/ 0 w 91"/>
                <a:gd name="T19" fmla="*/ 28351957 h 152"/>
                <a:gd name="T20" fmla="*/ 0 w 91"/>
                <a:gd name="T21" fmla="*/ 47882962 h 152"/>
                <a:gd name="T22" fmla="*/ 0 w 91"/>
                <a:gd name="T23" fmla="*/ 67413979 h 152"/>
                <a:gd name="T24" fmla="*/ 10960273 w 91"/>
                <a:gd name="T25" fmla="*/ 86945777 h 152"/>
                <a:gd name="T26" fmla="*/ 10960273 w 91"/>
                <a:gd name="T27" fmla="*/ 95765924 h 152"/>
                <a:gd name="T28" fmla="*/ 22651403 w 91"/>
                <a:gd name="T29" fmla="*/ 95765924 h 152"/>
                <a:gd name="T30" fmla="*/ 22651403 w 91"/>
                <a:gd name="T31" fmla="*/ 95765924 h 152"/>
                <a:gd name="T32" fmla="*/ 32880824 w 91"/>
                <a:gd name="T33" fmla="*/ 95765924 h 152"/>
                <a:gd name="T34" fmla="*/ 45302805 w 91"/>
                <a:gd name="T35" fmla="*/ 95765924 h 152"/>
                <a:gd name="T36" fmla="*/ 55532220 w 91"/>
                <a:gd name="T37" fmla="*/ 86945777 h 152"/>
                <a:gd name="T38" fmla="*/ 66492503 w 91"/>
                <a:gd name="T39" fmla="*/ 76864363 h 152"/>
                <a:gd name="T40" fmla="*/ 66492503 w 91"/>
                <a:gd name="T41" fmla="*/ 67413979 h 152"/>
                <a:gd name="T42" fmla="*/ 55532220 w 91"/>
                <a:gd name="T43" fmla="*/ 57333358 h 152"/>
                <a:gd name="T44" fmla="*/ 55532220 w 91"/>
                <a:gd name="T45" fmla="*/ 47882962 h 152"/>
                <a:gd name="T46" fmla="*/ 45302805 w 91"/>
                <a:gd name="T47" fmla="*/ 47882962 h 152"/>
                <a:gd name="T48" fmla="*/ 45302805 w 91"/>
                <a:gd name="T49" fmla="*/ 38432578 h 152"/>
                <a:gd name="T50" fmla="*/ 32880824 w 91"/>
                <a:gd name="T51" fmla="*/ 28351957 h 152"/>
                <a:gd name="T52" fmla="*/ 32880824 w 91"/>
                <a:gd name="T53" fmla="*/ 19531011 h 152"/>
                <a:gd name="T54" fmla="*/ 22651403 w 91"/>
                <a:gd name="T55" fmla="*/ 9450387 h 152"/>
                <a:gd name="T56" fmla="*/ 22651403 w 91"/>
                <a:gd name="T57" fmla="*/ 9450387 h 152"/>
                <a:gd name="T58" fmla="*/ 10960273 w 91"/>
                <a:gd name="T59" fmla="*/ 0 h 152"/>
                <a:gd name="T60" fmla="*/ 10960273 w 91"/>
                <a:gd name="T61" fmla="*/ 0 h 152"/>
                <a:gd name="T62" fmla="*/ 0 w 91"/>
                <a:gd name="T63" fmla="*/ 0 h 152"/>
                <a:gd name="T64" fmla="*/ 0 w 91"/>
                <a:gd name="T65" fmla="*/ 0 h 152"/>
                <a:gd name="T66" fmla="*/ 0 w 91"/>
                <a:gd name="T67" fmla="*/ 0 h 152"/>
                <a:gd name="T68" fmla="*/ 0 w 91"/>
                <a:gd name="T69" fmla="*/ 0 h 152"/>
                <a:gd name="T70" fmla="*/ 0 w 91"/>
                <a:gd name="T71" fmla="*/ 9450387 h 152"/>
                <a:gd name="T72" fmla="*/ 0 w 91"/>
                <a:gd name="T73" fmla="*/ 9450387 h 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
                <a:gd name="T112" fmla="*/ 0 h 152"/>
                <a:gd name="T113" fmla="*/ 91 w 91"/>
                <a:gd name="T114" fmla="*/ 152 h 1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 h="152">
                  <a:moveTo>
                    <a:pt x="0" y="15"/>
                  </a:moveTo>
                  <a:lnTo>
                    <a:pt x="0" y="15"/>
                  </a:lnTo>
                  <a:lnTo>
                    <a:pt x="0" y="45"/>
                  </a:lnTo>
                  <a:lnTo>
                    <a:pt x="0" y="76"/>
                  </a:lnTo>
                  <a:lnTo>
                    <a:pt x="0" y="107"/>
                  </a:lnTo>
                  <a:lnTo>
                    <a:pt x="15" y="138"/>
                  </a:lnTo>
                  <a:lnTo>
                    <a:pt x="15" y="152"/>
                  </a:lnTo>
                  <a:lnTo>
                    <a:pt x="31" y="152"/>
                  </a:lnTo>
                  <a:lnTo>
                    <a:pt x="45" y="152"/>
                  </a:lnTo>
                  <a:lnTo>
                    <a:pt x="62" y="152"/>
                  </a:lnTo>
                  <a:lnTo>
                    <a:pt x="76" y="138"/>
                  </a:lnTo>
                  <a:lnTo>
                    <a:pt x="91" y="122"/>
                  </a:lnTo>
                  <a:lnTo>
                    <a:pt x="91" y="107"/>
                  </a:lnTo>
                  <a:lnTo>
                    <a:pt x="76" y="91"/>
                  </a:lnTo>
                  <a:lnTo>
                    <a:pt x="76" y="76"/>
                  </a:lnTo>
                  <a:lnTo>
                    <a:pt x="62" y="76"/>
                  </a:lnTo>
                  <a:lnTo>
                    <a:pt x="62" y="61"/>
                  </a:lnTo>
                  <a:lnTo>
                    <a:pt x="45" y="45"/>
                  </a:lnTo>
                  <a:lnTo>
                    <a:pt x="45" y="31"/>
                  </a:lnTo>
                  <a:lnTo>
                    <a:pt x="31" y="15"/>
                  </a:lnTo>
                  <a:lnTo>
                    <a:pt x="15" y="0"/>
                  </a:lnTo>
                  <a:lnTo>
                    <a:pt x="0" y="0"/>
                  </a:lnTo>
                  <a:lnTo>
                    <a:pt x="0" y="15"/>
                  </a:lnTo>
                  <a:close/>
                </a:path>
              </a:pathLst>
            </a:custGeom>
            <a:solidFill>
              <a:srgbClr val="8CC68C"/>
            </a:solidFill>
            <a:ln w="9525">
              <a:no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31" name="Freeform 6"/>
            <p:cNvSpPr>
              <a:spLocks/>
            </p:cNvSpPr>
            <p:nvPr/>
          </p:nvSpPr>
          <p:spPr bwMode="auto">
            <a:xfrm>
              <a:off x="8739088" y="4670425"/>
              <a:ext cx="77787" cy="120650"/>
            </a:xfrm>
            <a:custGeom>
              <a:avLst/>
              <a:gdLst>
                <a:gd name="T0" fmla="*/ 0 w 91"/>
                <a:gd name="T1" fmla="*/ 9450387 h 152"/>
                <a:gd name="T2" fmla="*/ 0 w 91"/>
                <a:gd name="T3" fmla="*/ 9450387 h 152"/>
                <a:gd name="T4" fmla="*/ 0 w 91"/>
                <a:gd name="T5" fmla="*/ 9450387 h 152"/>
                <a:gd name="T6" fmla="*/ 0 w 91"/>
                <a:gd name="T7" fmla="*/ 9450387 h 152"/>
                <a:gd name="T8" fmla="*/ 0 w 91"/>
                <a:gd name="T9" fmla="*/ 9450387 h 152"/>
                <a:gd name="T10" fmla="*/ 0 w 91"/>
                <a:gd name="T11" fmla="*/ 9450387 h 152"/>
                <a:gd name="T12" fmla="*/ 0 w 91"/>
                <a:gd name="T13" fmla="*/ 9450387 h 152"/>
                <a:gd name="T14" fmla="*/ 0 w 91"/>
                <a:gd name="T15" fmla="*/ 9450387 h 152"/>
                <a:gd name="T16" fmla="*/ 0 w 91"/>
                <a:gd name="T17" fmla="*/ 9450387 h 152"/>
                <a:gd name="T18" fmla="*/ 0 w 91"/>
                <a:gd name="T19" fmla="*/ 9450387 h 152"/>
                <a:gd name="T20" fmla="*/ 0 w 91"/>
                <a:gd name="T21" fmla="*/ 9450387 h 152"/>
                <a:gd name="T22" fmla="*/ 0 w 91"/>
                <a:gd name="T23" fmla="*/ 9450387 h 152"/>
                <a:gd name="T24" fmla="*/ 0 w 91"/>
                <a:gd name="T25" fmla="*/ 28351957 h 152"/>
                <a:gd name="T26" fmla="*/ 0 w 91"/>
                <a:gd name="T27" fmla="*/ 47882962 h 152"/>
                <a:gd name="T28" fmla="*/ 0 w 91"/>
                <a:gd name="T29" fmla="*/ 67413979 h 152"/>
                <a:gd name="T30" fmla="*/ 10960273 w 91"/>
                <a:gd name="T31" fmla="*/ 86945777 h 152"/>
                <a:gd name="T32" fmla="*/ 10960273 w 91"/>
                <a:gd name="T33" fmla="*/ 86945777 h 152"/>
                <a:gd name="T34" fmla="*/ 10960273 w 91"/>
                <a:gd name="T35" fmla="*/ 95765924 h 152"/>
                <a:gd name="T36" fmla="*/ 22651403 w 91"/>
                <a:gd name="T37" fmla="*/ 95765924 h 152"/>
                <a:gd name="T38" fmla="*/ 22651403 w 91"/>
                <a:gd name="T39" fmla="*/ 95765924 h 152"/>
                <a:gd name="T40" fmla="*/ 32880824 w 91"/>
                <a:gd name="T41" fmla="*/ 95765924 h 152"/>
                <a:gd name="T42" fmla="*/ 32880824 w 91"/>
                <a:gd name="T43" fmla="*/ 95765924 h 152"/>
                <a:gd name="T44" fmla="*/ 45302805 w 91"/>
                <a:gd name="T45" fmla="*/ 95765924 h 152"/>
                <a:gd name="T46" fmla="*/ 55532220 w 91"/>
                <a:gd name="T47" fmla="*/ 86945777 h 152"/>
                <a:gd name="T48" fmla="*/ 66492503 w 91"/>
                <a:gd name="T49" fmla="*/ 76864363 h 152"/>
                <a:gd name="T50" fmla="*/ 66492503 w 91"/>
                <a:gd name="T51" fmla="*/ 67413979 h 152"/>
                <a:gd name="T52" fmla="*/ 66492503 w 91"/>
                <a:gd name="T53" fmla="*/ 67413979 h 152"/>
                <a:gd name="T54" fmla="*/ 55532220 w 91"/>
                <a:gd name="T55" fmla="*/ 57333358 h 152"/>
                <a:gd name="T56" fmla="*/ 55532220 w 91"/>
                <a:gd name="T57" fmla="*/ 47882962 h 152"/>
                <a:gd name="T58" fmla="*/ 45302805 w 91"/>
                <a:gd name="T59" fmla="*/ 47882962 h 152"/>
                <a:gd name="T60" fmla="*/ 45302805 w 91"/>
                <a:gd name="T61" fmla="*/ 38432578 h 152"/>
                <a:gd name="T62" fmla="*/ 32880824 w 91"/>
                <a:gd name="T63" fmla="*/ 28351957 h 152"/>
                <a:gd name="T64" fmla="*/ 32880824 w 91"/>
                <a:gd name="T65" fmla="*/ 19531011 h 152"/>
                <a:gd name="T66" fmla="*/ 22651403 w 91"/>
                <a:gd name="T67" fmla="*/ 9450387 h 152"/>
                <a:gd name="T68" fmla="*/ 22651403 w 91"/>
                <a:gd name="T69" fmla="*/ 9450387 h 152"/>
                <a:gd name="T70" fmla="*/ 22651403 w 91"/>
                <a:gd name="T71" fmla="*/ 9450387 h 152"/>
                <a:gd name="T72" fmla="*/ 10960273 w 91"/>
                <a:gd name="T73" fmla="*/ 0 h 152"/>
                <a:gd name="T74" fmla="*/ 10960273 w 91"/>
                <a:gd name="T75" fmla="*/ 0 h 152"/>
                <a:gd name="T76" fmla="*/ 0 w 91"/>
                <a:gd name="T77" fmla="*/ 0 h 152"/>
                <a:gd name="T78" fmla="*/ 0 w 91"/>
                <a:gd name="T79" fmla="*/ 0 h 152"/>
                <a:gd name="T80" fmla="*/ 0 w 91"/>
                <a:gd name="T81" fmla="*/ 0 h 152"/>
                <a:gd name="T82" fmla="*/ 0 w 91"/>
                <a:gd name="T83" fmla="*/ 0 h 152"/>
                <a:gd name="T84" fmla="*/ 0 w 91"/>
                <a:gd name="T85" fmla="*/ 0 h 152"/>
                <a:gd name="T86" fmla="*/ 0 w 91"/>
                <a:gd name="T87" fmla="*/ 9450387 h 152"/>
                <a:gd name="T88" fmla="*/ 0 w 91"/>
                <a:gd name="T89" fmla="*/ 945038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1"/>
                <a:gd name="T136" fmla="*/ 0 h 152"/>
                <a:gd name="T137" fmla="*/ 91 w 91"/>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1" h="152">
                  <a:moveTo>
                    <a:pt x="0" y="15"/>
                  </a:moveTo>
                  <a:lnTo>
                    <a:pt x="0" y="15"/>
                  </a:lnTo>
                  <a:lnTo>
                    <a:pt x="0" y="45"/>
                  </a:lnTo>
                  <a:lnTo>
                    <a:pt x="0" y="76"/>
                  </a:lnTo>
                  <a:lnTo>
                    <a:pt x="0" y="107"/>
                  </a:lnTo>
                  <a:lnTo>
                    <a:pt x="15" y="138"/>
                  </a:lnTo>
                  <a:lnTo>
                    <a:pt x="15" y="152"/>
                  </a:lnTo>
                  <a:lnTo>
                    <a:pt x="31" y="152"/>
                  </a:lnTo>
                  <a:lnTo>
                    <a:pt x="45" y="152"/>
                  </a:lnTo>
                  <a:lnTo>
                    <a:pt x="62" y="152"/>
                  </a:lnTo>
                  <a:lnTo>
                    <a:pt x="76" y="138"/>
                  </a:lnTo>
                  <a:lnTo>
                    <a:pt x="91" y="122"/>
                  </a:lnTo>
                  <a:lnTo>
                    <a:pt x="91" y="107"/>
                  </a:lnTo>
                  <a:lnTo>
                    <a:pt x="76" y="91"/>
                  </a:lnTo>
                  <a:lnTo>
                    <a:pt x="76" y="76"/>
                  </a:lnTo>
                  <a:lnTo>
                    <a:pt x="62" y="76"/>
                  </a:lnTo>
                  <a:lnTo>
                    <a:pt x="62" y="61"/>
                  </a:lnTo>
                  <a:lnTo>
                    <a:pt x="45" y="45"/>
                  </a:lnTo>
                  <a:lnTo>
                    <a:pt x="45" y="31"/>
                  </a:lnTo>
                  <a:lnTo>
                    <a:pt x="31" y="15"/>
                  </a:lnTo>
                  <a:lnTo>
                    <a:pt x="15" y="0"/>
                  </a:lnTo>
                  <a:lnTo>
                    <a:pt x="0" y="0"/>
                  </a:lnTo>
                  <a:lnTo>
                    <a:pt x="0" y="15"/>
                  </a:lnTo>
                </a:path>
              </a:pathLst>
            </a:custGeom>
            <a:solidFill>
              <a:srgbClr val="8CC68C"/>
            </a:solidFill>
            <a:ln w="0">
              <a:solidFill>
                <a:srgbClr val="00000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32" name="AutoShape 71"/>
            <p:cNvSpPr>
              <a:spLocks noChangeArrowheads="1"/>
            </p:cNvSpPr>
            <p:nvPr/>
          </p:nvSpPr>
          <p:spPr bwMode="auto">
            <a:xfrm>
              <a:off x="8174546" y="4056063"/>
              <a:ext cx="3598254" cy="2505106"/>
            </a:xfrm>
            <a:prstGeom prst="roundRect">
              <a:avLst>
                <a:gd name="adj" fmla="val 6605"/>
              </a:avLst>
            </a:prstGeom>
            <a:solidFill>
              <a:srgbClr val="FFFFFF">
                <a:lumMod val="95000"/>
              </a:srgbClr>
            </a:solidFill>
            <a:ln w="12700">
              <a:noFill/>
              <a:round/>
              <a:headEnd/>
              <a:tailEnd/>
            </a:ln>
            <a:effectLst/>
          </p:spPr>
          <p:txBody>
            <a:bodyPr lIns="90000" tIns="43200" rIns="90000" bIns="43200"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a:ln>
                  <a:noFill/>
                </a:ln>
                <a:solidFill>
                  <a:srgbClr val="000000"/>
                </a:solidFill>
                <a:effectLst/>
                <a:uLnTx/>
                <a:uFillTx/>
                <a:latin typeface="Arial" charset="0"/>
                <a:cs typeface="Arial" charset="0"/>
              </a:endParaRPr>
            </a:p>
          </p:txBody>
        </p:sp>
        <p:sp>
          <p:nvSpPr>
            <p:cNvPr id="333" name="Freeform 72"/>
            <p:cNvSpPr>
              <a:spLocks/>
            </p:cNvSpPr>
            <p:nvPr/>
          </p:nvSpPr>
          <p:spPr bwMode="auto">
            <a:xfrm>
              <a:off x="10013850" y="5715000"/>
              <a:ext cx="60325" cy="28575"/>
            </a:xfrm>
            <a:custGeom>
              <a:avLst/>
              <a:gdLst>
                <a:gd name="T0" fmla="*/ 30325880 w 120"/>
                <a:gd name="T1" fmla="*/ 4979019 h 82"/>
                <a:gd name="T2" fmla="*/ 27293544 w 120"/>
                <a:gd name="T3" fmla="*/ 6557614 h 82"/>
                <a:gd name="T4" fmla="*/ 24007844 w 120"/>
                <a:gd name="T5" fmla="*/ 6557614 h 82"/>
                <a:gd name="T6" fmla="*/ 21228370 w 120"/>
                <a:gd name="T7" fmla="*/ 8379096 h 82"/>
                <a:gd name="T8" fmla="*/ 17942669 w 120"/>
                <a:gd name="T9" fmla="*/ 9957690 h 82"/>
                <a:gd name="T10" fmla="*/ 17942669 w 120"/>
                <a:gd name="T11" fmla="*/ 9957690 h 82"/>
                <a:gd name="T12" fmla="*/ 15163192 w 120"/>
                <a:gd name="T13" fmla="*/ 9957690 h 82"/>
                <a:gd name="T14" fmla="*/ 12130353 w 120"/>
                <a:gd name="T15" fmla="*/ 9957690 h 82"/>
                <a:gd name="T16" fmla="*/ 6065176 w 120"/>
                <a:gd name="T17" fmla="*/ 9957690 h 82"/>
                <a:gd name="T18" fmla="*/ 2779977 w 120"/>
                <a:gd name="T19" fmla="*/ 8379096 h 82"/>
                <a:gd name="T20" fmla="*/ 2779977 w 120"/>
                <a:gd name="T21" fmla="*/ 6557614 h 82"/>
                <a:gd name="T22" fmla="*/ 0 w 120"/>
                <a:gd name="T23" fmla="*/ 3400077 h 82"/>
                <a:gd name="T24" fmla="*/ 0 w 120"/>
                <a:gd name="T25" fmla="*/ 1578595 h 82"/>
                <a:gd name="T26" fmla="*/ 2779977 w 120"/>
                <a:gd name="T27" fmla="*/ 1578595 h 82"/>
                <a:gd name="T28" fmla="*/ 2779977 w 120"/>
                <a:gd name="T29" fmla="*/ 0 h 82"/>
                <a:gd name="T30" fmla="*/ 2779977 w 120"/>
                <a:gd name="T31" fmla="*/ 0 h 82"/>
                <a:gd name="T32" fmla="*/ 6065176 w 120"/>
                <a:gd name="T33" fmla="*/ 0 h 82"/>
                <a:gd name="T34" fmla="*/ 6065176 w 120"/>
                <a:gd name="T35" fmla="*/ 0 h 82"/>
                <a:gd name="T36" fmla="*/ 8845155 w 120"/>
                <a:gd name="T37" fmla="*/ 0 h 82"/>
                <a:gd name="T38" fmla="*/ 12130353 w 120"/>
                <a:gd name="T39" fmla="*/ 0 h 82"/>
                <a:gd name="T40" fmla="*/ 12130353 w 120"/>
                <a:gd name="T41" fmla="*/ 0 h 82"/>
                <a:gd name="T42" fmla="*/ 15163192 w 120"/>
                <a:gd name="T43" fmla="*/ 0 h 82"/>
                <a:gd name="T44" fmla="*/ 15163192 w 120"/>
                <a:gd name="T45" fmla="*/ 0 h 82"/>
                <a:gd name="T46" fmla="*/ 17942669 w 120"/>
                <a:gd name="T47" fmla="*/ 0 h 82"/>
                <a:gd name="T48" fmla="*/ 21228370 w 120"/>
                <a:gd name="T49" fmla="*/ 0 h 82"/>
                <a:gd name="T50" fmla="*/ 21228370 w 120"/>
                <a:gd name="T51" fmla="*/ 1578595 h 82"/>
                <a:gd name="T52" fmla="*/ 24007844 w 120"/>
                <a:gd name="T53" fmla="*/ 1578595 h 82"/>
                <a:gd name="T54" fmla="*/ 27293544 w 120"/>
                <a:gd name="T55" fmla="*/ 3400077 h 82"/>
                <a:gd name="T56" fmla="*/ 30325880 w 120"/>
                <a:gd name="T57" fmla="*/ 4979019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82"/>
                <a:gd name="T89" fmla="*/ 120 w 120"/>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82">
                  <a:moveTo>
                    <a:pt x="120" y="41"/>
                  </a:moveTo>
                  <a:lnTo>
                    <a:pt x="108" y="54"/>
                  </a:lnTo>
                  <a:lnTo>
                    <a:pt x="95" y="54"/>
                  </a:lnTo>
                  <a:lnTo>
                    <a:pt x="84" y="69"/>
                  </a:lnTo>
                  <a:lnTo>
                    <a:pt x="71" y="82"/>
                  </a:lnTo>
                  <a:lnTo>
                    <a:pt x="60" y="82"/>
                  </a:lnTo>
                  <a:lnTo>
                    <a:pt x="48" y="82"/>
                  </a:lnTo>
                  <a:lnTo>
                    <a:pt x="24" y="82"/>
                  </a:lnTo>
                  <a:lnTo>
                    <a:pt x="11" y="69"/>
                  </a:lnTo>
                  <a:lnTo>
                    <a:pt x="11" y="54"/>
                  </a:lnTo>
                  <a:lnTo>
                    <a:pt x="0" y="28"/>
                  </a:lnTo>
                  <a:lnTo>
                    <a:pt x="0" y="13"/>
                  </a:lnTo>
                  <a:lnTo>
                    <a:pt x="11" y="13"/>
                  </a:lnTo>
                  <a:lnTo>
                    <a:pt x="11" y="0"/>
                  </a:lnTo>
                  <a:lnTo>
                    <a:pt x="24" y="0"/>
                  </a:lnTo>
                  <a:lnTo>
                    <a:pt x="35" y="0"/>
                  </a:lnTo>
                  <a:lnTo>
                    <a:pt x="48" y="0"/>
                  </a:lnTo>
                  <a:lnTo>
                    <a:pt x="60" y="0"/>
                  </a:lnTo>
                  <a:lnTo>
                    <a:pt x="71" y="0"/>
                  </a:lnTo>
                  <a:lnTo>
                    <a:pt x="84" y="0"/>
                  </a:lnTo>
                  <a:lnTo>
                    <a:pt x="84" y="13"/>
                  </a:lnTo>
                  <a:lnTo>
                    <a:pt x="95" y="13"/>
                  </a:lnTo>
                  <a:lnTo>
                    <a:pt x="108" y="28"/>
                  </a:lnTo>
                  <a:lnTo>
                    <a:pt x="120" y="41"/>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34" name="Freeform 73"/>
            <p:cNvSpPr>
              <a:spLocks/>
            </p:cNvSpPr>
            <p:nvPr/>
          </p:nvSpPr>
          <p:spPr bwMode="auto">
            <a:xfrm>
              <a:off x="10013850" y="5715000"/>
              <a:ext cx="60325" cy="28575"/>
            </a:xfrm>
            <a:custGeom>
              <a:avLst/>
              <a:gdLst>
                <a:gd name="T0" fmla="*/ 30325880 w 120"/>
                <a:gd name="T1" fmla="*/ 4979019 h 82"/>
                <a:gd name="T2" fmla="*/ 27293544 w 120"/>
                <a:gd name="T3" fmla="*/ 6557614 h 82"/>
                <a:gd name="T4" fmla="*/ 24007844 w 120"/>
                <a:gd name="T5" fmla="*/ 6557614 h 82"/>
                <a:gd name="T6" fmla="*/ 21228370 w 120"/>
                <a:gd name="T7" fmla="*/ 8379096 h 82"/>
                <a:gd name="T8" fmla="*/ 17942669 w 120"/>
                <a:gd name="T9" fmla="*/ 9957690 h 82"/>
                <a:gd name="T10" fmla="*/ 17942669 w 120"/>
                <a:gd name="T11" fmla="*/ 9957690 h 82"/>
                <a:gd name="T12" fmla="*/ 15163192 w 120"/>
                <a:gd name="T13" fmla="*/ 9957690 h 82"/>
                <a:gd name="T14" fmla="*/ 12130353 w 120"/>
                <a:gd name="T15" fmla="*/ 9957690 h 82"/>
                <a:gd name="T16" fmla="*/ 6065176 w 120"/>
                <a:gd name="T17" fmla="*/ 9957690 h 82"/>
                <a:gd name="T18" fmla="*/ 2779977 w 120"/>
                <a:gd name="T19" fmla="*/ 8379096 h 82"/>
                <a:gd name="T20" fmla="*/ 2779977 w 120"/>
                <a:gd name="T21" fmla="*/ 6557614 h 82"/>
                <a:gd name="T22" fmla="*/ 0 w 120"/>
                <a:gd name="T23" fmla="*/ 3400077 h 82"/>
                <a:gd name="T24" fmla="*/ 0 w 120"/>
                <a:gd name="T25" fmla="*/ 1578595 h 82"/>
                <a:gd name="T26" fmla="*/ 2779977 w 120"/>
                <a:gd name="T27" fmla="*/ 1578595 h 82"/>
                <a:gd name="T28" fmla="*/ 2779977 w 120"/>
                <a:gd name="T29" fmla="*/ 0 h 82"/>
                <a:gd name="T30" fmla="*/ 2779977 w 120"/>
                <a:gd name="T31" fmla="*/ 0 h 82"/>
                <a:gd name="T32" fmla="*/ 6065176 w 120"/>
                <a:gd name="T33" fmla="*/ 0 h 82"/>
                <a:gd name="T34" fmla="*/ 6065176 w 120"/>
                <a:gd name="T35" fmla="*/ 0 h 82"/>
                <a:gd name="T36" fmla="*/ 8845155 w 120"/>
                <a:gd name="T37" fmla="*/ 0 h 82"/>
                <a:gd name="T38" fmla="*/ 12130353 w 120"/>
                <a:gd name="T39" fmla="*/ 0 h 82"/>
                <a:gd name="T40" fmla="*/ 12130353 w 120"/>
                <a:gd name="T41" fmla="*/ 0 h 82"/>
                <a:gd name="T42" fmla="*/ 15163192 w 120"/>
                <a:gd name="T43" fmla="*/ 0 h 82"/>
                <a:gd name="T44" fmla="*/ 15163192 w 120"/>
                <a:gd name="T45" fmla="*/ 0 h 82"/>
                <a:gd name="T46" fmla="*/ 17942669 w 120"/>
                <a:gd name="T47" fmla="*/ 0 h 82"/>
                <a:gd name="T48" fmla="*/ 21228370 w 120"/>
                <a:gd name="T49" fmla="*/ 0 h 82"/>
                <a:gd name="T50" fmla="*/ 21228370 w 120"/>
                <a:gd name="T51" fmla="*/ 1578595 h 82"/>
                <a:gd name="T52" fmla="*/ 24007844 w 120"/>
                <a:gd name="T53" fmla="*/ 1578595 h 82"/>
                <a:gd name="T54" fmla="*/ 27293544 w 120"/>
                <a:gd name="T55" fmla="*/ 3400077 h 82"/>
                <a:gd name="T56" fmla="*/ 30325880 w 120"/>
                <a:gd name="T57" fmla="*/ 4979019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82"/>
                <a:gd name="T89" fmla="*/ 120 w 120"/>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82">
                  <a:moveTo>
                    <a:pt x="120" y="41"/>
                  </a:moveTo>
                  <a:lnTo>
                    <a:pt x="108" y="54"/>
                  </a:lnTo>
                  <a:lnTo>
                    <a:pt x="95" y="54"/>
                  </a:lnTo>
                  <a:lnTo>
                    <a:pt x="84" y="69"/>
                  </a:lnTo>
                  <a:lnTo>
                    <a:pt x="71" y="82"/>
                  </a:lnTo>
                  <a:lnTo>
                    <a:pt x="60" y="82"/>
                  </a:lnTo>
                  <a:lnTo>
                    <a:pt x="48" y="82"/>
                  </a:lnTo>
                  <a:lnTo>
                    <a:pt x="24" y="82"/>
                  </a:lnTo>
                  <a:lnTo>
                    <a:pt x="11" y="69"/>
                  </a:lnTo>
                  <a:lnTo>
                    <a:pt x="11" y="54"/>
                  </a:lnTo>
                  <a:lnTo>
                    <a:pt x="0" y="28"/>
                  </a:lnTo>
                  <a:lnTo>
                    <a:pt x="0" y="13"/>
                  </a:lnTo>
                  <a:lnTo>
                    <a:pt x="11" y="13"/>
                  </a:lnTo>
                  <a:lnTo>
                    <a:pt x="11" y="0"/>
                  </a:lnTo>
                  <a:lnTo>
                    <a:pt x="24" y="0"/>
                  </a:lnTo>
                  <a:lnTo>
                    <a:pt x="35" y="0"/>
                  </a:lnTo>
                  <a:lnTo>
                    <a:pt x="48" y="0"/>
                  </a:lnTo>
                  <a:lnTo>
                    <a:pt x="60" y="0"/>
                  </a:lnTo>
                  <a:lnTo>
                    <a:pt x="71" y="0"/>
                  </a:lnTo>
                  <a:lnTo>
                    <a:pt x="84" y="0"/>
                  </a:lnTo>
                  <a:lnTo>
                    <a:pt x="84" y="13"/>
                  </a:lnTo>
                  <a:lnTo>
                    <a:pt x="95" y="13"/>
                  </a:lnTo>
                  <a:lnTo>
                    <a:pt x="108" y="28"/>
                  </a:lnTo>
                  <a:lnTo>
                    <a:pt x="120" y="41"/>
                  </a:lnTo>
                </a:path>
              </a:pathLst>
            </a:custGeom>
            <a:solidFill>
              <a:srgbClr val="8CC68C"/>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35" name="Freeform 74"/>
            <p:cNvSpPr>
              <a:spLocks/>
            </p:cNvSpPr>
            <p:nvPr/>
          </p:nvSpPr>
          <p:spPr bwMode="auto">
            <a:xfrm>
              <a:off x="10366275" y="4919663"/>
              <a:ext cx="261938" cy="198437"/>
            </a:xfrm>
            <a:custGeom>
              <a:avLst/>
              <a:gdLst>
                <a:gd name="T0" fmla="*/ 126513056 w 529"/>
                <a:gd name="T1" fmla="*/ 49660037 h 590"/>
                <a:gd name="T2" fmla="*/ 126513056 w 529"/>
                <a:gd name="T3" fmla="*/ 46492446 h 590"/>
                <a:gd name="T4" fmla="*/ 129700379 w 529"/>
                <a:gd name="T5" fmla="*/ 41854729 h 590"/>
                <a:gd name="T6" fmla="*/ 129700379 w 529"/>
                <a:gd name="T7" fmla="*/ 37216686 h 590"/>
                <a:gd name="T8" fmla="*/ 126513056 w 529"/>
                <a:gd name="T9" fmla="*/ 32465636 h 590"/>
                <a:gd name="T10" fmla="*/ 126513056 w 529"/>
                <a:gd name="T11" fmla="*/ 27827593 h 590"/>
                <a:gd name="T12" fmla="*/ 123815937 w 529"/>
                <a:gd name="T13" fmla="*/ 24773346 h 590"/>
                <a:gd name="T14" fmla="*/ 120873716 w 529"/>
                <a:gd name="T15" fmla="*/ 23302895 h 590"/>
                <a:gd name="T16" fmla="*/ 117931495 w 529"/>
                <a:gd name="T17" fmla="*/ 20135298 h 590"/>
                <a:gd name="T18" fmla="*/ 114989770 w 529"/>
                <a:gd name="T19" fmla="*/ 13913797 h 590"/>
                <a:gd name="T20" fmla="*/ 111802446 w 529"/>
                <a:gd name="T21" fmla="*/ 10859547 h 590"/>
                <a:gd name="T22" fmla="*/ 109105328 w 529"/>
                <a:gd name="T23" fmla="*/ 9275751 h 590"/>
                <a:gd name="T24" fmla="*/ 103220886 w 529"/>
                <a:gd name="T25" fmla="*/ 6108496 h 590"/>
                <a:gd name="T26" fmla="*/ 100278665 w 529"/>
                <a:gd name="T27" fmla="*/ 4638044 h 590"/>
                <a:gd name="T28" fmla="*/ 94394223 w 529"/>
                <a:gd name="T29" fmla="*/ 3167256 h 590"/>
                <a:gd name="T30" fmla="*/ 88510276 w 529"/>
                <a:gd name="T31" fmla="*/ 1470452 h 590"/>
                <a:gd name="T32" fmla="*/ 79683613 w 529"/>
                <a:gd name="T33" fmla="*/ 3167256 h 590"/>
                <a:gd name="T34" fmla="*/ 67914730 w 529"/>
                <a:gd name="T35" fmla="*/ 4638044 h 590"/>
                <a:gd name="T36" fmla="*/ 55901223 w 529"/>
                <a:gd name="T37" fmla="*/ 6108496 h 590"/>
                <a:gd name="T38" fmla="*/ 44377442 w 529"/>
                <a:gd name="T39" fmla="*/ 7805300 h 590"/>
                <a:gd name="T40" fmla="*/ 35306172 w 529"/>
                <a:gd name="T41" fmla="*/ 4638044 h 590"/>
                <a:gd name="T42" fmla="*/ 32609053 w 529"/>
                <a:gd name="T43" fmla="*/ 1470452 h 590"/>
                <a:gd name="T44" fmla="*/ 20595059 w 529"/>
                <a:gd name="T45" fmla="*/ 0 h 590"/>
                <a:gd name="T46" fmla="*/ 17897941 w 529"/>
                <a:gd name="T47" fmla="*/ 1470452 h 590"/>
                <a:gd name="T48" fmla="*/ 14956211 w 529"/>
                <a:gd name="T49" fmla="*/ 1470452 h 590"/>
                <a:gd name="T50" fmla="*/ 12013990 w 529"/>
                <a:gd name="T51" fmla="*/ 3167256 h 590"/>
                <a:gd name="T52" fmla="*/ 9071769 w 529"/>
                <a:gd name="T53" fmla="*/ 3167256 h 590"/>
                <a:gd name="T54" fmla="*/ 5884444 w 529"/>
                <a:gd name="T55" fmla="*/ 4638044 h 590"/>
                <a:gd name="T56" fmla="*/ 0 w 529"/>
                <a:gd name="T57" fmla="*/ 4638044 h 590"/>
                <a:gd name="T58" fmla="*/ 0 w 529"/>
                <a:gd name="T59" fmla="*/ 12330001 h 590"/>
                <a:gd name="T60" fmla="*/ 9071769 w 529"/>
                <a:gd name="T61" fmla="*/ 16968043 h 590"/>
                <a:gd name="T62" fmla="*/ 14956211 w 529"/>
                <a:gd name="T63" fmla="*/ 16968043 h 590"/>
                <a:gd name="T64" fmla="*/ 17897941 w 529"/>
                <a:gd name="T65" fmla="*/ 18664847 h 590"/>
                <a:gd name="T66" fmla="*/ 17897941 w 529"/>
                <a:gd name="T67" fmla="*/ 20135298 h 590"/>
                <a:gd name="T68" fmla="*/ 17897941 w 529"/>
                <a:gd name="T69" fmla="*/ 23302895 h 590"/>
                <a:gd name="T70" fmla="*/ 23782383 w 529"/>
                <a:gd name="T71" fmla="*/ 24773346 h 590"/>
                <a:gd name="T72" fmla="*/ 29666825 w 529"/>
                <a:gd name="T73" fmla="*/ 27827593 h 590"/>
                <a:gd name="T74" fmla="*/ 32609053 w 529"/>
                <a:gd name="T75" fmla="*/ 30994848 h 590"/>
                <a:gd name="T76" fmla="*/ 38493495 w 529"/>
                <a:gd name="T77" fmla="*/ 34162439 h 590"/>
                <a:gd name="T78" fmla="*/ 47319663 w 529"/>
                <a:gd name="T79" fmla="*/ 37216686 h 590"/>
                <a:gd name="T80" fmla="*/ 50261884 w 529"/>
                <a:gd name="T81" fmla="*/ 46492446 h 590"/>
                <a:gd name="T82" fmla="*/ 55901223 w 529"/>
                <a:gd name="T83" fmla="*/ 49660037 h 590"/>
                <a:gd name="T84" fmla="*/ 59088547 w 529"/>
                <a:gd name="T85" fmla="*/ 49660037 h 590"/>
                <a:gd name="T86" fmla="*/ 64973004 w 529"/>
                <a:gd name="T87" fmla="*/ 48189249 h 590"/>
                <a:gd name="T88" fmla="*/ 67914730 w 529"/>
                <a:gd name="T89" fmla="*/ 48189249 h 590"/>
                <a:gd name="T90" fmla="*/ 73799172 w 529"/>
                <a:gd name="T91" fmla="*/ 52714284 h 590"/>
                <a:gd name="T92" fmla="*/ 79683613 w 529"/>
                <a:gd name="T93" fmla="*/ 59048794 h 590"/>
                <a:gd name="T94" fmla="*/ 88510276 w 529"/>
                <a:gd name="T95" fmla="*/ 61990033 h 590"/>
                <a:gd name="T96" fmla="*/ 100278665 w 529"/>
                <a:gd name="T97" fmla="*/ 65157288 h 590"/>
                <a:gd name="T98" fmla="*/ 109105328 w 529"/>
                <a:gd name="T99" fmla="*/ 65157288 h 590"/>
                <a:gd name="T100" fmla="*/ 109105328 w 529"/>
                <a:gd name="T101" fmla="*/ 59048794 h 590"/>
                <a:gd name="T102" fmla="*/ 111802446 w 529"/>
                <a:gd name="T103" fmla="*/ 54297743 h 590"/>
                <a:gd name="T104" fmla="*/ 117931495 w 529"/>
                <a:gd name="T105" fmla="*/ 51130488 h 5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9"/>
                <a:gd name="T160" fmla="*/ 0 h 590"/>
                <a:gd name="T161" fmla="*/ 529 w 529"/>
                <a:gd name="T162" fmla="*/ 590 h 5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9" h="590">
                  <a:moveTo>
                    <a:pt x="516" y="452"/>
                  </a:moveTo>
                  <a:lnTo>
                    <a:pt x="516" y="439"/>
                  </a:lnTo>
                  <a:lnTo>
                    <a:pt x="516" y="426"/>
                  </a:lnTo>
                  <a:lnTo>
                    <a:pt x="516" y="411"/>
                  </a:lnTo>
                  <a:lnTo>
                    <a:pt x="529" y="398"/>
                  </a:lnTo>
                  <a:lnTo>
                    <a:pt x="529" y="370"/>
                  </a:lnTo>
                  <a:lnTo>
                    <a:pt x="529" y="357"/>
                  </a:lnTo>
                  <a:lnTo>
                    <a:pt x="529" y="329"/>
                  </a:lnTo>
                  <a:lnTo>
                    <a:pt x="529" y="315"/>
                  </a:lnTo>
                  <a:lnTo>
                    <a:pt x="516" y="287"/>
                  </a:lnTo>
                  <a:lnTo>
                    <a:pt x="516" y="274"/>
                  </a:lnTo>
                  <a:lnTo>
                    <a:pt x="516" y="246"/>
                  </a:lnTo>
                  <a:lnTo>
                    <a:pt x="516" y="219"/>
                  </a:lnTo>
                  <a:lnTo>
                    <a:pt x="505" y="219"/>
                  </a:lnTo>
                  <a:lnTo>
                    <a:pt x="493" y="206"/>
                  </a:lnTo>
                  <a:lnTo>
                    <a:pt x="481" y="206"/>
                  </a:lnTo>
                  <a:lnTo>
                    <a:pt x="481" y="178"/>
                  </a:lnTo>
                  <a:lnTo>
                    <a:pt x="481" y="150"/>
                  </a:lnTo>
                  <a:lnTo>
                    <a:pt x="469" y="123"/>
                  </a:lnTo>
                  <a:lnTo>
                    <a:pt x="469" y="109"/>
                  </a:lnTo>
                  <a:lnTo>
                    <a:pt x="456" y="96"/>
                  </a:lnTo>
                  <a:lnTo>
                    <a:pt x="456" y="82"/>
                  </a:lnTo>
                  <a:lnTo>
                    <a:pt x="445" y="82"/>
                  </a:lnTo>
                  <a:lnTo>
                    <a:pt x="432" y="69"/>
                  </a:lnTo>
                  <a:lnTo>
                    <a:pt x="421" y="54"/>
                  </a:lnTo>
                  <a:lnTo>
                    <a:pt x="409" y="41"/>
                  </a:lnTo>
                  <a:lnTo>
                    <a:pt x="396" y="28"/>
                  </a:lnTo>
                  <a:lnTo>
                    <a:pt x="385" y="28"/>
                  </a:lnTo>
                  <a:lnTo>
                    <a:pt x="372" y="13"/>
                  </a:lnTo>
                  <a:lnTo>
                    <a:pt x="361" y="13"/>
                  </a:lnTo>
                  <a:lnTo>
                    <a:pt x="349" y="13"/>
                  </a:lnTo>
                  <a:lnTo>
                    <a:pt x="325" y="28"/>
                  </a:lnTo>
                  <a:lnTo>
                    <a:pt x="301" y="28"/>
                  </a:lnTo>
                  <a:lnTo>
                    <a:pt x="277" y="41"/>
                  </a:lnTo>
                  <a:lnTo>
                    <a:pt x="252" y="54"/>
                  </a:lnTo>
                  <a:lnTo>
                    <a:pt x="228" y="54"/>
                  </a:lnTo>
                  <a:lnTo>
                    <a:pt x="205" y="69"/>
                  </a:lnTo>
                  <a:lnTo>
                    <a:pt x="181" y="69"/>
                  </a:lnTo>
                  <a:lnTo>
                    <a:pt x="157" y="54"/>
                  </a:lnTo>
                  <a:lnTo>
                    <a:pt x="144" y="41"/>
                  </a:lnTo>
                  <a:lnTo>
                    <a:pt x="133" y="13"/>
                  </a:lnTo>
                  <a:lnTo>
                    <a:pt x="133" y="0"/>
                  </a:lnTo>
                  <a:lnTo>
                    <a:pt x="84" y="0"/>
                  </a:lnTo>
                  <a:lnTo>
                    <a:pt x="73" y="0"/>
                  </a:lnTo>
                  <a:lnTo>
                    <a:pt x="73" y="13"/>
                  </a:lnTo>
                  <a:lnTo>
                    <a:pt x="61" y="13"/>
                  </a:lnTo>
                  <a:lnTo>
                    <a:pt x="61" y="28"/>
                  </a:lnTo>
                  <a:lnTo>
                    <a:pt x="49" y="28"/>
                  </a:lnTo>
                  <a:lnTo>
                    <a:pt x="37" y="28"/>
                  </a:lnTo>
                  <a:lnTo>
                    <a:pt x="24" y="41"/>
                  </a:lnTo>
                  <a:lnTo>
                    <a:pt x="13" y="41"/>
                  </a:lnTo>
                  <a:lnTo>
                    <a:pt x="0" y="41"/>
                  </a:lnTo>
                  <a:lnTo>
                    <a:pt x="0" y="69"/>
                  </a:lnTo>
                  <a:lnTo>
                    <a:pt x="0" y="109"/>
                  </a:lnTo>
                  <a:lnTo>
                    <a:pt x="13" y="137"/>
                  </a:lnTo>
                  <a:lnTo>
                    <a:pt x="37" y="150"/>
                  </a:lnTo>
                  <a:lnTo>
                    <a:pt x="49" y="150"/>
                  </a:lnTo>
                  <a:lnTo>
                    <a:pt x="61" y="150"/>
                  </a:lnTo>
                  <a:lnTo>
                    <a:pt x="73" y="165"/>
                  </a:lnTo>
                  <a:lnTo>
                    <a:pt x="73" y="178"/>
                  </a:lnTo>
                  <a:lnTo>
                    <a:pt x="73" y="192"/>
                  </a:lnTo>
                  <a:lnTo>
                    <a:pt x="73" y="206"/>
                  </a:lnTo>
                  <a:lnTo>
                    <a:pt x="84" y="219"/>
                  </a:lnTo>
                  <a:lnTo>
                    <a:pt x="97" y="219"/>
                  </a:lnTo>
                  <a:lnTo>
                    <a:pt x="108" y="233"/>
                  </a:lnTo>
                  <a:lnTo>
                    <a:pt x="121" y="246"/>
                  </a:lnTo>
                  <a:lnTo>
                    <a:pt x="121" y="261"/>
                  </a:lnTo>
                  <a:lnTo>
                    <a:pt x="133" y="274"/>
                  </a:lnTo>
                  <a:lnTo>
                    <a:pt x="144" y="287"/>
                  </a:lnTo>
                  <a:lnTo>
                    <a:pt x="157" y="302"/>
                  </a:lnTo>
                  <a:lnTo>
                    <a:pt x="193" y="302"/>
                  </a:lnTo>
                  <a:lnTo>
                    <a:pt x="193" y="329"/>
                  </a:lnTo>
                  <a:lnTo>
                    <a:pt x="205" y="370"/>
                  </a:lnTo>
                  <a:lnTo>
                    <a:pt x="205" y="411"/>
                  </a:lnTo>
                  <a:lnTo>
                    <a:pt x="217" y="439"/>
                  </a:lnTo>
                  <a:lnTo>
                    <a:pt x="228" y="439"/>
                  </a:lnTo>
                  <a:lnTo>
                    <a:pt x="241" y="439"/>
                  </a:lnTo>
                  <a:lnTo>
                    <a:pt x="252" y="439"/>
                  </a:lnTo>
                  <a:lnTo>
                    <a:pt x="265" y="426"/>
                  </a:lnTo>
                  <a:lnTo>
                    <a:pt x="277" y="426"/>
                  </a:lnTo>
                  <a:lnTo>
                    <a:pt x="288" y="426"/>
                  </a:lnTo>
                  <a:lnTo>
                    <a:pt x="301" y="466"/>
                  </a:lnTo>
                  <a:lnTo>
                    <a:pt x="312" y="494"/>
                  </a:lnTo>
                  <a:lnTo>
                    <a:pt x="325" y="522"/>
                  </a:lnTo>
                  <a:lnTo>
                    <a:pt x="337" y="535"/>
                  </a:lnTo>
                  <a:lnTo>
                    <a:pt x="361" y="548"/>
                  </a:lnTo>
                  <a:lnTo>
                    <a:pt x="372" y="563"/>
                  </a:lnTo>
                  <a:lnTo>
                    <a:pt x="409" y="576"/>
                  </a:lnTo>
                  <a:lnTo>
                    <a:pt x="432" y="590"/>
                  </a:lnTo>
                  <a:lnTo>
                    <a:pt x="445" y="576"/>
                  </a:lnTo>
                  <a:lnTo>
                    <a:pt x="445" y="548"/>
                  </a:lnTo>
                  <a:lnTo>
                    <a:pt x="445" y="522"/>
                  </a:lnTo>
                  <a:lnTo>
                    <a:pt x="445" y="494"/>
                  </a:lnTo>
                  <a:lnTo>
                    <a:pt x="456" y="480"/>
                  </a:lnTo>
                  <a:lnTo>
                    <a:pt x="469" y="466"/>
                  </a:lnTo>
                  <a:lnTo>
                    <a:pt x="481" y="452"/>
                  </a:lnTo>
                  <a:lnTo>
                    <a:pt x="516" y="452"/>
                  </a:lnTo>
                </a:path>
              </a:pathLst>
            </a:custGeom>
            <a:solidFill>
              <a:srgbClr val="8CC68C"/>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36" name="Freeform 75"/>
            <p:cNvSpPr>
              <a:spLocks/>
            </p:cNvSpPr>
            <p:nvPr/>
          </p:nvSpPr>
          <p:spPr bwMode="auto">
            <a:xfrm>
              <a:off x="9694763" y="4933950"/>
              <a:ext cx="1066800" cy="827088"/>
            </a:xfrm>
            <a:custGeom>
              <a:avLst/>
              <a:gdLst>
                <a:gd name="T0" fmla="*/ 352148212 w 2149"/>
                <a:gd name="T1" fmla="*/ 13903784 h 2470"/>
                <a:gd name="T2" fmla="*/ 363976829 w 2149"/>
                <a:gd name="T3" fmla="*/ 24667984 h 2470"/>
                <a:gd name="T4" fmla="*/ 390344499 w 2149"/>
                <a:gd name="T5" fmla="*/ 44626591 h 2470"/>
                <a:gd name="T6" fmla="*/ 411044580 w 2149"/>
                <a:gd name="T7" fmla="*/ 50793585 h 2470"/>
                <a:gd name="T8" fmla="*/ 449734305 w 2149"/>
                <a:gd name="T9" fmla="*/ 64585188 h 2470"/>
                <a:gd name="T10" fmla="*/ 473391540 w 2149"/>
                <a:gd name="T11" fmla="*/ 73891431 h 2470"/>
                <a:gd name="T12" fmla="*/ 517502633 w 2149"/>
                <a:gd name="T13" fmla="*/ 84655625 h 2470"/>
                <a:gd name="T14" fmla="*/ 523663288 w 2149"/>
                <a:gd name="T15" fmla="*/ 96877457 h 2470"/>
                <a:gd name="T16" fmla="*/ 508877393 w 2149"/>
                <a:gd name="T17" fmla="*/ 107641652 h 2470"/>
                <a:gd name="T18" fmla="*/ 496802056 w 2149"/>
                <a:gd name="T19" fmla="*/ 121545431 h 2470"/>
                <a:gd name="T20" fmla="*/ 470434386 w 2149"/>
                <a:gd name="T21" fmla="*/ 135449210 h 2470"/>
                <a:gd name="T22" fmla="*/ 429034225 w 2149"/>
                <a:gd name="T23" fmla="*/ 155407806 h 2470"/>
                <a:gd name="T24" fmla="*/ 408334144 w 2149"/>
                <a:gd name="T25" fmla="*/ 172338994 h 2470"/>
                <a:gd name="T26" fmla="*/ 446530432 w 2149"/>
                <a:gd name="T27" fmla="*/ 184673023 h 2470"/>
                <a:gd name="T28" fmla="*/ 446530432 w 2149"/>
                <a:gd name="T29" fmla="*/ 203061827 h 2470"/>
                <a:gd name="T30" fmla="*/ 434948534 w 2149"/>
                <a:gd name="T31" fmla="*/ 215395479 h 2470"/>
                <a:gd name="T32" fmla="*/ 429034225 w 2149"/>
                <a:gd name="T33" fmla="*/ 227729466 h 2470"/>
                <a:gd name="T34" fmla="*/ 440616123 w 2149"/>
                <a:gd name="T35" fmla="*/ 241521069 h 2470"/>
                <a:gd name="T36" fmla="*/ 443819997 w 2149"/>
                <a:gd name="T37" fmla="*/ 255424848 h 2470"/>
                <a:gd name="T38" fmla="*/ 411044580 w 2149"/>
                <a:gd name="T39" fmla="*/ 266189043 h 2470"/>
                <a:gd name="T40" fmla="*/ 372848292 w 2149"/>
                <a:gd name="T41" fmla="*/ 267646659 h 2470"/>
                <a:gd name="T42" fmla="*/ 337362440 w 2149"/>
                <a:gd name="T43" fmla="*/ 258452257 h 2470"/>
                <a:gd name="T44" fmla="*/ 287090816 w 2149"/>
                <a:gd name="T45" fmla="*/ 246230446 h 2470"/>
                <a:gd name="T46" fmla="*/ 251604901 w 2149"/>
                <a:gd name="T47" fmla="*/ 253967232 h 2470"/>
                <a:gd name="T48" fmla="*/ 212915176 w 2149"/>
                <a:gd name="T49" fmla="*/ 275495621 h 2470"/>
                <a:gd name="T50" fmla="*/ 183343632 w 2149"/>
                <a:gd name="T51" fmla="*/ 263049458 h 2470"/>
                <a:gd name="T52" fmla="*/ 171761734 w 2149"/>
                <a:gd name="T53" fmla="*/ 258452257 h 2470"/>
                <a:gd name="T54" fmla="*/ 141943471 w 2149"/>
                <a:gd name="T55" fmla="*/ 247688063 h 2470"/>
                <a:gd name="T56" fmla="*/ 85757507 w 2149"/>
                <a:gd name="T57" fmla="*/ 240063453 h 2470"/>
                <a:gd name="T58" fmla="*/ 53475017 w 2149"/>
                <a:gd name="T59" fmla="*/ 213937863 h 2470"/>
                <a:gd name="T60" fmla="*/ 74175113 w 2149"/>
                <a:gd name="T61" fmla="*/ 196894834 h 2470"/>
                <a:gd name="T62" fmla="*/ 85757507 w 2149"/>
                <a:gd name="T63" fmla="*/ 172338994 h 2470"/>
                <a:gd name="T64" fmla="*/ 109660965 w 2149"/>
                <a:gd name="T65" fmla="*/ 153950190 h 2470"/>
                <a:gd name="T66" fmla="*/ 106457588 w 2149"/>
                <a:gd name="T67" fmla="*/ 136906826 h 2470"/>
                <a:gd name="T68" fmla="*/ 88960884 w 2149"/>
                <a:gd name="T69" fmla="*/ 110781236 h 2470"/>
                <a:gd name="T70" fmla="*/ 97586125 w 2149"/>
                <a:gd name="T71" fmla="*/ 96877457 h 2470"/>
                <a:gd name="T72" fmla="*/ 76886044 w 2149"/>
                <a:gd name="T73" fmla="*/ 92280256 h 2470"/>
                <a:gd name="T74" fmla="*/ 53475017 w 2149"/>
                <a:gd name="T75" fmla="*/ 73891431 h 2470"/>
                <a:gd name="T76" fmla="*/ 23903465 w 2149"/>
                <a:gd name="T77" fmla="*/ 58530370 h 2470"/>
                <a:gd name="T78" fmla="*/ 3203378 w 2149"/>
                <a:gd name="T79" fmla="*/ 49223792 h 2470"/>
                <a:gd name="T80" fmla="*/ 5914311 w 2149"/>
                <a:gd name="T81" fmla="*/ 41486996 h 2470"/>
                <a:gd name="T82" fmla="*/ 14785776 w 2149"/>
                <a:gd name="T83" fmla="*/ 35432178 h 2470"/>
                <a:gd name="T84" fmla="*/ 41400177 w 2149"/>
                <a:gd name="T85" fmla="*/ 32292594 h 2470"/>
                <a:gd name="T86" fmla="*/ 56185948 w 2149"/>
                <a:gd name="T87" fmla="*/ 35432178 h 2470"/>
                <a:gd name="T88" fmla="*/ 83046576 w 2149"/>
                <a:gd name="T89" fmla="*/ 40029380 h 2470"/>
                <a:gd name="T90" fmla="*/ 109660965 w 2149"/>
                <a:gd name="T91" fmla="*/ 49223792 h 2470"/>
                <a:gd name="T92" fmla="*/ 133072008 w 2149"/>
                <a:gd name="T93" fmla="*/ 55390786 h 2470"/>
                <a:gd name="T94" fmla="*/ 133072008 w 2149"/>
                <a:gd name="T95" fmla="*/ 49223792 h 2470"/>
                <a:gd name="T96" fmla="*/ 133072008 w 2149"/>
                <a:gd name="T97" fmla="*/ 29265185 h 2470"/>
                <a:gd name="T98" fmla="*/ 145147345 w 2149"/>
                <a:gd name="T99" fmla="*/ 18500985 h 2470"/>
                <a:gd name="T100" fmla="*/ 162643552 w 2149"/>
                <a:gd name="T101" fmla="*/ 29265185 h 2470"/>
                <a:gd name="T102" fmla="*/ 183343632 w 2149"/>
                <a:gd name="T103" fmla="*/ 38347411 h 2470"/>
                <a:gd name="T104" fmla="*/ 222033358 w 2149"/>
                <a:gd name="T105" fmla="*/ 40029380 h 2470"/>
                <a:gd name="T106" fmla="*/ 216119049 w 2149"/>
                <a:gd name="T107" fmla="*/ 32292594 h 2470"/>
                <a:gd name="T108" fmla="*/ 251604901 w 2149"/>
                <a:gd name="T109" fmla="*/ 29265185 h 2470"/>
                <a:gd name="T110" fmla="*/ 272305044 w 2149"/>
                <a:gd name="T111" fmla="*/ 22986016 h 2470"/>
                <a:gd name="T112" fmla="*/ 304587023 w 2149"/>
                <a:gd name="T113" fmla="*/ 1457617 h 2470"/>
                <a:gd name="T114" fmla="*/ 322576668 w 2149"/>
                <a:gd name="T115" fmla="*/ 0 h 24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49"/>
                <a:gd name="T175" fmla="*/ 0 h 2470"/>
                <a:gd name="T176" fmla="*/ 2149 w 2149"/>
                <a:gd name="T177" fmla="*/ 2470 h 24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49" h="2470">
                  <a:moveTo>
                    <a:pt x="1356" y="0"/>
                  </a:moveTo>
                  <a:lnTo>
                    <a:pt x="1356" y="28"/>
                  </a:lnTo>
                  <a:lnTo>
                    <a:pt x="1356" y="68"/>
                  </a:lnTo>
                  <a:lnTo>
                    <a:pt x="1369" y="96"/>
                  </a:lnTo>
                  <a:lnTo>
                    <a:pt x="1393" y="109"/>
                  </a:lnTo>
                  <a:lnTo>
                    <a:pt x="1405" y="109"/>
                  </a:lnTo>
                  <a:lnTo>
                    <a:pt x="1417" y="109"/>
                  </a:lnTo>
                  <a:lnTo>
                    <a:pt x="1429" y="124"/>
                  </a:lnTo>
                  <a:lnTo>
                    <a:pt x="1429" y="137"/>
                  </a:lnTo>
                  <a:lnTo>
                    <a:pt x="1429" y="151"/>
                  </a:lnTo>
                  <a:lnTo>
                    <a:pt x="1429" y="165"/>
                  </a:lnTo>
                  <a:lnTo>
                    <a:pt x="1440" y="178"/>
                  </a:lnTo>
                  <a:lnTo>
                    <a:pt x="1453" y="178"/>
                  </a:lnTo>
                  <a:lnTo>
                    <a:pt x="1464" y="192"/>
                  </a:lnTo>
                  <a:lnTo>
                    <a:pt x="1477" y="205"/>
                  </a:lnTo>
                  <a:lnTo>
                    <a:pt x="1477" y="220"/>
                  </a:lnTo>
                  <a:lnTo>
                    <a:pt x="1489" y="233"/>
                  </a:lnTo>
                  <a:lnTo>
                    <a:pt x="1500" y="246"/>
                  </a:lnTo>
                  <a:lnTo>
                    <a:pt x="1513" y="261"/>
                  </a:lnTo>
                  <a:lnTo>
                    <a:pt x="1549" y="261"/>
                  </a:lnTo>
                  <a:lnTo>
                    <a:pt x="1549" y="288"/>
                  </a:lnTo>
                  <a:lnTo>
                    <a:pt x="1561" y="329"/>
                  </a:lnTo>
                  <a:lnTo>
                    <a:pt x="1561" y="370"/>
                  </a:lnTo>
                  <a:lnTo>
                    <a:pt x="1573" y="398"/>
                  </a:lnTo>
                  <a:lnTo>
                    <a:pt x="1584" y="398"/>
                  </a:lnTo>
                  <a:lnTo>
                    <a:pt x="1597" y="398"/>
                  </a:lnTo>
                  <a:lnTo>
                    <a:pt x="1608" y="398"/>
                  </a:lnTo>
                  <a:lnTo>
                    <a:pt x="1621" y="385"/>
                  </a:lnTo>
                  <a:lnTo>
                    <a:pt x="1633" y="385"/>
                  </a:lnTo>
                  <a:lnTo>
                    <a:pt x="1644" y="385"/>
                  </a:lnTo>
                  <a:lnTo>
                    <a:pt x="1657" y="425"/>
                  </a:lnTo>
                  <a:lnTo>
                    <a:pt x="1668" y="453"/>
                  </a:lnTo>
                  <a:lnTo>
                    <a:pt x="1681" y="481"/>
                  </a:lnTo>
                  <a:lnTo>
                    <a:pt x="1705" y="494"/>
                  </a:lnTo>
                  <a:lnTo>
                    <a:pt x="1717" y="522"/>
                  </a:lnTo>
                  <a:lnTo>
                    <a:pt x="1741" y="535"/>
                  </a:lnTo>
                  <a:lnTo>
                    <a:pt x="1777" y="549"/>
                  </a:lnTo>
                  <a:lnTo>
                    <a:pt x="1801" y="549"/>
                  </a:lnTo>
                  <a:lnTo>
                    <a:pt x="1801" y="562"/>
                  </a:lnTo>
                  <a:lnTo>
                    <a:pt x="1812" y="576"/>
                  </a:lnTo>
                  <a:lnTo>
                    <a:pt x="1825" y="576"/>
                  </a:lnTo>
                  <a:lnTo>
                    <a:pt x="1837" y="590"/>
                  </a:lnTo>
                  <a:lnTo>
                    <a:pt x="1849" y="590"/>
                  </a:lnTo>
                  <a:lnTo>
                    <a:pt x="1861" y="576"/>
                  </a:lnTo>
                  <a:lnTo>
                    <a:pt x="1872" y="576"/>
                  </a:lnTo>
                  <a:lnTo>
                    <a:pt x="1885" y="576"/>
                  </a:lnTo>
                  <a:lnTo>
                    <a:pt x="1885" y="603"/>
                  </a:lnTo>
                  <a:lnTo>
                    <a:pt x="1896" y="618"/>
                  </a:lnTo>
                  <a:lnTo>
                    <a:pt x="1909" y="645"/>
                  </a:lnTo>
                  <a:lnTo>
                    <a:pt x="1921" y="659"/>
                  </a:lnTo>
                  <a:lnTo>
                    <a:pt x="1932" y="672"/>
                  </a:lnTo>
                  <a:lnTo>
                    <a:pt x="1956" y="686"/>
                  </a:lnTo>
                  <a:lnTo>
                    <a:pt x="1969" y="699"/>
                  </a:lnTo>
                  <a:lnTo>
                    <a:pt x="1993" y="714"/>
                  </a:lnTo>
                  <a:lnTo>
                    <a:pt x="2016" y="727"/>
                  </a:lnTo>
                  <a:lnTo>
                    <a:pt x="2040" y="727"/>
                  </a:lnTo>
                  <a:lnTo>
                    <a:pt x="2065" y="740"/>
                  </a:lnTo>
                  <a:lnTo>
                    <a:pt x="2089" y="755"/>
                  </a:lnTo>
                  <a:lnTo>
                    <a:pt x="2100" y="755"/>
                  </a:lnTo>
                  <a:lnTo>
                    <a:pt x="2125" y="768"/>
                  </a:lnTo>
                  <a:lnTo>
                    <a:pt x="2137" y="782"/>
                  </a:lnTo>
                  <a:lnTo>
                    <a:pt x="2149" y="782"/>
                  </a:lnTo>
                  <a:lnTo>
                    <a:pt x="2149" y="796"/>
                  </a:lnTo>
                  <a:lnTo>
                    <a:pt x="2149" y="810"/>
                  </a:lnTo>
                  <a:lnTo>
                    <a:pt x="2137" y="823"/>
                  </a:lnTo>
                  <a:lnTo>
                    <a:pt x="2137" y="836"/>
                  </a:lnTo>
                  <a:lnTo>
                    <a:pt x="2125" y="851"/>
                  </a:lnTo>
                  <a:lnTo>
                    <a:pt x="2125" y="864"/>
                  </a:lnTo>
                  <a:lnTo>
                    <a:pt x="2113" y="879"/>
                  </a:lnTo>
                  <a:lnTo>
                    <a:pt x="2113" y="892"/>
                  </a:lnTo>
                  <a:lnTo>
                    <a:pt x="2100" y="892"/>
                  </a:lnTo>
                  <a:lnTo>
                    <a:pt x="2089" y="905"/>
                  </a:lnTo>
                  <a:lnTo>
                    <a:pt x="2076" y="905"/>
                  </a:lnTo>
                  <a:lnTo>
                    <a:pt x="2076" y="919"/>
                  </a:lnTo>
                  <a:lnTo>
                    <a:pt x="2065" y="933"/>
                  </a:lnTo>
                  <a:lnTo>
                    <a:pt x="2065" y="947"/>
                  </a:lnTo>
                  <a:lnTo>
                    <a:pt x="2065" y="960"/>
                  </a:lnTo>
                  <a:lnTo>
                    <a:pt x="2065" y="975"/>
                  </a:lnTo>
                  <a:lnTo>
                    <a:pt x="2053" y="975"/>
                  </a:lnTo>
                  <a:lnTo>
                    <a:pt x="2040" y="988"/>
                  </a:lnTo>
                  <a:lnTo>
                    <a:pt x="2029" y="1001"/>
                  </a:lnTo>
                  <a:lnTo>
                    <a:pt x="2029" y="1016"/>
                  </a:lnTo>
                  <a:lnTo>
                    <a:pt x="2016" y="1029"/>
                  </a:lnTo>
                  <a:lnTo>
                    <a:pt x="2016" y="1043"/>
                  </a:lnTo>
                  <a:lnTo>
                    <a:pt x="2016" y="1070"/>
                  </a:lnTo>
                  <a:lnTo>
                    <a:pt x="2016" y="1084"/>
                  </a:lnTo>
                  <a:lnTo>
                    <a:pt x="1993" y="1097"/>
                  </a:lnTo>
                  <a:lnTo>
                    <a:pt x="1993" y="1125"/>
                  </a:lnTo>
                  <a:lnTo>
                    <a:pt x="1981" y="1153"/>
                  </a:lnTo>
                  <a:lnTo>
                    <a:pt x="1981" y="1180"/>
                  </a:lnTo>
                  <a:lnTo>
                    <a:pt x="1969" y="1180"/>
                  </a:lnTo>
                  <a:lnTo>
                    <a:pt x="1945" y="1193"/>
                  </a:lnTo>
                  <a:lnTo>
                    <a:pt x="1932" y="1193"/>
                  </a:lnTo>
                  <a:lnTo>
                    <a:pt x="1921" y="1193"/>
                  </a:lnTo>
                  <a:lnTo>
                    <a:pt x="1909" y="1208"/>
                  </a:lnTo>
                  <a:lnTo>
                    <a:pt x="1896" y="1208"/>
                  </a:lnTo>
                  <a:lnTo>
                    <a:pt x="1885" y="1221"/>
                  </a:lnTo>
                  <a:lnTo>
                    <a:pt x="1872" y="1234"/>
                  </a:lnTo>
                  <a:lnTo>
                    <a:pt x="1849" y="1249"/>
                  </a:lnTo>
                  <a:lnTo>
                    <a:pt x="1825" y="1276"/>
                  </a:lnTo>
                  <a:lnTo>
                    <a:pt x="1801" y="1304"/>
                  </a:lnTo>
                  <a:lnTo>
                    <a:pt x="1777" y="1330"/>
                  </a:lnTo>
                  <a:lnTo>
                    <a:pt x="1765" y="1358"/>
                  </a:lnTo>
                  <a:lnTo>
                    <a:pt x="1741" y="1386"/>
                  </a:lnTo>
                  <a:lnTo>
                    <a:pt x="1728" y="1413"/>
                  </a:lnTo>
                  <a:lnTo>
                    <a:pt x="1717" y="1441"/>
                  </a:lnTo>
                  <a:lnTo>
                    <a:pt x="1705" y="1454"/>
                  </a:lnTo>
                  <a:lnTo>
                    <a:pt x="1693" y="1469"/>
                  </a:lnTo>
                  <a:lnTo>
                    <a:pt x="1681" y="1482"/>
                  </a:lnTo>
                  <a:lnTo>
                    <a:pt x="1668" y="1495"/>
                  </a:lnTo>
                  <a:lnTo>
                    <a:pt x="1657" y="1510"/>
                  </a:lnTo>
                  <a:lnTo>
                    <a:pt x="1657" y="1523"/>
                  </a:lnTo>
                  <a:lnTo>
                    <a:pt x="1657" y="1537"/>
                  </a:lnTo>
                  <a:lnTo>
                    <a:pt x="1668" y="1550"/>
                  </a:lnTo>
                  <a:lnTo>
                    <a:pt x="1693" y="1523"/>
                  </a:lnTo>
                  <a:lnTo>
                    <a:pt x="1717" y="1523"/>
                  </a:lnTo>
                  <a:lnTo>
                    <a:pt x="1741" y="1523"/>
                  </a:lnTo>
                  <a:lnTo>
                    <a:pt x="1765" y="1537"/>
                  </a:lnTo>
                  <a:lnTo>
                    <a:pt x="1777" y="1564"/>
                  </a:lnTo>
                  <a:lnTo>
                    <a:pt x="1788" y="1591"/>
                  </a:lnTo>
                  <a:lnTo>
                    <a:pt x="1801" y="1619"/>
                  </a:lnTo>
                  <a:lnTo>
                    <a:pt x="1812" y="1647"/>
                  </a:lnTo>
                  <a:lnTo>
                    <a:pt x="1801" y="1660"/>
                  </a:lnTo>
                  <a:lnTo>
                    <a:pt x="1788" y="1688"/>
                  </a:lnTo>
                  <a:lnTo>
                    <a:pt x="1788" y="1702"/>
                  </a:lnTo>
                  <a:lnTo>
                    <a:pt x="1788" y="1715"/>
                  </a:lnTo>
                  <a:lnTo>
                    <a:pt x="1801" y="1743"/>
                  </a:lnTo>
                  <a:lnTo>
                    <a:pt x="1801" y="1771"/>
                  </a:lnTo>
                  <a:lnTo>
                    <a:pt x="1812" y="1784"/>
                  </a:lnTo>
                  <a:lnTo>
                    <a:pt x="1812" y="1798"/>
                  </a:lnTo>
                  <a:lnTo>
                    <a:pt x="1812" y="1811"/>
                  </a:lnTo>
                  <a:lnTo>
                    <a:pt x="1801" y="1825"/>
                  </a:lnTo>
                  <a:lnTo>
                    <a:pt x="1788" y="1825"/>
                  </a:lnTo>
                  <a:lnTo>
                    <a:pt x="1777" y="1839"/>
                  </a:lnTo>
                  <a:lnTo>
                    <a:pt x="1765" y="1852"/>
                  </a:lnTo>
                  <a:lnTo>
                    <a:pt x="1752" y="1867"/>
                  </a:lnTo>
                  <a:lnTo>
                    <a:pt x="1752" y="1880"/>
                  </a:lnTo>
                  <a:lnTo>
                    <a:pt x="1752" y="1893"/>
                  </a:lnTo>
                  <a:lnTo>
                    <a:pt x="1752" y="1908"/>
                  </a:lnTo>
                  <a:lnTo>
                    <a:pt x="1765" y="1921"/>
                  </a:lnTo>
                  <a:lnTo>
                    <a:pt x="1765" y="1935"/>
                  </a:lnTo>
                  <a:lnTo>
                    <a:pt x="1765" y="1948"/>
                  </a:lnTo>
                  <a:lnTo>
                    <a:pt x="1765" y="1963"/>
                  </a:lnTo>
                  <a:lnTo>
                    <a:pt x="1765" y="1976"/>
                  </a:lnTo>
                  <a:lnTo>
                    <a:pt x="1752" y="1989"/>
                  </a:lnTo>
                  <a:lnTo>
                    <a:pt x="1752" y="2004"/>
                  </a:lnTo>
                  <a:lnTo>
                    <a:pt x="1741" y="2017"/>
                  </a:lnTo>
                  <a:lnTo>
                    <a:pt x="1741" y="2031"/>
                  </a:lnTo>
                  <a:lnTo>
                    <a:pt x="1728" y="2045"/>
                  </a:lnTo>
                  <a:lnTo>
                    <a:pt x="1728" y="2072"/>
                  </a:lnTo>
                  <a:lnTo>
                    <a:pt x="1728" y="2085"/>
                  </a:lnTo>
                  <a:lnTo>
                    <a:pt x="1728" y="2100"/>
                  </a:lnTo>
                  <a:lnTo>
                    <a:pt x="1741" y="2100"/>
                  </a:lnTo>
                  <a:lnTo>
                    <a:pt x="1752" y="2113"/>
                  </a:lnTo>
                  <a:lnTo>
                    <a:pt x="1765" y="2128"/>
                  </a:lnTo>
                  <a:lnTo>
                    <a:pt x="1777" y="2141"/>
                  </a:lnTo>
                  <a:lnTo>
                    <a:pt x="1788" y="2154"/>
                  </a:lnTo>
                  <a:lnTo>
                    <a:pt x="1801" y="2168"/>
                  </a:lnTo>
                  <a:lnTo>
                    <a:pt x="1825" y="2182"/>
                  </a:lnTo>
                  <a:lnTo>
                    <a:pt x="1837" y="2182"/>
                  </a:lnTo>
                  <a:lnTo>
                    <a:pt x="1837" y="2209"/>
                  </a:lnTo>
                  <a:lnTo>
                    <a:pt x="1825" y="2222"/>
                  </a:lnTo>
                  <a:lnTo>
                    <a:pt x="1812" y="2250"/>
                  </a:lnTo>
                  <a:lnTo>
                    <a:pt x="1812" y="2278"/>
                  </a:lnTo>
                  <a:lnTo>
                    <a:pt x="1801" y="2278"/>
                  </a:lnTo>
                  <a:lnTo>
                    <a:pt x="1788" y="2278"/>
                  </a:lnTo>
                  <a:lnTo>
                    <a:pt x="1765" y="2292"/>
                  </a:lnTo>
                  <a:lnTo>
                    <a:pt x="1752" y="2305"/>
                  </a:lnTo>
                  <a:lnTo>
                    <a:pt x="1728" y="2305"/>
                  </a:lnTo>
                  <a:lnTo>
                    <a:pt x="1717" y="2319"/>
                  </a:lnTo>
                  <a:lnTo>
                    <a:pt x="1693" y="2333"/>
                  </a:lnTo>
                  <a:lnTo>
                    <a:pt x="1668" y="2346"/>
                  </a:lnTo>
                  <a:lnTo>
                    <a:pt x="1668" y="2374"/>
                  </a:lnTo>
                  <a:lnTo>
                    <a:pt x="1657" y="2387"/>
                  </a:lnTo>
                  <a:lnTo>
                    <a:pt x="1644" y="2402"/>
                  </a:lnTo>
                  <a:lnTo>
                    <a:pt x="1621" y="2402"/>
                  </a:lnTo>
                  <a:lnTo>
                    <a:pt x="1608" y="2402"/>
                  </a:lnTo>
                  <a:lnTo>
                    <a:pt x="1584" y="2402"/>
                  </a:lnTo>
                  <a:lnTo>
                    <a:pt x="1573" y="2402"/>
                  </a:lnTo>
                  <a:lnTo>
                    <a:pt x="1549" y="2402"/>
                  </a:lnTo>
                  <a:lnTo>
                    <a:pt x="1537" y="2387"/>
                  </a:lnTo>
                  <a:lnTo>
                    <a:pt x="1513" y="2387"/>
                  </a:lnTo>
                  <a:lnTo>
                    <a:pt x="1500" y="2374"/>
                  </a:lnTo>
                  <a:lnTo>
                    <a:pt x="1477" y="2361"/>
                  </a:lnTo>
                  <a:lnTo>
                    <a:pt x="1464" y="2346"/>
                  </a:lnTo>
                  <a:lnTo>
                    <a:pt x="1453" y="2333"/>
                  </a:lnTo>
                  <a:lnTo>
                    <a:pt x="1429" y="2319"/>
                  </a:lnTo>
                  <a:lnTo>
                    <a:pt x="1417" y="2319"/>
                  </a:lnTo>
                  <a:lnTo>
                    <a:pt x="1405" y="2305"/>
                  </a:lnTo>
                  <a:lnTo>
                    <a:pt x="1380" y="2305"/>
                  </a:lnTo>
                  <a:lnTo>
                    <a:pt x="1369" y="2305"/>
                  </a:lnTo>
                  <a:lnTo>
                    <a:pt x="1333" y="2305"/>
                  </a:lnTo>
                  <a:lnTo>
                    <a:pt x="1309" y="2292"/>
                  </a:lnTo>
                  <a:lnTo>
                    <a:pt x="1296" y="2278"/>
                  </a:lnTo>
                  <a:lnTo>
                    <a:pt x="1273" y="2250"/>
                  </a:lnTo>
                  <a:lnTo>
                    <a:pt x="1261" y="2222"/>
                  </a:lnTo>
                  <a:lnTo>
                    <a:pt x="1236" y="2196"/>
                  </a:lnTo>
                  <a:lnTo>
                    <a:pt x="1212" y="2196"/>
                  </a:lnTo>
                  <a:lnTo>
                    <a:pt x="1189" y="2196"/>
                  </a:lnTo>
                  <a:lnTo>
                    <a:pt x="1165" y="2196"/>
                  </a:lnTo>
                  <a:lnTo>
                    <a:pt x="1152" y="2196"/>
                  </a:lnTo>
                  <a:lnTo>
                    <a:pt x="1129" y="2209"/>
                  </a:lnTo>
                  <a:lnTo>
                    <a:pt x="1105" y="2209"/>
                  </a:lnTo>
                  <a:lnTo>
                    <a:pt x="1092" y="2222"/>
                  </a:lnTo>
                  <a:lnTo>
                    <a:pt x="1068" y="2237"/>
                  </a:lnTo>
                  <a:lnTo>
                    <a:pt x="1057" y="2250"/>
                  </a:lnTo>
                  <a:lnTo>
                    <a:pt x="1032" y="2265"/>
                  </a:lnTo>
                  <a:lnTo>
                    <a:pt x="1021" y="2265"/>
                  </a:lnTo>
                  <a:lnTo>
                    <a:pt x="1021" y="2278"/>
                  </a:lnTo>
                  <a:lnTo>
                    <a:pt x="1008" y="2292"/>
                  </a:lnTo>
                  <a:lnTo>
                    <a:pt x="997" y="2305"/>
                  </a:lnTo>
                  <a:lnTo>
                    <a:pt x="961" y="2470"/>
                  </a:lnTo>
                  <a:lnTo>
                    <a:pt x="877" y="2457"/>
                  </a:lnTo>
                  <a:lnTo>
                    <a:pt x="864" y="2457"/>
                  </a:lnTo>
                  <a:lnTo>
                    <a:pt x="853" y="2442"/>
                  </a:lnTo>
                  <a:lnTo>
                    <a:pt x="841" y="2442"/>
                  </a:lnTo>
                  <a:lnTo>
                    <a:pt x="828" y="2429"/>
                  </a:lnTo>
                  <a:lnTo>
                    <a:pt x="804" y="2415"/>
                  </a:lnTo>
                  <a:lnTo>
                    <a:pt x="793" y="2402"/>
                  </a:lnTo>
                  <a:lnTo>
                    <a:pt x="780" y="2387"/>
                  </a:lnTo>
                  <a:lnTo>
                    <a:pt x="769" y="2374"/>
                  </a:lnTo>
                  <a:lnTo>
                    <a:pt x="757" y="2361"/>
                  </a:lnTo>
                  <a:lnTo>
                    <a:pt x="744" y="2346"/>
                  </a:lnTo>
                  <a:lnTo>
                    <a:pt x="733" y="2346"/>
                  </a:lnTo>
                  <a:lnTo>
                    <a:pt x="733" y="2333"/>
                  </a:lnTo>
                  <a:lnTo>
                    <a:pt x="720" y="2333"/>
                  </a:lnTo>
                  <a:lnTo>
                    <a:pt x="709" y="2333"/>
                  </a:lnTo>
                  <a:lnTo>
                    <a:pt x="697" y="2333"/>
                  </a:lnTo>
                  <a:lnTo>
                    <a:pt x="697" y="2319"/>
                  </a:lnTo>
                  <a:lnTo>
                    <a:pt x="697" y="2305"/>
                  </a:lnTo>
                  <a:lnTo>
                    <a:pt x="697" y="2292"/>
                  </a:lnTo>
                  <a:lnTo>
                    <a:pt x="673" y="2292"/>
                  </a:lnTo>
                  <a:lnTo>
                    <a:pt x="660" y="2278"/>
                  </a:lnTo>
                  <a:lnTo>
                    <a:pt x="649" y="2265"/>
                  </a:lnTo>
                  <a:lnTo>
                    <a:pt x="625" y="2250"/>
                  </a:lnTo>
                  <a:lnTo>
                    <a:pt x="613" y="2237"/>
                  </a:lnTo>
                  <a:lnTo>
                    <a:pt x="600" y="2222"/>
                  </a:lnTo>
                  <a:lnTo>
                    <a:pt x="589" y="2222"/>
                  </a:lnTo>
                  <a:lnTo>
                    <a:pt x="576" y="2209"/>
                  </a:lnTo>
                  <a:lnTo>
                    <a:pt x="565" y="2237"/>
                  </a:lnTo>
                  <a:lnTo>
                    <a:pt x="540" y="2250"/>
                  </a:lnTo>
                  <a:lnTo>
                    <a:pt x="516" y="2250"/>
                  </a:lnTo>
                  <a:lnTo>
                    <a:pt x="481" y="2250"/>
                  </a:lnTo>
                  <a:lnTo>
                    <a:pt x="445" y="2222"/>
                  </a:lnTo>
                  <a:lnTo>
                    <a:pt x="409" y="2196"/>
                  </a:lnTo>
                  <a:lnTo>
                    <a:pt x="385" y="2182"/>
                  </a:lnTo>
                  <a:lnTo>
                    <a:pt x="372" y="2154"/>
                  </a:lnTo>
                  <a:lnTo>
                    <a:pt x="348" y="2141"/>
                  </a:lnTo>
                  <a:lnTo>
                    <a:pt x="312" y="2113"/>
                  </a:lnTo>
                  <a:lnTo>
                    <a:pt x="288" y="2085"/>
                  </a:lnTo>
                  <a:lnTo>
                    <a:pt x="277" y="2058"/>
                  </a:lnTo>
                  <a:lnTo>
                    <a:pt x="252" y="2017"/>
                  </a:lnTo>
                  <a:lnTo>
                    <a:pt x="228" y="1989"/>
                  </a:lnTo>
                  <a:lnTo>
                    <a:pt x="217" y="1963"/>
                  </a:lnTo>
                  <a:lnTo>
                    <a:pt x="193" y="1935"/>
                  </a:lnTo>
                  <a:lnTo>
                    <a:pt x="204" y="1921"/>
                  </a:lnTo>
                  <a:lnTo>
                    <a:pt x="217" y="1908"/>
                  </a:lnTo>
                  <a:lnTo>
                    <a:pt x="228" y="1880"/>
                  </a:lnTo>
                  <a:lnTo>
                    <a:pt x="252" y="1867"/>
                  </a:lnTo>
                  <a:lnTo>
                    <a:pt x="252" y="1852"/>
                  </a:lnTo>
                  <a:lnTo>
                    <a:pt x="265" y="1825"/>
                  </a:lnTo>
                  <a:lnTo>
                    <a:pt x="277" y="1811"/>
                  </a:lnTo>
                  <a:lnTo>
                    <a:pt x="277" y="1798"/>
                  </a:lnTo>
                  <a:lnTo>
                    <a:pt x="277" y="1784"/>
                  </a:lnTo>
                  <a:lnTo>
                    <a:pt x="288" y="1771"/>
                  </a:lnTo>
                  <a:lnTo>
                    <a:pt x="301" y="1756"/>
                  </a:lnTo>
                  <a:lnTo>
                    <a:pt x="312" y="1743"/>
                  </a:lnTo>
                  <a:lnTo>
                    <a:pt x="312" y="1728"/>
                  </a:lnTo>
                  <a:lnTo>
                    <a:pt x="325" y="1715"/>
                  </a:lnTo>
                  <a:lnTo>
                    <a:pt x="325" y="1702"/>
                  </a:lnTo>
                  <a:lnTo>
                    <a:pt x="325" y="1688"/>
                  </a:lnTo>
                  <a:lnTo>
                    <a:pt x="325" y="1660"/>
                  </a:lnTo>
                  <a:lnTo>
                    <a:pt x="325" y="1619"/>
                  </a:lnTo>
                  <a:lnTo>
                    <a:pt x="337" y="1578"/>
                  </a:lnTo>
                  <a:lnTo>
                    <a:pt x="348" y="1537"/>
                  </a:lnTo>
                  <a:lnTo>
                    <a:pt x="361" y="1495"/>
                  </a:lnTo>
                  <a:lnTo>
                    <a:pt x="372" y="1454"/>
                  </a:lnTo>
                  <a:lnTo>
                    <a:pt x="385" y="1413"/>
                  </a:lnTo>
                  <a:lnTo>
                    <a:pt x="396" y="1386"/>
                  </a:lnTo>
                  <a:lnTo>
                    <a:pt x="409" y="1373"/>
                  </a:lnTo>
                  <a:lnTo>
                    <a:pt x="421" y="1373"/>
                  </a:lnTo>
                  <a:lnTo>
                    <a:pt x="432" y="1373"/>
                  </a:lnTo>
                  <a:lnTo>
                    <a:pt x="432" y="1386"/>
                  </a:lnTo>
                  <a:lnTo>
                    <a:pt x="445" y="1373"/>
                  </a:lnTo>
                  <a:lnTo>
                    <a:pt x="445" y="1358"/>
                  </a:lnTo>
                  <a:lnTo>
                    <a:pt x="432" y="1345"/>
                  </a:lnTo>
                  <a:lnTo>
                    <a:pt x="421" y="1330"/>
                  </a:lnTo>
                  <a:lnTo>
                    <a:pt x="409" y="1317"/>
                  </a:lnTo>
                  <a:lnTo>
                    <a:pt x="421" y="1262"/>
                  </a:lnTo>
                  <a:lnTo>
                    <a:pt x="432" y="1221"/>
                  </a:lnTo>
                  <a:lnTo>
                    <a:pt x="445" y="1166"/>
                  </a:lnTo>
                  <a:lnTo>
                    <a:pt x="456" y="1125"/>
                  </a:lnTo>
                  <a:lnTo>
                    <a:pt x="445" y="1112"/>
                  </a:lnTo>
                  <a:lnTo>
                    <a:pt x="432" y="1097"/>
                  </a:lnTo>
                  <a:lnTo>
                    <a:pt x="409" y="1084"/>
                  </a:lnTo>
                  <a:lnTo>
                    <a:pt x="396" y="1056"/>
                  </a:lnTo>
                  <a:lnTo>
                    <a:pt x="385" y="1029"/>
                  </a:lnTo>
                  <a:lnTo>
                    <a:pt x="372" y="1016"/>
                  </a:lnTo>
                  <a:lnTo>
                    <a:pt x="361" y="988"/>
                  </a:lnTo>
                  <a:lnTo>
                    <a:pt x="361" y="975"/>
                  </a:lnTo>
                  <a:lnTo>
                    <a:pt x="348" y="960"/>
                  </a:lnTo>
                  <a:lnTo>
                    <a:pt x="348" y="947"/>
                  </a:lnTo>
                  <a:lnTo>
                    <a:pt x="361" y="933"/>
                  </a:lnTo>
                  <a:lnTo>
                    <a:pt x="372" y="919"/>
                  </a:lnTo>
                  <a:lnTo>
                    <a:pt x="372" y="905"/>
                  </a:lnTo>
                  <a:lnTo>
                    <a:pt x="385" y="892"/>
                  </a:lnTo>
                  <a:lnTo>
                    <a:pt x="396" y="879"/>
                  </a:lnTo>
                  <a:lnTo>
                    <a:pt x="396" y="864"/>
                  </a:lnTo>
                  <a:lnTo>
                    <a:pt x="385" y="864"/>
                  </a:lnTo>
                  <a:lnTo>
                    <a:pt x="372" y="851"/>
                  </a:lnTo>
                  <a:lnTo>
                    <a:pt x="361" y="851"/>
                  </a:lnTo>
                  <a:lnTo>
                    <a:pt x="348" y="851"/>
                  </a:lnTo>
                  <a:lnTo>
                    <a:pt x="337" y="851"/>
                  </a:lnTo>
                  <a:lnTo>
                    <a:pt x="325" y="851"/>
                  </a:lnTo>
                  <a:lnTo>
                    <a:pt x="312" y="851"/>
                  </a:lnTo>
                  <a:lnTo>
                    <a:pt x="301" y="836"/>
                  </a:lnTo>
                  <a:lnTo>
                    <a:pt x="312" y="823"/>
                  </a:lnTo>
                  <a:lnTo>
                    <a:pt x="312" y="782"/>
                  </a:lnTo>
                  <a:lnTo>
                    <a:pt x="325" y="755"/>
                  </a:lnTo>
                  <a:lnTo>
                    <a:pt x="312" y="740"/>
                  </a:lnTo>
                  <a:lnTo>
                    <a:pt x="301" y="714"/>
                  </a:lnTo>
                  <a:lnTo>
                    <a:pt x="288" y="714"/>
                  </a:lnTo>
                  <a:lnTo>
                    <a:pt x="265" y="699"/>
                  </a:lnTo>
                  <a:lnTo>
                    <a:pt x="252" y="686"/>
                  </a:lnTo>
                  <a:lnTo>
                    <a:pt x="228" y="672"/>
                  </a:lnTo>
                  <a:lnTo>
                    <a:pt x="217" y="659"/>
                  </a:lnTo>
                  <a:lnTo>
                    <a:pt x="204" y="631"/>
                  </a:lnTo>
                  <a:lnTo>
                    <a:pt x="193" y="603"/>
                  </a:lnTo>
                  <a:lnTo>
                    <a:pt x="193" y="576"/>
                  </a:lnTo>
                  <a:lnTo>
                    <a:pt x="168" y="562"/>
                  </a:lnTo>
                  <a:lnTo>
                    <a:pt x="157" y="562"/>
                  </a:lnTo>
                  <a:lnTo>
                    <a:pt x="144" y="549"/>
                  </a:lnTo>
                  <a:lnTo>
                    <a:pt x="133" y="535"/>
                  </a:lnTo>
                  <a:lnTo>
                    <a:pt x="121" y="522"/>
                  </a:lnTo>
                  <a:lnTo>
                    <a:pt x="97" y="522"/>
                  </a:lnTo>
                  <a:lnTo>
                    <a:pt x="84" y="522"/>
                  </a:lnTo>
                  <a:lnTo>
                    <a:pt x="60" y="522"/>
                  </a:lnTo>
                  <a:lnTo>
                    <a:pt x="49" y="522"/>
                  </a:lnTo>
                  <a:lnTo>
                    <a:pt x="49" y="507"/>
                  </a:lnTo>
                  <a:lnTo>
                    <a:pt x="37" y="494"/>
                  </a:lnTo>
                  <a:lnTo>
                    <a:pt x="37" y="481"/>
                  </a:lnTo>
                  <a:lnTo>
                    <a:pt x="24" y="466"/>
                  </a:lnTo>
                  <a:lnTo>
                    <a:pt x="24" y="453"/>
                  </a:lnTo>
                  <a:lnTo>
                    <a:pt x="13" y="439"/>
                  </a:lnTo>
                  <a:lnTo>
                    <a:pt x="24" y="425"/>
                  </a:lnTo>
                  <a:lnTo>
                    <a:pt x="37" y="411"/>
                  </a:lnTo>
                  <a:lnTo>
                    <a:pt x="49" y="411"/>
                  </a:lnTo>
                  <a:lnTo>
                    <a:pt x="49" y="398"/>
                  </a:lnTo>
                  <a:lnTo>
                    <a:pt x="49" y="385"/>
                  </a:lnTo>
                  <a:lnTo>
                    <a:pt x="37" y="385"/>
                  </a:lnTo>
                  <a:lnTo>
                    <a:pt x="24" y="385"/>
                  </a:lnTo>
                  <a:lnTo>
                    <a:pt x="24" y="370"/>
                  </a:lnTo>
                  <a:lnTo>
                    <a:pt x="13" y="370"/>
                  </a:lnTo>
                  <a:lnTo>
                    <a:pt x="0" y="370"/>
                  </a:lnTo>
                  <a:lnTo>
                    <a:pt x="0" y="357"/>
                  </a:lnTo>
                  <a:lnTo>
                    <a:pt x="0" y="342"/>
                  </a:lnTo>
                  <a:lnTo>
                    <a:pt x="13" y="342"/>
                  </a:lnTo>
                  <a:lnTo>
                    <a:pt x="13" y="329"/>
                  </a:lnTo>
                  <a:lnTo>
                    <a:pt x="24" y="329"/>
                  </a:lnTo>
                  <a:lnTo>
                    <a:pt x="49" y="316"/>
                  </a:lnTo>
                  <a:lnTo>
                    <a:pt x="60" y="316"/>
                  </a:lnTo>
                  <a:lnTo>
                    <a:pt x="73" y="316"/>
                  </a:lnTo>
                  <a:lnTo>
                    <a:pt x="84" y="316"/>
                  </a:lnTo>
                  <a:lnTo>
                    <a:pt x="97" y="302"/>
                  </a:lnTo>
                  <a:lnTo>
                    <a:pt x="108" y="302"/>
                  </a:lnTo>
                  <a:lnTo>
                    <a:pt x="121" y="302"/>
                  </a:lnTo>
                  <a:lnTo>
                    <a:pt x="144" y="302"/>
                  </a:lnTo>
                  <a:lnTo>
                    <a:pt x="157" y="302"/>
                  </a:lnTo>
                  <a:lnTo>
                    <a:pt x="168" y="288"/>
                  </a:lnTo>
                  <a:lnTo>
                    <a:pt x="181" y="288"/>
                  </a:lnTo>
                  <a:lnTo>
                    <a:pt x="193" y="288"/>
                  </a:lnTo>
                  <a:lnTo>
                    <a:pt x="193" y="302"/>
                  </a:lnTo>
                  <a:lnTo>
                    <a:pt x="204" y="302"/>
                  </a:lnTo>
                  <a:lnTo>
                    <a:pt x="204" y="316"/>
                  </a:lnTo>
                  <a:lnTo>
                    <a:pt x="217" y="316"/>
                  </a:lnTo>
                  <a:lnTo>
                    <a:pt x="228" y="316"/>
                  </a:lnTo>
                  <a:lnTo>
                    <a:pt x="241" y="302"/>
                  </a:lnTo>
                  <a:lnTo>
                    <a:pt x="252" y="302"/>
                  </a:lnTo>
                  <a:lnTo>
                    <a:pt x="277" y="316"/>
                  </a:lnTo>
                  <a:lnTo>
                    <a:pt x="301" y="329"/>
                  </a:lnTo>
                  <a:lnTo>
                    <a:pt x="312" y="342"/>
                  </a:lnTo>
                  <a:lnTo>
                    <a:pt x="337" y="357"/>
                  </a:lnTo>
                  <a:lnTo>
                    <a:pt x="337" y="370"/>
                  </a:lnTo>
                  <a:lnTo>
                    <a:pt x="348" y="398"/>
                  </a:lnTo>
                  <a:lnTo>
                    <a:pt x="361" y="425"/>
                  </a:lnTo>
                  <a:lnTo>
                    <a:pt x="372" y="453"/>
                  </a:lnTo>
                  <a:lnTo>
                    <a:pt x="385" y="453"/>
                  </a:lnTo>
                  <a:lnTo>
                    <a:pt x="385" y="425"/>
                  </a:lnTo>
                  <a:lnTo>
                    <a:pt x="409" y="425"/>
                  </a:lnTo>
                  <a:lnTo>
                    <a:pt x="432" y="425"/>
                  </a:lnTo>
                  <a:lnTo>
                    <a:pt x="445" y="439"/>
                  </a:lnTo>
                  <a:lnTo>
                    <a:pt x="469" y="439"/>
                  </a:lnTo>
                  <a:lnTo>
                    <a:pt x="481" y="453"/>
                  </a:lnTo>
                  <a:lnTo>
                    <a:pt x="492" y="466"/>
                  </a:lnTo>
                  <a:lnTo>
                    <a:pt x="505" y="481"/>
                  </a:lnTo>
                  <a:lnTo>
                    <a:pt x="516" y="494"/>
                  </a:lnTo>
                  <a:lnTo>
                    <a:pt x="516" y="507"/>
                  </a:lnTo>
                  <a:lnTo>
                    <a:pt x="529" y="507"/>
                  </a:lnTo>
                  <a:lnTo>
                    <a:pt x="540" y="507"/>
                  </a:lnTo>
                  <a:lnTo>
                    <a:pt x="540" y="494"/>
                  </a:lnTo>
                  <a:lnTo>
                    <a:pt x="553" y="481"/>
                  </a:lnTo>
                  <a:lnTo>
                    <a:pt x="565" y="481"/>
                  </a:lnTo>
                  <a:lnTo>
                    <a:pt x="565" y="466"/>
                  </a:lnTo>
                  <a:lnTo>
                    <a:pt x="576" y="466"/>
                  </a:lnTo>
                  <a:lnTo>
                    <a:pt x="565" y="453"/>
                  </a:lnTo>
                  <a:lnTo>
                    <a:pt x="553" y="439"/>
                  </a:lnTo>
                  <a:lnTo>
                    <a:pt x="540" y="439"/>
                  </a:lnTo>
                  <a:lnTo>
                    <a:pt x="529" y="453"/>
                  </a:lnTo>
                  <a:lnTo>
                    <a:pt x="540" y="411"/>
                  </a:lnTo>
                  <a:lnTo>
                    <a:pt x="540" y="385"/>
                  </a:lnTo>
                  <a:lnTo>
                    <a:pt x="553" y="357"/>
                  </a:lnTo>
                  <a:lnTo>
                    <a:pt x="540" y="329"/>
                  </a:lnTo>
                  <a:lnTo>
                    <a:pt x="540" y="302"/>
                  </a:lnTo>
                  <a:lnTo>
                    <a:pt x="540" y="261"/>
                  </a:lnTo>
                  <a:lnTo>
                    <a:pt x="540" y="233"/>
                  </a:lnTo>
                  <a:lnTo>
                    <a:pt x="553" y="205"/>
                  </a:lnTo>
                  <a:lnTo>
                    <a:pt x="540" y="192"/>
                  </a:lnTo>
                  <a:lnTo>
                    <a:pt x="540" y="178"/>
                  </a:lnTo>
                  <a:lnTo>
                    <a:pt x="540" y="165"/>
                  </a:lnTo>
                  <a:lnTo>
                    <a:pt x="540" y="151"/>
                  </a:lnTo>
                  <a:lnTo>
                    <a:pt x="553" y="151"/>
                  </a:lnTo>
                  <a:lnTo>
                    <a:pt x="565" y="165"/>
                  </a:lnTo>
                  <a:lnTo>
                    <a:pt x="589" y="165"/>
                  </a:lnTo>
                  <a:lnTo>
                    <a:pt x="613" y="165"/>
                  </a:lnTo>
                  <a:lnTo>
                    <a:pt x="636" y="178"/>
                  </a:lnTo>
                  <a:lnTo>
                    <a:pt x="649" y="178"/>
                  </a:lnTo>
                  <a:lnTo>
                    <a:pt x="660" y="192"/>
                  </a:lnTo>
                  <a:lnTo>
                    <a:pt x="673" y="205"/>
                  </a:lnTo>
                  <a:lnTo>
                    <a:pt x="673" y="220"/>
                  </a:lnTo>
                  <a:lnTo>
                    <a:pt x="673" y="233"/>
                  </a:lnTo>
                  <a:lnTo>
                    <a:pt x="673" y="246"/>
                  </a:lnTo>
                  <a:lnTo>
                    <a:pt x="660" y="261"/>
                  </a:lnTo>
                  <a:lnTo>
                    <a:pt x="660" y="274"/>
                  </a:lnTo>
                  <a:lnTo>
                    <a:pt x="673" y="274"/>
                  </a:lnTo>
                  <a:lnTo>
                    <a:pt x="684" y="288"/>
                  </a:lnTo>
                  <a:lnTo>
                    <a:pt x="697" y="302"/>
                  </a:lnTo>
                  <a:lnTo>
                    <a:pt x="709" y="302"/>
                  </a:lnTo>
                  <a:lnTo>
                    <a:pt x="720" y="316"/>
                  </a:lnTo>
                  <a:lnTo>
                    <a:pt x="733" y="329"/>
                  </a:lnTo>
                  <a:lnTo>
                    <a:pt x="744" y="342"/>
                  </a:lnTo>
                  <a:lnTo>
                    <a:pt x="757" y="357"/>
                  </a:lnTo>
                  <a:lnTo>
                    <a:pt x="769" y="357"/>
                  </a:lnTo>
                  <a:lnTo>
                    <a:pt x="780" y="370"/>
                  </a:lnTo>
                  <a:lnTo>
                    <a:pt x="804" y="370"/>
                  </a:lnTo>
                  <a:lnTo>
                    <a:pt x="828" y="370"/>
                  </a:lnTo>
                  <a:lnTo>
                    <a:pt x="853" y="370"/>
                  </a:lnTo>
                  <a:lnTo>
                    <a:pt x="877" y="370"/>
                  </a:lnTo>
                  <a:lnTo>
                    <a:pt x="901" y="357"/>
                  </a:lnTo>
                  <a:lnTo>
                    <a:pt x="913" y="342"/>
                  </a:lnTo>
                  <a:lnTo>
                    <a:pt x="913" y="329"/>
                  </a:lnTo>
                  <a:lnTo>
                    <a:pt x="901" y="329"/>
                  </a:lnTo>
                  <a:lnTo>
                    <a:pt x="901" y="316"/>
                  </a:lnTo>
                  <a:lnTo>
                    <a:pt x="888" y="316"/>
                  </a:lnTo>
                  <a:lnTo>
                    <a:pt x="888" y="302"/>
                  </a:lnTo>
                  <a:lnTo>
                    <a:pt x="877" y="288"/>
                  </a:lnTo>
                  <a:lnTo>
                    <a:pt x="888" y="288"/>
                  </a:lnTo>
                  <a:lnTo>
                    <a:pt x="913" y="288"/>
                  </a:lnTo>
                  <a:lnTo>
                    <a:pt x="937" y="274"/>
                  </a:lnTo>
                  <a:lnTo>
                    <a:pt x="948" y="274"/>
                  </a:lnTo>
                  <a:lnTo>
                    <a:pt x="972" y="274"/>
                  </a:lnTo>
                  <a:lnTo>
                    <a:pt x="985" y="274"/>
                  </a:lnTo>
                  <a:lnTo>
                    <a:pt x="1008" y="261"/>
                  </a:lnTo>
                  <a:lnTo>
                    <a:pt x="1021" y="261"/>
                  </a:lnTo>
                  <a:lnTo>
                    <a:pt x="1021" y="246"/>
                  </a:lnTo>
                  <a:lnTo>
                    <a:pt x="1032" y="246"/>
                  </a:lnTo>
                  <a:lnTo>
                    <a:pt x="1045" y="233"/>
                  </a:lnTo>
                  <a:lnTo>
                    <a:pt x="1057" y="233"/>
                  </a:lnTo>
                  <a:lnTo>
                    <a:pt x="1068" y="220"/>
                  </a:lnTo>
                  <a:lnTo>
                    <a:pt x="1105" y="205"/>
                  </a:lnTo>
                  <a:lnTo>
                    <a:pt x="1129" y="178"/>
                  </a:lnTo>
                  <a:lnTo>
                    <a:pt x="1141" y="151"/>
                  </a:lnTo>
                  <a:lnTo>
                    <a:pt x="1152" y="124"/>
                  </a:lnTo>
                  <a:lnTo>
                    <a:pt x="1165" y="96"/>
                  </a:lnTo>
                  <a:lnTo>
                    <a:pt x="1176" y="68"/>
                  </a:lnTo>
                  <a:lnTo>
                    <a:pt x="1189" y="41"/>
                  </a:lnTo>
                  <a:lnTo>
                    <a:pt x="1212" y="13"/>
                  </a:lnTo>
                  <a:lnTo>
                    <a:pt x="1225" y="13"/>
                  </a:lnTo>
                  <a:lnTo>
                    <a:pt x="1236" y="13"/>
                  </a:lnTo>
                  <a:lnTo>
                    <a:pt x="1249" y="13"/>
                  </a:lnTo>
                  <a:lnTo>
                    <a:pt x="1261" y="13"/>
                  </a:lnTo>
                  <a:lnTo>
                    <a:pt x="1273" y="13"/>
                  </a:lnTo>
                  <a:lnTo>
                    <a:pt x="1285" y="0"/>
                  </a:lnTo>
                  <a:lnTo>
                    <a:pt x="1296" y="0"/>
                  </a:lnTo>
                  <a:lnTo>
                    <a:pt x="1309" y="0"/>
                  </a:lnTo>
                  <a:lnTo>
                    <a:pt x="1320" y="0"/>
                  </a:lnTo>
                  <a:lnTo>
                    <a:pt x="1333" y="0"/>
                  </a:lnTo>
                  <a:lnTo>
                    <a:pt x="1345" y="0"/>
                  </a:lnTo>
                  <a:lnTo>
                    <a:pt x="1356" y="0"/>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37" name="Freeform 76"/>
            <p:cNvSpPr>
              <a:spLocks/>
            </p:cNvSpPr>
            <p:nvPr/>
          </p:nvSpPr>
          <p:spPr bwMode="auto">
            <a:xfrm>
              <a:off x="10117038" y="4111625"/>
              <a:ext cx="17462" cy="9525"/>
            </a:xfrm>
            <a:custGeom>
              <a:avLst/>
              <a:gdLst>
                <a:gd name="T0" fmla="*/ 0 w 35"/>
                <a:gd name="T1" fmla="*/ 3360209 h 27"/>
                <a:gd name="T2" fmla="*/ 0 w 35"/>
                <a:gd name="T3" fmla="*/ 3360209 h 27"/>
                <a:gd name="T4" fmla="*/ 0 w 35"/>
                <a:gd name="T5" fmla="*/ 1742370 h 27"/>
                <a:gd name="T6" fmla="*/ 2738041 w 35"/>
                <a:gd name="T7" fmla="*/ 1742370 h 27"/>
                <a:gd name="T8" fmla="*/ 2738041 w 35"/>
                <a:gd name="T9" fmla="*/ 0 h 27"/>
                <a:gd name="T10" fmla="*/ 5973999 w 35"/>
                <a:gd name="T11" fmla="*/ 0 h 27"/>
                <a:gd name="T12" fmla="*/ 5973999 w 35"/>
                <a:gd name="T13" fmla="*/ 1742370 h 27"/>
                <a:gd name="T14" fmla="*/ 8712041 w 35"/>
                <a:gd name="T15" fmla="*/ 3360209 h 27"/>
                <a:gd name="T16" fmla="*/ 8712041 w 35"/>
                <a:gd name="T17" fmla="*/ 3360209 h 27"/>
                <a:gd name="T18" fmla="*/ 0 w 35"/>
                <a:gd name="T19" fmla="*/ 336020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27"/>
                <a:gd name="T32" fmla="*/ 35 w 3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27">
                  <a:moveTo>
                    <a:pt x="0" y="27"/>
                  </a:moveTo>
                  <a:lnTo>
                    <a:pt x="0" y="27"/>
                  </a:lnTo>
                  <a:lnTo>
                    <a:pt x="0" y="14"/>
                  </a:lnTo>
                  <a:lnTo>
                    <a:pt x="11" y="14"/>
                  </a:lnTo>
                  <a:lnTo>
                    <a:pt x="11" y="0"/>
                  </a:lnTo>
                  <a:lnTo>
                    <a:pt x="24" y="0"/>
                  </a:lnTo>
                  <a:lnTo>
                    <a:pt x="24" y="14"/>
                  </a:lnTo>
                  <a:lnTo>
                    <a:pt x="35" y="27"/>
                  </a:lnTo>
                  <a:lnTo>
                    <a:pt x="0" y="27"/>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38" name="Freeform 77"/>
            <p:cNvSpPr>
              <a:spLocks/>
            </p:cNvSpPr>
            <p:nvPr/>
          </p:nvSpPr>
          <p:spPr bwMode="auto">
            <a:xfrm>
              <a:off x="10104338" y="4121150"/>
              <a:ext cx="44450" cy="14288"/>
            </a:xfrm>
            <a:custGeom>
              <a:avLst/>
              <a:gdLst>
                <a:gd name="T0" fmla="*/ 0 w 85"/>
                <a:gd name="T1" fmla="*/ 4979193 h 41"/>
                <a:gd name="T2" fmla="*/ 3554954 w 85"/>
                <a:gd name="T3" fmla="*/ 3400544 h 41"/>
                <a:gd name="T4" fmla="*/ 6836933 w 85"/>
                <a:gd name="T5" fmla="*/ 1821546 h 41"/>
                <a:gd name="T6" fmla="*/ 6836933 w 85"/>
                <a:gd name="T7" fmla="*/ 0 h 41"/>
                <a:gd name="T8" fmla="*/ 16407801 w 85"/>
                <a:gd name="T9" fmla="*/ 0 h 41"/>
                <a:gd name="T10" fmla="*/ 16407801 w 85"/>
                <a:gd name="T11" fmla="*/ 1821546 h 41"/>
                <a:gd name="T12" fmla="*/ 19963280 w 85"/>
                <a:gd name="T13" fmla="*/ 1821546 h 41"/>
                <a:gd name="T14" fmla="*/ 19963280 w 85"/>
                <a:gd name="T15" fmla="*/ 3400544 h 41"/>
                <a:gd name="T16" fmla="*/ 23244735 w 85"/>
                <a:gd name="T17" fmla="*/ 4979193 h 41"/>
                <a:gd name="T18" fmla="*/ 23244735 w 85"/>
                <a:gd name="T19" fmla="*/ 4979193 h 41"/>
                <a:gd name="T20" fmla="*/ 0 w 85"/>
                <a:gd name="T21" fmla="*/ 4979193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41"/>
                <a:gd name="T35" fmla="*/ 85 w 85"/>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41">
                  <a:moveTo>
                    <a:pt x="0" y="41"/>
                  </a:moveTo>
                  <a:lnTo>
                    <a:pt x="13" y="28"/>
                  </a:lnTo>
                  <a:lnTo>
                    <a:pt x="25" y="15"/>
                  </a:lnTo>
                  <a:lnTo>
                    <a:pt x="25" y="0"/>
                  </a:lnTo>
                  <a:lnTo>
                    <a:pt x="60" y="0"/>
                  </a:lnTo>
                  <a:lnTo>
                    <a:pt x="60" y="15"/>
                  </a:lnTo>
                  <a:lnTo>
                    <a:pt x="73" y="15"/>
                  </a:lnTo>
                  <a:lnTo>
                    <a:pt x="73" y="28"/>
                  </a:lnTo>
                  <a:lnTo>
                    <a:pt x="85" y="41"/>
                  </a:lnTo>
                  <a:lnTo>
                    <a:pt x="0" y="41"/>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39" name="Freeform 78"/>
            <p:cNvSpPr>
              <a:spLocks/>
            </p:cNvSpPr>
            <p:nvPr/>
          </p:nvSpPr>
          <p:spPr bwMode="auto">
            <a:xfrm>
              <a:off x="10028138" y="4135438"/>
              <a:ext cx="225425" cy="69850"/>
            </a:xfrm>
            <a:custGeom>
              <a:avLst/>
              <a:gdLst>
                <a:gd name="T0" fmla="*/ 0 w 456"/>
                <a:gd name="T1" fmla="*/ 23570161 h 207"/>
                <a:gd name="T2" fmla="*/ 0 w 456"/>
                <a:gd name="T3" fmla="*/ 21976091 h 207"/>
                <a:gd name="T4" fmla="*/ 2688292 w 456"/>
                <a:gd name="T5" fmla="*/ 20382027 h 207"/>
                <a:gd name="T6" fmla="*/ 5865005 w 456"/>
                <a:gd name="T7" fmla="*/ 17307615 h 207"/>
                <a:gd name="T8" fmla="*/ 5865005 w 456"/>
                <a:gd name="T9" fmla="*/ 15827268 h 207"/>
                <a:gd name="T10" fmla="*/ 8798003 w 456"/>
                <a:gd name="T11" fmla="*/ 15827268 h 207"/>
                <a:gd name="T12" fmla="*/ 11486294 w 456"/>
                <a:gd name="T13" fmla="*/ 15827268 h 207"/>
                <a:gd name="T14" fmla="*/ 11486294 w 456"/>
                <a:gd name="T15" fmla="*/ 15827268 h 207"/>
                <a:gd name="T16" fmla="*/ 14663006 w 456"/>
                <a:gd name="T17" fmla="*/ 15827268 h 207"/>
                <a:gd name="T18" fmla="*/ 17351301 w 456"/>
                <a:gd name="T19" fmla="*/ 15827268 h 207"/>
                <a:gd name="T20" fmla="*/ 20528508 w 456"/>
                <a:gd name="T21" fmla="*/ 15827268 h 207"/>
                <a:gd name="T22" fmla="*/ 23461009 w 456"/>
                <a:gd name="T23" fmla="*/ 12639140 h 207"/>
                <a:gd name="T24" fmla="*/ 23461009 w 456"/>
                <a:gd name="T25" fmla="*/ 10931018 h 207"/>
                <a:gd name="T26" fmla="*/ 26149301 w 456"/>
                <a:gd name="T27" fmla="*/ 7970661 h 207"/>
                <a:gd name="T28" fmla="*/ 29326013 w 456"/>
                <a:gd name="T29" fmla="*/ 6376597 h 207"/>
                <a:gd name="T30" fmla="*/ 32014304 w 456"/>
                <a:gd name="T31" fmla="*/ 3188130 h 207"/>
                <a:gd name="T32" fmla="*/ 35191518 w 456"/>
                <a:gd name="T33" fmla="*/ 1708119 h 207"/>
                <a:gd name="T34" fmla="*/ 37879809 w 456"/>
                <a:gd name="T35" fmla="*/ 0 h 207"/>
                <a:gd name="T36" fmla="*/ 58652520 w 456"/>
                <a:gd name="T37" fmla="*/ 0 h 207"/>
                <a:gd name="T38" fmla="*/ 58652520 w 456"/>
                <a:gd name="T39" fmla="*/ 0 h 207"/>
                <a:gd name="T40" fmla="*/ 64517523 w 456"/>
                <a:gd name="T41" fmla="*/ 0 h 207"/>
                <a:gd name="T42" fmla="*/ 70383036 w 456"/>
                <a:gd name="T43" fmla="*/ 0 h 207"/>
                <a:gd name="T44" fmla="*/ 79180541 w 456"/>
                <a:gd name="T45" fmla="*/ 0 h 207"/>
                <a:gd name="T46" fmla="*/ 85046039 w 456"/>
                <a:gd name="T47" fmla="*/ 0 h 207"/>
                <a:gd name="T48" fmla="*/ 90911042 w 456"/>
                <a:gd name="T49" fmla="*/ 0 h 207"/>
                <a:gd name="T50" fmla="*/ 99709041 w 456"/>
                <a:gd name="T51" fmla="*/ 0 h 207"/>
                <a:gd name="T52" fmla="*/ 105574539 w 456"/>
                <a:gd name="T53" fmla="*/ 1708119 h 207"/>
                <a:gd name="T54" fmla="*/ 111439542 w 456"/>
                <a:gd name="T55" fmla="*/ 3188130 h 207"/>
                <a:gd name="T56" fmla="*/ 108507040 w 456"/>
                <a:gd name="T57" fmla="*/ 4782194 h 207"/>
                <a:gd name="T58" fmla="*/ 108507040 w 456"/>
                <a:gd name="T59" fmla="*/ 7970661 h 207"/>
                <a:gd name="T60" fmla="*/ 105574539 w 456"/>
                <a:gd name="T61" fmla="*/ 9450671 h 207"/>
                <a:gd name="T62" fmla="*/ 102397332 w 456"/>
                <a:gd name="T63" fmla="*/ 10931018 h 207"/>
                <a:gd name="T64" fmla="*/ 99709041 w 456"/>
                <a:gd name="T65" fmla="*/ 12639140 h 207"/>
                <a:gd name="T66" fmla="*/ 96531835 w 456"/>
                <a:gd name="T67" fmla="*/ 12639140 h 207"/>
                <a:gd name="T68" fmla="*/ 90911042 w 456"/>
                <a:gd name="T69" fmla="*/ 14119487 h 207"/>
                <a:gd name="T70" fmla="*/ 87734330 w 456"/>
                <a:gd name="T71" fmla="*/ 15827268 h 207"/>
                <a:gd name="T72" fmla="*/ 81868832 w 456"/>
                <a:gd name="T73" fmla="*/ 17307615 h 207"/>
                <a:gd name="T74" fmla="*/ 76248039 w 456"/>
                <a:gd name="T75" fmla="*/ 17307615 h 207"/>
                <a:gd name="T76" fmla="*/ 73071327 w 456"/>
                <a:gd name="T77" fmla="*/ 18787963 h 207"/>
                <a:gd name="T78" fmla="*/ 67205830 w 456"/>
                <a:gd name="T79" fmla="*/ 20382027 h 207"/>
                <a:gd name="T80" fmla="*/ 64517523 w 456"/>
                <a:gd name="T81" fmla="*/ 20382027 h 207"/>
                <a:gd name="T82" fmla="*/ 61340811 w 456"/>
                <a:gd name="T83" fmla="*/ 21976091 h 207"/>
                <a:gd name="T84" fmla="*/ 58652520 w 456"/>
                <a:gd name="T85" fmla="*/ 21976091 h 207"/>
                <a:gd name="T86" fmla="*/ 55720018 w 456"/>
                <a:gd name="T87" fmla="*/ 23570161 h 207"/>
                <a:gd name="T88" fmla="*/ 0 w 456"/>
                <a:gd name="T89" fmla="*/ 23570161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6"/>
                <a:gd name="T136" fmla="*/ 0 h 207"/>
                <a:gd name="T137" fmla="*/ 456 w 456"/>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6" h="207">
                  <a:moveTo>
                    <a:pt x="0" y="207"/>
                  </a:moveTo>
                  <a:lnTo>
                    <a:pt x="0" y="193"/>
                  </a:lnTo>
                  <a:lnTo>
                    <a:pt x="11" y="179"/>
                  </a:lnTo>
                  <a:lnTo>
                    <a:pt x="24" y="152"/>
                  </a:lnTo>
                  <a:lnTo>
                    <a:pt x="24" y="139"/>
                  </a:lnTo>
                  <a:lnTo>
                    <a:pt x="36" y="139"/>
                  </a:lnTo>
                  <a:lnTo>
                    <a:pt x="47" y="139"/>
                  </a:lnTo>
                  <a:lnTo>
                    <a:pt x="60" y="139"/>
                  </a:lnTo>
                  <a:lnTo>
                    <a:pt x="71" y="139"/>
                  </a:lnTo>
                  <a:lnTo>
                    <a:pt x="84" y="139"/>
                  </a:lnTo>
                  <a:lnTo>
                    <a:pt x="96" y="111"/>
                  </a:lnTo>
                  <a:lnTo>
                    <a:pt x="96" y="96"/>
                  </a:lnTo>
                  <a:lnTo>
                    <a:pt x="107" y="70"/>
                  </a:lnTo>
                  <a:lnTo>
                    <a:pt x="120" y="56"/>
                  </a:lnTo>
                  <a:lnTo>
                    <a:pt x="131" y="28"/>
                  </a:lnTo>
                  <a:lnTo>
                    <a:pt x="144" y="15"/>
                  </a:lnTo>
                  <a:lnTo>
                    <a:pt x="155" y="0"/>
                  </a:lnTo>
                  <a:lnTo>
                    <a:pt x="240" y="0"/>
                  </a:lnTo>
                  <a:lnTo>
                    <a:pt x="264" y="0"/>
                  </a:lnTo>
                  <a:lnTo>
                    <a:pt x="288" y="0"/>
                  </a:lnTo>
                  <a:lnTo>
                    <a:pt x="324" y="0"/>
                  </a:lnTo>
                  <a:lnTo>
                    <a:pt x="348" y="0"/>
                  </a:lnTo>
                  <a:lnTo>
                    <a:pt x="372" y="0"/>
                  </a:lnTo>
                  <a:lnTo>
                    <a:pt x="408" y="0"/>
                  </a:lnTo>
                  <a:lnTo>
                    <a:pt x="432" y="15"/>
                  </a:lnTo>
                  <a:lnTo>
                    <a:pt x="456" y="28"/>
                  </a:lnTo>
                  <a:lnTo>
                    <a:pt x="444" y="42"/>
                  </a:lnTo>
                  <a:lnTo>
                    <a:pt x="444" y="70"/>
                  </a:lnTo>
                  <a:lnTo>
                    <a:pt x="432" y="83"/>
                  </a:lnTo>
                  <a:lnTo>
                    <a:pt x="419" y="96"/>
                  </a:lnTo>
                  <a:lnTo>
                    <a:pt x="408" y="111"/>
                  </a:lnTo>
                  <a:lnTo>
                    <a:pt x="395" y="111"/>
                  </a:lnTo>
                  <a:lnTo>
                    <a:pt x="372" y="124"/>
                  </a:lnTo>
                  <a:lnTo>
                    <a:pt x="359" y="139"/>
                  </a:lnTo>
                  <a:lnTo>
                    <a:pt x="335" y="152"/>
                  </a:lnTo>
                  <a:lnTo>
                    <a:pt x="312" y="152"/>
                  </a:lnTo>
                  <a:lnTo>
                    <a:pt x="299" y="165"/>
                  </a:lnTo>
                  <a:lnTo>
                    <a:pt x="275" y="179"/>
                  </a:lnTo>
                  <a:lnTo>
                    <a:pt x="264" y="179"/>
                  </a:lnTo>
                  <a:lnTo>
                    <a:pt x="251" y="193"/>
                  </a:lnTo>
                  <a:lnTo>
                    <a:pt x="240" y="193"/>
                  </a:lnTo>
                  <a:lnTo>
                    <a:pt x="228" y="207"/>
                  </a:lnTo>
                  <a:lnTo>
                    <a:pt x="0" y="207"/>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40" name="Freeform 79"/>
            <p:cNvSpPr>
              <a:spLocks/>
            </p:cNvSpPr>
            <p:nvPr/>
          </p:nvSpPr>
          <p:spPr bwMode="auto">
            <a:xfrm>
              <a:off x="9974163" y="4205288"/>
              <a:ext cx="298450" cy="85725"/>
            </a:xfrm>
            <a:custGeom>
              <a:avLst/>
              <a:gdLst>
                <a:gd name="T0" fmla="*/ 5938160 w 600"/>
                <a:gd name="T1" fmla="*/ 28156226 h 261"/>
                <a:gd name="T2" fmla="*/ 5938160 w 600"/>
                <a:gd name="T3" fmla="*/ 28156226 h 261"/>
                <a:gd name="T4" fmla="*/ 2721864 w 600"/>
                <a:gd name="T5" fmla="*/ 26646021 h 261"/>
                <a:gd name="T6" fmla="*/ 2721864 w 600"/>
                <a:gd name="T7" fmla="*/ 25135488 h 261"/>
                <a:gd name="T8" fmla="*/ 0 w 600"/>
                <a:gd name="T9" fmla="*/ 25135488 h 261"/>
                <a:gd name="T10" fmla="*/ 2721864 w 600"/>
                <a:gd name="T11" fmla="*/ 22222810 h 261"/>
                <a:gd name="T12" fmla="*/ 8660025 w 600"/>
                <a:gd name="T13" fmla="*/ 20712601 h 261"/>
                <a:gd name="T14" fmla="*/ 11876319 w 600"/>
                <a:gd name="T15" fmla="*/ 19202396 h 261"/>
                <a:gd name="T16" fmla="*/ 14845398 w 600"/>
                <a:gd name="T17" fmla="*/ 16181659 h 261"/>
                <a:gd name="T18" fmla="*/ 20783560 w 600"/>
                <a:gd name="T19" fmla="*/ 14779185 h 261"/>
                <a:gd name="T20" fmla="*/ 23505423 w 600"/>
                <a:gd name="T21" fmla="*/ 11758776 h 261"/>
                <a:gd name="T22" fmla="*/ 26721718 w 600"/>
                <a:gd name="T23" fmla="*/ 8846096 h 261"/>
                <a:gd name="T24" fmla="*/ 29443581 w 600"/>
                <a:gd name="T25" fmla="*/ 7443622 h 261"/>
                <a:gd name="T26" fmla="*/ 26721718 w 600"/>
                <a:gd name="T27" fmla="*/ 4422884 h 261"/>
                <a:gd name="T28" fmla="*/ 26721718 w 600"/>
                <a:gd name="T29" fmla="*/ 1402474 h 261"/>
                <a:gd name="T30" fmla="*/ 26721718 w 600"/>
                <a:gd name="T31" fmla="*/ 0 h 261"/>
                <a:gd name="T32" fmla="*/ 83134240 w 600"/>
                <a:gd name="T33" fmla="*/ 0 h 261"/>
                <a:gd name="T34" fmla="*/ 83134240 w 600"/>
                <a:gd name="T35" fmla="*/ 0 h 261"/>
                <a:gd name="T36" fmla="*/ 83134240 w 600"/>
                <a:gd name="T37" fmla="*/ 1402474 h 261"/>
                <a:gd name="T38" fmla="*/ 86103318 w 600"/>
                <a:gd name="T39" fmla="*/ 1402474 h 261"/>
                <a:gd name="T40" fmla="*/ 86103318 w 600"/>
                <a:gd name="T41" fmla="*/ 1402474 h 261"/>
                <a:gd name="T42" fmla="*/ 88825181 w 600"/>
                <a:gd name="T43" fmla="*/ 3020739 h 261"/>
                <a:gd name="T44" fmla="*/ 88825181 w 600"/>
                <a:gd name="T45" fmla="*/ 4422884 h 261"/>
                <a:gd name="T46" fmla="*/ 86103318 w 600"/>
                <a:gd name="T47" fmla="*/ 4422884 h 261"/>
                <a:gd name="T48" fmla="*/ 83134240 w 600"/>
                <a:gd name="T49" fmla="*/ 5825358 h 261"/>
                <a:gd name="T50" fmla="*/ 79917945 w 600"/>
                <a:gd name="T51" fmla="*/ 7443622 h 261"/>
                <a:gd name="T52" fmla="*/ 83134240 w 600"/>
                <a:gd name="T53" fmla="*/ 7443622 h 261"/>
                <a:gd name="T54" fmla="*/ 88825181 w 600"/>
                <a:gd name="T55" fmla="*/ 7443622 h 261"/>
                <a:gd name="T56" fmla="*/ 92041476 w 600"/>
                <a:gd name="T57" fmla="*/ 7443622 h 261"/>
                <a:gd name="T58" fmla="*/ 100701497 w 600"/>
                <a:gd name="T59" fmla="*/ 7443622 h 261"/>
                <a:gd name="T60" fmla="*/ 106886871 w 600"/>
                <a:gd name="T61" fmla="*/ 7443622 h 261"/>
                <a:gd name="T62" fmla="*/ 112825028 w 600"/>
                <a:gd name="T63" fmla="*/ 7443622 h 261"/>
                <a:gd name="T64" fmla="*/ 115546891 w 600"/>
                <a:gd name="T65" fmla="*/ 7443622 h 261"/>
                <a:gd name="T66" fmla="*/ 121732265 w 600"/>
                <a:gd name="T67" fmla="*/ 8846096 h 261"/>
                <a:gd name="T68" fmla="*/ 124454128 w 600"/>
                <a:gd name="T69" fmla="*/ 8846096 h 261"/>
                <a:gd name="T70" fmla="*/ 127670423 w 600"/>
                <a:gd name="T71" fmla="*/ 10356300 h 261"/>
                <a:gd name="T72" fmla="*/ 130392286 w 600"/>
                <a:gd name="T73" fmla="*/ 10356300 h 261"/>
                <a:gd name="T74" fmla="*/ 133608612 w 600"/>
                <a:gd name="T75" fmla="*/ 11758776 h 261"/>
                <a:gd name="T76" fmla="*/ 139546769 w 600"/>
                <a:gd name="T77" fmla="*/ 13268981 h 261"/>
                <a:gd name="T78" fmla="*/ 142515848 w 600"/>
                <a:gd name="T79" fmla="*/ 14779185 h 261"/>
                <a:gd name="T80" fmla="*/ 145237711 w 600"/>
                <a:gd name="T81" fmla="*/ 14779185 h 261"/>
                <a:gd name="T82" fmla="*/ 148454006 w 600"/>
                <a:gd name="T83" fmla="*/ 16181659 h 261"/>
                <a:gd name="T84" fmla="*/ 148454006 w 600"/>
                <a:gd name="T85" fmla="*/ 17799923 h 261"/>
                <a:gd name="T86" fmla="*/ 145237711 w 600"/>
                <a:gd name="T87" fmla="*/ 20712601 h 261"/>
                <a:gd name="T88" fmla="*/ 139546769 w 600"/>
                <a:gd name="T89" fmla="*/ 25135488 h 261"/>
                <a:gd name="T90" fmla="*/ 136577690 w 600"/>
                <a:gd name="T91" fmla="*/ 28156226 h 261"/>
                <a:gd name="T92" fmla="*/ 5938160 w 600"/>
                <a:gd name="T93" fmla="*/ 28156226 h 2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0"/>
                <a:gd name="T142" fmla="*/ 0 h 261"/>
                <a:gd name="T143" fmla="*/ 600 w 600"/>
                <a:gd name="T144" fmla="*/ 261 h 2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0" h="261">
                  <a:moveTo>
                    <a:pt x="24" y="261"/>
                  </a:moveTo>
                  <a:lnTo>
                    <a:pt x="24" y="261"/>
                  </a:lnTo>
                  <a:lnTo>
                    <a:pt x="11" y="247"/>
                  </a:lnTo>
                  <a:lnTo>
                    <a:pt x="11" y="233"/>
                  </a:lnTo>
                  <a:lnTo>
                    <a:pt x="0" y="233"/>
                  </a:lnTo>
                  <a:lnTo>
                    <a:pt x="11" y="206"/>
                  </a:lnTo>
                  <a:lnTo>
                    <a:pt x="35" y="192"/>
                  </a:lnTo>
                  <a:lnTo>
                    <a:pt x="48" y="178"/>
                  </a:lnTo>
                  <a:lnTo>
                    <a:pt x="60" y="150"/>
                  </a:lnTo>
                  <a:lnTo>
                    <a:pt x="84" y="137"/>
                  </a:lnTo>
                  <a:lnTo>
                    <a:pt x="95" y="109"/>
                  </a:lnTo>
                  <a:lnTo>
                    <a:pt x="108" y="82"/>
                  </a:lnTo>
                  <a:lnTo>
                    <a:pt x="119" y="69"/>
                  </a:lnTo>
                  <a:lnTo>
                    <a:pt x="108" y="41"/>
                  </a:lnTo>
                  <a:lnTo>
                    <a:pt x="108" y="13"/>
                  </a:lnTo>
                  <a:lnTo>
                    <a:pt x="108" y="0"/>
                  </a:lnTo>
                  <a:lnTo>
                    <a:pt x="336" y="0"/>
                  </a:lnTo>
                  <a:lnTo>
                    <a:pt x="336" y="13"/>
                  </a:lnTo>
                  <a:lnTo>
                    <a:pt x="348" y="13"/>
                  </a:lnTo>
                  <a:lnTo>
                    <a:pt x="359" y="28"/>
                  </a:lnTo>
                  <a:lnTo>
                    <a:pt x="359" y="41"/>
                  </a:lnTo>
                  <a:lnTo>
                    <a:pt x="348" y="41"/>
                  </a:lnTo>
                  <a:lnTo>
                    <a:pt x="336" y="54"/>
                  </a:lnTo>
                  <a:lnTo>
                    <a:pt x="323" y="69"/>
                  </a:lnTo>
                  <a:lnTo>
                    <a:pt x="336" y="69"/>
                  </a:lnTo>
                  <a:lnTo>
                    <a:pt x="359" y="69"/>
                  </a:lnTo>
                  <a:lnTo>
                    <a:pt x="372" y="69"/>
                  </a:lnTo>
                  <a:lnTo>
                    <a:pt x="407" y="69"/>
                  </a:lnTo>
                  <a:lnTo>
                    <a:pt x="432" y="69"/>
                  </a:lnTo>
                  <a:lnTo>
                    <a:pt x="456" y="69"/>
                  </a:lnTo>
                  <a:lnTo>
                    <a:pt x="467" y="69"/>
                  </a:lnTo>
                  <a:lnTo>
                    <a:pt x="492" y="82"/>
                  </a:lnTo>
                  <a:lnTo>
                    <a:pt x="503" y="82"/>
                  </a:lnTo>
                  <a:lnTo>
                    <a:pt x="516" y="96"/>
                  </a:lnTo>
                  <a:lnTo>
                    <a:pt x="527" y="96"/>
                  </a:lnTo>
                  <a:lnTo>
                    <a:pt x="540" y="109"/>
                  </a:lnTo>
                  <a:lnTo>
                    <a:pt x="564" y="123"/>
                  </a:lnTo>
                  <a:lnTo>
                    <a:pt x="576" y="137"/>
                  </a:lnTo>
                  <a:lnTo>
                    <a:pt x="587" y="137"/>
                  </a:lnTo>
                  <a:lnTo>
                    <a:pt x="600" y="150"/>
                  </a:lnTo>
                  <a:lnTo>
                    <a:pt x="600" y="165"/>
                  </a:lnTo>
                  <a:lnTo>
                    <a:pt x="587" y="192"/>
                  </a:lnTo>
                  <a:lnTo>
                    <a:pt x="564" y="233"/>
                  </a:lnTo>
                  <a:lnTo>
                    <a:pt x="552" y="261"/>
                  </a:lnTo>
                  <a:lnTo>
                    <a:pt x="24" y="261"/>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41" name="Freeform 80"/>
            <p:cNvSpPr>
              <a:spLocks/>
            </p:cNvSpPr>
            <p:nvPr/>
          </p:nvSpPr>
          <p:spPr bwMode="auto">
            <a:xfrm>
              <a:off x="9777313" y="4360863"/>
              <a:ext cx="47625" cy="0"/>
            </a:xfrm>
            <a:custGeom>
              <a:avLst/>
              <a:gdLst>
                <a:gd name="T0" fmla="*/ 0 w 97"/>
                <a:gd name="T1" fmla="*/ 3133921 w 97"/>
                <a:gd name="T2" fmla="*/ 6026281 w 97"/>
                <a:gd name="T3" fmla="*/ 11811982 w 97"/>
                <a:gd name="T4" fmla="*/ 14463761 w 97"/>
                <a:gd name="T5" fmla="*/ 20248973 w 97"/>
                <a:gd name="T6" fmla="*/ 23382893 w 97"/>
                <a:gd name="T7" fmla="*/ 0 w 97"/>
                <a:gd name="T8" fmla="*/ 0 60000 65536"/>
                <a:gd name="T9" fmla="*/ 0 60000 65536"/>
                <a:gd name="T10" fmla="*/ 0 60000 65536"/>
                <a:gd name="T11" fmla="*/ 0 60000 65536"/>
                <a:gd name="T12" fmla="*/ 0 60000 65536"/>
                <a:gd name="T13" fmla="*/ 0 60000 65536"/>
                <a:gd name="T14" fmla="*/ 0 60000 65536"/>
                <a:gd name="T15" fmla="*/ 0 60000 65536"/>
                <a:gd name="T16" fmla="*/ 0 w 97"/>
                <a:gd name="T17" fmla="*/ 97 w 9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97">
                  <a:moveTo>
                    <a:pt x="0" y="0"/>
                  </a:moveTo>
                  <a:lnTo>
                    <a:pt x="13" y="0"/>
                  </a:lnTo>
                  <a:lnTo>
                    <a:pt x="25" y="0"/>
                  </a:lnTo>
                  <a:lnTo>
                    <a:pt x="49" y="0"/>
                  </a:lnTo>
                  <a:lnTo>
                    <a:pt x="60" y="0"/>
                  </a:lnTo>
                  <a:lnTo>
                    <a:pt x="84" y="0"/>
                  </a:lnTo>
                  <a:lnTo>
                    <a:pt x="97" y="0"/>
                  </a:lnTo>
                  <a:lnTo>
                    <a:pt x="0" y="0"/>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42" name="Freeform 81"/>
            <p:cNvSpPr>
              <a:spLocks/>
            </p:cNvSpPr>
            <p:nvPr/>
          </p:nvSpPr>
          <p:spPr bwMode="auto">
            <a:xfrm>
              <a:off x="9950350" y="4291013"/>
              <a:ext cx="298450" cy="69850"/>
            </a:xfrm>
            <a:custGeom>
              <a:avLst/>
              <a:gdLst>
                <a:gd name="T0" fmla="*/ 0 w 601"/>
                <a:gd name="T1" fmla="*/ 23684579 h 206"/>
                <a:gd name="T2" fmla="*/ 0 w 601"/>
                <a:gd name="T3" fmla="*/ 21960025 h 206"/>
                <a:gd name="T4" fmla="*/ 5918347 w 601"/>
                <a:gd name="T5" fmla="*/ 18970717 h 206"/>
                <a:gd name="T6" fmla="*/ 12083500 w 601"/>
                <a:gd name="T7" fmla="*/ 14141913 h 206"/>
                <a:gd name="T8" fmla="*/ 18001849 w 601"/>
                <a:gd name="T9" fmla="*/ 11037317 h 206"/>
                <a:gd name="T10" fmla="*/ 23920194 w 601"/>
                <a:gd name="T11" fmla="*/ 6208513 h 206"/>
                <a:gd name="T12" fmla="*/ 26879367 w 601"/>
                <a:gd name="T13" fmla="*/ 1494655 h 206"/>
                <a:gd name="T14" fmla="*/ 26879367 w 601"/>
                <a:gd name="T15" fmla="*/ 1494655 h 206"/>
                <a:gd name="T16" fmla="*/ 23920194 w 601"/>
                <a:gd name="T17" fmla="*/ 0 h 206"/>
                <a:gd name="T18" fmla="*/ 20714217 w 601"/>
                <a:gd name="T19" fmla="*/ 0 h 206"/>
                <a:gd name="T20" fmla="*/ 18001849 w 601"/>
                <a:gd name="T21" fmla="*/ 0 h 206"/>
                <a:gd name="T22" fmla="*/ 18001849 w 601"/>
                <a:gd name="T23" fmla="*/ 0 h 206"/>
                <a:gd name="T24" fmla="*/ 148206994 w 601"/>
                <a:gd name="T25" fmla="*/ 0 h 206"/>
                <a:gd name="T26" fmla="*/ 148206994 w 601"/>
                <a:gd name="T27" fmla="*/ 1494655 h 206"/>
                <a:gd name="T28" fmla="*/ 142041844 w 601"/>
                <a:gd name="T29" fmla="*/ 4713858 h 206"/>
                <a:gd name="T30" fmla="*/ 136123499 w 601"/>
                <a:gd name="T31" fmla="*/ 7933061 h 206"/>
                <a:gd name="T32" fmla="*/ 133411131 w 601"/>
                <a:gd name="T33" fmla="*/ 11037317 h 206"/>
                <a:gd name="T34" fmla="*/ 127245949 w 601"/>
                <a:gd name="T35" fmla="*/ 14141913 h 206"/>
                <a:gd name="T36" fmla="*/ 124533085 w 601"/>
                <a:gd name="T37" fmla="*/ 14141913 h 206"/>
                <a:gd name="T38" fmla="*/ 124533085 w 601"/>
                <a:gd name="T39" fmla="*/ 14141913 h 206"/>
                <a:gd name="T40" fmla="*/ 121327604 w 601"/>
                <a:gd name="T41" fmla="*/ 14141913 h 206"/>
                <a:gd name="T42" fmla="*/ 118614739 w 601"/>
                <a:gd name="T43" fmla="*/ 14141913 h 206"/>
                <a:gd name="T44" fmla="*/ 115655566 w 601"/>
                <a:gd name="T45" fmla="*/ 15751515 h 206"/>
                <a:gd name="T46" fmla="*/ 112450086 w 601"/>
                <a:gd name="T47" fmla="*/ 15751515 h 206"/>
                <a:gd name="T48" fmla="*/ 109737221 w 601"/>
                <a:gd name="T49" fmla="*/ 17246169 h 206"/>
                <a:gd name="T50" fmla="*/ 106531244 w 601"/>
                <a:gd name="T51" fmla="*/ 17246169 h 206"/>
                <a:gd name="T52" fmla="*/ 109737221 w 601"/>
                <a:gd name="T53" fmla="*/ 21960025 h 206"/>
                <a:gd name="T54" fmla="*/ 106531244 w 601"/>
                <a:gd name="T55" fmla="*/ 23684579 h 206"/>
                <a:gd name="T56" fmla="*/ 106531244 w 601"/>
                <a:gd name="T57" fmla="*/ 23684579 h 206"/>
                <a:gd name="T58" fmla="*/ 32797720 w 601"/>
                <a:gd name="T59" fmla="*/ 23684579 h 206"/>
                <a:gd name="T60" fmla="*/ 32797720 w 601"/>
                <a:gd name="T61" fmla="*/ 21960025 h 206"/>
                <a:gd name="T62" fmla="*/ 29592232 w 601"/>
                <a:gd name="T63" fmla="*/ 18970717 h 206"/>
                <a:gd name="T64" fmla="*/ 23920194 w 601"/>
                <a:gd name="T65" fmla="*/ 20465371 h 206"/>
                <a:gd name="T66" fmla="*/ 18001849 w 601"/>
                <a:gd name="T67" fmla="*/ 21960025 h 206"/>
                <a:gd name="T68" fmla="*/ 12083500 w 601"/>
                <a:gd name="T69" fmla="*/ 23684579 h 206"/>
                <a:gd name="T70" fmla="*/ 0 w 601"/>
                <a:gd name="T71" fmla="*/ 23684579 h 2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1"/>
                <a:gd name="T109" fmla="*/ 0 h 206"/>
                <a:gd name="T110" fmla="*/ 601 w 601"/>
                <a:gd name="T111" fmla="*/ 206 h 2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1" h="206">
                  <a:moveTo>
                    <a:pt x="0" y="206"/>
                  </a:moveTo>
                  <a:lnTo>
                    <a:pt x="0" y="191"/>
                  </a:lnTo>
                  <a:lnTo>
                    <a:pt x="24" y="165"/>
                  </a:lnTo>
                  <a:lnTo>
                    <a:pt x="49" y="123"/>
                  </a:lnTo>
                  <a:lnTo>
                    <a:pt x="73" y="96"/>
                  </a:lnTo>
                  <a:lnTo>
                    <a:pt x="97" y="54"/>
                  </a:lnTo>
                  <a:lnTo>
                    <a:pt x="109" y="13"/>
                  </a:lnTo>
                  <a:lnTo>
                    <a:pt x="97" y="0"/>
                  </a:lnTo>
                  <a:lnTo>
                    <a:pt x="84" y="0"/>
                  </a:lnTo>
                  <a:lnTo>
                    <a:pt x="73" y="0"/>
                  </a:lnTo>
                  <a:lnTo>
                    <a:pt x="601" y="0"/>
                  </a:lnTo>
                  <a:lnTo>
                    <a:pt x="601" y="13"/>
                  </a:lnTo>
                  <a:lnTo>
                    <a:pt x="576" y="41"/>
                  </a:lnTo>
                  <a:lnTo>
                    <a:pt x="552" y="69"/>
                  </a:lnTo>
                  <a:lnTo>
                    <a:pt x="541" y="96"/>
                  </a:lnTo>
                  <a:lnTo>
                    <a:pt x="516" y="123"/>
                  </a:lnTo>
                  <a:lnTo>
                    <a:pt x="505" y="123"/>
                  </a:lnTo>
                  <a:lnTo>
                    <a:pt x="492" y="123"/>
                  </a:lnTo>
                  <a:lnTo>
                    <a:pt x="481" y="123"/>
                  </a:lnTo>
                  <a:lnTo>
                    <a:pt x="469" y="137"/>
                  </a:lnTo>
                  <a:lnTo>
                    <a:pt x="456" y="137"/>
                  </a:lnTo>
                  <a:lnTo>
                    <a:pt x="445" y="150"/>
                  </a:lnTo>
                  <a:lnTo>
                    <a:pt x="432" y="150"/>
                  </a:lnTo>
                  <a:lnTo>
                    <a:pt x="445" y="191"/>
                  </a:lnTo>
                  <a:lnTo>
                    <a:pt x="432" y="206"/>
                  </a:lnTo>
                  <a:lnTo>
                    <a:pt x="133" y="206"/>
                  </a:lnTo>
                  <a:lnTo>
                    <a:pt x="133" y="191"/>
                  </a:lnTo>
                  <a:lnTo>
                    <a:pt x="120" y="165"/>
                  </a:lnTo>
                  <a:lnTo>
                    <a:pt x="97" y="178"/>
                  </a:lnTo>
                  <a:lnTo>
                    <a:pt x="73" y="191"/>
                  </a:lnTo>
                  <a:lnTo>
                    <a:pt x="49" y="206"/>
                  </a:lnTo>
                  <a:lnTo>
                    <a:pt x="0" y="206"/>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43" name="Freeform 82"/>
            <p:cNvSpPr>
              <a:spLocks/>
            </p:cNvSpPr>
            <p:nvPr/>
          </p:nvSpPr>
          <p:spPr bwMode="auto">
            <a:xfrm>
              <a:off x="9450288" y="4360863"/>
              <a:ext cx="458787" cy="257175"/>
            </a:xfrm>
            <a:custGeom>
              <a:avLst/>
              <a:gdLst>
                <a:gd name="T0" fmla="*/ 3205054 w 924"/>
                <a:gd name="T1" fmla="*/ 84548619 h 768"/>
                <a:gd name="T2" fmla="*/ 3205054 w 924"/>
                <a:gd name="T3" fmla="*/ 82978781 h 768"/>
                <a:gd name="T4" fmla="*/ 5917062 w 924"/>
                <a:gd name="T5" fmla="*/ 81521121 h 768"/>
                <a:gd name="T6" fmla="*/ 12080399 w 924"/>
                <a:gd name="T7" fmla="*/ 80063127 h 768"/>
                <a:gd name="T8" fmla="*/ 20708972 w 924"/>
                <a:gd name="T9" fmla="*/ 78381109 h 768"/>
                <a:gd name="T10" fmla="*/ 20708972 w 924"/>
                <a:gd name="T11" fmla="*/ 76923450 h 768"/>
                <a:gd name="T12" fmla="*/ 17996966 w 924"/>
                <a:gd name="T13" fmla="*/ 76923450 h 768"/>
                <a:gd name="T14" fmla="*/ 12080399 w 924"/>
                <a:gd name="T15" fmla="*/ 75241432 h 768"/>
                <a:gd name="T16" fmla="*/ 5917062 w 924"/>
                <a:gd name="T17" fmla="*/ 75241432 h 768"/>
                <a:gd name="T18" fmla="*/ 5917062 w 924"/>
                <a:gd name="T19" fmla="*/ 73783773 h 768"/>
                <a:gd name="T20" fmla="*/ 12080399 w 924"/>
                <a:gd name="T21" fmla="*/ 72213934 h 768"/>
                <a:gd name="T22" fmla="*/ 20708972 w 924"/>
                <a:gd name="T23" fmla="*/ 73783773 h 768"/>
                <a:gd name="T24" fmla="*/ 29584314 w 924"/>
                <a:gd name="T25" fmla="*/ 75241432 h 768"/>
                <a:gd name="T26" fmla="*/ 32789375 w 924"/>
                <a:gd name="T27" fmla="*/ 73783773 h 768"/>
                <a:gd name="T28" fmla="*/ 38705938 w 924"/>
                <a:gd name="T29" fmla="*/ 70756275 h 768"/>
                <a:gd name="T30" fmla="*/ 50293286 w 924"/>
                <a:gd name="T31" fmla="*/ 70756275 h 768"/>
                <a:gd name="T32" fmla="*/ 62373184 w 924"/>
                <a:gd name="T33" fmla="*/ 69186436 h 768"/>
                <a:gd name="T34" fmla="*/ 56209849 w 924"/>
                <a:gd name="T35" fmla="*/ 67616598 h 768"/>
                <a:gd name="T36" fmla="*/ 44622998 w 924"/>
                <a:gd name="T37" fmla="*/ 67616598 h 768"/>
                <a:gd name="T38" fmla="*/ 35500885 w 924"/>
                <a:gd name="T39" fmla="*/ 66158604 h 768"/>
                <a:gd name="T40" fmla="*/ 44622998 w 924"/>
                <a:gd name="T41" fmla="*/ 61561267 h 768"/>
                <a:gd name="T42" fmla="*/ 59414902 w 924"/>
                <a:gd name="T43" fmla="*/ 56851751 h 768"/>
                <a:gd name="T44" fmla="*/ 65085206 w 924"/>
                <a:gd name="T45" fmla="*/ 53712074 h 768"/>
                <a:gd name="T46" fmla="*/ 56209849 w 924"/>
                <a:gd name="T47" fmla="*/ 47656743 h 768"/>
                <a:gd name="T48" fmla="*/ 47581279 w 924"/>
                <a:gd name="T49" fmla="*/ 41489223 h 768"/>
                <a:gd name="T50" fmla="*/ 56209849 w 924"/>
                <a:gd name="T51" fmla="*/ 35209869 h 768"/>
                <a:gd name="T52" fmla="*/ 71002266 w 924"/>
                <a:gd name="T53" fmla="*/ 30724711 h 768"/>
                <a:gd name="T54" fmla="*/ 65085206 w 924"/>
                <a:gd name="T55" fmla="*/ 21529698 h 768"/>
                <a:gd name="T56" fmla="*/ 76918829 w 924"/>
                <a:gd name="T57" fmla="*/ 18390021 h 768"/>
                <a:gd name="T58" fmla="*/ 88999224 w 924"/>
                <a:gd name="T59" fmla="*/ 18390021 h 768"/>
                <a:gd name="T60" fmla="*/ 100586075 w 924"/>
                <a:gd name="T61" fmla="*/ 19847680 h 768"/>
                <a:gd name="T62" fmla="*/ 112419698 w 924"/>
                <a:gd name="T63" fmla="*/ 19847680 h 768"/>
                <a:gd name="T64" fmla="*/ 124500093 w 924"/>
                <a:gd name="T65" fmla="*/ 18390021 h 768"/>
                <a:gd name="T66" fmla="*/ 127212099 w 924"/>
                <a:gd name="T67" fmla="*/ 13792350 h 768"/>
                <a:gd name="T68" fmla="*/ 124500093 w 924"/>
                <a:gd name="T69" fmla="*/ 10764849 h 768"/>
                <a:gd name="T70" fmla="*/ 136087472 w 924"/>
                <a:gd name="T71" fmla="*/ 7625172 h 768"/>
                <a:gd name="T72" fmla="*/ 147921095 w 924"/>
                <a:gd name="T73" fmla="*/ 3027499 h 768"/>
                <a:gd name="T74" fmla="*/ 162712999 w 924"/>
                <a:gd name="T75" fmla="*/ 0 h 768"/>
                <a:gd name="T76" fmla="*/ 189585299 w 924"/>
                <a:gd name="T77" fmla="*/ 1457660 h 768"/>
                <a:gd name="T78" fmla="*/ 183421964 w 924"/>
                <a:gd name="T79" fmla="*/ 7625172 h 768"/>
                <a:gd name="T80" fmla="*/ 189585299 w 924"/>
                <a:gd name="T81" fmla="*/ 9082831 h 768"/>
                <a:gd name="T82" fmla="*/ 198213869 w 924"/>
                <a:gd name="T83" fmla="*/ 9082831 h 768"/>
                <a:gd name="T84" fmla="*/ 210294263 w 924"/>
                <a:gd name="T85" fmla="*/ 9082831 h 768"/>
                <a:gd name="T86" fmla="*/ 225086168 w 924"/>
                <a:gd name="T87" fmla="*/ 21529698 h 768"/>
                <a:gd name="T88" fmla="*/ 225086168 w 924"/>
                <a:gd name="T89" fmla="*/ 40031564 h 768"/>
                <a:gd name="T90" fmla="*/ 210294263 w 924"/>
                <a:gd name="T91" fmla="*/ 47656743 h 768"/>
                <a:gd name="T92" fmla="*/ 198213869 w 924"/>
                <a:gd name="T93" fmla="*/ 47656743 h 768"/>
                <a:gd name="T94" fmla="*/ 189585299 w 924"/>
                <a:gd name="T95" fmla="*/ 50796421 h 768"/>
                <a:gd name="T96" fmla="*/ 189585299 w 924"/>
                <a:gd name="T97" fmla="*/ 55393757 h 768"/>
                <a:gd name="T98" fmla="*/ 186627017 w 924"/>
                <a:gd name="T99" fmla="*/ 59879249 h 768"/>
                <a:gd name="T100" fmla="*/ 177504904 w 924"/>
                <a:gd name="T101" fmla="*/ 69186436 h 768"/>
                <a:gd name="T102" fmla="*/ 177504904 w 924"/>
                <a:gd name="T103" fmla="*/ 78381109 h 768"/>
                <a:gd name="T104" fmla="*/ 171588341 w 924"/>
                <a:gd name="T105" fmla="*/ 86118458 h 7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4"/>
                <a:gd name="T160" fmla="*/ 0 h 768"/>
                <a:gd name="T161" fmla="*/ 924 w 924"/>
                <a:gd name="T162" fmla="*/ 768 h 7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4" h="768">
                  <a:moveTo>
                    <a:pt x="0" y="768"/>
                  </a:moveTo>
                  <a:lnTo>
                    <a:pt x="0" y="754"/>
                  </a:lnTo>
                  <a:lnTo>
                    <a:pt x="13" y="754"/>
                  </a:lnTo>
                  <a:lnTo>
                    <a:pt x="24" y="754"/>
                  </a:lnTo>
                  <a:lnTo>
                    <a:pt x="24" y="740"/>
                  </a:lnTo>
                  <a:lnTo>
                    <a:pt x="13" y="740"/>
                  </a:lnTo>
                  <a:lnTo>
                    <a:pt x="13" y="727"/>
                  </a:lnTo>
                  <a:lnTo>
                    <a:pt x="24" y="727"/>
                  </a:lnTo>
                  <a:lnTo>
                    <a:pt x="24" y="714"/>
                  </a:lnTo>
                  <a:lnTo>
                    <a:pt x="37" y="714"/>
                  </a:lnTo>
                  <a:lnTo>
                    <a:pt x="49" y="714"/>
                  </a:lnTo>
                  <a:lnTo>
                    <a:pt x="60" y="699"/>
                  </a:lnTo>
                  <a:lnTo>
                    <a:pt x="73" y="699"/>
                  </a:lnTo>
                  <a:lnTo>
                    <a:pt x="84" y="699"/>
                  </a:lnTo>
                  <a:lnTo>
                    <a:pt x="84" y="686"/>
                  </a:lnTo>
                  <a:lnTo>
                    <a:pt x="73" y="686"/>
                  </a:lnTo>
                  <a:lnTo>
                    <a:pt x="60" y="686"/>
                  </a:lnTo>
                  <a:lnTo>
                    <a:pt x="49" y="671"/>
                  </a:lnTo>
                  <a:lnTo>
                    <a:pt x="37" y="671"/>
                  </a:lnTo>
                  <a:lnTo>
                    <a:pt x="24" y="671"/>
                  </a:lnTo>
                  <a:lnTo>
                    <a:pt x="24" y="658"/>
                  </a:lnTo>
                  <a:lnTo>
                    <a:pt x="37" y="644"/>
                  </a:lnTo>
                  <a:lnTo>
                    <a:pt x="49" y="644"/>
                  </a:lnTo>
                  <a:lnTo>
                    <a:pt x="60" y="644"/>
                  </a:lnTo>
                  <a:lnTo>
                    <a:pt x="73" y="644"/>
                  </a:lnTo>
                  <a:lnTo>
                    <a:pt x="84" y="658"/>
                  </a:lnTo>
                  <a:lnTo>
                    <a:pt x="97" y="658"/>
                  </a:lnTo>
                  <a:lnTo>
                    <a:pt x="109" y="671"/>
                  </a:lnTo>
                  <a:lnTo>
                    <a:pt x="120" y="671"/>
                  </a:lnTo>
                  <a:lnTo>
                    <a:pt x="133" y="671"/>
                  </a:lnTo>
                  <a:lnTo>
                    <a:pt x="133" y="658"/>
                  </a:lnTo>
                  <a:lnTo>
                    <a:pt x="144" y="644"/>
                  </a:lnTo>
                  <a:lnTo>
                    <a:pt x="144" y="631"/>
                  </a:lnTo>
                  <a:lnTo>
                    <a:pt x="157" y="631"/>
                  </a:lnTo>
                  <a:lnTo>
                    <a:pt x="181" y="631"/>
                  </a:lnTo>
                  <a:lnTo>
                    <a:pt x="193" y="631"/>
                  </a:lnTo>
                  <a:lnTo>
                    <a:pt x="204" y="631"/>
                  </a:lnTo>
                  <a:lnTo>
                    <a:pt x="228" y="631"/>
                  </a:lnTo>
                  <a:lnTo>
                    <a:pt x="241" y="617"/>
                  </a:lnTo>
                  <a:lnTo>
                    <a:pt x="253" y="617"/>
                  </a:lnTo>
                  <a:lnTo>
                    <a:pt x="264" y="617"/>
                  </a:lnTo>
                  <a:lnTo>
                    <a:pt x="253" y="617"/>
                  </a:lnTo>
                  <a:lnTo>
                    <a:pt x="228" y="603"/>
                  </a:lnTo>
                  <a:lnTo>
                    <a:pt x="217" y="603"/>
                  </a:lnTo>
                  <a:lnTo>
                    <a:pt x="193" y="603"/>
                  </a:lnTo>
                  <a:lnTo>
                    <a:pt x="181" y="603"/>
                  </a:lnTo>
                  <a:lnTo>
                    <a:pt x="168" y="603"/>
                  </a:lnTo>
                  <a:lnTo>
                    <a:pt x="157" y="590"/>
                  </a:lnTo>
                  <a:lnTo>
                    <a:pt x="144" y="590"/>
                  </a:lnTo>
                  <a:lnTo>
                    <a:pt x="157" y="575"/>
                  </a:lnTo>
                  <a:lnTo>
                    <a:pt x="168" y="562"/>
                  </a:lnTo>
                  <a:lnTo>
                    <a:pt x="181" y="549"/>
                  </a:lnTo>
                  <a:lnTo>
                    <a:pt x="204" y="534"/>
                  </a:lnTo>
                  <a:lnTo>
                    <a:pt x="217" y="521"/>
                  </a:lnTo>
                  <a:lnTo>
                    <a:pt x="241" y="507"/>
                  </a:lnTo>
                  <a:lnTo>
                    <a:pt x="253" y="507"/>
                  </a:lnTo>
                  <a:lnTo>
                    <a:pt x="264" y="494"/>
                  </a:lnTo>
                  <a:lnTo>
                    <a:pt x="264" y="479"/>
                  </a:lnTo>
                  <a:lnTo>
                    <a:pt x="253" y="453"/>
                  </a:lnTo>
                  <a:lnTo>
                    <a:pt x="241" y="438"/>
                  </a:lnTo>
                  <a:lnTo>
                    <a:pt x="228" y="425"/>
                  </a:lnTo>
                  <a:lnTo>
                    <a:pt x="217" y="411"/>
                  </a:lnTo>
                  <a:lnTo>
                    <a:pt x="204" y="384"/>
                  </a:lnTo>
                  <a:lnTo>
                    <a:pt x="193" y="370"/>
                  </a:lnTo>
                  <a:lnTo>
                    <a:pt x="193" y="357"/>
                  </a:lnTo>
                  <a:lnTo>
                    <a:pt x="204" y="329"/>
                  </a:lnTo>
                  <a:lnTo>
                    <a:pt x="228" y="314"/>
                  </a:lnTo>
                  <a:lnTo>
                    <a:pt x="253" y="301"/>
                  </a:lnTo>
                  <a:lnTo>
                    <a:pt x="277" y="301"/>
                  </a:lnTo>
                  <a:lnTo>
                    <a:pt x="288" y="274"/>
                  </a:lnTo>
                  <a:lnTo>
                    <a:pt x="288" y="260"/>
                  </a:lnTo>
                  <a:lnTo>
                    <a:pt x="288" y="233"/>
                  </a:lnTo>
                  <a:lnTo>
                    <a:pt x="264" y="192"/>
                  </a:lnTo>
                  <a:lnTo>
                    <a:pt x="277" y="177"/>
                  </a:lnTo>
                  <a:lnTo>
                    <a:pt x="301" y="177"/>
                  </a:lnTo>
                  <a:lnTo>
                    <a:pt x="312" y="164"/>
                  </a:lnTo>
                  <a:lnTo>
                    <a:pt x="325" y="164"/>
                  </a:lnTo>
                  <a:lnTo>
                    <a:pt x="337" y="164"/>
                  </a:lnTo>
                  <a:lnTo>
                    <a:pt x="361" y="164"/>
                  </a:lnTo>
                  <a:lnTo>
                    <a:pt x="372" y="164"/>
                  </a:lnTo>
                  <a:lnTo>
                    <a:pt x="385" y="164"/>
                  </a:lnTo>
                  <a:lnTo>
                    <a:pt x="408" y="177"/>
                  </a:lnTo>
                  <a:lnTo>
                    <a:pt x="421" y="177"/>
                  </a:lnTo>
                  <a:lnTo>
                    <a:pt x="432" y="177"/>
                  </a:lnTo>
                  <a:lnTo>
                    <a:pt x="456" y="177"/>
                  </a:lnTo>
                  <a:lnTo>
                    <a:pt x="469" y="177"/>
                  </a:lnTo>
                  <a:lnTo>
                    <a:pt x="492" y="177"/>
                  </a:lnTo>
                  <a:lnTo>
                    <a:pt x="505" y="164"/>
                  </a:lnTo>
                  <a:lnTo>
                    <a:pt x="516" y="150"/>
                  </a:lnTo>
                  <a:lnTo>
                    <a:pt x="516" y="137"/>
                  </a:lnTo>
                  <a:lnTo>
                    <a:pt x="516" y="123"/>
                  </a:lnTo>
                  <a:lnTo>
                    <a:pt x="505" y="109"/>
                  </a:lnTo>
                  <a:lnTo>
                    <a:pt x="505" y="96"/>
                  </a:lnTo>
                  <a:lnTo>
                    <a:pt x="516" y="81"/>
                  </a:lnTo>
                  <a:lnTo>
                    <a:pt x="529" y="81"/>
                  </a:lnTo>
                  <a:lnTo>
                    <a:pt x="552" y="68"/>
                  </a:lnTo>
                  <a:lnTo>
                    <a:pt x="565" y="55"/>
                  </a:lnTo>
                  <a:lnTo>
                    <a:pt x="589" y="40"/>
                  </a:lnTo>
                  <a:lnTo>
                    <a:pt x="600" y="27"/>
                  </a:lnTo>
                  <a:lnTo>
                    <a:pt x="625" y="13"/>
                  </a:lnTo>
                  <a:lnTo>
                    <a:pt x="649" y="13"/>
                  </a:lnTo>
                  <a:lnTo>
                    <a:pt x="660" y="0"/>
                  </a:lnTo>
                  <a:lnTo>
                    <a:pt x="757" y="0"/>
                  </a:lnTo>
                  <a:lnTo>
                    <a:pt x="757" y="13"/>
                  </a:lnTo>
                  <a:lnTo>
                    <a:pt x="769" y="13"/>
                  </a:lnTo>
                  <a:lnTo>
                    <a:pt x="769" y="40"/>
                  </a:lnTo>
                  <a:lnTo>
                    <a:pt x="757" y="55"/>
                  </a:lnTo>
                  <a:lnTo>
                    <a:pt x="744" y="68"/>
                  </a:lnTo>
                  <a:lnTo>
                    <a:pt x="744" y="81"/>
                  </a:lnTo>
                  <a:lnTo>
                    <a:pt x="757" y="81"/>
                  </a:lnTo>
                  <a:lnTo>
                    <a:pt x="769" y="81"/>
                  </a:lnTo>
                  <a:lnTo>
                    <a:pt x="780" y="81"/>
                  </a:lnTo>
                  <a:lnTo>
                    <a:pt x="793" y="81"/>
                  </a:lnTo>
                  <a:lnTo>
                    <a:pt x="804" y="81"/>
                  </a:lnTo>
                  <a:lnTo>
                    <a:pt x="829" y="81"/>
                  </a:lnTo>
                  <a:lnTo>
                    <a:pt x="840" y="81"/>
                  </a:lnTo>
                  <a:lnTo>
                    <a:pt x="853" y="81"/>
                  </a:lnTo>
                  <a:lnTo>
                    <a:pt x="877" y="96"/>
                  </a:lnTo>
                  <a:lnTo>
                    <a:pt x="901" y="137"/>
                  </a:lnTo>
                  <a:lnTo>
                    <a:pt x="913" y="192"/>
                  </a:lnTo>
                  <a:lnTo>
                    <a:pt x="924" y="246"/>
                  </a:lnTo>
                  <a:lnTo>
                    <a:pt x="924" y="301"/>
                  </a:lnTo>
                  <a:lnTo>
                    <a:pt x="913" y="357"/>
                  </a:lnTo>
                  <a:lnTo>
                    <a:pt x="888" y="397"/>
                  </a:lnTo>
                  <a:lnTo>
                    <a:pt x="864" y="411"/>
                  </a:lnTo>
                  <a:lnTo>
                    <a:pt x="853" y="425"/>
                  </a:lnTo>
                  <a:lnTo>
                    <a:pt x="829" y="425"/>
                  </a:lnTo>
                  <a:lnTo>
                    <a:pt x="817" y="425"/>
                  </a:lnTo>
                  <a:lnTo>
                    <a:pt x="804" y="425"/>
                  </a:lnTo>
                  <a:lnTo>
                    <a:pt x="793" y="438"/>
                  </a:lnTo>
                  <a:lnTo>
                    <a:pt x="780" y="438"/>
                  </a:lnTo>
                  <a:lnTo>
                    <a:pt x="769" y="453"/>
                  </a:lnTo>
                  <a:lnTo>
                    <a:pt x="757" y="466"/>
                  </a:lnTo>
                  <a:lnTo>
                    <a:pt x="769" y="479"/>
                  </a:lnTo>
                  <a:lnTo>
                    <a:pt x="769" y="494"/>
                  </a:lnTo>
                  <a:lnTo>
                    <a:pt x="780" y="507"/>
                  </a:lnTo>
                  <a:lnTo>
                    <a:pt x="780" y="521"/>
                  </a:lnTo>
                  <a:lnTo>
                    <a:pt x="757" y="534"/>
                  </a:lnTo>
                  <a:lnTo>
                    <a:pt x="744" y="562"/>
                  </a:lnTo>
                  <a:lnTo>
                    <a:pt x="733" y="590"/>
                  </a:lnTo>
                  <a:lnTo>
                    <a:pt x="720" y="617"/>
                  </a:lnTo>
                  <a:lnTo>
                    <a:pt x="720" y="644"/>
                  </a:lnTo>
                  <a:lnTo>
                    <a:pt x="720" y="671"/>
                  </a:lnTo>
                  <a:lnTo>
                    <a:pt x="720" y="699"/>
                  </a:lnTo>
                  <a:lnTo>
                    <a:pt x="733" y="714"/>
                  </a:lnTo>
                  <a:lnTo>
                    <a:pt x="709" y="740"/>
                  </a:lnTo>
                  <a:lnTo>
                    <a:pt x="696" y="768"/>
                  </a:lnTo>
                  <a:lnTo>
                    <a:pt x="0" y="768"/>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44" name="Freeform 83"/>
            <p:cNvSpPr>
              <a:spLocks/>
            </p:cNvSpPr>
            <p:nvPr/>
          </p:nvSpPr>
          <p:spPr bwMode="auto">
            <a:xfrm>
              <a:off x="9945588" y="4360863"/>
              <a:ext cx="314325" cy="257175"/>
            </a:xfrm>
            <a:custGeom>
              <a:avLst/>
              <a:gdLst>
                <a:gd name="T0" fmla="*/ 41034733 w 636"/>
                <a:gd name="T1" fmla="*/ 84548619 h 768"/>
                <a:gd name="T2" fmla="*/ 37859360 w 636"/>
                <a:gd name="T3" fmla="*/ 84548619 h 768"/>
                <a:gd name="T4" fmla="*/ 35172772 w 636"/>
                <a:gd name="T5" fmla="*/ 82978781 h 768"/>
                <a:gd name="T6" fmla="*/ 46897189 w 636"/>
                <a:gd name="T7" fmla="*/ 80063127 h 768"/>
                <a:gd name="T8" fmla="*/ 55690378 w 636"/>
                <a:gd name="T9" fmla="*/ 75241432 h 768"/>
                <a:gd name="T10" fmla="*/ 64483567 w 636"/>
                <a:gd name="T11" fmla="*/ 70756275 h 768"/>
                <a:gd name="T12" fmla="*/ 64483567 w 636"/>
                <a:gd name="T13" fmla="*/ 64476586 h 768"/>
                <a:gd name="T14" fmla="*/ 61552339 w 636"/>
                <a:gd name="T15" fmla="*/ 63018926 h 768"/>
                <a:gd name="T16" fmla="*/ 55690378 w 636"/>
                <a:gd name="T17" fmla="*/ 61561267 h 768"/>
                <a:gd name="T18" fmla="*/ 49827922 w 636"/>
                <a:gd name="T19" fmla="*/ 59879249 h 768"/>
                <a:gd name="T20" fmla="*/ 43721815 w 636"/>
                <a:gd name="T21" fmla="*/ 56851751 h 768"/>
                <a:gd name="T22" fmla="*/ 46897189 w 636"/>
                <a:gd name="T23" fmla="*/ 53712074 h 768"/>
                <a:gd name="T24" fmla="*/ 55690378 w 636"/>
                <a:gd name="T25" fmla="*/ 47656743 h 768"/>
                <a:gd name="T26" fmla="*/ 61552339 w 636"/>
                <a:gd name="T27" fmla="*/ 43059396 h 768"/>
                <a:gd name="T28" fmla="*/ 64483567 w 636"/>
                <a:gd name="T29" fmla="*/ 41489223 h 768"/>
                <a:gd name="T30" fmla="*/ 58376966 w 636"/>
                <a:gd name="T31" fmla="*/ 38349546 h 768"/>
                <a:gd name="T32" fmla="*/ 49827922 w 636"/>
                <a:gd name="T33" fmla="*/ 40031564 h 768"/>
                <a:gd name="T34" fmla="*/ 41034733 w 636"/>
                <a:gd name="T35" fmla="*/ 40031564 h 768"/>
                <a:gd name="T36" fmla="*/ 31997391 w 636"/>
                <a:gd name="T37" fmla="*/ 38349546 h 768"/>
                <a:gd name="T38" fmla="*/ 29310803 w 636"/>
                <a:gd name="T39" fmla="*/ 35209869 h 768"/>
                <a:gd name="T40" fmla="*/ 26379575 w 636"/>
                <a:gd name="T41" fmla="*/ 36891886 h 768"/>
                <a:gd name="T42" fmla="*/ 23204202 w 636"/>
                <a:gd name="T43" fmla="*/ 38349546 h 768"/>
                <a:gd name="T44" fmla="*/ 20517614 w 636"/>
                <a:gd name="T45" fmla="*/ 40031564 h 768"/>
                <a:gd name="T46" fmla="*/ 17342240 w 636"/>
                <a:gd name="T47" fmla="*/ 38349546 h 768"/>
                <a:gd name="T48" fmla="*/ 17342240 w 636"/>
                <a:gd name="T49" fmla="*/ 35209869 h 768"/>
                <a:gd name="T50" fmla="*/ 11724421 w 636"/>
                <a:gd name="T51" fmla="*/ 33752209 h 768"/>
                <a:gd name="T52" fmla="*/ 8549048 w 636"/>
                <a:gd name="T53" fmla="*/ 36891886 h 768"/>
                <a:gd name="T54" fmla="*/ 2686589 w 636"/>
                <a:gd name="T55" fmla="*/ 35209869 h 768"/>
                <a:gd name="T56" fmla="*/ 0 w 636"/>
                <a:gd name="T57" fmla="*/ 26127040 h 768"/>
                <a:gd name="T58" fmla="*/ 2686589 w 636"/>
                <a:gd name="T59" fmla="*/ 24669381 h 768"/>
                <a:gd name="T60" fmla="*/ 8549048 w 636"/>
                <a:gd name="T61" fmla="*/ 27584699 h 768"/>
                <a:gd name="T62" fmla="*/ 14655154 w 636"/>
                <a:gd name="T63" fmla="*/ 26127040 h 768"/>
                <a:gd name="T64" fmla="*/ 17342240 w 636"/>
                <a:gd name="T65" fmla="*/ 21529698 h 768"/>
                <a:gd name="T66" fmla="*/ 20517614 w 636"/>
                <a:gd name="T67" fmla="*/ 19847680 h 768"/>
                <a:gd name="T68" fmla="*/ 29310803 w 636"/>
                <a:gd name="T69" fmla="*/ 16819848 h 768"/>
                <a:gd name="T70" fmla="*/ 31997391 w 636"/>
                <a:gd name="T71" fmla="*/ 13792350 h 768"/>
                <a:gd name="T72" fmla="*/ 31997391 w 636"/>
                <a:gd name="T73" fmla="*/ 6167178 h 768"/>
                <a:gd name="T74" fmla="*/ 35172772 w 636"/>
                <a:gd name="T75" fmla="*/ 0 h 768"/>
                <a:gd name="T76" fmla="*/ 105518300 w 636"/>
                <a:gd name="T77" fmla="*/ 1457660 h 768"/>
                <a:gd name="T78" fmla="*/ 93549738 w 636"/>
                <a:gd name="T79" fmla="*/ 4485494 h 768"/>
                <a:gd name="T80" fmla="*/ 82069466 w 636"/>
                <a:gd name="T81" fmla="*/ 7625172 h 768"/>
                <a:gd name="T82" fmla="*/ 82069466 w 636"/>
                <a:gd name="T83" fmla="*/ 9082831 h 768"/>
                <a:gd name="T84" fmla="*/ 85000694 w 636"/>
                <a:gd name="T85" fmla="*/ 9082831 h 768"/>
                <a:gd name="T86" fmla="*/ 87687776 w 636"/>
                <a:gd name="T87" fmla="*/ 9082831 h 768"/>
                <a:gd name="T88" fmla="*/ 90862655 w 636"/>
                <a:gd name="T89" fmla="*/ 9082831 h 768"/>
                <a:gd name="T90" fmla="*/ 105518300 w 636"/>
                <a:gd name="T91" fmla="*/ 10764849 h 768"/>
                <a:gd name="T92" fmla="*/ 120173450 w 636"/>
                <a:gd name="T93" fmla="*/ 21529698 h 768"/>
                <a:gd name="T94" fmla="*/ 122860038 w 636"/>
                <a:gd name="T95" fmla="*/ 36891886 h 768"/>
                <a:gd name="T96" fmla="*/ 126035412 w 636"/>
                <a:gd name="T97" fmla="*/ 50796421 h 768"/>
                <a:gd name="T98" fmla="*/ 137515714 w 636"/>
                <a:gd name="T99" fmla="*/ 59879249 h 768"/>
                <a:gd name="T100" fmla="*/ 146553048 w 636"/>
                <a:gd name="T101" fmla="*/ 69186436 h 768"/>
                <a:gd name="T102" fmla="*/ 152415010 w 636"/>
                <a:gd name="T103" fmla="*/ 78381109 h 768"/>
                <a:gd name="T104" fmla="*/ 155346237 w 636"/>
                <a:gd name="T105" fmla="*/ 86118458 h 7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6"/>
                <a:gd name="T160" fmla="*/ 0 h 768"/>
                <a:gd name="T161" fmla="*/ 636 w 636"/>
                <a:gd name="T162" fmla="*/ 768 h 7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6" h="768">
                  <a:moveTo>
                    <a:pt x="179" y="768"/>
                  </a:moveTo>
                  <a:lnTo>
                    <a:pt x="168" y="754"/>
                  </a:lnTo>
                  <a:lnTo>
                    <a:pt x="155" y="754"/>
                  </a:lnTo>
                  <a:lnTo>
                    <a:pt x="155" y="740"/>
                  </a:lnTo>
                  <a:lnTo>
                    <a:pt x="144" y="740"/>
                  </a:lnTo>
                  <a:lnTo>
                    <a:pt x="168" y="727"/>
                  </a:lnTo>
                  <a:lnTo>
                    <a:pt x="192" y="714"/>
                  </a:lnTo>
                  <a:lnTo>
                    <a:pt x="204" y="699"/>
                  </a:lnTo>
                  <a:lnTo>
                    <a:pt x="228" y="671"/>
                  </a:lnTo>
                  <a:lnTo>
                    <a:pt x="252" y="658"/>
                  </a:lnTo>
                  <a:lnTo>
                    <a:pt x="264" y="631"/>
                  </a:lnTo>
                  <a:lnTo>
                    <a:pt x="275" y="603"/>
                  </a:lnTo>
                  <a:lnTo>
                    <a:pt x="264" y="575"/>
                  </a:lnTo>
                  <a:lnTo>
                    <a:pt x="264" y="562"/>
                  </a:lnTo>
                  <a:lnTo>
                    <a:pt x="252" y="562"/>
                  </a:lnTo>
                  <a:lnTo>
                    <a:pt x="239" y="562"/>
                  </a:lnTo>
                  <a:lnTo>
                    <a:pt x="228" y="549"/>
                  </a:lnTo>
                  <a:lnTo>
                    <a:pt x="215" y="549"/>
                  </a:lnTo>
                  <a:lnTo>
                    <a:pt x="204" y="534"/>
                  </a:lnTo>
                  <a:lnTo>
                    <a:pt x="192" y="521"/>
                  </a:lnTo>
                  <a:lnTo>
                    <a:pt x="179" y="507"/>
                  </a:lnTo>
                  <a:lnTo>
                    <a:pt x="192" y="494"/>
                  </a:lnTo>
                  <a:lnTo>
                    <a:pt x="192" y="479"/>
                  </a:lnTo>
                  <a:lnTo>
                    <a:pt x="204" y="453"/>
                  </a:lnTo>
                  <a:lnTo>
                    <a:pt x="228" y="425"/>
                  </a:lnTo>
                  <a:lnTo>
                    <a:pt x="239" y="411"/>
                  </a:lnTo>
                  <a:lnTo>
                    <a:pt x="252" y="384"/>
                  </a:lnTo>
                  <a:lnTo>
                    <a:pt x="264" y="384"/>
                  </a:lnTo>
                  <a:lnTo>
                    <a:pt x="264" y="370"/>
                  </a:lnTo>
                  <a:lnTo>
                    <a:pt x="252" y="342"/>
                  </a:lnTo>
                  <a:lnTo>
                    <a:pt x="239" y="342"/>
                  </a:lnTo>
                  <a:lnTo>
                    <a:pt x="215" y="357"/>
                  </a:lnTo>
                  <a:lnTo>
                    <a:pt x="204" y="357"/>
                  </a:lnTo>
                  <a:lnTo>
                    <a:pt x="179" y="357"/>
                  </a:lnTo>
                  <a:lnTo>
                    <a:pt x="168" y="357"/>
                  </a:lnTo>
                  <a:lnTo>
                    <a:pt x="144" y="342"/>
                  </a:lnTo>
                  <a:lnTo>
                    <a:pt x="131" y="342"/>
                  </a:lnTo>
                  <a:lnTo>
                    <a:pt x="131" y="314"/>
                  </a:lnTo>
                  <a:lnTo>
                    <a:pt x="120" y="314"/>
                  </a:lnTo>
                  <a:lnTo>
                    <a:pt x="120" y="329"/>
                  </a:lnTo>
                  <a:lnTo>
                    <a:pt x="108" y="329"/>
                  </a:lnTo>
                  <a:lnTo>
                    <a:pt x="108" y="342"/>
                  </a:lnTo>
                  <a:lnTo>
                    <a:pt x="95" y="342"/>
                  </a:lnTo>
                  <a:lnTo>
                    <a:pt x="95" y="357"/>
                  </a:lnTo>
                  <a:lnTo>
                    <a:pt x="84" y="357"/>
                  </a:lnTo>
                  <a:lnTo>
                    <a:pt x="84" y="370"/>
                  </a:lnTo>
                  <a:lnTo>
                    <a:pt x="71" y="342"/>
                  </a:lnTo>
                  <a:lnTo>
                    <a:pt x="71" y="329"/>
                  </a:lnTo>
                  <a:lnTo>
                    <a:pt x="71" y="314"/>
                  </a:lnTo>
                  <a:lnTo>
                    <a:pt x="60" y="301"/>
                  </a:lnTo>
                  <a:lnTo>
                    <a:pt x="48" y="301"/>
                  </a:lnTo>
                  <a:lnTo>
                    <a:pt x="35" y="314"/>
                  </a:lnTo>
                  <a:lnTo>
                    <a:pt x="35" y="329"/>
                  </a:lnTo>
                  <a:lnTo>
                    <a:pt x="24" y="342"/>
                  </a:lnTo>
                  <a:lnTo>
                    <a:pt x="11" y="314"/>
                  </a:lnTo>
                  <a:lnTo>
                    <a:pt x="0" y="274"/>
                  </a:lnTo>
                  <a:lnTo>
                    <a:pt x="0" y="233"/>
                  </a:lnTo>
                  <a:lnTo>
                    <a:pt x="11" y="205"/>
                  </a:lnTo>
                  <a:lnTo>
                    <a:pt x="11" y="220"/>
                  </a:lnTo>
                  <a:lnTo>
                    <a:pt x="24" y="233"/>
                  </a:lnTo>
                  <a:lnTo>
                    <a:pt x="35" y="246"/>
                  </a:lnTo>
                  <a:lnTo>
                    <a:pt x="48" y="260"/>
                  </a:lnTo>
                  <a:lnTo>
                    <a:pt x="60" y="233"/>
                  </a:lnTo>
                  <a:lnTo>
                    <a:pt x="60" y="205"/>
                  </a:lnTo>
                  <a:lnTo>
                    <a:pt x="71" y="192"/>
                  </a:lnTo>
                  <a:lnTo>
                    <a:pt x="84" y="177"/>
                  </a:lnTo>
                  <a:lnTo>
                    <a:pt x="108" y="164"/>
                  </a:lnTo>
                  <a:lnTo>
                    <a:pt x="120" y="150"/>
                  </a:lnTo>
                  <a:lnTo>
                    <a:pt x="120" y="137"/>
                  </a:lnTo>
                  <a:lnTo>
                    <a:pt x="131" y="123"/>
                  </a:lnTo>
                  <a:lnTo>
                    <a:pt x="131" y="96"/>
                  </a:lnTo>
                  <a:lnTo>
                    <a:pt x="131" y="55"/>
                  </a:lnTo>
                  <a:lnTo>
                    <a:pt x="144" y="27"/>
                  </a:lnTo>
                  <a:lnTo>
                    <a:pt x="144" y="0"/>
                  </a:lnTo>
                  <a:lnTo>
                    <a:pt x="443" y="0"/>
                  </a:lnTo>
                  <a:lnTo>
                    <a:pt x="432" y="13"/>
                  </a:lnTo>
                  <a:lnTo>
                    <a:pt x="408" y="27"/>
                  </a:lnTo>
                  <a:lnTo>
                    <a:pt x="383" y="40"/>
                  </a:lnTo>
                  <a:lnTo>
                    <a:pt x="359" y="55"/>
                  </a:lnTo>
                  <a:lnTo>
                    <a:pt x="336" y="68"/>
                  </a:lnTo>
                  <a:lnTo>
                    <a:pt x="336" y="81"/>
                  </a:lnTo>
                  <a:lnTo>
                    <a:pt x="348" y="81"/>
                  </a:lnTo>
                  <a:lnTo>
                    <a:pt x="359" y="81"/>
                  </a:lnTo>
                  <a:lnTo>
                    <a:pt x="372" y="81"/>
                  </a:lnTo>
                  <a:lnTo>
                    <a:pt x="383" y="81"/>
                  </a:lnTo>
                  <a:lnTo>
                    <a:pt x="432" y="96"/>
                  </a:lnTo>
                  <a:lnTo>
                    <a:pt x="467" y="137"/>
                  </a:lnTo>
                  <a:lnTo>
                    <a:pt x="492" y="192"/>
                  </a:lnTo>
                  <a:lnTo>
                    <a:pt x="503" y="246"/>
                  </a:lnTo>
                  <a:lnTo>
                    <a:pt x="503" y="329"/>
                  </a:lnTo>
                  <a:lnTo>
                    <a:pt x="503" y="384"/>
                  </a:lnTo>
                  <a:lnTo>
                    <a:pt x="516" y="453"/>
                  </a:lnTo>
                  <a:lnTo>
                    <a:pt x="540" y="494"/>
                  </a:lnTo>
                  <a:lnTo>
                    <a:pt x="563" y="534"/>
                  </a:lnTo>
                  <a:lnTo>
                    <a:pt x="587" y="575"/>
                  </a:lnTo>
                  <a:lnTo>
                    <a:pt x="600" y="617"/>
                  </a:lnTo>
                  <a:lnTo>
                    <a:pt x="612" y="658"/>
                  </a:lnTo>
                  <a:lnTo>
                    <a:pt x="624" y="699"/>
                  </a:lnTo>
                  <a:lnTo>
                    <a:pt x="636" y="740"/>
                  </a:lnTo>
                  <a:lnTo>
                    <a:pt x="636" y="768"/>
                  </a:lnTo>
                  <a:lnTo>
                    <a:pt x="179" y="768"/>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45" name="Freeform 84"/>
            <p:cNvSpPr>
              <a:spLocks/>
            </p:cNvSpPr>
            <p:nvPr/>
          </p:nvSpPr>
          <p:spPr bwMode="auto">
            <a:xfrm>
              <a:off x="9915425" y="4360863"/>
              <a:ext cx="11113" cy="3175"/>
            </a:xfrm>
            <a:custGeom>
              <a:avLst/>
              <a:gdLst>
                <a:gd name="T0" fmla="*/ 0 w 24"/>
                <a:gd name="T1" fmla="*/ 0 h 13"/>
                <a:gd name="T2" fmla="*/ 0 w 24"/>
                <a:gd name="T3" fmla="*/ 0 h 13"/>
                <a:gd name="T4" fmla="*/ 0 w 24"/>
                <a:gd name="T5" fmla="*/ 775433 h 13"/>
                <a:gd name="T6" fmla="*/ 2358271 w 24"/>
                <a:gd name="T7" fmla="*/ 775433 h 13"/>
                <a:gd name="T8" fmla="*/ 5145782 w 24"/>
                <a:gd name="T9" fmla="*/ 775433 h 13"/>
                <a:gd name="T10" fmla="*/ 5145782 w 24"/>
                <a:gd name="T11" fmla="*/ 0 h 13"/>
                <a:gd name="T12" fmla="*/ 0 w 24"/>
                <a:gd name="T13" fmla="*/ 0 h 13"/>
                <a:gd name="T14" fmla="*/ 0 60000 65536"/>
                <a:gd name="T15" fmla="*/ 0 60000 65536"/>
                <a:gd name="T16" fmla="*/ 0 60000 65536"/>
                <a:gd name="T17" fmla="*/ 0 60000 65536"/>
                <a:gd name="T18" fmla="*/ 0 60000 65536"/>
                <a:gd name="T19" fmla="*/ 0 60000 65536"/>
                <a:gd name="T20" fmla="*/ 0 60000 65536"/>
                <a:gd name="T21" fmla="*/ 0 w 24"/>
                <a:gd name="T22" fmla="*/ 0 h 13"/>
                <a:gd name="T23" fmla="*/ 24 w 2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3">
                  <a:moveTo>
                    <a:pt x="0" y="0"/>
                  </a:moveTo>
                  <a:lnTo>
                    <a:pt x="0" y="0"/>
                  </a:lnTo>
                  <a:lnTo>
                    <a:pt x="0" y="13"/>
                  </a:lnTo>
                  <a:lnTo>
                    <a:pt x="11" y="13"/>
                  </a:lnTo>
                  <a:lnTo>
                    <a:pt x="24" y="13"/>
                  </a:lnTo>
                  <a:lnTo>
                    <a:pt x="24" y="0"/>
                  </a:lnTo>
                  <a:lnTo>
                    <a:pt x="0" y="0"/>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46" name="Freeform 85"/>
            <p:cNvSpPr>
              <a:spLocks/>
            </p:cNvSpPr>
            <p:nvPr/>
          </p:nvSpPr>
          <p:spPr bwMode="auto">
            <a:xfrm>
              <a:off x="9932888" y="4360863"/>
              <a:ext cx="41275" cy="36512"/>
            </a:xfrm>
            <a:custGeom>
              <a:avLst/>
              <a:gdLst>
                <a:gd name="T0" fmla="*/ 8450566 w 84"/>
                <a:gd name="T1" fmla="*/ 0 h 109"/>
                <a:gd name="T2" fmla="*/ 5794715 w 84"/>
                <a:gd name="T3" fmla="*/ 3029492 h 109"/>
                <a:gd name="T4" fmla="*/ 2655850 w 84"/>
                <a:gd name="T5" fmla="*/ 7630004 h 109"/>
                <a:gd name="T6" fmla="*/ 0 w 84"/>
                <a:gd name="T7" fmla="*/ 12230517 h 109"/>
                <a:gd name="T8" fmla="*/ 5794715 w 84"/>
                <a:gd name="T9" fmla="*/ 10771710 h 109"/>
                <a:gd name="T10" fmla="*/ 8450566 w 84"/>
                <a:gd name="T11" fmla="*/ 9088808 h 109"/>
                <a:gd name="T12" fmla="*/ 14245279 w 84"/>
                <a:gd name="T13" fmla="*/ 4488296 h 109"/>
                <a:gd name="T14" fmla="*/ 20281258 w 84"/>
                <a:gd name="T15" fmla="*/ 1458805 h 109"/>
                <a:gd name="T16" fmla="*/ 20281258 w 84"/>
                <a:gd name="T17" fmla="*/ 0 h 109"/>
                <a:gd name="T18" fmla="*/ 8450566 w 84"/>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109"/>
                <a:gd name="T32" fmla="*/ 84 w 84"/>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109">
                  <a:moveTo>
                    <a:pt x="35" y="0"/>
                  </a:moveTo>
                  <a:lnTo>
                    <a:pt x="24" y="27"/>
                  </a:lnTo>
                  <a:lnTo>
                    <a:pt x="11" y="68"/>
                  </a:lnTo>
                  <a:lnTo>
                    <a:pt x="0" y="109"/>
                  </a:lnTo>
                  <a:lnTo>
                    <a:pt x="24" y="96"/>
                  </a:lnTo>
                  <a:lnTo>
                    <a:pt x="35" y="81"/>
                  </a:lnTo>
                  <a:lnTo>
                    <a:pt x="59" y="40"/>
                  </a:lnTo>
                  <a:lnTo>
                    <a:pt x="84" y="13"/>
                  </a:lnTo>
                  <a:lnTo>
                    <a:pt x="84" y="0"/>
                  </a:lnTo>
                  <a:lnTo>
                    <a:pt x="35" y="0"/>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47" name="Freeform 86"/>
            <p:cNvSpPr>
              <a:spLocks/>
            </p:cNvSpPr>
            <p:nvPr/>
          </p:nvSpPr>
          <p:spPr bwMode="auto">
            <a:xfrm>
              <a:off x="9710638" y="4618038"/>
              <a:ext cx="631825" cy="301625"/>
            </a:xfrm>
            <a:custGeom>
              <a:avLst/>
              <a:gdLst>
                <a:gd name="T0" fmla="*/ 189241015 w 1272"/>
                <a:gd name="T1" fmla="*/ 95761625 h 906"/>
                <a:gd name="T2" fmla="*/ 174436844 w 1272"/>
                <a:gd name="T3" fmla="*/ 92769346 h 906"/>
                <a:gd name="T4" fmla="*/ 177644646 w 1272"/>
                <a:gd name="T5" fmla="*/ 95761625 h 906"/>
                <a:gd name="T6" fmla="*/ 165801409 w 1272"/>
                <a:gd name="T7" fmla="*/ 92769346 h 906"/>
                <a:gd name="T8" fmla="*/ 159633170 w 1272"/>
                <a:gd name="T9" fmla="*/ 89776734 h 906"/>
                <a:gd name="T10" fmla="*/ 150997735 w 1272"/>
                <a:gd name="T11" fmla="*/ 92769346 h 906"/>
                <a:gd name="T12" fmla="*/ 127311726 w 1272"/>
                <a:gd name="T13" fmla="*/ 94320750 h 906"/>
                <a:gd name="T14" fmla="*/ 106586682 w 1272"/>
                <a:gd name="T15" fmla="*/ 85232365 h 906"/>
                <a:gd name="T16" fmla="*/ 79940268 w 1272"/>
                <a:gd name="T17" fmla="*/ 91217609 h 906"/>
                <a:gd name="T18" fmla="*/ 59214711 w 1272"/>
                <a:gd name="T19" fmla="*/ 89776734 h 906"/>
                <a:gd name="T20" fmla="*/ 38489667 w 1272"/>
                <a:gd name="T21" fmla="*/ 85232365 h 906"/>
                <a:gd name="T22" fmla="*/ 20725052 w 1272"/>
                <a:gd name="T23" fmla="*/ 88114135 h 906"/>
                <a:gd name="T24" fmla="*/ 5675000 w 1272"/>
                <a:gd name="T25" fmla="*/ 89776734 h 906"/>
                <a:gd name="T26" fmla="*/ 0 w 1272"/>
                <a:gd name="T27" fmla="*/ 86673240 h 906"/>
                <a:gd name="T28" fmla="*/ 11596372 w 1272"/>
                <a:gd name="T29" fmla="*/ 82128891 h 906"/>
                <a:gd name="T30" fmla="*/ 35528734 w 1272"/>
                <a:gd name="T31" fmla="*/ 79136279 h 906"/>
                <a:gd name="T32" fmla="*/ 61928776 w 1272"/>
                <a:gd name="T33" fmla="*/ 68385315 h 906"/>
                <a:gd name="T34" fmla="*/ 76732466 w 1272"/>
                <a:gd name="T35" fmla="*/ 65392703 h 906"/>
                <a:gd name="T36" fmla="*/ 85861638 w 1272"/>
                <a:gd name="T37" fmla="*/ 66944440 h 906"/>
                <a:gd name="T38" fmla="*/ 103379377 w 1272"/>
                <a:gd name="T39" fmla="*/ 66944440 h 906"/>
                <a:gd name="T40" fmla="*/ 132986756 w 1272"/>
                <a:gd name="T41" fmla="*/ 65392703 h 906"/>
                <a:gd name="T42" fmla="*/ 147790430 w 1272"/>
                <a:gd name="T43" fmla="*/ 59186088 h 906"/>
                <a:gd name="T44" fmla="*/ 136194061 w 1272"/>
                <a:gd name="T45" fmla="*/ 59186088 h 906"/>
                <a:gd name="T46" fmla="*/ 124104421 w 1272"/>
                <a:gd name="T47" fmla="*/ 63952161 h 906"/>
                <a:gd name="T48" fmla="*/ 106586682 w 1272"/>
                <a:gd name="T49" fmla="*/ 62289562 h 906"/>
                <a:gd name="T50" fmla="*/ 91783008 w 1272"/>
                <a:gd name="T51" fmla="*/ 51649127 h 906"/>
                <a:gd name="T52" fmla="*/ 61928776 w 1272"/>
                <a:gd name="T53" fmla="*/ 47105111 h 906"/>
                <a:gd name="T54" fmla="*/ 50332408 w 1272"/>
                <a:gd name="T55" fmla="*/ 36464998 h 906"/>
                <a:gd name="T56" fmla="*/ 50332408 w 1272"/>
                <a:gd name="T57" fmla="*/ 31920649 h 906"/>
                <a:gd name="T58" fmla="*/ 74018401 w 1272"/>
                <a:gd name="T59" fmla="*/ 31920649 h 906"/>
                <a:gd name="T60" fmla="*/ 97458006 w 1272"/>
                <a:gd name="T61" fmla="*/ 30479774 h 906"/>
                <a:gd name="T62" fmla="*/ 109547616 w 1272"/>
                <a:gd name="T63" fmla="*/ 19839667 h 906"/>
                <a:gd name="T64" fmla="*/ 91783008 w 1272"/>
                <a:gd name="T65" fmla="*/ 10640105 h 906"/>
                <a:gd name="T66" fmla="*/ 109547616 w 1272"/>
                <a:gd name="T67" fmla="*/ 4433488 h 906"/>
                <a:gd name="T68" fmla="*/ 132986756 w 1272"/>
                <a:gd name="T69" fmla="*/ 1551738 h 906"/>
                <a:gd name="T70" fmla="*/ 145076365 w 1272"/>
                <a:gd name="T71" fmla="*/ 1551738 h 906"/>
                <a:gd name="T72" fmla="*/ 156919602 w 1272"/>
                <a:gd name="T73" fmla="*/ 6096089 h 906"/>
                <a:gd name="T74" fmla="*/ 159633170 w 1272"/>
                <a:gd name="T75" fmla="*/ 0 h 906"/>
                <a:gd name="T76" fmla="*/ 266466752 w 1272"/>
                <a:gd name="T77" fmla="*/ 9199230 h 906"/>
                <a:gd name="T78" fmla="*/ 251663016 w 1272"/>
                <a:gd name="T79" fmla="*/ 9199230 h 906"/>
                <a:gd name="T80" fmla="*/ 254377081 w 1272"/>
                <a:gd name="T81" fmla="*/ 10640105 h 906"/>
                <a:gd name="T82" fmla="*/ 266466752 w 1272"/>
                <a:gd name="T83" fmla="*/ 13632719 h 906"/>
                <a:gd name="T84" fmla="*/ 266466752 w 1272"/>
                <a:gd name="T85" fmla="*/ 31920649 h 906"/>
                <a:gd name="T86" fmla="*/ 269427685 w 1272"/>
                <a:gd name="T87" fmla="*/ 39568139 h 906"/>
                <a:gd name="T88" fmla="*/ 278309989 w 1272"/>
                <a:gd name="T89" fmla="*/ 38016402 h 906"/>
                <a:gd name="T90" fmla="*/ 301995967 w 1272"/>
                <a:gd name="T91" fmla="*/ 42560751 h 906"/>
                <a:gd name="T92" fmla="*/ 313838707 w 1272"/>
                <a:gd name="T93" fmla="*/ 53200864 h 906"/>
                <a:gd name="T94" fmla="*/ 307917337 w 1272"/>
                <a:gd name="T95" fmla="*/ 62289562 h 906"/>
                <a:gd name="T96" fmla="*/ 299035033 w 1272"/>
                <a:gd name="T97" fmla="*/ 68385315 h 906"/>
                <a:gd name="T98" fmla="*/ 269427685 w 1272"/>
                <a:gd name="T99" fmla="*/ 79136279 h 906"/>
                <a:gd name="T100" fmla="*/ 263506315 w 1272"/>
                <a:gd name="T101" fmla="*/ 86673240 h 906"/>
                <a:gd name="T102" fmla="*/ 281024054 w 1272"/>
                <a:gd name="T103" fmla="*/ 89776734 h 906"/>
                <a:gd name="T104" fmla="*/ 263506315 w 1272"/>
                <a:gd name="T105" fmla="*/ 98865099 h 9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72"/>
                <a:gd name="T160" fmla="*/ 0 h 906"/>
                <a:gd name="T161" fmla="*/ 1272 w 1272"/>
                <a:gd name="T162" fmla="*/ 906 h 9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72" h="906">
                  <a:moveTo>
                    <a:pt x="864" y="906"/>
                  </a:moveTo>
                  <a:lnTo>
                    <a:pt x="851" y="906"/>
                  </a:lnTo>
                  <a:lnTo>
                    <a:pt x="827" y="892"/>
                  </a:lnTo>
                  <a:lnTo>
                    <a:pt x="791" y="878"/>
                  </a:lnTo>
                  <a:lnTo>
                    <a:pt x="767" y="864"/>
                  </a:lnTo>
                  <a:lnTo>
                    <a:pt x="756" y="851"/>
                  </a:lnTo>
                  <a:lnTo>
                    <a:pt x="732" y="837"/>
                  </a:lnTo>
                  <a:lnTo>
                    <a:pt x="720" y="837"/>
                  </a:lnTo>
                  <a:lnTo>
                    <a:pt x="707" y="837"/>
                  </a:lnTo>
                  <a:lnTo>
                    <a:pt x="707" y="851"/>
                  </a:lnTo>
                  <a:lnTo>
                    <a:pt x="707" y="864"/>
                  </a:lnTo>
                  <a:lnTo>
                    <a:pt x="720" y="864"/>
                  </a:lnTo>
                  <a:lnTo>
                    <a:pt x="707" y="878"/>
                  </a:lnTo>
                  <a:lnTo>
                    <a:pt x="696" y="878"/>
                  </a:lnTo>
                  <a:lnTo>
                    <a:pt x="683" y="878"/>
                  </a:lnTo>
                  <a:lnTo>
                    <a:pt x="683" y="864"/>
                  </a:lnTo>
                  <a:lnTo>
                    <a:pt x="672" y="837"/>
                  </a:lnTo>
                  <a:lnTo>
                    <a:pt x="672" y="823"/>
                  </a:lnTo>
                  <a:lnTo>
                    <a:pt x="672" y="810"/>
                  </a:lnTo>
                  <a:lnTo>
                    <a:pt x="660" y="795"/>
                  </a:lnTo>
                  <a:lnTo>
                    <a:pt x="647" y="810"/>
                  </a:lnTo>
                  <a:lnTo>
                    <a:pt x="636" y="810"/>
                  </a:lnTo>
                  <a:lnTo>
                    <a:pt x="623" y="810"/>
                  </a:lnTo>
                  <a:lnTo>
                    <a:pt x="623" y="823"/>
                  </a:lnTo>
                  <a:lnTo>
                    <a:pt x="612" y="823"/>
                  </a:lnTo>
                  <a:lnTo>
                    <a:pt x="612" y="837"/>
                  </a:lnTo>
                  <a:lnTo>
                    <a:pt x="612" y="851"/>
                  </a:lnTo>
                  <a:lnTo>
                    <a:pt x="576" y="851"/>
                  </a:lnTo>
                  <a:lnTo>
                    <a:pt x="552" y="851"/>
                  </a:lnTo>
                  <a:lnTo>
                    <a:pt x="539" y="851"/>
                  </a:lnTo>
                  <a:lnTo>
                    <a:pt x="516" y="851"/>
                  </a:lnTo>
                  <a:lnTo>
                    <a:pt x="503" y="837"/>
                  </a:lnTo>
                  <a:lnTo>
                    <a:pt x="492" y="837"/>
                  </a:lnTo>
                  <a:lnTo>
                    <a:pt x="468" y="823"/>
                  </a:lnTo>
                  <a:lnTo>
                    <a:pt x="455" y="795"/>
                  </a:lnTo>
                  <a:lnTo>
                    <a:pt x="432" y="769"/>
                  </a:lnTo>
                  <a:lnTo>
                    <a:pt x="408" y="769"/>
                  </a:lnTo>
                  <a:lnTo>
                    <a:pt x="384" y="769"/>
                  </a:lnTo>
                  <a:lnTo>
                    <a:pt x="359" y="782"/>
                  </a:lnTo>
                  <a:lnTo>
                    <a:pt x="348" y="810"/>
                  </a:lnTo>
                  <a:lnTo>
                    <a:pt x="324" y="823"/>
                  </a:lnTo>
                  <a:lnTo>
                    <a:pt x="311" y="851"/>
                  </a:lnTo>
                  <a:lnTo>
                    <a:pt x="300" y="864"/>
                  </a:lnTo>
                  <a:lnTo>
                    <a:pt x="275" y="837"/>
                  </a:lnTo>
                  <a:lnTo>
                    <a:pt x="264" y="823"/>
                  </a:lnTo>
                  <a:lnTo>
                    <a:pt x="240" y="810"/>
                  </a:lnTo>
                  <a:lnTo>
                    <a:pt x="228" y="795"/>
                  </a:lnTo>
                  <a:lnTo>
                    <a:pt x="204" y="782"/>
                  </a:lnTo>
                  <a:lnTo>
                    <a:pt x="191" y="782"/>
                  </a:lnTo>
                  <a:lnTo>
                    <a:pt x="180" y="769"/>
                  </a:lnTo>
                  <a:lnTo>
                    <a:pt x="156" y="769"/>
                  </a:lnTo>
                  <a:lnTo>
                    <a:pt x="144" y="769"/>
                  </a:lnTo>
                  <a:lnTo>
                    <a:pt x="131" y="769"/>
                  </a:lnTo>
                  <a:lnTo>
                    <a:pt x="120" y="782"/>
                  </a:lnTo>
                  <a:lnTo>
                    <a:pt x="96" y="782"/>
                  </a:lnTo>
                  <a:lnTo>
                    <a:pt x="84" y="795"/>
                  </a:lnTo>
                  <a:lnTo>
                    <a:pt x="71" y="810"/>
                  </a:lnTo>
                  <a:lnTo>
                    <a:pt x="60" y="823"/>
                  </a:lnTo>
                  <a:lnTo>
                    <a:pt x="47" y="837"/>
                  </a:lnTo>
                  <a:lnTo>
                    <a:pt x="36" y="823"/>
                  </a:lnTo>
                  <a:lnTo>
                    <a:pt x="23" y="810"/>
                  </a:lnTo>
                  <a:lnTo>
                    <a:pt x="23" y="795"/>
                  </a:lnTo>
                  <a:lnTo>
                    <a:pt x="12" y="795"/>
                  </a:lnTo>
                  <a:lnTo>
                    <a:pt x="0" y="782"/>
                  </a:lnTo>
                  <a:lnTo>
                    <a:pt x="0" y="769"/>
                  </a:lnTo>
                  <a:lnTo>
                    <a:pt x="12" y="754"/>
                  </a:lnTo>
                  <a:lnTo>
                    <a:pt x="23" y="741"/>
                  </a:lnTo>
                  <a:lnTo>
                    <a:pt x="47" y="741"/>
                  </a:lnTo>
                  <a:lnTo>
                    <a:pt x="71" y="727"/>
                  </a:lnTo>
                  <a:lnTo>
                    <a:pt x="96" y="727"/>
                  </a:lnTo>
                  <a:lnTo>
                    <a:pt x="107" y="727"/>
                  </a:lnTo>
                  <a:lnTo>
                    <a:pt x="120" y="727"/>
                  </a:lnTo>
                  <a:lnTo>
                    <a:pt x="144" y="714"/>
                  </a:lnTo>
                  <a:lnTo>
                    <a:pt x="156" y="686"/>
                  </a:lnTo>
                  <a:lnTo>
                    <a:pt x="180" y="673"/>
                  </a:lnTo>
                  <a:lnTo>
                    <a:pt x="204" y="645"/>
                  </a:lnTo>
                  <a:lnTo>
                    <a:pt x="228" y="631"/>
                  </a:lnTo>
                  <a:lnTo>
                    <a:pt x="251" y="617"/>
                  </a:lnTo>
                  <a:lnTo>
                    <a:pt x="275" y="604"/>
                  </a:lnTo>
                  <a:lnTo>
                    <a:pt x="300" y="590"/>
                  </a:lnTo>
                  <a:lnTo>
                    <a:pt x="311" y="590"/>
                  </a:lnTo>
                  <a:lnTo>
                    <a:pt x="324" y="604"/>
                  </a:lnTo>
                  <a:lnTo>
                    <a:pt x="335" y="604"/>
                  </a:lnTo>
                  <a:lnTo>
                    <a:pt x="348" y="604"/>
                  </a:lnTo>
                  <a:lnTo>
                    <a:pt x="359" y="604"/>
                  </a:lnTo>
                  <a:lnTo>
                    <a:pt x="384" y="604"/>
                  </a:lnTo>
                  <a:lnTo>
                    <a:pt x="395" y="604"/>
                  </a:lnTo>
                  <a:lnTo>
                    <a:pt x="419" y="604"/>
                  </a:lnTo>
                  <a:lnTo>
                    <a:pt x="444" y="604"/>
                  </a:lnTo>
                  <a:lnTo>
                    <a:pt x="468" y="604"/>
                  </a:lnTo>
                  <a:lnTo>
                    <a:pt x="492" y="604"/>
                  </a:lnTo>
                  <a:lnTo>
                    <a:pt x="516" y="590"/>
                  </a:lnTo>
                  <a:lnTo>
                    <a:pt x="539" y="590"/>
                  </a:lnTo>
                  <a:lnTo>
                    <a:pt x="552" y="590"/>
                  </a:lnTo>
                  <a:lnTo>
                    <a:pt x="576" y="577"/>
                  </a:lnTo>
                  <a:lnTo>
                    <a:pt x="588" y="562"/>
                  </a:lnTo>
                  <a:lnTo>
                    <a:pt x="599" y="549"/>
                  </a:lnTo>
                  <a:lnTo>
                    <a:pt x="599" y="534"/>
                  </a:lnTo>
                  <a:lnTo>
                    <a:pt x="599" y="521"/>
                  </a:lnTo>
                  <a:lnTo>
                    <a:pt x="588" y="508"/>
                  </a:lnTo>
                  <a:lnTo>
                    <a:pt x="576" y="521"/>
                  </a:lnTo>
                  <a:lnTo>
                    <a:pt x="563" y="521"/>
                  </a:lnTo>
                  <a:lnTo>
                    <a:pt x="552" y="534"/>
                  </a:lnTo>
                  <a:lnTo>
                    <a:pt x="539" y="549"/>
                  </a:lnTo>
                  <a:lnTo>
                    <a:pt x="528" y="549"/>
                  </a:lnTo>
                  <a:lnTo>
                    <a:pt x="516" y="562"/>
                  </a:lnTo>
                  <a:lnTo>
                    <a:pt x="503" y="562"/>
                  </a:lnTo>
                  <a:lnTo>
                    <a:pt x="503" y="577"/>
                  </a:lnTo>
                  <a:lnTo>
                    <a:pt x="492" y="577"/>
                  </a:lnTo>
                  <a:lnTo>
                    <a:pt x="479" y="577"/>
                  </a:lnTo>
                  <a:lnTo>
                    <a:pt x="455" y="577"/>
                  </a:lnTo>
                  <a:lnTo>
                    <a:pt x="444" y="562"/>
                  </a:lnTo>
                  <a:lnTo>
                    <a:pt x="432" y="562"/>
                  </a:lnTo>
                  <a:lnTo>
                    <a:pt x="408" y="562"/>
                  </a:lnTo>
                  <a:lnTo>
                    <a:pt x="395" y="549"/>
                  </a:lnTo>
                  <a:lnTo>
                    <a:pt x="384" y="508"/>
                  </a:lnTo>
                  <a:lnTo>
                    <a:pt x="372" y="466"/>
                  </a:lnTo>
                  <a:lnTo>
                    <a:pt x="348" y="453"/>
                  </a:lnTo>
                  <a:lnTo>
                    <a:pt x="324" y="440"/>
                  </a:lnTo>
                  <a:lnTo>
                    <a:pt x="300" y="440"/>
                  </a:lnTo>
                  <a:lnTo>
                    <a:pt x="275" y="425"/>
                  </a:lnTo>
                  <a:lnTo>
                    <a:pt x="251" y="425"/>
                  </a:lnTo>
                  <a:lnTo>
                    <a:pt x="215" y="412"/>
                  </a:lnTo>
                  <a:lnTo>
                    <a:pt x="191" y="397"/>
                  </a:lnTo>
                  <a:lnTo>
                    <a:pt x="191" y="370"/>
                  </a:lnTo>
                  <a:lnTo>
                    <a:pt x="191" y="343"/>
                  </a:lnTo>
                  <a:lnTo>
                    <a:pt x="204" y="329"/>
                  </a:lnTo>
                  <a:lnTo>
                    <a:pt x="204" y="316"/>
                  </a:lnTo>
                  <a:lnTo>
                    <a:pt x="191" y="301"/>
                  </a:lnTo>
                  <a:lnTo>
                    <a:pt x="191" y="288"/>
                  </a:lnTo>
                  <a:lnTo>
                    <a:pt x="204" y="288"/>
                  </a:lnTo>
                  <a:lnTo>
                    <a:pt x="215" y="288"/>
                  </a:lnTo>
                  <a:lnTo>
                    <a:pt x="240" y="288"/>
                  </a:lnTo>
                  <a:lnTo>
                    <a:pt x="251" y="288"/>
                  </a:lnTo>
                  <a:lnTo>
                    <a:pt x="275" y="288"/>
                  </a:lnTo>
                  <a:lnTo>
                    <a:pt x="300" y="288"/>
                  </a:lnTo>
                  <a:lnTo>
                    <a:pt x="311" y="288"/>
                  </a:lnTo>
                  <a:lnTo>
                    <a:pt x="335" y="288"/>
                  </a:lnTo>
                  <a:lnTo>
                    <a:pt x="359" y="288"/>
                  </a:lnTo>
                  <a:lnTo>
                    <a:pt x="372" y="275"/>
                  </a:lnTo>
                  <a:lnTo>
                    <a:pt x="395" y="275"/>
                  </a:lnTo>
                  <a:lnTo>
                    <a:pt x="408" y="260"/>
                  </a:lnTo>
                  <a:lnTo>
                    <a:pt x="419" y="247"/>
                  </a:lnTo>
                  <a:lnTo>
                    <a:pt x="432" y="220"/>
                  </a:lnTo>
                  <a:lnTo>
                    <a:pt x="432" y="205"/>
                  </a:lnTo>
                  <a:lnTo>
                    <a:pt x="444" y="179"/>
                  </a:lnTo>
                  <a:lnTo>
                    <a:pt x="444" y="110"/>
                  </a:lnTo>
                  <a:lnTo>
                    <a:pt x="348" y="123"/>
                  </a:lnTo>
                  <a:lnTo>
                    <a:pt x="348" y="110"/>
                  </a:lnTo>
                  <a:lnTo>
                    <a:pt x="359" y="110"/>
                  </a:lnTo>
                  <a:lnTo>
                    <a:pt x="372" y="96"/>
                  </a:lnTo>
                  <a:lnTo>
                    <a:pt x="384" y="83"/>
                  </a:lnTo>
                  <a:lnTo>
                    <a:pt x="395" y="68"/>
                  </a:lnTo>
                  <a:lnTo>
                    <a:pt x="408" y="68"/>
                  </a:lnTo>
                  <a:lnTo>
                    <a:pt x="432" y="55"/>
                  </a:lnTo>
                  <a:lnTo>
                    <a:pt x="444" y="40"/>
                  </a:lnTo>
                  <a:lnTo>
                    <a:pt x="468" y="40"/>
                  </a:lnTo>
                  <a:lnTo>
                    <a:pt x="479" y="27"/>
                  </a:lnTo>
                  <a:lnTo>
                    <a:pt x="503" y="27"/>
                  </a:lnTo>
                  <a:lnTo>
                    <a:pt x="516" y="14"/>
                  </a:lnTo>
                  <a:lnTo>
                    <a:pt x="539" y="14"/>
                  </a:lnTo>
                  <a:lnTo>
                    <a:pt x="552" y="0"/>
                  </a:lnTo>
                  <a:lnTo>
                    <a:pt x="563" y="0"/>
                  </a:lnTo>
                  <a:lnTo>
                    <a:pt x="576" y="0"/>
                  </a:lnTo>
                  <a:lnTo>
                    <a:pt x="576" y="14"/>
                  </a:lnTo>
                  <a:lnTo>
                    <a:pt x="588" y="14"/>
                  </a:lnTo>
                  <a:lnTo>
                    <a:pt x="599" y="27"/>
                  </a:lnTo>
                  <a:lnTo>
                    <a:pt x="599" y="40"/>
                  </a:lnTo>
                  <a:lnTo>
                    <a:pt x="612" y="55"/>
                  </a:lnTo>
                  <a:lnTo>
                    <a:pt x="623" y="55"/>
                  </a:lnTo>
                  <a:lnTo>
                    <a:pt x="636" y="55"/>
                  </a:lnTo>
                  <a:lnTo>
                    <a:pt x="636" y="68"/>
                  </a:lnTo>
                  <a:lnTo>
                    <a:pt x="647" y="40"/>
                  </a:lnTo>
                  <a:lnTo>
                    <a:pt x="647" y="27"/>
                  </a:lnTo>
                  <a:lnTo>
                    <a:pt x="647" y="14"/>
                  </a:lnTo>
                  <a:lnTo>
                    <a:pt x="647" y="0"/>
                  </a:lnTo>
                  <a:lnTo>
                    <a:pt x="1104" y="0"/>
                  </a:lnTo>
                  <a:lnTo>
                    <a:pt x="1104" y="27"/>
                  </a:lnTo>
                  <a:lnTo>
                    <a:pt x="1104" y="96"/>
                  </a:lnTo>
                  <a:lnTo>
                    <a:pt x="1092" y="96"/>
                  </a:lnTo>
                  <a:lnTo>
                    <a:pt x="1080" y="83"/>
                  </a:lnTo>
                  <a:lnTo>
                    <a:pt x="1068" y="83"/>
                  </a:lnTo>
                  <a:lnTo>
                    <a:pt x="1055" y="83"/>
                  </a:lnTo>
                  <a:lnTo>
                    <a:pt x="1044" y="83"/>
                  </a:lnTo>
                  <a:lnTo>
                    <a:pt x="1031" y="83"/>
                  </a:lnTo>
                  <a:lnTo>
                    <a:pt x="1020" y="83"/>
                  </a:lnTo>
                  <a:lnTo>
                    <a:pt x="1008" y="83"/>
                  </a:lnTo>
                  <a:lnTo>
                    <a:pt x="1020" y="83"/>
                  </a:lnTo>
                  <a:lnTo>
                    <a:pt x="1020" y="96"/>
                  </a:lnTo>
                  <a:lnTo>
                    <a:pt x="1031" y="96"/>
                  </a:lnTo>
                  <a:lnTo>
                    <a:pt x="1044" y="96"/>
                  </a:lnTo>
                  <a:lnTo>
                    <a:pt x="1055" y="96"/>
                  </a:lnTo>
                  <a:lnTo>
                    <a:pt x="1055" y="110"/>
                  </a:lnTo>
                  <a:lnTo>
                    <a:pt x="1080" y="123"/>
                  </a:lnTo>
                  <a:lnTo>
                    <a:pt x="1092" y="151"/>
                  </a:lnTo>
                  <a:lnTo>
                    <a:pt x="1092" y="179"/>
                  </a:lnTo>
                  <a:lnTo>
                    <a:pt x="1092" y="220"/>
                  </a:lnTo>
                  <a:lnTo>
                    <a:pt x="1080" y="260"/>
                  </a:lnTo>
                  <a:lnTo>
                    <a:pt x="1080" y="288"/>
                  </a:lnTo>
                  <a:lnTo>
                    <a:pt x="1068" y="329"/>
                  </a:lnTo>
                  <a:lnTo>
                    <a:pt x="1068" y="343"/>
                  </a:lnTo>
                  <a:lnTo>
                    <a:pt x="1080" y="357"/>
                  </a:lnTo>
                  <a:lnTo>
                    <a:pt x="1092" y="357"/>
                  </a:lnTo>
                  <a:lnTo>
                    <a:pt x="1104" y="357"/>
                  </a:lnTo>
                  <a:lnTo>
                    <a:pt x="1115" y="357"/>
                  </a:lnTo>
                  <a:lnTo>
                    <a:pt x="1128" y="343"/>
                  </a:lnTo>
                  <a:lnTo>
                    <a:pt x="1139" y="343"/>
                  </a:lnTo>
                  <a:lnTo>
                    <a:pt x="1164" y="343"/>
                  </a:lnTo>
                  <a:lnTo>
                    <a:pt x="1175" y="357"/>
                  </a:lnTo>
                  <a:lnTo>
                    <a:pt x="1199" y="370"/>
                  </a:lnTo>
                  <a:lnTo>
                    <a:pt x="1224" y="384"/>
                  </a:lnTo>
                  <a:lnTo>
                    <a:pt x="1236" y="397"/>
                  </a:lnTo>
                  <a:lnTo>
                    <a:pt x="1259" y="412"/>
                  </a:lnTo>
                  <a:lnTo>
                    <a:pt x="1259" y="440"/>
                  </a:lnTo>
                  <a:lnTo>
                    <a:pt x="1272" y="480"/>
                  </a:lnTo>
                  <a:lnTo>
                    <a:pt x="1272" y="508"/>
                  </a:lnTo>
                  <a:lnTo>
                    <a:pt x="1272" y="534"/>
                  </a:lnTo>
                  <a:lnTo>
                    <a:pt x="1272" y="549"/>
                  </a:lnTo>
                  <a:lnTo>
                    <a:pt x="1259" y="549"/>
                  </a:lnTo>
                  <a:lnTo>
                    <a:pt x="1248" y="562"/>
                  </a:lnTo>
                  <a:lnTo>
                    <a:pt x="1248" y="577"/>
                  </a:lnTo>
                  <a:lnTo>
                    <a:pt x="1236" y="590"/>
                  </a:lnTo>
                  <a:lnTo>
                    <a:pt x="1224" y="590"/>
                  </a:lnTo>
                  <a:lnTo>
                    <a:pt x="1212" y="604"/>
                  </a:lnTo>
                  <a:lnTo>
                    <a:pt x="1212" y="617"/>
                  </a:lnTo>
                  <a:lnTo>
                    <a:pt x="1199" y="645"/>
                  </a:lnTo>
                  <a:lnTo>
                    <a:pt x="1175" y="658"/>
                  </a:lnTo>
                  <a:lnTo>
                    <a:pt x="1152" y="686"/>
                  </a:lnTo>
                  <a:lnTo>
                    <a:pt x="1128" y="699"/>
                  </a:lnTo>
                  <a:lnTo>
                    <a:pt x="1092" y="714"/>
                  </a:lnTo>
                  <a:lnTo>
                    <a:pt x="1068" y="727"/>
                  </a:lnTo>
                  <a:lnTo>
                    <a:pt x="1055" y="741"/>
                  </a:lnTo>
                  <a:lnTo>
                    <a:pt x="1044" y="769"/>
                  </a:lnTo>
                  <a:lnTo>
                    <a:pt x="1055" y="769"/>
                  </a:lnTo>
                  <a:lnTo>
                    <a:pt x="1068" y="782"/>
                  </a:lnTo>
                  <a:lnTo>
                    <a:pt x="1080" y="782"/>
                  </a:lnTo>
                  <a:lnTo>
                    <a:pt x="1092" y="795"/>
                  </a:lnTo>
                  <a:lnTo>
                    <a:pt x="1115" y="795"/>
                  </a:lnTo>
                  <a:lnTo>
                    <a:pt x="1128" y="795"/>
                  </a:lnTo>
                  <a:lnTo>
                    <a:pt x="1139" y="810"/>
                  </a:lnTo>
                  <a:lnTo>
                    <a:pt x="1152" y="810"/>
                  </a:lnTo>
                  <a:lnTo>
                    <a:pt x="1139" y="837"/>
                  </a:lnTo>
                  <a:lnTo>
                    <a:pt x="1115" y="851"/>
                  </a:lnTo>
                  <a:lnTo>
                    <a:pt x="1092" y="878"/>
                  </a:lnTo>
                  <a:lnTo>
                    <a:pt x="1068" y="892"/>
                  </a:lnTo>
                  <a:lnTo>
                    <a:pt x="1031" y="906"/>
                  </a:lnTo>
                  <a:lnTo>
                    <a:pt x="1020" y="906"/>
                  </a:lnTo>
                  <a:lnTo>
                    <a:pt x="864" y="906"/>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48" name="Freeform 87"/>
            <p:cNvSpPr>
              <a:spLocks/>
            </p:cNvSpPr>
            <p:nvPr/>
          </p:nvSpPr>
          <p:spPr bwMode="auto">
            <a:xfrm>
              <a:off x="9443938" y="4618038"/>
              <a:ext cx="350837" cy="53975"/>
            </a:xfrm>
            <a:custGeom>
              <a:avLst/>
              <a:gdLst>
                <a:gd name="T0" fmla="*/ 2708938 w 707"/>
                <a:gd name="T1" fmla="*/ 0 h 164"/>
                <a:gd name="T2" fmla="*/ 0 w 707"/>
                <a:gd name="T3" fmla="*/ 0 h 164"/>
                <a:gd name="T4" fmla="*/ 0 w 707"/>
                <a:gd name="T5" fmla="*/ 1516566 h 164"/>
                <a:gd name="T6" fmla="*/ 23393434 w 707"/>
                <a:gd name="T7" fmla="*/ 2924524 h 164"/>
                <a:gd name="T8" fmla="*/ 20684993 w 707"/>
                <a:gd name="T9" fmla="*/ 2924524 h 164"/>
                <a:gd name="T10" fmla="*/ 20684993 w 707"/>
                <a:gd name="T11" fmla="*/ 4332810 h 164"/>
                <a:gd name="T12" fmla="*/ 17483792 w 707"/>
                <a:gd name="T13" fmla="*/ 4332810 h 164"/>
                <a:gd name="T14" fmla="*/ 14774851 w 707"/>
                <a:gd name="T15" fmla="*/ 5957326 h 164"/>
                <a:gd name="T16" fmla="*/ 11819783 w 707"/>
                <a:gd name="T17" fmla="*/ 5957326 h 164"/>
                <a:gd name="T18" fmla="*/ 8618582 w 707"/>
                <a:gd name="T19" fmla="*/ 5957326 h 164"/>
                <a:gd name="T20" fmla="*/ 5910139 w 707"/>
                <a:gd name="T21" fmla="*/ 7365613 h 164"/>
                <a:gd name="T22" fmla="*/ 5910139 w 707"/>
                <a:gd name="T23" fmla="*/ 8990457 h 164"/>
                <a:gd name="T24" fmla="*/ 8618582 w 707"/>
                <a:gd name="T25" fmla="*/ 8990457 h 164"/>
                <a:gd name="T26" fmla="*/ 11819783 w 707"/>
                <a:gd name="T27" fmla="*/ 8990457 h 164"/>
                <a:gd name="T28" fmla="*/ 14774851 w 707"/>
                <a:gd name="T29" fmla="*/ 8990457 h 164"/>
                <a:gd name="T30" fmla="*/ 17483792 w 707"/>
                <a:gd name="T31" fmla="*/ 8990457 h 164"/>
                <a:gd name="T32" fmla="*/ 20684993 w 707"/>
                <a:gd name="T33" fmla="*/ 8990457 h 164"/>
                <a:gd name="T34" fmla="*/ 23393434 w 707"/>
                <a:gd name="T35" fmla="*/ 8990457 h 164"/>
                <a:gd name="T36" fmla="*/ 26594634 w 707"/>
                <a:gd name="T37" fmla="*/ 8990457 h 164"/>
                <a:gd name="T38" fmla="*/ 26594634 w 707"/>
                <a:gd name="T39" fmla="*/ 10398414 h 164"/>
                <a:gd name="T40" fmla="*/ 26594634 w 707"/>
                <a:gd name="T41" fmla="*/ 10398414 h 164"/>
                <a:gd name="T42" fmla="*/ 23393434 w 707"/>
                <a:gd name="T43" fmla="*/ 10398414 h 164"/>
                <a:gd name="T44" fmla="*/ 23393434 w 707"/>
                <a:gd name="T45" fmla="*/ 11914982 h 164"/>
                <a:gd name="T46" fmla="*/ 20684993 w 707"/>
                <a:gd name="T47" fmla="*/ 11914982 h 164"/>
                <a:gd name="T48" fmla="*/ 17483792 w 707"/>
                <a:gd name="T49" fmla="*/ 11914982 h 164"/>
                <a:gd name="T50" fmla="*/ 17483792 w 707"/>
                <a:gd name="T51" fmla="*/ 11914982 h 164"/>
                <a:gd name="T52" fmla="*/ 14774851 w 707"/>
                <a:gd name="T53" fmla="*/ 11914982 h 164"/>
                <a:gd name="T54" fmla="*/ 11819783 w 707"/>
                <a:gd name="T55" fmla="*/ 13322939 h 164"/>
                <a:gd name="T56" fmla="*/ 11819783 w 707"/>
                <a:gd name="T57" fmla="*/ 13322939 h 164"/>
                <a:gd name="T58" fmla="*/ 14774851 w 707"/>
                <a:gd name="T59" fmla="*/ 13322939 h 164"/>
                <a:gd name="T60" fmla="*/ 14774851 w 707"/>
                <a:gd name="T61" fmla="*/ 14839504 h 164"/>
                <a:gd name="T62" fmla="*/ 14774851 w 707"/>
                <a:gd name="T63" fmla="*/ 14839504 h 164"/>
                <a:gd name="T64" fmla="*/ 47279627 w 707"/>
                <a:gd name="T65" fmla="*/ 14839504 h 164"/>
                <a:gd name="T66" fmla="*/ 52943137 w 707"/>
                <a:gd name="T67" fmla="*/ 14839504 h 164"/>
                <a:gd name="T68" fmla="*/ 58853274 w 707"/>
                <a:gd name="T69" fmla="*/ 14839504 h 164"/>
                <a:gd name="T70" fmla="*/ 67718000 w 707"/>
                <a:gd name="T71" fmla="*/ 14839504 h 164"/>
                <a:gd name="T72" fmla="*/ 73628137 w 707"/>
                <a:gd name="T73" fmla="*/ 14839504 h 164"/>
                <a:gd name="T74" fmla="*/ 79537778 w 707"/>
                <a:gd name="T75" fmla="*/ 14839504 h 164"/>
                <a:gd name="T76" fmla="*/ 85694048 w 707"/>
                <a:gd name="T77" fmla="*/ 14839504 h 164"/>
                <a:gd name="T78" fmla="*/ 91604185 w 707"/>
                <a:gd name="T79" fmla="*/ 14839504 h 164"/>
                <a:gd name="T80" fmla="*/ 97513826 w 707"/>
                <a:gd name="T81" fmla="*/ 14839504 h 164"/>
                <a:gd name="T82" fmla="*/ 103177832 w 707"/>
                <a:gd name="T83" fmla="*/ 13322939 h 164"/>
                <a:gd name="T84" fmla="*/ 109087474 w 707"/>
                <a:gd name="T85" fmla="*/ 13322939 h 164"/>
                <a:gd name="T86" fmla="*/ 114997611 w 707"/>
                <a:gd name="T87" fmla="*/ 13322939 h 164"/>
                <a:gd name="T88" fmla="*/ 121153880 w 707"/>
                <a:gd name="T89" fmla="*/ 13322939 h 164"/>
                <a:gd name="T90" fmla="*/ 129772459 w 707"/>
                <a:gd name="T91" fmla="*/ 14839504 h 164"/>
                <a:gd name="T92" fmla="*/ 135928759 w 707"/>
                <a:gd name="T93" fmla="*/ 14839504 h 164"/>
                <a:gd name="T94" fmla="*/ 141838400 w 707"/>
                <a:gd name="T95" fmla="*/ 16355741 h 164"/>
                <a:gd name="T96" fmla="*/ 147748538 w 707"/>
                <a:gd name="T97" fmla="*/ 17764027 h 164"/>
                <a:gd name="T98" fmla="*/ 153658675 w 707"/>
                <a:gd name="T99" fmla="*/ 14839504 h 164"/>
                <a:gd name="T100" fmla="*/ 156613248 w 707"/>
                <a:gd name="T101" fmla="*/ 11914982 h 164"/>
                <a:gd name="T102" fmla="*/ 162523385 w 707"/>
                <a:gd name="T103" fmla="*/ 8990457 h 164"/>
                <a:gd name="T104" fmla="*/ 165232322 w 707"/>
                <a:gd name="T105" fmla="*/ 5957326 h 164"/>
                <a:gd name="T106" fmla="*/ 171388095 w 707"/>
                <a:gd name="T107" fmla="*/ 2924524 h 164"/>
                <a:gd name="T108" fmla="*/ 174097032 w 707"/>
                <a:gd name="T109" fmla="*/ 0 h 164"/>
                <a:gd name="T110" fmla="*/ 174097032 w 707"/>
                <a:gd name="T111" fmla="*/ 0 h 164"/>
                <a:gd name="T112" fmla="*/ 2708938 w 707"/>
                <a:gd name="T113" fmla="*/ 0 h 1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7"/>
                <a:gd name="T172" fmla="*/ 0 h 164"/>
                <a:gd name="T173" fmla="*/ 707 w 707"/>
                <a:gd name="T174" fmla="*/ 164 h 1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7" h="164">
                  <a:moveTo>
                    <a:pt x="11" y="0"/>
                  </a:moveTo>
                  <a:lnTo>
                    <a:pt x="0" y="0"/>
                  </a:lnTo>
                  <a:lnTo>
                    <a:pt x="0" y="14"/>
                  </a:lnTo>
                  <a:lnTo>
                    <a:pt x="95" y="27"/>
                  </a:lnTo>
                  <a:lnTo>
                    <a:pt x="84" y="27"/>
                  </a:lnTo>
                  <a:lnTo>
                    <a:pt x="84" y="40"/>
                  </a:lnTo>
                  <a:lnTo>
                    <a:pt x="71" y="40"/>
                  </a:lnTo>
                  <a:lnTo>
                    <a:pt x="60" y="55"/>
                  </a:lnTo>
                  <a:lnTo>
                    <a:pt x="48" y="55"/>
                  </a:lnTo>
                  <a:lnTo>
                    <a:pt x="35" y="55"/>
                  </a:lnTo>
                  <a:lnTo>
                    <a:pt x="24" y="68"/>
                  </a:lnTo>
                  <a:lnTo>
                    <a:pt x="24" y="83"/>
                  </a:lnTo>
                  <a:lnTo>
                    <a:pt x="35" y="83"/>
                  </a:lnTo>
                  <a:lnTo>
                    <a:pt x="48" y="83"/>
                  </a:lnTo>
                  <a:lnTo>
                    <a:pt x="60" y="83"/>
                  </a:lnTo>
                  <a:lnTo>
                    <a:pt x="71" y="83"/>
                  </a:lnTo>
                  <a:lnTo>
                    <a:pt x="84" y="83"/>
                  </a:lnTo>
                  <a:lnTo>
                    <a:pt x="95" y="83"/>
                  </a:lnTo>
                  <a:lnTo>
                    <a:pt x="108" y="83"/>
                  </a:lnTo>
                  <a:lnTo>
                    <a:pt x="108" y="96"/>
                  </a:lnTo>
                  <a:lnTo>
                    <a:pt x="95" y="96"/>
                  </a:lnTo>
                  <a:lnTo>
                    <a:pt x="95" y="110"/>
                  </a:lnTo>
                  <a:lnTo>
                    <a:pt x="84" y="110"/>
                  </a:lnTo>
                  <a:lnTo>
                    <a:pt x="71" y="110"/>
                  </a:lnTo>
                  <a:lnTo>
                    <a:pt x="60" y="110"/>
                  </a:lnTo>
                  <a:lnTo>
                    <a:pt x="48" y="123"/>
                  </a:lnTo>
                  <a:lnTo>
                    <a:pt x="60" y="123"/>
                  </a:lnTo>
                  <a:lnTo>
                    <a:pt x="60" y="137"/>
                  </a:lnTo>
                  <a:lnTo>
                    <a:pt x="192" y="137"/>
                  </a:lnTo>
                  <a:lnTo>
                    <a:pt x="215" y="137"/>
                  </a:lnTo>
                  <a:lnTo>
                    <a:pt x="239" y="137"/>
                  </a:lnTo>
                  <a:lnTo>
                    <a:pt x="275" y="137"/>
                  </a:lnTo>
                  <a:lnTo>
                    <a:pt x="299" y="137"/>
                  </a:lnTo>
                  <a:lnTo>
                    <a:pt x="323" y="137"/>
                  </a:lnTo>
                  <a:lnTo>
                    <a:pt x="348" y="137"/>
                  </a:lnTo>
                  <a:lnTo>
                    <a:pt x="372" y="137"/>
                  </a:lnTo>
                  <a:lnTo>
                    <a:pt x="396" y="137"/>
                  </a:lnTo>
                  <a:lnTo>
                    <a:pt x="419" y="123"/>
                  </a:lnTo>
                  <a:lnTo>
                    <a:pt x="443" y="123"/>
                  </a:lnTo>
                  <a:lnTo>
                    <a:pt x="467" y="123"/>
                  </a:lnTo>
                  <a:lnTo>
                    <a:pt x="492" y="123"/>
                  </a:lnTo>
                  <a:lnTo>
                    <a:pt x="527" y="137"/>
                  </a:lnTo>
                  <a:lnTo>
                    <a:pt x="552" y="137"/>
                  </a:lnTo>
                  <a:lnTo>
                    <a:pt x="576" y="151"/>
                  </a:lnTo>
                  <a:lnTo>
                    <a:pt x="600" y="164"/>
                  </a:lnTo>
                  <a:lnTo>
                    <a:pt x="624" y="137"/>
                  </a:lnTo>
                  <a:lnTo>
                    <a:pt x="636" y="110"/>
                  </a:lnTo>
                  <a:lnTo>
                    <a:pt x="660" y="83"/>
                  </a:lnTo>
                  <a:lnTo>
                    <a:pt x="671" y="55"/>
                  </a:lnTo>
                  <a:lnTo>
                    <a:pt x="696" y="27"/>
                  </a:lnTo>
                  <a:lnTo>
                    <a:pt x="707" y="0"/>
                  </a:lnTo>
                  <a:lnTo>
                    <a:pt x="11" y="0"/>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49" name="Freeform 88"/>
            <p:cNvSpPr>
              <a:spLocks/>
            </p:cNvSpPr>
            <p:nvPr/>
          </p:nvSpPr>
          <p:spPr bwMode="auto">
            <a:xfrm>
              <a:off x="10142438" y="4919663"/>
              <a:ext cx="74612" cy="6350"/>
            </a:xfrm>
            <a:custGeom>
              <a:avLst/>
              <a:gdLst>
                <a:gd name="T0" fmla="*/ 0 w 156"/>
                <a:gd name="T1" fmla="*/ 0 h 13"/>
                <a:gd name="T2" fmla="*/ 2744861 w 156"/>
                <a:gd name="T3" fmla="*/ 0 h 13"/>
                <a:gd name="T4" fmla="*/ 10751302 w 156"/>
                <a:gd name="T5" fmla="*/ 3101731 h 13"/>
                <a:gd name="T6" fmla="*/ 19215460 w 156"/>
                <a:gd name="T7" fmla="*/ 3101731 h 13"/>
                <a:gd name="T8" fmla="*/ 24476560 w 156"/>
                <a:gd name="T9" fmla="*/ 3101731 h 13"/>
                <a:gd name="T10" fmla="*/ 32940722 w 156"/>
                <a:gd name="T11" fmla="*/ 0 h 13"/>
                <a:gd name="T12" fmla="*/ 35685581 w 156"/>
                <a:gd name="T13" fmla="*/ 0 h 13"/>
                <a:gd name="T14" fmla="*/ 0 w 156"/>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3"/>
                <a:gd name="T26" fmla="*/ 156 w 15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3">
                  <a:moveTo>
                    <a:pt x="0" y="0"/>
                  </a:moveTo>
                  <a:lnTo>
                    <a:pt x="12" y="0"/>
                  </a:lnTo>
                  <a:lnTo>
                    <a:pt x="47" y="13"/>
                  </a:lnTo>
                  <a:lnTo>
                    <a:pt x="84" y="13"/>
                  </a:lnTo>
                  <a:lnTo>
                    <a:pt x="107" y="13"/>
                  </a:lnTo>
                  <a:lnTo>
                    <a:pt x="144" y="0"/>
                  </a:lnTo>
                  <a:lnTo>
                    <a:pt x="156" y="0"/>
                  </a:lnTo>
                  <a:lnTo>
                    <a:pt x="0" y="0"/>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50" name="Freeform 89"/>
            <p:cNvSpPr>
              <a:spLocks/>
            </p:cNvSpPr>
            <p:nvPr/>
          </p:nvSpPr>
          <p:spPr bwMode="auto">
            <a:xfrm>
              <a:off x="9443938" y="4360863"/>
              <a:ext cx="465137" cy="311150"/>
            </a:xfrm>
            <a:custGeom>
              <a:avLst/>
              <a:gdLst>
                <a:gd name="T0" fmla="*/ 130421458 w 935"/>
                <a:gd name="T1" fmla="*/ 13709297 h 932"/>
                <a:gd name="T2" fmla="*/ 133638613 w 935"/>
                <a:gd name="T3" fmla="*/ 9028024 h 932"/>
                <a:gd name="T4" fmla="*/ 151209843 w 935"/>
                <a:gd name="T5" fmla="*/ 3009342 h 932"/>
                <a:gd name="T6" fmla="*/ 172245472 w 935"/>
                <a:gd name="T7" fmla="*/ 0 h 932"/>
                <a:gd name="T8" fmla="*/ 190063945 w 935"/>
                <a:gd name="T9" fmla="*/ 1448918 h 932"/>
                <a:gd name="T10" fmla="*/ 186846790 w 935"/>
                <a:gd name="T11" fmla="*/ 7579107 h 932"/>
                <a:gd name="T12" fmla="*/ 195756027 w 935"/>
                <a:gd name="T13" fmla="*/ 9028024 h 932"/>
                <a:gd name="T14" fmla="*/ 210604589 w 935"/>
                <a:gd name="T15" fmla="*/ 9028024 h 932"/>
                <a:gd name="T16" fmla="*/ 228670804 w 935"/>
                <a:gd name="T17" fmla="*/ 21399908 h 932"/>
                <a:gd name="T18" fmla="*/ 222483737 w 935"/>
                <a:gd name="T19" fmla="*/ 44248410 h 932"/>
                <a:gd name="T20" fmla="*/ 204912507 w 935"/>
                <a:gd name="T21" fmla="*/ 47369257 h 932"/>
                <a:gd name="T22" fmla="*/ 193033857 w 935"/>
                <a:gd name="T23" fmla="*/ 50490104 h 932"/>
                <a:gd name="T24" fmla="*/ 195756027 w 935"/>
                <a:gd name="T25" fmla="*/ 56508786 h 932"/>
                <a:gd name="T26" fmla="*/ 184124620 w 935"/>
                <a:gd name="T27" fmla="*/ 65759820 h 932"/>
                <a:gd name="T28" fmla="*/ 180907465 w 935"/>
                <a:gd name="T29" fmla="*/ 77908689 h 932"/>
                <a:gd name="T30" fmla="*/ 172245472 w 935"/>
                <a:gd name="T31" fmla="*/ 88608327 h 932"/>
                <a:gd name="T32" fmla="*/ 154426998 w 935"/>
                <a:gd name="T33" fmla="*/ 100868702 h 932"/>
                <a:gd name="T34" fmla="*/ 130421458 w 935"/>
                <a:gd name="T35" fmla="*/ 100868702 h 932"/>
                <a:gd name="T36" fmla="*/ 103693717 w 935"/>
                <a:gd name="T37" fmla="*/ 99308279 h 932"/>
                <a:gd name="T38" fmla="*/ 79935918 w 935"/>
                <a:gd name="T39" fmla="*/ 100868702 h 932"/>
                <a:gd name="T40" fmla="*/ 53208192 w 935"/>
                <a:gd name="T41" fmla="*/ 100868702 h 932"/>
                <a:gd name="T42" fmla="*/ 14848566 w 935"/>
                <a:gd name="T43" fmla="*/ 99308279 h 932"/>
                <a:gd name="T44" fmla="*/ 17571237 w 935"/>
                <a:gd name="T45" fmla="*/ 97859362 h 932"/>
                <a:gd name="T46" fmla="*/ 23510563 w 935"/>
                <a:gd name="T47" fmla="*/ 96298938 h 932"/>
                <a:gd name="T48" fmla="*/ 23510563 w 935"/>
                <a:gd name="T49" fmla="*/ 94850021 h 932"/>
                <a:gd name="T50" fmla="*/ 11879152 w 935"/>
                <a:gd name="T51" fmla="*/ 94850021 h 932"/>
                <a:gd name="T52" fmla="*/ 8661997 w 935"/>
                <a:gd name="T53" fmla="*/ 91729174 h 932"/>
                <a:gd name="T54" fmla="*/ 20788393 w 935"/>
                <a:gd name="T55" fmla="*/ 90057244 h 932"/>
                <a:gd name="T56" fmla="*/ 0 w 935"/>
                <a:gd name="T57" fmla="*/ 85598966 h 932"/>
                <a:gd name="T58" fmla="*/ 8661997 w 935"/>
                <a:gd name="T59" fmla="*/ 82478119 h 932"/>
                <a:gd name="T60" fmla="*/ 8661997 w 935"/>
                <a:gd name="T61" fmla="*/ 81029202 h 932"/>
                <a:gd name="T62" fmla="*/ 17571237 w 935"/>
                <a:gd name="T63" fmla="*/ 77908689 h 932"/>
                <a:gd name="T64" fmla="*/ 23510563 w 935"/>
                <a:gd name="T65" fmla="*/ 77908689 h 932"/>
                <a:gd name="T66" fmla="*/ 20788393 w 935"/>
                <a:gd name="T67" fmla="*/ 76459438 h 932"/>
                <a:gd name="T68" fmla="*/ 11879152 w 935"/>
                <a:gd name="T69" fmla="*/ 74787842 h 932"/>
                <a:gd name="T70" fmla="*/ 8661997 w 935"/>
                <a:gd name="T71" fmla="*/ 73338925 h 932"/>
                <a:gd name="T72" fmla="*/ 14848566 w 935"/>
                <a:gd name="T73" fmla="*/ 71778501 h 932"/>
                <a:gd name="T74" fmla="*/ 26727718 w 935"/>
                <a:gd name="T75" fmla="*/ 73338925 h 932"/>
                <a:gd name="T76" fmla="*/ 35636963 w 935"/>
                <a:gd name="T77" fmla="*/ 73338925 h 932"/>
                <a:gd name="T78" fmla="*/ 41576288 w 935"/>
                <a:gd name="T79" fmla="*/ 70329584 h 932"/>
                <a:gd name="T80" fmla="*/ 59147517 w 935"/>
                <a:gd name="T81" fmla="*/ 70329584 h 932"/>
                <a:gd name="T82" fmla="*/ 65334600 w 935"/>
                <a:gd name="T83" fmla="*/ 68769161 h 932"/>
                <a:gd name="T84" fmla="*/ 47516111 w 935"/>
                <a:gd name="T85" fmla="*/ 67208737 h 932"/>
                <a:gd name="T86" fmla="*/ 41576288 w 935"/>
                <a:gd name="T87" fmla="*/ 64087890 h 932"/>
                <a:gd name="T88" fmla="*/ 56425347 w 935"/>
                <a:gd name="T89" fmla="*/ 58069209 h 932"/>
                <a:gd name="T90" fmla="*/ 68056770 w 935"/>
                <a:gd name="T91" fmla="*/ 53387938 h 932"/>
                <a:gd name="T92" fmla="*/ 56425347 w 935"/>
                <a:gd name="T93" fmla="*/ 45808834 h 932"/>
                <a:gd name="T94" fmla="*/ 53208192 w 935"/>
                <a:gd name="T95" fmla="*/ 36669295 h 932"/>
                <a:gd name="T96" fmla="*/ 73996095 w 935"/>
                <a:gd name="T97" fmla="*/ 30539108 h 932"/>
                <a:gd name="T98" fmla="*/ 71273925 w 935"/>
                <a:gd name="T99" fmla="*/ 19727978 h 932"/>
                <a:gd name="T100" fmla="*/ 86122985 w 935"/>
                <a:gd name="T101" fmla="*/ 18279061 h 932"/>
                <a:gd name="T102" fmla="*/ 103693717 w 935"/>
                <a:gd name="T103" fmla="*/ 19727978 h 932"/>
                <a:gd name="T104" fmla="*/ 118790020 w 935"/>
                <a:gd name="T105" fmla="*/ 19727978 h 9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35"/>
                <a:gd name="T160" fmla="*/ 0 h 932"/>
                <a:gd name="T161" fmla="*/ 935 w 935"/>
                <a:gd name="T162" fmla="*/ 932 h 9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35" h="932">
                  <a:moveTo>
                    <a:pt x="527" y="150"/>
                  </a:moveTo>
                  <a:lnTo>
                    <a:pt x="527" y="137"/>
                  </a:lnTo>
                  <a:lnTo>
                    <a:pt x="527" y="123"/>
                  </a:lnTo>
                  <a:lnTo>
                    <a:pt x="516" y="109"/>
                  </a:lnTo>
                  <a:lnTo>
                    <a:pt x="516" y="96"/>
                  </a:lnTo>
                  <a:lnTo>
                    <a:pt x="527" y="81"/>
                  </a:lnTo>
                  <a:lnTo>
                    <a:pt x="540" y="81"/>
                  </a:lnTo>
                  <a:lnTo>
                    <a:pt x="563" y="68"/>
                  </a:lnTo>
                  <a:lnTo>
                    <a:pt x="576" y="55"/>
                  </a:lnTo>
                  <a:lnTo>
                    <a:pt x="600" y="40"/>
                  </a:lnTo>
                  <a:lnTo>
                    <a:pt x="611" y="27"/>
                  </a:lnTo>
                  <a:lnTo>
                    <a:pt x="636" y="13"/>
                  </a:lnTo>
                  <a:lnTo>
                    <a:pt x="660" y="13"/>
                  </a:lnTo>
                  <a:lnTo>
                    <a:pt x="684" y="0"/>
                  </a:lnTo>
                  <a:lnTo>
                    <a:pt x="696" y="0"/>
                  </a:lnTo>
                  <a:lnTo>
                    <a:pt x="720" y="0"/>
                  </a:lnTo>
                  <a:lnTo>
                    <a:pt x="731" y="0"/>
                  </a:lnTo>
                  <a:lnTo>
                    <a:pt x="755" y="0"/>
                  </a:lnTo>
                  <a:lnTo>
                    <a:pt x="768" y="13"/>
                  </a:lnTo>
                  <a:lnTo>
                    <a:pt x="780" y="13"/>
                  </a:lnTo>
                  <a:lnTo>
                    <a:pt x="780" y="40"/>
                  </a:lnTo>
                  <a:lnTo>
                    <a:pt x="768" y="55"/>
                  </a:lnTo>
                  <a:lnTo>
                    <a:pt x="755" y="68"/>
                  </a:lnTo>
                  <a:lnTo>
                    <a:pt x="755" y="81"/>
                  </a:lnTo>
                  <a:lnTo>
                    <a:pt x="768" y="81"/>
                  </a:lnTo>
                  <a:lnTo>
                    <a:pt x="780" y="81"/>
                  </a:lnTo>
                  <a:lnTo>
                    <a:pt x="791" y="81"/>
                  </a:lnTo>
                  <a:lnTo>
                    <a:pt x="804" y="81"/>
                  </a:lnTo>
                  <a:lnTo>
                    <a:pt x="815" y="81"/>
                  </a:lnTo>
                  <a:lnTo>
                    <a:pt x="840" y="81"/>
                  </a:lnTo>
                  <a:lnTo>
                    <a:pt x="851" y="81"/>
                  </a:lnTo>
                  <a:lnTo>
                    <a:pt x="864" y="81"/>
                  </a:lnTo>
                  <a:lnTo>
                    <a:pt x="888" y="96"/>
                  </a:lnTo>
                  <a:lnTo>
                    <a:pt x="912" y="137"/>
                  </a:lnTo>
                  <a:lnTo>
                    <a:pt x="924" y="192"/>
                  </a:lnTo>
                  <a:lnTo>
                    <a:pt x="935" y="246"/>
                  </a:lnTo>
                  <a:lnTo>
                    <a:pt x="935" y="301"/>
                  </a:lnTo>
                  <a:lnTo>
                    <a:pt x="924" y="357"/>
                  </a:lnTo>
                  <a:lnTo>
                    <a:pt x="899" y="397"/>
                  </a:lnTo>
                  <a:lnTo>
                    <a:pt x="875" y="411"/>
                  </a:lnTo>
                  <a:lnTo>
                    <a:pt x="864" y="425"/>
                  </a:lnTo>
                  <a:lnTo>
                    <a:pt x="840" y="425"/>
                  </a:lnTo>
                  <a:lnTo>
                    <a:pt x="828" y="425"/>
                  </a:lnTo>
                  <a:lnTo>
                    <a:pt x="815" y="425"/>
                  </a:lnTo>
                  <a:lnTo>
                    <a:pt x="804" y="438"/>
                  </a:lnTo>
                  <a:lnTo>
                    <a:pt x="791" y="438"/>
                  </a:lnTo>
                  <a:lnTo>
                    <a:pt x="780" y="453"/>
                  </a:lnTo>
                  <a:lnTo>
                    <a:pt x="768" y="466"/>
                  </a:lnTo>
                  <a:lnTo>
                    <a:pt x="780" y="479"/>
                  </a:lnTo>
                  <a:lnTo>
                    <a:pt x="780" y="494"/>
                  </a:lnTo>
                  <a:lnTo>
                    <a:pt x="791" y="507"/>
                  </a:lnTo>
                  <a:lnTo>
                    <a:pt x="791" y="521"/>
                  </a:lnTo>
                  <a:lnTo>
                    <a:pt x="768" y="534"/>
                  </a:lnTo>
                  <a:lnTo>
                    <a:pt x="755" y="562"/>
                  </a:lnTo>
                  <a:lnTo>
                    <a:pt x="744" y="590"/>
                  </a:lnTo>
                  <a:lnTo>
                    <a:pt x="731" y="617"/>
                  </a:lnTo>
                  <a:lnTo>
                    <a:pt x="731" y="644"/>
                  </a:lnTo>
                  <a:lnTo>
                    <a:pt x="731" y="671"/>
                  </a:lnTo>
                  <a:lnTo>
                    <a:pt x="731" y="699"/>
                  </a:lnTo>
                  <a:lnTo>
                    <a:pt x="744" y="714"/>
                  </a:lnTo>
                  <a:lnTo>
                    <a:pt x="720" y="740"/>
                  </a:lnTo>
                  <a:lnTo>
                    <a:pt x="707" y="768"/>
                  </a:lnTo>
                  <a:lnTo>
                    <a:pt x="696" y="795"/>
                  </a:lnTo>
                  <a:lnTo>
                    <a:pt x="671" y="823"/>
                  </a:lnTo>
                  <a:lnTo>
                    <a:pt x="660" y="851"/>
                  </a:lnTo>
                  <a:lnTo>
                    <a:pt x="636" y="878"/>
                  </a:lnTo>
                  <a:lnTo>
                    <a:pt x="624" y="905"/>
                  </a:lnTo>
                  <a:lnTo>
                    <a:pt x="600" y="932"/>
                  </a:lnTo>
                  <a:lnTo>
                    <a:pt x="576" y="919"/>
                  </a:lnTo>
                  <a:lnTo>
                    <a:pt x="552" y="905"/>
                  </a:lnTo>
                  <a:lnTo>
                    <a:pt x="527" y="905"/>
                  </a:lnTo>
                  <a:lnTo>
                    <a:pt x="492" y="891"/>
                  </a:lnTo>
                  <a:lnTo>
                    <a:pt x="467" y="891"/>
                  </a:lnTo>
                  <a:lnTo>
                    <a:pt x="443" y="891"/>
                  </a:lnTo>
                  <a:lnTo>
                    <a:pt x="419" y="891"/>
                  </a:lnTo>
                  <a:lnTo>
                    <a:pt x="396" y="905"/>
                  </a:lnTo>
                  <a:lnTo>
                    <a:pt x="372" y="905"/>
                  </a:lnTo>
                  <a:lnTo>
                    <a:pt x="348" y="905"/>
                  </a:lnTo>
                  <a:lnTo>
                    <a:pt x="323" y="905"/>
                  </a:lnTo>
                  <a:lnTo>
                    <a:pt x="299" y="905"/>
                  </a:lnTo>
                  <a:lnTo>
                    <a:pt x="275" y="905"/>
                  </a:lnTo>
                  <a:lnTo>
                    <a:pt x="239" y="905"/>
                  </a:lnTo>
                  <a:lnTo>
                    <a:pt x="215" y="905"/>
                  </a:lnTo>
                  <a:lnTo>
                    <a:pt x="192" y="905"/>
                  </a:lnTo>
                  <a:lnTo>
                    <a:pt x="60" y="905"/>
                  </a:lnTo>
                  <a:lnTo>
                    <a:pt x="60" y="891"/>
                  </a:lnTo>
                  <a:lnTo>
                    <a:pt x="48" y="891"/>
                  </a:lnTo>
                  <a:lnTo>
                    <a:pt x="60" y="878"/>
                  </a:lnTo>
                  <a:lnTo>
                    <a:pt x="71" y="878"/>
                  </a:lnTo>
                  <a:lnTo>
                    <a:pt x="84" y="878"/>
                  </a:lnTo>
                  <a:lnTo>
                    <a:pt x="95" y="878"/>
                  </a:lnTo>
                  <a:lnTo>
                    <a:pt x="95" y="864"/>
                  </a:lnTo>
                  <a:lnTo>
                    <a:pt x="108" y="864"/>
                  </a:lnTo>
                  <a:lnTo>
                    <a:pt x="108" y="851"/>
                  </a:lnTo>
                  <a:lnTo>
                    <a:pt x="95" y="851"/>
                  </a:lnTo>
                  <a:lnTo>
                    <a:pt x="84" y="851"/>
                  </a:lnTo>
                  <a:lnTo>
                    <a:pt x="71" y="851"/>
                  </a:lnTo>
                  <a:lnTo>
                    <a:pt x="60" y="851"/>
                  </a:lnTo>
                  <a:lnTo>
                    <a:pt x="48" y="851"/>
                  </a:lnTo>
                  <a:lnTo>
                    <a:pt x="35" y="851"/>
                  </a:lnTo>
                  <a:lnTo>
                    <a:pt x="24" y="851"/>
                  </a:lnTo>
                  <a:lnTo>
                    <a:pt x="24" y="836"/>
                  </a:lnTo>
                  <a:lnTo>
                    <a:pt x="35" y="823"/>
                  </a:lnTo>
                  <a:lnTo>
                    <a:pt x="48" y="823"/>
                  </a:lnTo>
                  <a:lnTo>
                    <a:pt x="60" y="823"/>
                  </a:lnTo>
                  <a:lnTo>
                    <a:pt x="71" y="808"/>
                  </a:lnTo>
                  <a:lnTo>
                    <a:pt x="84" y="808"/>
                  </a:lnTo>
                  <a:lnTo>
                    <a:pt x="84" y="795"/>
                  </a:lnTo>
                  <a:lnTo>
                    <a:pt x="95" y="795"/>
                  </a:lnTo>
                  <a:lnTo>
                    <a:pt x="0" y="782"/>
                  </a:lnTo>
                  <a:lnTo>
                    <a:pt x="0" y="768"/>
                  </a:lnTo>
                  <a:lnTo>
                    <a:pt x="11" y="754"/>
                  </a:lnTo>
                  <a:lnTo>
                    <a:pt x="24" y="754"/>
                  </a:lnTo>
                  <a:lnTo>
                    <a:pt x="35" y="754"/>
                  </a:lnTo>
                  <a:lnTo>
                    <a:pt x="35" y="740"/>
                  </a:lnTo>
                  <a:lnTo>
                    <a:pt x="24" y="740"/>
                  </a:lnTo>
                  <a:lnTo>
                    <a:pt x="24" y="727"/>
                  </a:lnTo>
                  <a:lnTo>
                    <a:pt x="35" y="727"/>
                  </a:lnTo>
                  <a:lnTo>
                    <a:pt x="35" y="714"/>
                  </a:lnTo>
                  <a:lnTo>
                    <a:pt x="48" y="714"/>
                  </a:lnTo>
                  <a:lnTo>
                    <a:pt x="60" y="714"/>
                  </a:lnTo>
                  <a:lnTo>
                    <a:pt x="71" y="699"/>
                  </a:lnTo>
                  <a:lnTo>
                    <a:pt x="84" y="699"/>
                  </a:lnTo>
                  <a:lnTo>
                    <a:pt x="95" y="699"/>
                  </a:lnTo>
                  <a:lnTo>
                    <a:pt x="95" y="686"/>
                  </a:lnTo>
                  <a:lnTo>
                    <a:pt x="84" y="686"/>
                  </a:lnTo>
                  <a:lnTo>
                    <a:pt x="71" y="686"/>
                  </a:lnTo>
                  <a:lnTo>
                    <a:pt x="60" y="671"/>
                  </a:lnTo>
                  <a:lnTo>
                    <a:pt x="48" y="671"/>
                  </a:lnTo>
                  <a:lnTo>
                    <a:pt x="35" y="671"/>
                  </a:lnTo>
                  <a:lnTo>
                    <a:pt x="35" y="658"/>
                  </a:lnTo>
                  <a:lnTo>
                    <a:pt x="48" y="644"/>
                  </a:lnTo>
                  <a:lnTo>
                    <a:pt x="60" y="644"/>
                  </a:lnTo>
                  <a:lnTo>
                    <a:pt x="71" y="644"/>
                  </a:lnTo>
                  <a:lnTo>
                    <a:pt x="84" y="644"/>
                  </a:lnTo>
                  <a:lnTo>
                    <a:pt x="95" y="658"/>
                  </a:lnTo>
                  <a:lnTo>
                    <a:pt x="108" y="658"/>
                  </a:lnTo>
                  <a:lnTo>
                    <a:pt x="120" y="671"/>
                  </a:lnTo>
                  <a:lnTo>
                    <a:pt x="131" y="671"/>
                  </a:lnTo>
                  <a:lnTo>
                    <a:pt x="144" y="671"/>
                  </a:lnTo>
                  <a:lnTo>
                    <a:pt x="144" y="658"/>
                  </a:lnTo>
                  <a:lnTo>
                    <a:pt x="155" y="644"/>
                  </a:lnTo>
                  <a:lnTo>
                    <a:pt x="155" y="631"/>
                  </a:lnTo>
                  <a:lnTo>
                    <a:pt x="168" y="631"/>
                  </a:lnTo>
                  <a:lnTo>
                    <a:pt x="192" y="631"/>
                  </a:lnTo>
                  <a:lnTo>
                    <a:pt x="204" y="631"/>
                  </a:lnTo>
                  <a:lnTo>
                    <a:pt x="215" y="631"/>
                  </a:lnTo>
                  <a:lnTo>
                    <a:pt x="239" y="631"/>
                  </a:lnTo>
                  <a:lnTo>
                    <a:pt x="252" y="617"/>
                  </a:lnTo>
                  <a:lnTo>
                    <a:pt x="264" y="617"/>
                  </a:lnTo>
                  <a:lnTo>
                    <a:pt x="275" y="617"/>
                  </a:lnTo>
                  <a:lnTo>
                    <a:pt x="264" y="617"/>
                  </a:lnTo>
                  <a:lnTo>
                    <a:pt x="239" y="603"/>
                  </a:lnTo>
                  <a:lnTo>
                    <a:pt x="228" y="603"/>
                  </a:lnTo>
                  <a:lnTo>
                    <a:pt x="204" y="603"/>
                  </a:lnTo>
                  <a:lnTo>
                    <a:pt x="192" y="603"/>
                  </a:lnTo>
                  <a:lnTo>
                    <a:pt x="179" y="603"/>
                  </a:lnTo>
                  <a:lnTo>
                    <a:pt x="168" y="590"/>
                  </a:lnTo>
                  <a:lnTo>
                    <a:pt x="155" y="590"/>
                  </a:lnTo>
                  <a:lnTo>
                    <a:pt x="168" y="575"/>
                  </a:lnTo>
                  <a:lnTo>
                    <a:pt x="179" y="562"/>
                  </a:lnTo>
                  <a:lnTo>
                    <a:pt x="192" y="549"/>
                  </a:lnTo>
                  <a:lnTo>
                    <a:pt x="215" y="534"/>
                  </a:lnTo>
                  <a:lnTo>
                    <a:pt x="228" y="521"/>
                  </a:lnTo>
                  <a:lnTo>
                    <a:pt x="252" y="507"/>
                  </a:lnTo>
                  <a:lnTo>
                    <a:pt x="264" y="507"/>
                  </a:lnTo>
                  <a:lnTo>
                    <a:pt x="275" y="494"/>
                  </a:lnTo>
                  <a:lnTo>
                    <a:pt x="275" y="479"/>
                  </a:lnTo>
                  <a:lnTo>
                    <a:pt x="264" y="453"/>
                  </a:lnTo>
                  <a:lnTo>
                    <a:pt x="252" y="438"/>
                  </a:lnTo>
                  <a:lnTo>
                    <a:pt x="239" y="425"/>
                  </a:lnTo>
                  <a:lnTo>
                    <a:pt x="228" y="411"/>
                  </a:lnTo>
                  <a:lnTo>
                    <a:pt x="215" y="384"/>
                  </a:lnTo>
                  <a:lnTo>
                    <a:pt x="204" y="370"/>
                  </a:lnTo>
                  <a:lnTo>
                    <a:pt x="204" y="357"/>
                  </a:lnTo>
                  <a:lnTo>
                    <a:pt x="215" y="329"/>
                  </a:lnTo>
                  <a:lnTo>
                    <a:pt x="239" y="314"/>
                  </a:lnTo>
                  <a:lnTo>
                    <a:pt x="264" y="301"/>
                  </a:lnTo>
                  <a:lnTo>
                    <a:pt x="288" y="301"/>
                  </a:lnTo>
                  <a:lnTo>
                    <a:pt x="299" y="274"/>
                  </a:lnTo>
                  <a:lnTo>
                    <a:pt x="299" y="260"/>
                  </a:lnTo>
                  <a:lnTo>
                    <a:pt x="299" y="233"/>
                  </a:lnTo>
                  <a:lnTo>
                    <a:pt x="275" y="192"/>
                  </a:lnTo>
                  <a:lnTo>
                    <a:pt x="288" y="177"/>
                  </a:lnTo>
                  <a:lnTo>
                    <a:pt x="312" y="177"/>
                  </a:lnTo>
                  <a:lnTo>
                    <a:pt x="323" y="164"/>
                  </a:lnTo>
                  <a:lnTo>
                    <a:pt x="336" y="164"/>
                  </a:lnTo>
                  <a:lnTo>
                    <a:pt x="348" y="164"/>
                  </a:lnTo>
                  <a:lnTo>
                    <a:pt x="372" y="164"/>
                  </a:lnTo>
                  <a:lnTo>
                    <a:pt x="383" y="164"/>
                  </a:lnTo>
                  <a:lnTo>
                    <a:pt x="396" y="164"/>
                  </a:lnTo>
                  <a:lnTo>
                    <a:pt x="419" y="177"/>
                  </a:lnTo>
                  <a:lnTo>
                    <a:pt x="432" y="177"/>
                  </a:lnTo>
                  <a:lnTo>
                    <a:pt x="443" y="177"/>
                  </a:lnTo>
                  <a:lnTo>
                    <a:pt x="467" y="177"/>
                  </a:lnTo>
                  <a:lnTo>
                    <a:pt x="480" y="177"/>
                  </a:lnTo>
                  <a:lnTo>
                    <a:pt x="503" y="177"/>
                  </a:lnTo>
                  <a:lnTo>
                    <a:pt x="516" y="164"/>
                  </a:lnTo>
                  <a:lnTo>
                    <a:pt x="527" y="150"/>
                  </a:lnTo>
                </a:path>
              </a:pathLst>
            </a:custGeom>
            <a:solidFill>
              <a:srgbClr val="B7DBFF"/>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51" name="Freeform 90"/>
            <p:cNvSpPr>
              <a:spLocks/>
            </p:cNvSpPr>
            <p:nvPr/>
          </p:nvSpPr>
          <p:spPr bwMode="auto">
            <a:xfrm>
              <a:off x="10550425" y="5416550"/>
              <a:ext cx="966788" cy="646113"/>
            </a:xfrm>
            <a:custGeom>
              <a:avLst/>
              <a:gdLst>
                <a:gd name="T0" fmla="*/ 314522775 w 1945"/>
                <a:gd name="T1" fmla="*/ 209827399 h 1934"/>
                <a:gd name="T2" fmla="*/ 299451324 w 1945"/>
                <a:gd name="T3" fmla="*/ 203688659 h 1934"/>
                <a:gd name="T4" fmla="*/ 290803917 w 1945"/>
                <a:gd name="T5" fmla="*/ 197438670 h 1934"/>
                <a:gd name="T6" fmla="*/ 273014525 w 1945"/>
                <a:gd name="T7" fmla="*/ 191411513 h 1934"/>
                <a:gd name="T8" fmla="*/ 252260587 w 1945"/>
                <a:gd name="T9" fmla="*/ 188398101 h 1934"/>
                <a:gd name="T10" fmla="*/ 237436176 w 1945"/>
                <a:gd name="T11" fmla="*/ 179134366 h 1934"/>
                <a:gd name="T12" fmla="*/ 225576748 w 1945"/>
                <a:gd name="T13" fmla="*/ 169982507 h 1934"/>
                <a:gd name="T14" fmla="*/ 207787356 w 1945"/>
                <a:gd name="T15" fmla="*/ 163843767 h 1934"/>
                <a:gd name="T16" fmla="*/ 192715905 w 1945"/>
                <a:gd name="T17" fmla="*/ 151566621 h 1934"/>
                <a:gd name="T18" fmla="*/ 172209069 w 1945"/>
                <a:gd name="T19" fmla="*/ 140852306 h 1934"/>
                <a:gd name="T20" fmla="*/ 151455193 w 1945"/>
                <a:gd name="T21" fmla="*/ 130137657 h 1934"/>
                <a:gd name="T22" fmla="*/ 151455193 w 1945"/>
                <a:gd name="T23" fmla="*/ 125561414 h 1934"/>
                <a:gd name="T24" fmla="*/ 142313208 w 1945"/>
                <a:gd name="T25" fmla="*/ 111721771 h 1934"/>
                <a:gd name="T26" fmla="*/ 139595764 w 1945"/>
                <a:gd name="T27" fmla="*/ 93417802 h 1934"/>
                <a:gd name="T28" fmla="*/ 118841360 w 1945"/>
                <a:gd name="T29" fmla="*/ 87167458 h 1934"/>
                <a:gd name="T30" fmla="*/ 98087484 w 1945"/>
                <a:gd name="T31" fmla="*/ 81140635 h 1934"/>
                <a:gd name="T32" fmla="*/ 77086567 w 1945"/>
                <a:gd name="T33" fmla="*/ 79578138 h 1934"/>
                <a:gd name="T34" fmla="*/ 68439160 w 1945"/>
                <a:gd name="T35" fmla="*/ 84265629 h 1934"/>
                <a:gd name="T36" fmla="*/ 38790324 w 1945"/>
                <a:gd name="T37" fmla="*/ 91966888 h 1934"/>
                <a:gd name="T38" fmla="*/ 26930887 w 1945"/>
                <a:gd name="T39" fmla="*/ 85716544 h 1934"/>
                <a:gd name="T40" fmla="*/ 12106473 w 1945"/>
                <a:gd name="T41" fmla="*/ 78127223 h 1934"/>
                <a:gd name="T42" fmla="*/ 0 w 1945"/>
                <a:gd name="T43" fmla="*/ 70425986 h 1934"/>
                <a:gd name="T44" fmla="*/ 9141492 w 1945"/>
                <a:gd name="T45" fmla="*/ 59711337 h 1934"/>
                <a:gd name="T46" fmla="*/ 5929965 w 1945"/>
                <a:gd name="T47" fmla="*/ 52122017 h 1934"/>
                <a:gd name="T48" fmla="*/ 14824414 w 1945"/>
                <a:gd name="T49" fmla="*/ 42858272 h 1934"/>
                <a:gd name="T50" fmla="*/ 18036440 w 1945"/>
                <a:gd name="T51" fmla="*/ 33706454 h 1934"/>
                <a:gd name="T52" fmla="*/ 26930887 w 1945"/>
                <a:gd name="T53" fmla="*/ 22991805 h 1934"/>
                <a:gd name="T54" fmla="*/ 59544200 w 1945"/>
                <a:gd name="T55" fmla="*/ 24442720 h 1934"/>
                <a:gd name="T56" fmla="*/ 77086567 w 1945"/>
                <a:gd name="T57" fmla="*/ 18415557 h 1934"/>
                <a:gd name="T58" fmla="*/ 95122502 w 1945"/>
                <a:gd name="T59" fmla="*/ 22991805 h 1934"/>
                <a:gd name="T60" fmla="*/ 109946913 w 1945"/>
                <a:gd name="T61" fmla="*/ 29130211 h 1934"/>
                <a:gd name="T62" fmla="*/ 130701317 w 1945"/>
                <a:gd name="T63" fmla="*/ 18415557 h 1934"/>
                <a:gd name="T64" fmla="*/ 151455193 w 1945"/>
                <a:gd name="T65" fmla="*/ 19866472 h 1934"/>
                <a:gd name="T66" fmla="*/ 172209069 w 1945"/>
                <a:gd name="T67" fmla="*/ 12165568 h 1934"/>
                <a:gd name="T68" fmla="*/ 177891992 w 1945"/>
                <a:gd name="T69" fmla="*/ 1450915 h 1934"/>
                <a:gd name="T70" fmla="*/ 189998461 w 1945"/>
                <a:gd name="T71" fmla="*/ 1450915 h 1934"/>
                <a:gd name="T72" fmla="*/ 204822374 w 1945"/>
                <a:gd name="T73" fmla="*/ 1450915 h 1934"/>
                <a:gd name="T74" fmla="*/ 219646785 w 1945"/>
                <a:gd name="T75" fmla="*/ 0 h 1934"/>
                <a:gd name="T76" fmla="*/ 255225071 w 1945"/>
                <a:gd name="T77" fmla="*/ 3124996 h 1934"/>
                <a:gd name="T78" fmla="*/ 263873037 w 1945"/>
                <a:gd name="T79" fmla="*/ 10714651 h 1934"/>
                <a:gd name="T80" fmla="*/ 269802503 w 1945"/>
                <a:gd name="T81" fmla="*/ 15290563 h 1934"/>
                <a:gd name="T82" fmla="*/ 314522775 w 1945"/>
                <a:gd name="T83" fmla="*/ 29130211 h 1934"/>
                <a:gd name="T84" fmla="*/ 308592812 w 1945"/>
                <a:gd name="T85" fmla="*/ 36831449 h 1934"/>
                <a:gd name="T86" fmla="*/ 311557793 w 1945"/>
                <a:gd name="T87" fmla="*/ 53572931 h 1934"/>
                <a:gd name="T88" fmla="*/ 299451324 w 1945"/>
                <a:gd name="T89" fmla="*/ 47546108 h 1934"/>
                <a:gd name="T90" fmla="*/ 243365642 w 1945"/>
                <a:gd name="T91" fmla="*/ 61162585 h 1934"/>
                <a:gd name="T92" fmla="*/ 255225071 w 1945"/>
                <a:gd name="T93" fmla="*/ 70425986 h 1934"/>
                <a:gd name="T94" fmla="*/ 249048565 w 1945"/>
                <a:gd name="T95" fmla="*/ 79578138 h 1934"/>
                <a:gd name="T96" fmla="*/ 299451324 w 1945"/>
                <a:gd name="T97" fmla="*/ 122548003 h 1934"/>
                <a:gd name="T98" fmla="*/ 308592812 w 1945"/>
                <a:gd name="T99" fmla="*/ 140852306 h 1934"/>
                <a:gd name="T100" fmla="*/ 320205200 w 1945"/>
                <a:gd name="T101" fmla="*/ 157816944 h 1934"/>
                <a:gd name="T102" fmla="*/ 340959076 w 1945"/>
                <a:gd name="T103" fmla="*/ 166857179 h 1934"/>
                <a:gd name="T104" fmla="*/ 358995508 w 1945"/>
                <a:gd name="T105" fmla="*/ 173107502 h 1934"/>
                <a:gd name="T106" fmla="*/ 379749385 w 1945"/>
                <a:gd name="T107" fmla="*/ 177683452 h 1934"/>
                <a:gd name="T108" fmla="*/ 397538776 w 1945"/>
                <a:gd name="T109" fmla="*/ 176120955 h 1934"/>
                <a:gd name="T110" fmla="*/ 409398205 w 1945"/>
                <a:gd name="T111" fmla="*/ 176120955 h 1934"/>
                <a:gd name="T112" fmla="*/ 397538776 w 1945"/>
                <a:gd name="T113" fmla="*/ 186947187 h 1934"/>
                <a:gd name="T114" fmla="*/ 421257634 w 1945"/>
                <a:gd name="T115" fmla="*/ 195987755 h 1934"/>
                <a:gd name="T116" fmla="*/ 453870939 w 1945"/>
                <a:gd name="T117" fmla="*/ 206702070 h 1934"/>
                <a:gd name="T118" fmla="*/ 317487259 w 1945"/>
                <a:gd name="T119" fmla="*/ 215854222 h 19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45"/>
                <a:gd name="T181" fmla="*/ 0 h 1934"/>
                <a:gd name="T182" fmla="*/ 1945 w 1945"/>
                <a:gd name="T183" fmla="*/ 1934 h 19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45" h="1934">
                  <a:moveTo>
                    <a:pt x="1285" y="1934"/>
                  </a:moveTo>
                  <a:lnTo>
                    <a:pt x="1285" y="1921"/>
                  </a:lnTo>
                  <a:lnTo>
                    <a:pt x="1285" y="1908"/>
                  </a:lnTo>
                  <a:lnTo>
                    <a:pt x="1285" y="1893"/>
                  </a:lnTo>
                  <a:lnTo>
                    <a:pt x="1273" y="1880"/>
                  </a:lnTo>
                  <a:lnTo>
                    <a:pt x="1261" y="1866"/>
                  </a:lnTo>
                  <a:lnTo>
                    <a:pt x="1249" y="1866"/>
                  </a:lnTo>
                  <a:lnTo>
                    <a:pt x="1236" y="1852"/>
                  </a:lnTo>
                  <a:lnTo>
                    <a:pt x="1225" y="1852"/>
                  </a:lnTo>
                  <a:lnTo>
                    <a:pt x="1225" y="1839"/>
                  </a:lnTo>
                  <a:lnTo>
                    <a:pt x="1212" y="1825"/>
                  </a:lnTo>
                  <a:lnTo>
                    <a:pt x="1201" y="1812"/>
                  </a:lnTo>
                  <a:lnTo>
                    <a:pt x="1201" y="1797"/>
                  </a:lnTo>
                  <a:lnTo>
                    <a:pt x="1189" y="1784"/>
                  </a:lnTo>
                  <a:lnTo>
                    <a:pt x="1177" y="1769"/>
                  </a:lnTo>
                  <a:lnTo>
                    <a:pt x="1165" y="1756"/>
                  </a:lnTo>
                  <a:lnTo>
                    <a:pt x="1152" y="1743"/>
                  </a:lnTo>
                  <a:lnTo>
                    <a:pt x="1141" y="1729"/>
                  </a:lnTo>
                  <a:lnTo>
                    <a:pt x="1129" y="1729"/>
                  </a:lnTo>
                  <a:lnTo>
                    <a:pt x="1117" y="1715"/>
                  </a:lnTo>
                  <a:lnTo>
                    <a:pt x="1105" y="1715"/>
                  </a:lnTo>
                  <a:lnTo>
                    <a:pt x="1092" y="1729"/>
                  </a:lnTo>
                  <a:lnTo>
                    <a:pt x="1068" y="1729"/>
                  </a:lnTo>
                  <a:lnTo>
                    <a:pt x="1057" y="1729"/>
                  </a:lnTo>
                  <a:lnTo>
                    <a:pt x="1045" y="1715"/>
                  </a:lnTo>
                  <a:lnTo>
                    <a:pt x="1033" y="1701"/>
                  </a:lnTo>
                  <a:lnTo>
                    <a:pt x="1021" y="1688"/>
                  </a:lnTo>
                  <a:lnTo>
                    <a:pt x="1008" y="1675"/>
                  </a:lnTo>
                  <a:lnTo>
                    <a:pt x="997" y="1660"/>
                  </a:lnTo>
                  <a:lnTo>
                    <a:pt x="985" y="1647"/>
                  </a:lnTo>
                  <a:lnTo>
                    <a:pt x="973" y="1632"/>
                  </a:lnTo>
                  <a:lnTo>
                    <a:pt x="961" y="1619"/>
                  </a:lnTo>
                  <a:lnTo>
                    <a:pt x="961" y="1605"/>
                  </a:lnTo>
                  <a:lnTo>
                    <a:pt x="948" y="1592"/>
                  </a:lnTo>
                  <a:lnTo>
                    <a:pt x="937" y="1578"/>
                  </a:lnTo>
                  <a:lnTo>
                    <a:pt x="937" y="1564"/>
                  </a:lnTo>
                  <a:lnTo>
                    <a:pt x="937" y="1551"/>
                  </a:lnTo>
                  <a:lnTo>
                    <a:pt x="924" y="1536"/>
                  </a:lnTo>
                  <a:lnTo>
                    <a:pt x="913" y="1523"/>
                  </a:lnTo>
                  <a:lnTo>
                    <a:pt x="901" y="1510"/>
                  </a:lnTo>
                  <a:lnTo>
                    <a:pt x="877" y="1495"/>
                  </a:lnTo>
                  <a:lnTo>
                    <a:pt x="864" y="1495"/>
                  </a:lnTo>
                  <a:lnTo>
                    <a:pt x="853" y="1482"/>
                  </a:lnTo>
                  <a:lnTo>
                    <a:pt x="841" y="1468"/>
                  </a:lnTo>
                  <a:lnTo>
                    <a:pt x="829" y="1440"/>
                  </a:lnTo>
                  <a:lnTo>
                    <a:pt x="829" y="1427"/>
                  </a:lnTo>
                  <a:lnTo>
                    <a:pt x="817" y="1414"/>
                  </a:lnTo>
                  <a:lnTo>
                    <a:pt x="804" y="1386"/>
                  </a:lnTo>
                  <a:lnTo>
                    <a:pt x="793" y="1372"/>
                  </a:lnTo>
                  <a:lnTo>
                    <a:pt x="780" y="1358"/>
                  </a:lnTo>
                  <a:lnTo>
                    <a:pt x="757" y="1358"/>
                  </a:lnTo>
                  <a:lnTo>
                    <a:pt x="744" y="1358"/>
                  </a:lnTo>
                  <a:lnTo>
                    <a:pt x="733" y="1331"/>
                  </a:lnTo>
                  <a:lnTo>
                    <a:pt x="720" y="1303"/>
                  </a:lnTo>
                  <a:lnTo>
                    <a:pt x="709" y="1275"/>
                  </a:lnTo>
                  <a:lnTo>
                    <a:pt x="697" y="1262"/>
                  </a:lnTo>
                  <a:lnTo>
                    <a:pt x="685" y="1235"/>
                  </a:lnTo>
                  <a:lnTo>
                    <a:pt x="660" y="1221"/>
                  </a:lnTo>
                  <a:lnTo>
                    <a:pt x="649" y="1207"/>
                  </a:lnTo>
                  <a:lnTo>
                    <a:pt x="625" y="1194"/>
                  </a:lnTo>
                  <a:lnTo>
                    <a:pt x="625" y="1181"/>
                  </a:lnTo>
                  <a:lnTo>
                    <a:pt x="613" y="1166"/>
                  </a:lnTo>
                  <a:lnTo>
                    <a:pt x="613" y="1153"/>
                  </a:lnTo>
                  <a:lnTo>
                    <a:pt x="600" y="1153"/>
                  </a:lnTo>
                  <a:lnTo>
                    <a:pt x="600" y="1138"/>
                  </a:lnTo>
                  <a:lnTo>
                    <a:pt x="613" y="1138"/>
                  </a:lnTo>
                  <a:lnTo>
                    <a:pt x="613" y="1125"/>
                  </a:lnTo>
                  <a:lnTo>
                    <a:pt x="600" y="1111"/>
                  </a:lnTo>
                  <a:lnTo>
                    <a:pt x="600" y="1084"/>
                  </a:lnTo>
                  <a:lnTo>
                    <a:pt x="589" y="1070"/>
                  </a:lnTo>
                  <a:lnTo>
                    <a:pt x="576" y="1042"/>
                  </a:lnTo>
                  <a:lnTo>
                    <a:pt x="576" y="1029"/>
                  </a:lnTo>
                  <a:lnTo>
                    <a:pt x="576" y="1001"/>
                  </a:lnTo>
                  <a:lnTo>
                    <a:pt x="565" y="988"/>
                  </a:lnTo>
                  <a:lnTo>
                    <a:pt x="576" y="961"/>
                  </a:lnTo>
                  <a:lnTo>
                    <a:pt x="565" y="920"/>
                  </a:lnTo>
                  <a:lnTo>
                    <a:pt x="576" y="892"/>
                  </a:lnTo>
                  <a:lnTo>
                    <a:pt x="565" y="864"/>
                  </a:lnTo>
                  <a:lnTo>
                    <a:pt x="565" y="837"/>
                  </a:lnTo>
                  <a:lnTo>
                    <a:pt x="541" y="824"/>
                  </a:lnTo>
                  <a:lnTo>
                    <a:pt x="529" y="824"/>
                  </a:lnTo>
                  <a:lnTo>
                    <a:pt x="516" y="809"/>
                  </a:lnTo>
                  <a:lnTo>
                    <a:pt x="505" y="809"/>
                  </a:lnTo>
                  <a:lnTo>
                    <a:pt x="492" y="796"/>
                  </a:lnTo>
                  <a:lnTo>
                    <a:pt x="481" y="781"/>
                  </a:lnTo>
                  <a:lnTo>
                    <a:pt x="469" y="768"/>
                  </a:lnTo>
                  <a:lnTo>
                    <a:pt x="445" y="755"/>
                  </a:lnTo>
                  <a:lnTo>
                    <a:pt x="432" y="755"/>
                  </a:lnTo>
                  <a:lnTo>
                    <a:pt x="421" y="741"/>
                  </a:lnTo>
                  <a:lnTo>
                    <a:pt x="409" y="727"/>
                  </a:lnTo>
                  <a:lnTo>
                    <a:pt x="397" y="727"/>
                  </a:lnTo>
                  <a:lnTo>
                    <a:pt x="372" y="713"/>
                  </a:lnTo>
                  <a:lnTo>
                    <a:pt x="361" y="713"/>
                  </a:lnTo>
                  <a:lnTo>
                    <a:pt x="348" y="700"/>
                  </a:lnTo>
                  <a:lnTo>
                    <a:pt x="337" y="700"/>
                  </a:lnTo>
                  <a:lnTo>
                    <a:pt x="325" y="700"/>
                  </a:lnTo>
                  <a:lnTo>
                    <a:pt x="312" y="713"/>
                  </a:lnTo>
                  <a:lnTo>
                    <a:pt x="301" y="727"/>
                  </a:lnTo>
                  <a:lnTo>
                    <a:pt x="288" y="741"/>
                  </a:lnTo>
                  <a:lnTo>
                    <a:pt x="277" y="755"/>
                  </a:lnTo>
                  <a:lnTo>
                    <a:pt x="265" y="768"/>
                  </a:lnTo>
                  <a:lnTo>
                    <a:pt x="241" y="768"/>
                  </a:lnTo>
                  <a:lnTo>
                    <a:pt x="217" y="781"/>
                  </a:lnTo>
                  <a:lnTo>
                    <a:pt x="193" y="796"/>
                  </a:lnTo>
                  <a:lnTo>
                    <a:pt x="168" y="809"/>
                  </a:lnTo>
                  <a:lnTo>
                    <a:pt x="157" y="824"/>
                  </a:lnTo>
                  <a:lnTo>
                    <a:pt x="133" y="837"/>
                  </a:lnTo>
                  <a:lnTo>
                    <a:pt x="109" y="837"/>
                  </a:lnTo>
                  <a:lnTo>
                    <a:pt x="73" y="824"/>
                  </a:lnTo>
                  <a:lnTo>
                    <a:pt x="84" y="809"/>
                  </a:lnTo>
                  <a:lnTo>
                    <a:pt x="97" y="781"/>
                  </a:lnTo>
                  <a:lnTo>
                    <a:pt x="109" y="768"/>
                  </a:lnTo>
                  <a:lnTo>
                    <a:pt x="109" y="741"/>
                  </a:lnTo>
                  <a:lnTo>
                    <a:pt x="97" y="741"/>
                  </a:lnTo>
                  <a:lnTo>
                    <a:pt x="73" y="727"/>
                  </a:lnTo>
                  <a:lnTo>
                    <a:pt x="60" y="713"/>
                  </a:lnTo>
                  <a:lnTo>
                    <a:pt x="49" y="700"/>
                  </a:lnTo>
                  <a:lnTo>
                    <a:pt x="37" y="687"/>
                  </a:lnTo>
                  <a:lnTo>
                    <a:pt x="24" y="672"/>
                  </a:lnTo>
                  <a:lnTo>
                    <a:pt x="13" y="659"/>
                  </a:lnTo>
                  <a:lnTo>
                    <a:pt x="0" y="659"/>
                  </a:lnTo>
                  <a:lnTo>
                    <a:pt x="0" y="644"/>
                  </a:lnTo>
                  <a:lnTo>
                    <a:pt x="0" y="631"/>
                  </a:lnTo>
                  <a:lnTo>
                    <a:pt x="0" y="604"/>
                  </a:lnTo>
                  <a:lnTo>
                    <a:pt x="13" y="590"/>
                  </a:lnTo>
                  <a:lnTo>
                    <a:pt x="13" y="576"/>
                  </a:lnTo>
                  <a:lnTo>
                    <a:pt x="24" y="563"/>
                  </a:lnTo>
                  <a:lnTo>
                    <a:pt x="24" y="548"/>
                  </a:lnTo>
                  <a:lnTo>
                    <a:pt x="37" y="535"/>
                  </a:lnTo>
                  <a:lnTo>
                    <a:pt x="37" y="522"/>
                  </a:lnTo>
                  <a:lnTo>
                    <a:pt x="37" y="507"/>
                  </a:lnTo>
                  <a:lnTo>
                    <a:pt x="37" y="494"/>
                  </a:lnTo>
                  <a:lnTo>
                    <a:pt x="37" y="480"/>
                  </a:lnTo>
                  <a:lnTo>
                    <a:pt x="24" y="467"/>
                  </a:lnTo>
                  <a:lnTo>
                    <a:pt x="24" y="452"/>
                  </a:lnTo>
                  <a:lnTo>
                    <a:pt x="24" y="439"/>
                  </a:lnTo>
                  <a:lnTo>
                    <a:pt x="24" y="426"/>
                  </a:lnTo>
                  <a:lnTo>
                    <a:pt x="37" y="411"/>
                  </a:lnTo>
                  <a:lnTo>
                    <a:pt x="49" y="398"/>
                  </a:lnTo>
                  <a:lnTo>
                    <a:pt x="60" y="384"/>
                  </a:lnTo>
                  <a:lnTo>
                    <a:pt x="73" y="384"/>
                  </a:lnTo>
                  <a:lnTo>
                    <a:pt x="84" y="370"/>
                  </a:lnTo>
                  <a:lnTo>
                    <a:pt x="84" y="357"/>
                  </a:lnTo>
                  <a:lnTo>
                    <a:pt x="84" y="343"/>
                  </a:lnTo>
                  <a:lnTo>
                    <a:pt x="73" y="330"/>
                  </a:lnTo>
                  <a:lnTo>
                    <a:pt x="73" y="302"/>
                  </a:lnTo>
                  <a:lnTo>
                    <a:pt x="60" y="274"/>
                  </a:lnTo>
                  <a:lnTo>
                    <a:pt x="60" y="261"/>
                  </a:lnTo>
                  <a:lnTo>
                    <a:pt x="60" y="247"/>
                  </a:lnTo>
                  <a:lnTo>
                    <a:pt x="73" y="219"/>
                  </a:lnTo>
                  <a:lnTo>
                    <a:pt x="84" y="206"/>
                  </a:lnTo>
                  <a:lnTo>
                    <a:pt x="109" y="206"/>
                  </a:lnTo>
                  <a:lnTo>
                    <a:pt x="133" y="206"/>
                  </a:lnTo>
                  <a:lnTo>
                    <a:pt x="144" y="219"/>
                  </a:lnTo>
                  <a:lnTo>
                    <a:pt x="168" y="219"/>
                  </a:lnTo>
                  <a:lnTo>
                    <a:pt x="193" y="219"/>
                  </a:lnTo>
                  <a:lnTo>
                    <a:pt x="217" y="219"/>
                  </a:lnTo>
                  <a:lnTo>
                    <a:pt x="241" y="219"/>
                  </a:lnTo>
                  <a:lnTo>
                    <a:pt x="265" y="206"/>
                  </a:lnTo>
                  <a:lnTo>
                    <a:pt x="277" y="206"/>
                  </a:lnTo>
                  <a:lnTo>
                    <a:pt x="288" y="192"/>
                  </a:lnTo>
                  <a:lnTo>
                    <a:pt x="288" y="178"/>
                  </a:lnTo>
                  <a:lnTo>
                    <a:pt x="301" y="165"/>
                  </a:lnTo>
                  <a:lnTo>
                    <a:pt x="312" y="165"/>
                  </a:lnTo>
                  <a:lnTo>
                    <a:pt x="325" y="150"/>
                  </a:lnTo>
                  <a:lnTo>
                    <a:pt x="337" y="150"/>
                  </a:lnTo>
                  <a:lnTo>
                    <a:pt x="361" y="150"/>
                  </a:lnTo>
                  <a:lnTo>
                    <a:pt x="361" y="165"/>
                  </a:lnTo>
                  <a:lnTo>
                    <a:pt x="372" y="192"/>
                  </a:lnTo>
                  <a:lnTo>
                    <a:pt x="385" y="206"/>
                  </a:lnTo>
                  <a:lnTo>
                    <a:pt x="397" y="219"/>
                  </a:lnTo>
                  <a:lnTo>
                    <a:pt x="397" y="233"/>
                  </a:lnTo>
                  <a:lnTo>
                    <a:pt x="409" y="247"/>
                  </a:lnTo>
                  <a:lnTo>
                    <a:pt x="421" y="261"/>
                  </a:lnTo>
                  <a:lnTo>
                    <a:pt x="432" y="274"/>
                  </a:lnTo>
                  <a:lnTo>
                    <a:pt x="445" y="261"/>
                  </a:lnTo>
                  <a:lnTo>
                    <a:pt x="469" y="233"/>
                  </a:lnTo>
                  <a:lnTo>
                    <a:pt x="481" y="206"/>
                  </a:lnTo>
                  <a:lnTo>
                    <a:pt x="492" y="192"/>
                  </a:lnTo>
                  <a:lnTo>
                    <a:pt x="505" y="165"/>
                  </a:lnTo>
                  <a:lnTo>
                    <a:pt x="516" y="165"/>
                  </a:lnTo>
                  <a:lnTo>
                    <a:pt x="529" y="165"/>
                  </a:lnTo>
                  <a:lnTo>
                    <a:pt x="553" y="192"/>
                  </a:lnTo>
                  <a:lnTo>
                    <a:pt x="565" y="192"/>
                  </a:lnTo>
                  <a:lnTo>
                    <a:pt x="576" y="178"/>
                  </a:lnTo>
                  <a:lnTo>
                    <a:pt x="589" y="178"/>
                  </a:lnTo>
                  <a:lnTo>
                    <a:pt x="589" y="165"/>
                  </a:lnTo>
                  <a:lnTo>
                    <a:pt x="613" y="178"/>
                  </a:lnTo>
                  <a:lnTo>
                    <a:pt x="625" y="165"/>
                  </a:lnTo>
                  <a:lnTo>
                    <a:pt x="636" y="165"/>
                  </a:lnTo>
                  <a:lnTo>
                    <a:pt x="660" y="150"/>
                  </a:lnTo>
                  <a:lnTo>
                    <a:pt x="673" y="137"/>
                  </a:lnTo>
                  <a:lnTo>
                    <a:pt x="685" y="123"/>
                  </a:lnTo>
                  <a:lnTo>
                    <a:pt x="697" y="109"/>
                  </a:lnTo>
                  <a:lnTo>
                    <a:pt x="709" y="96"/>
                  </a:lnTo>
                  <a:lnTo>
                    <a:pt x="709" y="82"/>
                  </a:lnTo>
                  <a:lnTo>
                    <a:pt x="709" y="54"/>
                  </a:lnTo>
                  <a:lnTo>
                    <a:pt x="709" y="41"/>
                  </a:lnTo>
                  <a:lnTo>
                    <a:pt x="709" y="13"/>
                  </a:lnTo>
                  <a:lnTo>
                    <a:pt x="720" y="13"/>
                  </a:lnTo>
                  <a:lnTo>
                    <a:pt x="733" y="13"/>
                  </a:lnTo>
                  <a:lnTo>
                    <a:pt x="744" y="13"/>
                  </a:lnTo>
                  <a:lnTo>
                    <a:pt x="757" y="13"/>
                  </a:lnTo>
                  <a:lnTo>
                    <a:pt x="769" y="13"/>
                  </a:lnTo>
                  <a:lnTo>
                    <a:pt x="780" y="13"/>
                  </a:lnTo>
                  <a:lnTo>
                    <a:pt x="793" y="13"/>
                  </a:lnTo>
                  <a:lnTo>
                    <a:pt x="804" y="13"/>
                  </a:lnTo>
                  <a:lnTo>
                    <a:pt x="817" y="13"/>
                  </a:lnTo>
                  <a:lnTo>
                    <a:pt x="829" y="13"/>
                  </a:lnTo>
                  <a:lnTo>
                    <a:pt x="841" y="13"/>
                  </a:lnTo>
                  <a:lnTo>
                    <a:pt x="853" y="13"/>
                  </a:lnTo>
                  <a:lnTo>
                    <a:pt x="864" y="0"/>
                  </a:lnTo>
                  <a:lnTo>
                    <a:pt x="877" y="0"/>
                  </a:lnTo>
                  <a:lnTo>
                    <a:pt x="889" y="0"/>
                  </a:lnTo>
                  <a:lnTo>
                    <a:pt x="901" y="0"/>
                  </a:lnTo>
                  <a:lnTo>
                    <a:pt x="913" y="0"/>
                  </a:lnTo>
                  <a:lnTo>
                    <a:pt x="924" y="0"/>
                  </a:lnTo>
                  <a:lnTo>
                    <a:pt x="937" y="0"/>
                  </a:lnTo>
                  <a:lnTo>
                    <a:pt x="948" y="0"/>
                  </a:lnTo>
                  <a:lnTo>
                    <a:pt x="1033" y="28"/>
                  </a:lnTo>
                  <a:lnTo>
                    <a:pt x="1045" y="28"/>
                  </a:lnTo>
                  <a:lnTo>
                    <a:pt x="1057" y="41"/>
                  </a:lnTo>
                  <a:lnTo>
                    <a:pt x="1057" y="54"/>
                  </a:lnTo>
                  <a:lnTo>
                    <a:pt x="1068" y="69"/>
                  </a:lnTo>
                  <a:lnTo>
                    <a:pt x="1068" y="82"/>
                  </a:lnTo>
                  <a:lnTo>
                    <a:pt x="1068" y="96"/>
                  </a:lnTo>
                  <a:lnTo>
                    <a:pt x="1068" y="109"/>
                  </a:lnTo>
                  <a:lnTo>
                    <a:pt x="1081" y="123"/>
                  </a:lnTo>
                  <a:lnTo>
                    <a:pt x="1081" y="137"/>
                  </a:lnTo>
                  <a:lnTo>
                    <a:pt x="1092" y="137"/>
                  </a:lnTo>
                  <a:lnTo>
                    <a:pt x="1285" y="219"/>
                  </a:lnTo>
                  <a:lnTo>
                    <a:pt x="1309" y="233"/>
                  </a:lnTo>
                  <a:lnTo>
                    <a:pt x="1296" y="233"/>
                  </a:lnTo>
                  <a:lnTo>
                    <a:pt x="1296" y="247"/>
                  </a:lnTo>
                  <a:lnTo>
                    <a:pt x="1285" y="247"/>
                  </a:lnTo>
                  <a:lnTo>
                    <a:pt x="1273" y="261"/>
                  </a:lnTo>
                  <a:lnTo>
                    <a:pt x="1261" y="261"/>
                  </a:lnTo>
                  <a:lnTo>
                    <a:pt x="1249" y="274"/>
                  </a:lnTo>
                  <a:lnTo>
                    <a:pt x="1236" y="274"/>
                  </a:lnTo>
                  <a:lnTo>
                    <a:pt x="1236" y="287"/>
                  </a:lnTo>
                  <a:lnTo>
                    <a:pt x="1249" y="302"/>
                  </a:lnTo>
                  <a:lnTo>
                    <a:pt x="1249" y="330"/>
                  </a:lnTo>
                  <a:lnTo>
                    <a:pt x="1261" y="357"/>
                  </a:lnTo>
                  <a:lnTo>
                    <a:pt x="1273" y="384"/>
                  </a:lnTo>
                  <a:lnTo>
                    <a:pt x="1273" y="411"/>
                  </a:lnTo>
                  <a:lnTo>
                    <a:pt x="1273" y="439"/>
                  </a:lnTo>
                  <a:lnTo>
                    <a:pt x="1273" y="467"/>
                  </a:lnTo>
                  <a:lnTo>
                    <a:pt x="1261" y="480"/>
                  </a:lnTo>
                  <a:lnTo>
                    <a:pt x="1249" y="467"/>
                  </a:lnTo>
                  <a:lnTo>
                    <a:pt x="1236" y="452"/>
                  </a:lnTo>
                  <a:lnTo>
                    <a:pt x="1225" y="439"/>
                  </a:lnTo>
                  <a:lnTo>
                    <a:pt x="1212" y="439"/>
                  </a:lnTo>
                  <a:lnTo>
                    <a:pt x="1212" y="426"/>
                  </a:lnTo>
                  <a:lnTo>
                    <a:pt x="1201" y="411"/>
                  </a:lnTo>
                  <a:lnTo>
                    <a:pt x="1189" y="411"/>
                  </a:lnTo>
                  <a:lnTo>
                    <a:pt x="997" y="522"/>
                  </a:lnTo>
                  <a:lnTo>
                    <a:pt x="985" y="522"/>
                  </a:lnTo>
                  <a:lnTo>
                    <a:pt x="985" y="535"/>
                  </a:lnTo>
                  <a:lnTo>
                    <a:pt x="985" y="548"/>
                  </a:lnTo>
                  <a:lnTo>
                    <a:pt x="997" y="563"/>
                  </a:lnTo>
                  <a:lnTo>
                    <a:pt x="1008" y="576"/>
                  </a:lnTo>
                  <a:lnTo>
                    <a:pt x="1021" y="590"/>
                  </a:lnTo>
                  <a:lnTo>
                    <a:pt x="1021" y="604"/>
                  </a:lnTo>
                  <a:lnTo>
                    <a:pt x="1033" y="631"/>
                  </a:lnTo>
                  <a:lnTo>
                    <a:pt x="1033" y="644"/>
                  </a:lnTo>
                  <a:lnTo>
                    <a:pt x="1033" y="659"/>
                  </a:lnTo>
                  <a:lnTo>
                    <a:pt x="1033" y="672"/>
                  </a:lnTo>
                  <a:lnTo>
                    <a:pt x="1033" y="687"/>
                  </a:lnTo>
                  <a:lnTo>
                    <a:pt x="1021" y="700"/>
                  </a:lnTo>
                  <a:lnTo>
                    <a:pt x="1008" y="713"/>
                  </a:lnTo>
                  <a:lnTo>
                    <a:pt x="997" y="727"/>
                  </a:lnTo>
                  <a:lnTo>
                    <a:pt x="973" y="878"/>
                  </a:lnTo>
                  <a:lnTo>
                    <a:pt x="1177" y="1057"/>
                  </a:lnTo>
                  <a:lnTo>
                    <a:pt x="1189" y="1057"/>
                  </a:lnTo>
                  <a:lnTo>
                    <a:pt x="1201" y="1070"/>
                  </a:lnTo>
                  <a:lnTo>
                    <a:pt x="1212" y="1098"/>
                  </a:lnTo>
                  <a:lnTo>
                    <a:pt x="1212" y="1111"/>
                  </a:lnTo>
                  <a:lnTo>
                    <a:pt x="1225" y="1138"/>
                  </a:lnTo>
                  <a:lnTo>
                    <a:pt x="1225" y="1166"/>
                  </a:lnTo>
                  <a:lnTo>
                    <a:pt x="1236" y="1194"/>
                  </a:lnTo>
                  <a:lnTo>
                    <a:pt x="1236" y="1235"/>
                  </a:lnTo>
                  <a:lnTo>
                    <a:pt x="1249" y="1262"/>
                  </a:lnTo>
                  <a:lnTo>
                    <a:pt x="1249" y="1290"/>
                  </a:lnTo>
                  <a:lnTo>
                    <a:pt x="1261" y="1318"/>
                  </a:lnTo>
                  <a:lnTo>
                    <a:pt x="1261" y="1358"/>
                  </a:lnTo>
                  <a:lnTo>
                    <a:pt x="1273" y="1372"/>
                  </a:lnTo>
                  <a:lnTo>
                    <a:pt x="1285" y="1386"/>
                  </a:lnTo>
                  <a:lnTo>
                    <a:pt x="1296" y="1414"/>
                  </a:lnTo>
                  <a:lnTo>
                    <a:pt x="1309" y="1427"/>
                  </a:lnTo>
                  <a:lnTo>
                    <a:pt x="1321" y="1455"/>
                  </a:lnTo>
                  <a:lnTo>
                    <a:pt x="1345" y="1468"/>
                  </a:lnTo>
                  <a:lnTo>
                    <a:pt x="1356" y="1482"/>
                  </a:lnTo>
                  <a:lnTo>
                    <a:pt x="1369" y="1482"/>
                  </a:lnTo>
                  <a:lnTo>
                    <a:pt x="1380" y="1495"/>
                  </a:lnTo>
                  <a:lnTo>
                    <a:pt x="1393" y="1495"/>
                  </a:lnTo>
                  <a:lnTo>
                    <a:pt x="1405" y="1510"/>
                  </a:lnTo>
                  <a:lnTo>
                    <a:pt x="1417" y="1523"/>
                  </a:lnTo>
                  <a:lnTo>
                    <a:pt x="1429" y="1523"/>
                  </a:lnTo>
                  <a:lnTo>
                    <a:pt x="1440" y="1536"/>
                  </a:lnTo>
                  <a:lnTo>
                    <a:pt x="1453" y="1551"/>
                  </a:lnTo>
                  <a:lnTo>
                    <a:pt x="1465" y="1551"/>
                  </a:lnTo>
                  <a:lnTo>
                    <a:pt x="1477" y="1564"/>
                  </a:lnTo>
                  <a:lnTo>
                    <a:pt x="1500" y="1578"/>
                  </a:lnTo>
                  <a:lnTo>
                    <a:pt x="1513" y="1578"/>
                  </a:lnTo>
                  <a:lnTo>
                    <a:pt x="1524" y="1578"/>
                  </a:lnTo>
                  <a:lnTo>
                    <a:pt x="1537" y="1592"/>
                  </a:lnTo>
                  <a:lnTo>
                    <a:pt x="1549" y="1592"/>
                  </a:lnTo>
                  <a:lnTo>
                    <a:pt x="1573" y="1592"/>
                  </a:lnTo>
                  <a:lnTo>
                    <a:pt x="1584" y="1578"/>
                  </a:lnTo>
                  <a:lnTo>
                    <a:pt x="1597" y="1578"/>
                  </a:lnTo>
                  <a:lnTo>
                    <a:pt x="1609" y="1578"/>
                  </a:lnTo>
                  <a:lnTo>
                    <a:pt x="1621" y="1578"/>
                  </a:lnTo>
                  <a:lnTo>
                    <a:pt x="1633" y="1578"/>
                  </a:lnTo>
                  <a:lnTo>
                    <a:pt x="1644" y="1578"/>
                  </a:lnTo>
                  <a:lnTo>
                    <a:pt x="1657" y="1578"/>
                  </a:lnTo>
                  <a:lnTo>
                    <a:pt x="1657" y="1592"/>
                  </a:lnTo>
                  <a:lnTo>
                    <a:pt x="1644" y="1605"/>
                  </a:lnTo>
                  <a:lnTo>
                    <a:pt x="1633" y="1619"/>
                  </a:lnTo>
                  <a:lnTo>
                    <a:pt x="1621" y="1632"/>
                  </a:lnTo>
                  <a:lnTo>
                    <a:pt x="1609" y="1660"/>
                  </a:lnTo>
                  <a:lnTo>
                    <a:pt x="1609" y="1675"/>
                  </a:lnTo>
                  <a:lnTo>
                    <a:pt x="1609" y="1688"/>
                  </a:lnTo>
                  <a:lnTo>
                    <a:pt x="1633" y="1701"/>
                  </a:lnTo>
                  <a:lnTo>
                    <a:pt x="1644" y="1715"/>
                  </a:lnTo>
                  <a:lnTo>
                    <a:pt x="1668" y="1729"/>
                  </a:lnTo>
                  <a:lnTo>
                    <a:pt x="1693" y="1743"/>
                  </a:lnTo>
                  <a:lnTo>
                    <a:pt x="1705" y="1756"/>
                  </a:lnTo>
                  <a:lnTo>
                    <a:pt x="1728" y="1784"/>
                  </a:lnTo>
                  <a:lnTo>
                    <a:pt x="1741" y="1797"/>
                  </a:lnTo>
                  <a:lnTo>
                    <a:pt x="1765" y="1812"/>
                  </a:lnTo>
                  <a:lnTo>
                    <a:pt x="1788" y="1825"/>
                  </a:lnTo>
                  <a:lnTo>
                    <a:pt x="1812" y="1839"/>
                  </a:lnTo>
                  <a:lnTo>
                    <a:pt x="1837" y="1852"/>
                  </a:lnTo>
                  <a:lnTo>
                    <a:pt x="1861" y="1866"/>
                  </a:lnTo>
                  <a:lnTo>
                    <a:pt x="1885" y="1880"/>
                  </a:lnTo>
                  <a:lnTo>
                    <a:pt x="1909" y="1908"/>
                  </a:lnTo>
                  <a:lnTo>
                    <a:pt x="1921" y="1921"/>
                  </a:lnTo>
                  <a:lnTo>
                    <a:pt x="1945" y="1934"/>
                  </a:lnTo>
                  <a:lnTo>
                    <a:pt x="1285" y="1934"/>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52" name="Freeform 91"/>
            <p:cNvSpPr>
              <a:spLocks/>
            </p:cNvSpPr>
            <p:nvPr/>
          </p:nvSpPr>
          <p:spPr bwMode="auto">
            <a:xfrm>
              <a:off x="11215588" y="6289675"/>
              <a:ext cx="74612" cy="12700"/>
            </a:xfrm>
            <a:custGeom>
              <a:avLst/>
              <a:gdLst>
                <a:gd name="T0" fmla="*/ 0 w 156"/>
                <a:gd name="T1" fmla="*/ 3933902 h 41"/>
                <a:gd name="T2" fmla="*/ 0 w 156"/>
                <a:gd name="T3" fmla="*/ 3933902 h 41"/>
                <a:gd name="T4" fmla="*/ 2744861 w 156"/>
                <a:gd name="T5" fmla="*/ 2686515 h 41"/>
                <a:gd name="T6" fmla="*/ 5261102 w 156"/>
                <a:gd name="T7" fmla="*/ 2686515 h 41"/>
                <a:gd name="T8" fmla="*/ 10751302 w 156"/>
                <a:gd name="T9" fmla="*/ 2686515 h 41"/>
                <a:gd name="T10" fmla="*/ 13725258 w 156"/>
                <a:gd name="T11" fmla="*/ 2686515 h 41"/>
                <a:gd name="T12" fmla="*/ 16470122 w 156"/>
                <a:gd name="T13" fmla="*/ 2686515 h 41"/>
                <a:gd name="T14" fmla="*/ 19215460 w 156"/>
                <a:gd name="T15" fmla="*/ 1343412 h 41"/>
                <a:gd name="T16" fmla="*/ 21960319 w 156"/>
                <a:gd name="T17" fmla="*/ 1343412 h 41"/>
                <a:gd name="T18" fmla="*/ 27450517 w 156"/>
                <a:gd name="T19" fmla="*/ 0 h 41"/>
                <a:gd name="T20" fmla="*/ 30195376 w 156"/>
                <a:gd name="T21" fmla="*/ 0 h 41"/>
                <a:gd name="T22" fmla="*/ 32940722 w 156"/>
                <a:gd name="T23" fmla="*/ 0 h 41"/>
                <a:gd name="T24" fmla="*/ 35685581 w 156"/>
                <a:gd name="T25" fmla="*/ 0 h 41"/>
                <a:gd name="T26" fmla="*/ 35685581 w 156"/>
                <a:gd name="T27" fmla="*/ 1343412 h 41"/>
                <a:gd name="T28" fmla="*/ 35685581 w 156"/>
                <a:gd name="T29" fmla="*/ 1343412 h 41"/>
                <a:gd name="T30" fmla="*/ 35685581 w 156"/>
                <a:gd name="T31" fmla="*/ 2686515 h 41"/>
                <a:gd name="T32" fmla="*/ 35685581 w 156"/>
                <a:gd name="T33" fmla="*/ 3933902 h 41"/>
                <a:gd name="T34" fmla="*/ 0 w 156"/>
                <a:gd name="T35" fmla="*/ 3933902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41"/>
                <a:gd name="T56" fmla="*/ 156 w 15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41">
                  <a:moveTo>
                    <a:pt x="0" y="41"/>
                  </a:moveTo>
                  <a:lnTo>
                    <a:pt x="0" y="41"/>
                  </a:lnTo>
                  <a:lnTo>
                    <a:pt x="12" y="28"/>
                  </a:lnTo>
                  <a:lnTo>
                    <a:pt x="23" y="28"/>
                  </a:lnTo>
                  <a:lnTo>
                    <a:pt x="47" y="28"/>
                  </a:lnTo>
                  <a:lnTo>
                    <a:pt x="60" y="28"/>
                  </a:lnTo>
                  <a:lnTo>
                    <a:pt x="72" y="28"/>
                  </a:lnTo>
                  <a:lnTo>
                    <a:pt x="84" y="14"/>
                  </a:lnTo>
                  <a:lnTo>
                    <a:pt x="96" y="14"/>
                  </a:lnTo>
                  <a:lnTo>
                    <a:pt x="120" y="0"/>
                  </a:lnTo>
                  <a:lnTo>
                    <a:pt x="132" y="0"/>
                  </a:lnTo>
                  <a:lnTo>
                    <a:pt x="144" y="0"/>
                  </a:lnTo>
                  <a:lnTo>
                    <a:pt x="156" y="0"/>
                  </a:lnTo>
                  <a:lnTo>
                    <a:pt x="156" y="14"/>
                  </a:lnTo>
                  <a:lnTo>
                    <a:pt x="156" y="28"/>
                  </a:lnTo>
                  <a:lnTo>
                    <a:pt x="156" y="41"/>
                  </a:lnTo>
                  <a:lnTo>
                    <a:pt x="0" y="41"/>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53" name="Freeform 92"/>
            <p:cNvSpPr>
              <a:spLocks/>
            </p:cNvSpPr>
            <p:nvPr/>
          </p:nvSpPr>
          <p:spPr bwMode="auto">
            <a:xfrm>
              <a:off x="11188600" y="6062663"/>
              <a:ext cx="387350" cy="239712"/>
            </a:xfrm>
            <a:custGeom>
              <a:avLst/>
              <a:gdLst>
                <a:gd name="T0" fmla="*/ 58940762 w 780"/>
                <a:gd name="T1" fmla="*/ 77435364 h 714"/>
                <a:gd name="T2" fmla="*/ 62146827 w 780"/>
                <a:gd name="T3" fmla="*/ 71348897 h 714"/>
                <a:gd name="T4" fmla="*/ 71025101 w 780"/>
                <a:gd name="T5" fmla="*/ 63571353 h 714"/>
                <a:gd name="T6" fmla="*/ 82862116 w 780"/>
                <a:gd name="T7" fmla="*/ 55681339 h 714"/>
                <a:gd name="T8" fmla="*/ 79902862 w 780"/>
                <a:gd name="T9" fmla="*/ 51060002 h 714"/>
                <a:gd name="T10" fmla="*/ 82862116 w 780"/>
                <a:gd name="T11" fmla="*/ 46551471 h 714"/>
                <a:gd name="T12" fmla="*/ 73737543 w 780"/>
                <a:gd name="T13" fmla="*/ 44973536 h 714"/>
                <a:gd name="T14" fmla="*/ 73737543 w 780"/>
                <a:gd name="T15" fmla="*/ 41930124 h 714"/>
                <a:gd name="T16" fmla="*/ 73737543 w 780"/>
                <a:gd name="T17" fmla="*/ 38773917 h 714"/>
                <a:gd name="T18" fmla="*/ 68065350 w 780"/>
                <a:gd name="T19" fmla="*/ 35618046 h 714"/>
                <a:gd name="T20" fmla="*/ 62146827 w 780"/>
                <a:gd name="T21" fmla="*/ 31109514 h 714"/>
                <a:gd name="T22" fmla="*/ 62146827 w 780"/>
                <a:gd name="T23" fmla="*/ 26488177 h 714"/>
                <a:gd name="T24" fmla="*/ 58940762 w 780"/>
                <a:gd name="T25" fmla="*/ 23331971 h 714"/>
                <a:gd name="T26" fmla="*/ 56227823 w 780"/>
                <a:gd name="T27" fmla="*/ 18598158 h 714"/>
                <a:gd name="T28" fmla="*/ 41431058 w 780"/>
                <a:gd name="T29" fmla="*/ 18598158 h 714"/>
                <a:gd name="T30" fmla="*/ 29593538 w 780"/>
                <a:gd name="T31" fmla="*/ 15667563 h 714"/>
                <a:gd name="T32" fmla="*/ 23428220 w 780"/>
                <a:gd name="T33" fmla="*/ 12511356 h 714"/>
                <a:gd name="T34" fmla="*/ 20715777 w 780"/>
                <a:gd name="T35" fmla="*/ 9355482 h 714"/>
                <a:gd name="T36" fmla="*/ 20715777 w 780"/>
                <a:gd name="T37" fmla="*/ 1690742 h 714"/>
                <a:gd name="T38" fmla="*/ 14796769 w 780"/>
                <a:gd name="T39" fmla="*/ 0 h 714"/>
                <a:gd name="T40" fmla="*/ 5918509 w 780"/>
                <a:gd name="T41" fmla="*/ 1690742 h 714"/>
                <a:gd name="T42" fmla="*/ 2712940 w 780"/>
                <a:gd name="T43" fmla="*/ 1690742 h 714"/>
                <a:gd name="T44" fmla="*/ 162765474 w 780"/>
                <a:gd name="T45" fmla="*/ 0 h 714"/>
                <a:gd name="T46" fmla="*/ 174602986 w 780"/>
                <a:gd name="T47" fmla="*/ 3155873 h 714"/>
                <a:gd name="T48" fmla="*/ 189399751 w 780"/>
                <a:gd name="T49" fmla="*/ 12511356 h 714"/>
                <a:gd name="T50" fmla="*/ 192359005 w 780"/>
                <a:gd name="T51" fmla="*/ 23331971 h 714"/>
                <a:gd name="T52" fmla="*/ 186440498 w 780"/>
                <a:gd name="T53" fmla="*/ 27953307 h 714"/>
                <a:gd name="T54" fmla="*/ 177562240 w 780"/>
                <a:gd name="T55" fmla="*/ 24797436 h 714"/>
                <a:gd name="T56" fmla="*/ 171643236 w 780"/>
                <a:gd name="T57" fmla="*/ 23331971 h 714"/>
                <a:gd name="T58" fmla="*/ 171643236 w 780"/>
                <a:gd name="T59" fmla="*/ 21754030 h 714"/>
                <a:gd name="T60" fmla="*/ 165477917 w 780"/>
                <a:gd name="T61" fmla="*/ 15667563 h 714"/>
                <a:gd name="T62" fmla="*/ 159559409 w 780"/>
                <a:gd name="T63" fmla="*/ 12511356 h 714"/>
                <a:gd name="T64" fmla="*/ 147968709 w 780"/>
                <a:gd name="T65" fmla="*/ 12511356 h 714"/>
                <a:gd name="T66" fmla="*/ 139090451 w 780"/>
                <a:gd name="T67" fmla="*/ 10820612 h 714"/>
                <a:gd name="T68" fmla="*/ 129965847 w 780"/>
                <a:gd name="T69" fmla="*/ 7890016 h 714"/>
                <a:gd name="T70" fmla="*/ 124046843 w 780"/>
                <a:gd name="T71" fmla="*/ 7890016 h 714"/>
                <a:gd name="T72" fmla="*/ 121333904 w 780"/>
                <a:gd name="T73" fmla="*/ 10820612 h 714"/>
                <a:gd name="T74" fmla="*/ 112456143 w 780"/>
                <a:gd name="T75" fmla="*/ 15667563 h 714"/>
                <a:gd name="T76" fmla="*/ 106537139 w 780"/>
                <a:gd name="T77" fmla="*/ 21754030 h 714"/>
                <a:gd name="T78" fmla="*/ 100618631 w 780"/>
                <a:gd name="T79" fmla="*/ 27953307 h 714"/>
                <a:gd name="T80" fmla="*/ 112456143 w 780"/>
                <a:gd name="T81" fmla="*/ 35618046 h 714"/>
                <a:gd name="T82" fmla="*/ 129965847 w 780"/>
                <a:gd name="T83" fmla="*/ 41930124 h 714"/>
                <a:gd name="T84" fmla="*/ 133171447 w 780"/>
                <a:gd name="T85" fmla="*/ 46551471 h 714"/>
                <a:gd name="T86" fmla="*/ 127252908 w 780"/>
                <a:gd name="T87" fmla="*/ 51060002 h 714"/>
                <a:gd name="T88" fmla="*/ 124046843 w 780"/>
                <a:gd name="T89" fmla="*/ 55681339 h 714"/>
                <a:gd name="T90" fmla="*/ 112456143 w 780"/>
                <a:gd name="T91" fmla="*/ 57372081 h 714"/>
                <a:gd name="T92" fmla="*/ 106537139 w 780"/>
                <a:gd name="T93" fmla="*/ 57372081 h 714"/>
                <a:gd name="T94" fmla="*/ 100618631 w 780"/>
                <a:gd name="T95" fmla="*/ 61993417 h 714"/>
                <a:gd name="T96" fmla="*/ 100618631 w 780"/>
                <a:gd name="T97" fmla="*/ 72814027 h 714"/>
                <a:gd name="T98" fmla="*/ 100618631 w 780"/>
                <a:gd name="T99" fmla="*/ 74279493 h 714"/>
                <a:gd name="T100" fmla="*/ 97659378 w 780"/>
                <a:gd name="T101" fmla="*/ 75857428 h 714"/>
                <a:gd name="T102" fmla="*/ 91740374 w 780"/>
                <a:gd name="T103" fmla="*/ 75857428 h 714"/>
                <a:gd name="T104" fmla="*/ 85821866 w 780"/>
                <a:gd name="T105" fmla="*/ 77435364 h 714"/>
                <a:gd name="T106" fmla="*/ 56227823 w 780"/>
                <a:gd name="T107" fmla="*/ 80478765 h 7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0"/>
                <a:gd name="T163" fmla="*/ 0 h 714"/>
                <a:gd name="T164" fmla="*/ 780 w 780"/>
                <a:gd name="T165" fmla="*/ 714 h 7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0" h="714">
                  <a:moveTo>
                    <a:pt x="228" y="714"/>
                  </a:moveTo>
                  <a:lnTo>
                    <a:pt x="228" y="701"/>
                  </a:lnTo>
                  <a:lnTo>
                    <a:pt x="239" y="687"/>
                  </a:lnTo>
                  <a:lnTo>
                    <a:pt x="252" y="673"/>
                  </a:lnTo>
                  <a:lnTo>
                    <a:pt x="252" y="646"/>
                  </a:lnTo>
                  <a:lnTo>
                    <a:pt x="252" y="633"/>
                  </a:lnTo>
                  <a:lnTo>
                    <a:pt x="252" y="605"/>
                  </a:lnTo>
                  <a:lnTo>
                    <a:pt x="264" y="577"/>
                  </a:lnTo>
                  <a:lnTo>
                    <a:pt x="288" y="564"/>
                  </a:lnTo>
                  <a:lnTo>
                    <a:pt x="312" y="536"/>
                  </a:lnTo>
                  <a:lnTo>
                    <a:pt x="324" y="522"/>
                  </a:lnTo>
                  <a:lnTo>
                    <a:pt x="336" y="494"/>
                  </a:lnTo>
                  <a:lnTo>
                    <a:pt x="336" y="481"/>
                  </a:lnTo>
                  <a:lnTo>
                    <a:pt x="312" y="468"/>
                  </a:lnTo>
                  <a:lnTo>
                    <a:pt x="324" y="453"/>
                  </a:lnTo>
                  <a:lnTo>
                    <a:pt x="324" y="440"/>
                  </a:lnTo>
                  <a:lnTo>
                    <a:pt x="336" y="426"/>
                  </a:lnTo>
                  <a:lnTo>
                    <a:pt x="336" y="413"/>
                  </a:lnTo>
                  <a:lnTo>
                    <a:pt x="324" y="413"/>
                  </a:lnTo>
                  <a:lnTo>
                    <a:pt x="312" y="413"/>
                  </a:lnTo>
                  <a:lnTo>
                    <a:pt x="299" y="399"/>
                  </a:lnTo>
                  <a:lnTo>
                    <a:pt x="299" y="385"/>
                  </a:lnTo>
                  <a:lnTo>
                    <a:pt x="299" y="372"/>
                  </a:lnTo>
                  <a:lnTo>
                    <a:pt x="299" y="357"/>
                  </a:lnTo>
                  <a:lnTo>
                    <a:pt x="299" y="344"/>
                  </a:lnTo>
                  <a:lnTo>
                    <a:pt x="288" y="330"/>
                  </a:lnTo>
                  <a:lnTo>
                    <a:pt x="276" y="330"/>
                  </a:lnTo>
                  <a:lnTo>
                    <a:pt x="276" y="316"/>
                  </a:lnTo>
                  <a:lnTo>
                    <a:pt x="264" y="303"/>
                  </a:lnTo>
                  <a:lnTo>
                    <a:pt x="252" y="289"/>
                  </a:lnTo>
                  <a:lnTo>
                    <a:pt x="252" y="276"/>
                  </a:lnTo>
                  <a:lnTo>
                    <a:pt x="252" y="261"/>
                  </a:lnTo>
                  <a:lnTo>
                    <a:pt x="252" y="235"/>
                  </a:lnTo>
                  <a:lnTo>
                    <a:pt x="252" y="220"/>
                  </a:lnTo>
                  <a:lnTo>
                    <a:pt x="264" y="207"/>
                  </a:lnTo>
                  <a:lnTo>
                    <a:pt x="239" y="207"/>
                  </a:lnTo>
                  <a:lnTo>
                    <a:pt x="239" y="193"/>
                  </a:lnTo>
                  <a:lnTo>
                    <a:pt x="228" y="193"/>
                  </a:lnTo>
                  <a:lnTo>
                    <a:pt x="228" y="165"/>
                  </a:lnTo>
                  <a:lnTo>
                    <a:pt x="204" y="165"/>
                  </a:lnTo>
                  <a:lnTo>
                    <a:pt x="180" y="165"/>
                  </a:lnTo>
                  <a:lnTo>
                    <a:pt x="168" y="165"/>
                  </a:lnTo>
                  <a:lnTo>
                    <a:pt x="155" y="152"/>
                  </a:lnTo>
                  <a:lnTo>
                    <a:pt x="144" y="152"/>
                  </a:lnTo>
                  <a:lnTo>
                    <a:pt x="120" y="139"/>
                  </a:lnTo>
                  <a:lnTo>
                    <a:pt x="108" y="139"/>
                  </a:lnTo>
                  <a:lnTo>
                    <a:pt x="95" y="124"/>
                  </a:lnTo>
                  <a:lnTo>
                    <a:pt x="95" y="111"/>
                  </a:lnTo>
                  <a:lnTo>
                    <a:pt x="84" y="96"/>
                  </a:lnTo>
                  <a:lnTo>
                    <a:pt x="84" y="83"/>
                  </a:lnTo>
                  <a:lnTo>
                    <a:pt x="84" y="56"/>
                  </a:lnTo>
                  <a:lnTo>
                    <a:pt x="84" y="42"/>
                  </a:lnTo>
                  <a:lnTo>
                    <a:pt x="84" y="15"/>
                  </a:lnTo>
                  <a:lnTo>
                    <a:pt x="84" y="0"/>
                  </a:lnTo>
                  <a:lnTo>
                    <a:pt x="71" y="0"/>
                  </a:lnTo>
                  <a:lnTo>
                    <a:pt x="60" y="0"/>
                  </a:lnTo>
                  <a:lnTo>
                    <a:pt x="48" y="15"/>
                  </a:lnTo>
                  <a:lnTo>
                    <a:pt x="36" y="15"/>
                  </a:lnTo>
                  <a:lnTo>
                    <a:pt x="24" y="15"/>
                  </a:lnTo>
                  <a:lnTo>
                    <a:pt x="11" y="15"/>
                  </a:lnTo>
                  <a:lnTo>
                    <a:pt x="0" y="0"/>
                  </a:lnTo>
                  <a:lnTo>
                    <a:pt x="660" y="0"/>
                  </a:lnTo>
                  <a:lnTo>
                    <a:pt x="684" y="15"/>
                  </a:lnTo>
                  <a:lnTo>
                    <a:pt x="708" y="28"/>
                  </a:lnTo>
                  <a:lnTo>
                    <a:pt x="731" y="56"/>
                  </a:lnTo>
                  <a:lnTo>
                    <a:pt x="744" y="83"/>
                  </a:lnTo>
                  <a:lnTo>
                    <a:pt x="768" y="111"/>
                  </a:lnTo>
                  <a:lnTo>
                    <a:pt x="768" y="139"/>
                  </a:lnTo>
                  <a:lnTo>
                    <a:pt x="780" y="165"/>
                  </a:lnTo>
                  <a:lnTo>
                    <a:pt x="780" y="207"/>
                  </a:lnTo>
                  <a:lnTo>
                    <a:pt x="768" y="235"/>
                  </a:lnTo>
                  <a:lnTo>
                    <a:pt x="768" y="248"/>
                  </a:lnTo>
                  <a:lnTo>
                    <a:pt x="756" y="248"/>
                  </a:lnTo>
                  <a:lnTo>
                    <a:pt x="744" y="235"/>
                  </a:lnTo>
                  <a:lnTo>
                    <a:pt x="731" y="235"/>
                  </a:lnTo>
                  <a:lnTo>
                    <a:pt x="720" y="220"/>
                  </a:lnTo>
                  <a:lnTo>
                    <a:pt x="708" y="220"/>
                  </a:lnTo>
                  <a:lnTo>
                    <a:pt x="696" y="207"/>
                  </a:lnTo>
                  <a:lnTo>
                    <a:pt x="696" y="193"/>
                  </a:lnTo>
                  <a:lnTo>
                    <a:pt x="696" y="179"/>
                  </a:lnTo>
                  <a:lnTo>
                    <a:pt x="684" y="165"/>
                  </a:lnTo>
                  <a:lnTo>
                    <a:pt x="671" y="139"/>
                  </a:lnTo>
                  <a:lnTo>
                    <a:pt x="671" y="124"/>
                  </a:lnTo>
                  <a:lnTo>
                    <a:pt x="660" y="124"/>
                  </a:lnTo>
                  <a:lnTo>
                    <a:pt x="647" y="111"/>
                  </a:lnTo>
                  <a:lnTo>
                    <a:pt x="636" y="111"/>
                  </a:lnTo>
                  <a:lnTo>
                    <a:pt x="624" y="111"/>
                  </a:lnTo>
                  <a:lnTo>
                    <a:pt x="600" y="111"/>
                  </a:lnTo>
                  <a:lnTo>
                    <a:pt x="587" y="111"/>
                  </a:lnTo>
                  <a:lnTo>
                    <a:pt x="576" y="96"/>
                  </a:lnTo>
                  <a:lnTo>
                    <a:pt x="564" y="96"/>
                  </a:lnTo>
                  <a:lnTo>
                    <a:pt x="552" y="83"/>
                  </a:lnTo>
                  <a:lnTo>
                    <a:pt x="540" y="83"/>
                  </a:lnTo>
                  <a:lnTo>
                    <a:pt x="527" y="70"/>
                  </a:lnTo>
                  <a:lnTo>
                    <a:pt x="516" y="56"/>
                  </a:lnTo>
                  <a:lnTo>
                    <a:pt x="503" y="70"/>
                  </a:lnTo>
                  <a:lnTo>
                    <a:pt x="492" y="70"/>
                  </a:lnTo>
                  <a:lnTo>
                    <a:pt x="492" y="83"/>
                  </a:lnTo>
                  <a:lnTo>
                    <a:pt x="492" y="96"/>
                  </a:lnTo>
                  <a:lnTo>
                    <a:pt x="468" y="96"/>
                  </a:lnTo>
                  <a:lnTo>
                    <a:pt x="468" y="111"/>
                  </a:lnTo>
                  <a:lnTo>
                    <a:pt x="456" y="139"/>
                  </a:lnTo>
                  <a:lnTo>
                    <a:pt x="443" y="152"/>
                  </a:lnTo>
                  <a:lnTo>
                    <a:pt x="443" y="179"/>
                  </a:lnTo>
                  <a:lnTo>
                    <a:pt x="432" y="193"/>
                  </a:lnTo>
                  <a:lnTo>
                    <a:pt x="420" y="207"/>
                  </a:lnTo>
                  <a:lnTo>
                    <a:pt x="408" y="220"/>
                  </a:lnTo>
                  <a:lnTo>
                    <a:pt x="408" y="248"/>
                  </a:lnTo>
                  <a:lnTo>
                    <a:pt x="420" y="276"/>
                  </a:lnTo>
                  <a:lnTo>
                    <a:pt x="443" y="303"/>
                  </a:lnTo>
                  <a:lnTo>
                    <a:pt x="456" y="316"/>
                  </a:lnTo>
                  <a:lnTo>
                    <a:pt x="480" y="344"/>
                  </a:lnTo>
                  <a:lnTo>
                    <a:pt x="503" y="357"/>
                  </a:lnTo>
                  <a:lnTo>
                    <a:pt x="527" y="372"/>
                  </a:lnTo>
                  <a:lnTo>
                    <a:pt x="540" y="399"/>
                  </a:lnTo>
                  <a:lnTo>
                    <a:pt x="540" y="413"/>
                  </a:lnTo>
                  <a:lnTo>
                    <a:pt x="527" y="426"/>
                  </a:lnTo>
                  <a:lnTo>
                    <a:pt x="516" y="453"/>
                  </a:lnTo>
                  <a:lnTo>
                    <a:pt x="516" y="468"/>
                  </a:lnTo>
                  <a:lnTo>
                    <a:pt x="516" y="481"/>
                  </a:lnTo>
                  <a:lnTo>
                    <a:pt x="503" y="494"/>
                  </a:lnTo>
                  <a:lnTo>
                    <a:pt x="492" y="509"/>
                  </a:lnTo>
                  <a:lnTo>
                    <a:pt x="480" y="509"/>
                  </a:lnTo>
                  <a:lnTo>
                    <a:pt x="456" y="509"/>
                  </a:lnTo>
                  <a:lnTo>
                    <a:pt x="443" y="509"/>
                  </a:lnTo>
                  <a:lnTo>
                    <a:pt x="432" y="509"/>
                  </a:lnTo>
                  <a:lnTo>
                    <a:pt x="420" y="509"/>
                  </a:lnTo>
                  <a:lnTo>
                    <a:pt x="420" y="522"/>
                  </a:lnTo>
                  <a:lnTo>
                    <a:pt x="408" y="550"/>
                  </a:lnTo>
                  <a:lnTo>
                    <a:pt x="408" y="577"/>
                  </a:lnTo>
                  <a:lnTo>
                    <a:pt x="396" y="618"/>
                  </a:lnTo>
                  <a:lnTo>
                    <a:pt x="408" y="646"/>
                  </a:lnTo>
                  <a:lnTo>
                    <a:pt x="408" y="659"/>
                  </a:lnTo>
                  <a:lnTo>
                    <a:pt x="408" y="673"/>
                  </a:lnTo>
                  <a:lnTo>
                    <a:pt x="396" y="673"/>
                  </a:lnTo>
                  <a:lnTo>
                    <a:pt x="383" y="673"/>
                  </a:lnTo>
                  <a:lnTo>
                    <a:pt x="372" y="673"/>
                  </a:lnTo>
                  <a:lnTo>
                    <a:pt x="359" y="687"/>
                  </a:lnTo>
                  <a:lnTo>
                    <a:pt x="348" y="687"/>
                  </a:lnTo>
                  <a:lnTo>
                    <a:pt x="348" y="701"/>
                  </a:lnTo>
                  <a:lnTo>
                    <a:pt x="348" y="714"/>
                  </a:lnTo>
                  <a:lnTo>
                    <a:pt x="228" y="714"/>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54" name="Freeform 93"/>
            <p:cNvSpPr>
              <a:spLocks/>
            </p:cNvSpPr>
            <p:nvPr/>
          </p:nvSpPr>
          <p:spPr bwMode="auto">
            <a:xfrm>
              <a:off x="11294963" y="6302375"/>
              <a:ext cx="66675" cy="23813"/>
            </a:xfrm>
            <a:custGeom>
              <a:avLst/>
              <a:gdLst>
                <a:gd name="T0" fmla="*/ 3267074 w 133"/>
                <a:gd name="T1" fmla="*/ 0 h 69"/>
                <a:gd name="T2" fmla="*/ 3267074 w 133"/>
                <a:gd name="T3" fmla="*/ 0 h 69"/>
                <a:gd name="T4" fmla="*/ 0 w 133"/>
                <a:gd name="T5" fmla="*/ 3334855 h 69"/>
                <a:gd name="T6" fmla="*/ 3267074 w 133"/>
                <a:gd name="T7" fmla="*/ 4883390 h 69"/>
                <a:gd name="T8" fmla="*/ 6031831 w 133"/>
                <a:gd name="T9" fmla="*/ 8218245 h 69"/>
                <a:gd name="T10" fmla="*/ 6031831 w 133"/>
                <a:gd name="T11" fmla="*/ 8218245 h 69"/>
                <a:gd name="T12" fmla="*/ 9298906 w 133"/>
                <a:gd name="T13" fmla="*/ 8218245 h 69"/>
                <a:gd name="T14" fmla="*/ 12314319 w 133"/>
                <a:gd name="T15" fmla="*/ 8218245 h 69"/>
                <a:gd name="T16" fmla="*/ 12314319 w 133"/>
                <a:gd name="T17" fmla="*/ 6669710 h 69"/>
                <a:gd name="T18" fmla="*/ 15330234 w 133"/>
                <a:gd name="T19" fmla="*/ 6669710 h 69"/>
                <a:gd name="T20" fmla="*/ 15330234 w 133"/>
                <a:gd name="T21" fmla="*/ 8218245 h 69"/>
                <a:gd name="T22" fmla="*/ 18346152 w 133"/>
                <a:gd name="T23" fmla="*/ 8218245 h 69"/>
                <a:gd name="T24" fmla="*/ 21110907 w 133"/>
                <a:gd name="T25" fmla="*/ 8218245 h 69"/>
                <a:gd name="T26" fmla="*/ 21110907 w 133"/>
                <a:gd name="T27" fmla="*/ 8218245 h 69"/>
                <a:gd name="T28" fmla="*/ 24377981 w 133"/>
                <a:gd name="T29" fmla="*/ 6669710 h 69"/>
                <a:gd name="T30" fmla="*/ 27393394 w 133"/>
                <a:gd name="T31" fmla="*/ 4883390 h 69"/>
                <a:gd name="T32" fmla="*/ 27393394 w 133"/>
                <a:gd name="T33" fmla="*/ 3334855 h 69"/>
                <a:gd name="T34" fmla="*/ 30409308 w 133"/>
                <a:gd name="T35" fmla="*/ 1786665 h 69"/>
                <a:gd name="T36" fmla="*/ 33425231 w 133"/>
                <a:gd name="T37" fmla="*/ 0 h 69"/>
                <a:gd name="T38" fmla="*/ 33425231 w 133"/>
                <a:gd name="T39" fmla="*/ 0 h 69"/>
                <a:gd name="T40" fmla="*/ 3267074 w 133"/>
                <a:gd name="T41" fmla="*/ 0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69"/>
                <a:gd name="T65" fmla="*/ 133 w 133"/>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69">
                  <a:moveTo>
                    <a:pt x="13" y="0"/>
                  </a:moveTo>
                  <a:lnTo>
                    <a:pt x="13" y="0"/>
                  </a:lnTo>
                  <a:lnTo>
                    <a:pt x="0" y="28"/>
                  </a:lnTo>
                  <a:lnTo>
                    <a:pt x="13" y="41"/>
                  </a:lnTo>
                  <a:lnTo>
                    <a:pt x="24" y="69"/>
                  </a:lnTo>
                  <a:lnTo>
                    <a:pt x="37" y="69"/>
                  </a:lnTo>
                  <a:lnTo>
                    <a:pt x="49" y="69"/>
                  </a:lnTo>
                  <a:lnTo>
                    <a:pt x="49" y="56"/>
                  </a:lnTo>
                  <a:lnTo>
                    <a:pt x="61" y="56"/>
                  </a:lnTo>
                  <a:lnTo>
                    <a:pt x="61" y="69"/>
                  </a:lnTo>
                  <a:lnTo>
                    <a:pt x="73" y="69"/>
                  </a:lnTo>
                  <a:lnTo>
                    <a:pt x="84" y="69"/>
                  </a:lnTo>
                  <a:lnTo>
                    <a:pt x="97" y="56"/>
                  </a:lnTo>
                  <a:lnTo>
                    <a:pt x="109" y="41"/>
                  </a:lnTo>
                  <a:lnTo>
                    <a:pt x="109" y="28"/>
                  </a:lnTo>
                  <a:lnTo>
                    <a:pt x="121" y="15"/>
                  </a:lnTo>
                  <a:lnTo>
                    <a:pt x="133" y="0"/>
                  </a:lnTo>
                  <a:lnTo>
                    <a:pt x="13" y="0"/>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55" name="Freeform 94"/>
            <p:cNvSpPr>
              <a:spLocks/>
            </p:cNvSpPr>
            <p:nvPr/>
          </p:nvSpPr>
          <p:spPr bwMode="auto">
            <a:xfrm>
              <a:off x="10825063" y="5375275"/>
              <a:ext cx="25400" cy="25400"/>
            </a:xfrm>
            <a:custGeom>
              <a:avLst/>
              <a:gdLst>
                <a:gd name="T0" fmla="*/ 10513980 w 47"/>
                <a:gd name="T1" fmla="*/ 7867804 h 82"/>
                <a:gd name="T2" fmla="*/ 10513980 w 47"/>
                <a:gd name="T3" fmla="*/ 6620417 h 82"/>
                <a:gd name="T4" fmla="*/ 13726808 w 47"/>
                <a:gd name="T5" fmla="*/ 5373030 h 82"/>
                <a:gd name="T6" fmla="*/ 13726808 w 47"/>
                <a:gd name="T7" fmla="*/ 2686515 h 82"/>
                <a:gd name="T8" fmla="*/ 13726808 w 47"/>
                <a:gd name="T9" fmla="*/ 0 h 82"/>
                <a:gd name="T10" fmla="*/ 13726808 w 47"/>
                <a:gd name="T11" fmla="*/ 0 h 82"/>
                <a:gd name="T12" fmla="*/ 10513980 w 47"/>
                <a:gd name="T13" fmla="*/ 0 h 82"/>
                <a:gd name="T14" fmla="*/ 10513980 w 47"/>
                <a:gd name="T15" fmla="*/ 0 h 82"/>
                <a:gd name="T16" fmla="*/ 6717489 w 47"/>
                <a:gd name="T17" fmla="*/ 0 h 82"/>
                <a:gd name="T18" fmla="*/ 6717489 w 47"/>
                <a:gd name="T19" fmla="*/ 1247388 h 82"/>
                <a:gd name="T20" fmla="*/ 3504659 w 47"/>
                <a:gd name="T21" fmla="*/ 1247388 h 82"/>
                <a:gd name="T22" fmla="*/ 0 w 47"/>
                <a:gd name="T23" fmla="*/ 2686515 h 82"/>
                <a:gd name="T24" fmla="*/ 0 w 47"/>
                <a:gd name="T25" fmla="*/ 3933902 h 82"/>
                <a:gd name="T26" fmla="*/ 0 w 47"/>
                <a:gd name="T27" fmla="*/ 5373030 h 82"/>
                <a:gd name="T28" fmla="*/ 3504659 w 47"/>
                <a:gd name="T29" fmla="*/ 6620417 h 82"/>
                <a:gd name="T30" fmla="*/ 6717489 w 47"/>
                <a:gd name="T31" fmla="*/ 7867804 h 82"/>
                <a:gd name="T32" fmla="*/ 10513980 w 47"/>
                <a:gd name="T33" fmla="*/ 7867804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82"/>
                <a:gd name="T53" fmla="*/ 47 w 47"/>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82">
                  <a:moveTo>
                    <a:pt x="36" y="82"/>
                  </a:moveTo>
                  <a:lnTo>
                    <a:pt x="36" y="69"/>
                  </a:lnTo>
                  <a:lnTo>
                    <a:pt x="47" y="56"/>
                  </a:lnTo>
                  <a:lnTo>
                    <a:pt x="47" y="28"/>
                  </a:lnTo>
                  <a:lnTo>
                    <a:pt x="47" y="0"/>
                  </a:lnTo>
                  <a:lnTo>
                    <a:pt x="36" y="0"/>
                  </a:lnTo>
                  <a:lnTo>
                    <a:pt x="23" y="0"/>
                  </a:lnTo>
                  <a:lnTo>
                    <a:pt x="23" y="13"/>
                  </a:lnTo>
                  <a:lnTo>
                    <a:pt x="12" y="13"/>
                  </a:lnTo>
                  <a:lnTo>
                    <a:pt x="0" y="28"/>
                  </a:lnTo>
                  <a:lnTo>
                    <a:pt x="0" y="41"/>
                  </a:lnTo>
                  <a:lnTo>
                    <a:pt x="0" y="56"/>
                  </a:lnTo>
                  <a:lnTo>
                    <a:pt x="12" y="69"/>
                  </a:lnTo>
                  <a:lnTo>
                    <a:pt x="23" y="82"/>
                  </a:lnTo>
                  <a:lnTo>
                    <a:pt x="36" y="82"/>
                  </a:lnTo>
                </a:path>
              </a:pathLst>
            </a:custGeom>
            <a:solidFill>
              <a:srgbClr val="8CC68C"/>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56" name="Freeform 95"/>
            <p:cNvSpPr>
              <a:spLocks/>
            </p:cNvSpPr>
            <p:nvPr/>
          </p:nvSpPr>
          <p:spPr bwMode="auto">
            <a:xfrm>
              <a:off x="10582175" y="5072063"/>
              <a:ext cx="65088" cy="53975"/>
            </a:xfrm>
            <a:custGeom>
              <a:avLst/>
              <a:gdLst>
                <a:gd name="T0" fmla="*/ 23231030 w 133"/>
                <a:gd name="T1" fmla="*/ 17656366 h 165"/>
                <a:gd name="T2" fmla="*/ 23231030 w 133"/>
                <a:gd name="T3" fmla="*/ 16158151 h 165"/>
                <a:gd name="T4" fmla="*/ 23231030 w 133"/>
                <a:gd name="T5" fmla="*/ 16158151 h 165"/>
                <a:gd name="T6" fmla="*/ 23231030 w 133"/>
                <a:gd name="T7" fmla="*/ 14767233 h 165"/>
                <a:gd name="T8" fmla="*/ 25865380 w 133"/>
                <a:gd name="T9" fmla="*/ 14767233 h 165"/>
                <a:gd name="T10" fmla="*/ 25865380 w 133"/>
                <a:gd name="T11" fmla="*/ 13269018 h 165"/>
                <a:gd name="T12" fmla="*/ 28978836 w 133"/>
                <a:gd name="T13" fmla="*/ 13269018 h 165"/>
                <a:gd name="T14" fmla="*/ 28978836 w 133"/>
                <a:gd name="T15" fmla="*/ 13269018 h 165"/>
                <a:gd name="T16" fmla="*/ 31852984 w 133"/>
                <a:gd name="T17" fmla="*/ 11877772 h 165"/>
                <a:gd name="T18" fmla="*/ 28978836 w 133"/>
                <a:gd name="T19" fmla="*/ 11877772 h 165"/>
                <a:gd name="T20" fmla="*/ 28978836 w 133"/>
                <a:gd name="T21" fmla="*/ 10272913 h 165"/>
                <a:gd name="T22" fmla="*/ 25865380 w 133"/>
                <a:gd name="T23" fmla="*/ 8881667 h 165"/>
                <a:gd name="T24" fmla="*/ 25865380 w 133"/>
                <a:gd name="T25" fmla="*/ 7490421 h 165"/>
                <a:gd name="T26" fmla="*/ 23231030 w 133"/>
                <a:gd name="T27" fmla="*/ 7490421 h 165"/>
                <a:gd name="T28" fmla="*/ 23231030 w 133"/>
                <a:gd name="T29" fmla="*/ 5885565 h 165"/>
                <a:gd name="T30" fmla="*/ 20117574 w 133"/>
                <a:gd name="T31" fmla="*/ 4494318 h 165"/>
                <a:gd name="T32" fmla="*/ 20117574 w 133"/>
                <a:gd name="T33" fmla="*/ 4494318 h 165"/>
                <a:gd name="T34" fmla="*/ 20117574 w 133"/>
                <a:gd name="T35" fmla="*/ 2996103 h 165"/>
                <a:gd name="T36" fmla="*/ 20117574 w 133"/>
                <a:gd name="T37" fmla="*/ 2996103 h 165"/>
                <a:gd name="T38" fmla="*/ 20117574 w 133"/>
                <a:gd name="T39" fmla="*/ 1498215 h 165"/>
                <a:gd name="T40" fmla="*/ 20117574 w 133"/>
                <a:gd name="T41" fmla="*/ 0 h 165"/>
                <a:gd name="T42" fmla="*/ 11735414 w 133"/>
                <a:gd name="T43" fmla="*/ 0 h 165"/>
                <a:gd name="T44" fmla="*/ 8861266 w 133"/>
                <a:gd name="T45" fmla="*/ 1498215 h 165"/>
                <a:gd name="T46" fmla="*/ 5747808 w 133"/>
                <a:gd name="T47" fmla="*/ 2996103 h 165"/>
                <a:gd name="T48" fmla="*/ 3113457 w 133"/>
                <a:gd name="T49" fmla="*/ 4494318 h 165"/>
                <a:gd name="T50" fmla="*/ 3113457 w 133"/>
                <a:gd name="T51" fmla="*/ 7490421 h 165"/>
                <a:gd name="T52" fmla="*/ 3113457 w 133"/>
                <a:gd name="T53" fmla="*/ 10272913 h 165"/>
                <a:gd name="T54" fmla="*/ 3113457 w 133"/>
                <a:gd name="T55" fmla="*/ 13269018 h 165"/>
                <a:gd name="T56" fmla="*/ 0 w 133"/>
                <a:gd name="T57" fmla="*/ 14767233 h 165"/>
                <a:gd name="T58" fmla="*/ 0 w 133"/>
                <a:gd name="T59" fmla="*/ 16158151 h 165"/>
                <a:gd name="T60" fmla="*/ 3113457 w 133"/>
                <a:gd name="T61" fmla="*/ 17656366 h 165"/>
                <a:gd name="T62" fmla="*/ 5747808 w 133"/>
                <a:gd name="T63" fmla="*/ 17656366 h 165"/>
                <a:gd name="T64" fmla="*/ 8861266 w 133"/>
                <a:gd name="T65" fmla="*/ 17656366 h 165"/>
                <a:gd name="T66" fmla="*/ 11735414 w 133"/>
                <a:gd name="T67" fmla="*/ 17656366 h 165"/>
                <a:gd name="T68" fmla="*/ 14609072 w 133"/>
                <a:gd name="T69" fmla="*/ 17656366 h 165"/>
                <a:gd name="T70" fmla="*/ 20117574 w 133"/>
                <a:gd name="T71" fmla="*/ 17656366 h 165"/>
                <a:gd name="T72" fmla="*/ 23231030 w 133"/>
                <a:gd name="T73" fmla="*/ 17656366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3"/>
                <a:gd name="T112" fmla="*/ 0 h 165"/>
                <a:gd name="T113" fmla="*/ 133 w 133"/>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3" h="165">
                  <a:moveTo>
                    <a:pt x="97" y="165"/>
                  </a:moveTo>
                  <a:lnTo>
                    <a:pt x="97" y="151"/>
                  </a:lnTo>
                  <a:lnTo>
                    <a:pt x="97" y="138"/>
                  </a:lnTo>
                  <a:lnTo>
                    <a:pt x="108" y="138"/>
                  </a:lnTo>
                  <a:lnTo>
                    <a:pt x="108" y="124"/>
                  </a:lnTo>
                  <a:lnTo>
                    <a:pt x="121" y="124"/>
                  </a:lnTo>
                  <a:lnTo>
                    <a:pt x="133" y="111"/>
                  </a:lnTo>
                  <a:lnTo>
                    <a:pt x="121" y="111"/>
                  </a:lnTo>
                  <a:lnTo>
                    <a:pt x="121" y="96"/>
                  </a:lnTo>
                  <a:lnTo>
                    <a:pt x="108" y="83"/>
                  </a:lnTo>
                  <a:lnTo>
                    <a:pt x="108" y="70"/>
                  </a:lnTo>
                  <a:lnTo>
                    <a:pt x="97" y="70"/>
                  </a:lnTo>
                  <a:lnTo>
                    <a:pt x="97" y="55"/>
                  </a:lnTo>
                  <a:lnTo>
                    <a:pt x="84" y="42"/>
                  </a:lnTo>
                  <a:lnTo>
                    <a:pt x="84" y="28"/>
                  </a:lnTo>
                  <a:lnTo>
                    <a:pt x="84" y="14"/>
                  </a:lnTo>
                  <a:lnTo>
                    <a:pt x="84" y="0"/>
                  </a:lnTo>
                  <a:lnTo>
                    <a:pt x="49" y="0"/>
                  </a:lnTo>
                  <a:lnTo>
                    <a:pt x="37" y="14"/>
                  </a:lnTo>
                  <a:lnTo>
                    <a:pt x="24" y="28"/>
                  </a:lnTo>
                  <a:lnTo>
                    <a:pt x="13" y="42"/>
                  </a:lnTo>
                  <a:lnTo>
                    <a:pt x="13" y="70"/>
                  </a:lnTo>
                  <a:lnTo>
                    <a:pt x="13" y="96"/>
                  </a:lnTo>
                  <a:lnTo>
                    <a:pt x="13" y="124"/>
                  </a:lnTo>
                  <a:lnTo>
                    <a:pt x="0" y="138"/>
                  </a:lnTo>
                  <a:lnTo>
                    <a:pt x="0" y="151"/>
                  </a:lnTo>
                  <a:lnTo>
                    <a:pt x="13" y="165"/>
                  </a:lnTo>
                  <a:lnTo>
                    <a:pt x="24" y="165"/>
                  </a:lnTo>
                  <a:lnTo>
                    <a:pt x="37" y="165"/>
                  </a:lnTo>
                  <a:lnTo>
                    <a:pt x="49" y="165"/>
                  </a:lnTo>
                  <a:lnTo>
                    <a:pt x="61" y="165"/>
                  </a:lnTo>
                  <a:lnTo>
                    <a:pt x="84" y="165"/>
                  </a:lnTo>
                  <a:lnTo>
                    <a:pt x="97" y="165"/>
                  </a:lnTo>
                </a:path>
              </a:pathLst>
            </a:custGeom>
            <a:solidFill>
              <a:srgbClr val="8CC68C"/>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57" name="Freeform 96"/>
            <p:cNvSpPr>
              <a:spLocks/>
            </p:cNvSpPr>
            <p:nvPr/>
          </p:nvSpPr>
          <p:spPr bwMode="auto">
            <a:xfrm>
              <a:off x="10434538" y="4764088"/>
              <a:ext cx="333375" cy="228600"/>
            </a:xfrm>
            <a:custGeom>
              <a:avLst/>
              <a:gdLst>
                <a:gd name="T0" fmla="*/ 97749918 w 671"/>
                <a:gd name="T1" fmla="*/ 74841298 h 685"/>
                <a:gd name="T2" fmla="*/ 100465109 w 671"/>
                <a:gd name="T3" fmla="*/ 73281813 h 685"/>
                <a:gd name="T4" fmla="*/ 100465109 w 671"/>
                <a:gd name="T5" fmla="*/ 70274973 h 685"/>
                <a:gd name="T6" fmla="*/ 100465109 w 671"/>
                <a:gd name="T7" fmla="*/ 68604358 h 685"/>
                <a:gd name="T8" fmla="*/ 103674153 w 671"/>
                <a:gd name="T9" fmla="*/ 62590345 h 685"/>
                <a:gd name="T10" fmla="*/ 103674153 w 671"/>
                <a:gd name="T11" fmla="*/ 53346565 h 685"/>
                <a:gd name="T12" fmla="*/ 115275698 w 671"/>
                <a:gd name="T13" fmla="*/ 48780240 h 685"/>
                <a:gd name="T14" fmla="*/ 121446860 w 671"/>
                <a:gd name="T15" fmla="*/ 48780240 h 685"/>
                <a:gd name="T16" fmla="*/ 130086287 w 671"/>
                <a:gd name="T17" fmla="*/ 48780240 h 685"/>
                <a:gd name="T18" fmla="*/ 136010554 w 671"/>
                <a:gd name="T19" fmla="*/ 48780240 h 685"/>
                <a:gd name="T20" fmla="*/ 142181715 w 671"/>
                <a:gd name="T21" fmla="*/ 45773400 h 685"/>
                <a:gd name="T22" fmla="*/ 144896907 w 671"/>
                <a:gd name="T23" fmla="*/ 41207065 h 685"/>
                <a:gd name="T24" fmla="*/ 150821143 w 671"/>
                <a:gd name="T25" fmla="*/ 34970458 h 685"/>
                <a:gd name="T26" fmla="*/ 148105951 w 671"/>
                <a:gd name="T27" fmla="*/ 30515597 h 685"/>
                <a:gd name="T28" fmla="*/ 154030186 w 671"/>
                <a:gd name="T29" fmla="*/ 27397294 h 685"/>
                <a:gd name="T30" fmla="*/ 159954422 w 671"/>
                <a:gd name="T31" fmla="*/ 22830968 h 685"/>
                <a:gd name="T32" fmla="*/ 159954422 w 671"/>
                <a:gd name="T33" fmla="*/ 19712660 h 685"/>
                <a:gd name="T34" fmla="*/ 162916540 w 671"/>
                <a:gd name="T35" fmla="*/ 13587183 h 685"/>
                <a:gd name="T36" fmla="*/ 165631732 w 671"/>
                <a:gd name="T37" fmla="*/ 6014016 h 685"/>
                <a:gd name="T38" fmla="*/ 159954422 w 671"/>
                <a:gd name="T39" fmla="*/ 4454863 h 685"/>
                <a:gd name="T40" fmla="*/ 148105951 w 671"/>
                <a:gd name="T41" fmla="*/ 2895712 h 685"/>
                <a:gd name="T42" fmla="*/ 130086287 w 671"/>
                <a:gd name="T43" fmla="*/ 0 h 685"/>
                <a:gd name="T44" fmla="*/ 109351463 w 671"/>
                <a:gd name="T45" fmla="*/ 0 h 685"/>
                <a:gd name="T46" fmla="*/ 100465109 w 671"/>
                <a:gd name="T47" fmla="*/ 2895712 h 685"/>
                <a:gd name="T48" fmla="*/ 94540874 w 671"/>
                <a:gd name="T49" fmla="*/ 6014016 h 685"/>
                <a:gd name="T50" fmla="*/ 91825682 w 671"/>
                <a:gd name="T51" fmla="*/ 9021189 h 685"/>
                <a:gd name="T52" fmla="*/ 82939329 w 671"/>
                <a:gd name="T53" fmla="*/ 10468878 h 685"/>
                <a:gd name="T54" fmla="*/ 79730285 w 671"/>
                <a:gd name="T55" fmla="*/ 12139495 h 685"/>
                <a:gd name="T56" fmla="*/ 68128740 w 671"/>
                <a:gd name="T57" fmla="*/ 15257798 h 685"/>
                <a:gd name="T58" fmla="*/ 56280253 w 671"/>
                <a:gd name="T59" fmla="*/ 25949272 h 685"/>
                <a:gd name="T60" fmla="*/ 44184856 w 671"/>
                <a:gd name="T61" fmla="*/ 34970458 h 685"/>
                <a:gd name="T62" fmla="*/ 35545429 w 671"/>
                <a:gd name="T63" fmla="*/ 38088762 h 685"/>
                <a:gd name="T64" fmla="*/ 38260621 w 671"/>
                <a:gd name="T65" fmla="*/ 41207065 h 685"/>
                <a:gd name="T66" fmla="*/ 41469664 w 671"/>
                <a:gd name="T67" fmla="*/ 41207065 h 685"/>
                <a:gd name="T68" fmla="*/ 44184856 w 671"/>
                <a:gd name="T69" fmla="*/ 42655087 h 685"/>
                <a:gd name="T70" fmla="*/ 35545429 w 671"/>
                <a:gd name="T71" fmla="*/ 45773400 h 685"/>
                <a:gd name="T72" fmla="*/ 23450024 w 671"/>
                <a:gd name="T73" fmla="*/ 45773400 h 685"/>
                <a:gd name="T74" fmla="*/ 14810593 w 671"/>
                <a:gd name="T75" fmla="*/ 47221088 h 685"/>
                <a:gd name="T76" fmla="*/ 8639431 w 671"/>
                <a:gd name="T77" fmla="*/ 47221088 h 685"/>
                <a:gd name="T78" fmla="*/ 2715193 w 671"/>
                <a:gd name="T79" fmla="*/ 47221088 h 685"/>
                <a:gd name="T80" fmla="*/ 5924237 w 671"/>
                <a:gd name="T81" fmla="*/ 48780240 h 685"/>
                <a:gd name="T82" fmla="*/ 14810593 w 671"/>
                <a:gd name="T83" fmla="*/ 50339725 h 685"/>
                <a:gd name="T84" fmla="*/ 20734832 w 671"/>
                <a:gd name="T85" fmla="*/ 53346565 h 685"/>
                <a:gd name="T86" fmla="*/ 2715193 w 671"/>
                <a:gd name="T87" fmla="*/ 56464868 h 685"/>
                <a:gd name="T88" fmla="*/ 11848475 w 671"/>
                <a:gd name="T89" fmla="*/ 59583505 h 685"/>
                <a:gd name="T90" fmla="*/ 29374260 w 671"/>
                <a:gd name="T91" fmla="*/ 57912890 h 685"/>
                <a:gd name="T92" fmla="*/ 47393900 w 671"/>
                <a:gd name="T93" fmla="*/ 55017180 h 685"/>
                <a:gd name="T94" fmla="*/ 58995445 w 671"/>
                <a:gd name="T95" fmla="*/ 53346565 h 685"/>
                <a:gd name="T96" fmla="*/ 68128740 w 671"/>
                <a:gd name="T97" fmla="*/ 56464868 h 685"/>
                <a:gd name="T98" fmla="*/ 73806049 w 671"/>
                <a:gd name="T99" fmla="*/ 59583505 h 685"/>
                <a:gd name="T100" fmla="*/ 79730285 w 671"/>
                <a:gd name="T101" fmla="*/ 62590345 h 685"/>
                <a:gd name="T102" fmla="*/ 85901447 w 671"/>
                <a:gd name="T103" fmla="*/ 68604358 h 685"/>
                <a:gd name="T104" fmla="*/ 88863564 w 671"/>
                <a:gd name="T105" fmla="*/ 74841298 h 685"/>
                <a:gd name="T106" fmla="*/ 94540874 w 671"/>
                <a:gd name="T107" fmla="*/ 76288986 h 6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1"/>
                <a:gd name="T163" fmla="*/ 0 h 685"/>
                <a:gd name="T164" fmla="*/ 671 w 671"/>
                <a:gd name="T165" fmla="*/ 685 h 6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1" h="685">
                  <a:moveTo>
                    <a:pt x="383" y="685"/>
                  </a:moveTo>
                  <a:lnTo>
                    <a:pt x="396" y="685"/>
                  </a:lnTo>
                  <a:lnTo>
                    <a:pt x="396" y="672"/>
                  </a:lnTo>
                  <a:lnTo>
                    <a:pt x="407" y="658"/>
                  </a:lnTo>
                  <a:lnTo>
                    <a:pt x="407" y="644"/>
                  </a:lnTo>
                  <a:lnTo>
                    <a:pt x="407" y="631"/>
                  </a:lnTo>
                  <a:lnTo>
                    <a:pt x="407" y="616"/>
                  </a:lnTo>
                  <a:lnTo>
                    <a:pt x="420" y="616"/>
                  </a:lnTo>
                  <a:lnTo>
                    <a:pt x="420" y="589"/>
                  </a:lnTo>
                  <a:lnTo>
                    <a:pt x="420" y="562"/>
                  </a:lnTo>
                  <a:lnTo>
                    <a:pt x="420" y="535"/>
                  </a:lnTo>
                  <a:lnTo>
                    <a:pt x="420" y="507"/>
                  </a:lnTo>
                  <a:lnTo>
                    <a:pt x="420" y="479"/>
                  </a:lnTo>
                  <a:lnTo>
                    <a:pt x="420" y="466"/>
                  </a:lnTo>
                  <a:lnTo>
                    <a:pt x="443" y="452"/>
                  </a:lnTo>
                  <a:lnTo>
                    <a:pt x="467" y="438"/>
                  </a:lnTo>
                  <a:lnTo>
                    <a:pt x="480" y="438"/>
                  </a:lnTo>
                  <a:lnTo>
                    <a:pt x="492" y="438"/>
                  </a:lnTo>
                  <a:lnTo>
                    <a:pt x="504" y="438"/>
                  </a:lnTo>
                  <a:lnTo>
                    <a:pt x="516" y="438"/>
                  </a:lnTo>
                  <a:lnTo>
                    <a:pt x="527" y="438"/>
                  </a:lnTo>
                  <a:lnTo>
                    <a:pt x="540" y="438"/>
                  </a:lnTo>
                  <a:lnTo>
                    <a:pt x="551" y="438"/>
                  </a:lnTo>
                  <a:lnTo>
                    <a:pt x="564" y="438"/>
                  </a:lnTo>
                  <a:lnTo>
                    <a:pt x="576" y="424"/>
                  </a:lnTo>
                  <a:lnTo>
                    <a:pt x="576" y="411"/>
                  </a:lnTo>
                  <a:lnTo>
                    <a:pt x="587" y="397"/>
                  </a:lnTo>
                  <a:lnTo>
                    <a:pt x="587" y="383"/>
                  </a:lnTo>
                  <a:lnTo>
                    <a:pt x="587" y="370"/>
                  </a:lnTo>
                  <a:lnTo>
                    <a:pt x="600" y="355"/>
                  </a:lnTo>
                  <a:lnTo>
                    <a:pt x="611" y="342"/>
                  </a:lnTo>
                  <a:lnTo>
                    <a:pt x="611" y="314"/>
                  </a:lnTo>
                  <a:lnTo>
                    <a:pt x="600" y="301"/>
                  </a:lnTo>
                  <a:lnTo>
                    <a:pt x="600" y="287"/>
                  </a:lnTo>
                  <a:lnTo>
                    <a:pt x="600" y="274"/>
                  </a:lnTo>
                  <a:lnTo>
                    <a:pt x="600" y="259"/>
                  </a:lnTo>
                  <a:lnTo>
                    <a:pt x="611" y="246"/>
                  </a:lnTo>
                  <a:lnTo>
                    <a:pt x="624" y="246"/>
                  </a:lnTo>
                  <a:lnTo>
                    <a:pt x="624" y="233"/>
                  </a:lnTo>
                  <a:lnTo>
                    <a:pt x="636" y="218"/>
                  </a:lnTo>
                  <a:lnTo>
                    <a:pt x="648" y="205"/>
                  </a:lnTo>
                  <a:lnTo>
                    <a:pt x="648" y="191"/>
                  </a:lnTo>
                  <a:lnTo>
                    <a:pt x="648" y="177"/>
                  </a:lnTo>
                  <a:lnTo>
                    <a:pt x="648" y="164"/>
                  </a:lnTo>
                  <a:lnTo>
                    <a:pt x="660" y="150"/>
                  </a:lnTo>
                  <a:lnTo>
                    <a:pt x="660" y="122"/>
                  </a:lnTo>
                  <a:lnTo>
                    <a:pt x="671" y="109"/>
                  </a:lnTo>
                  <a:lnTo>
                    <a:pt x="671" y="81"/>
                  </a:lnTo>
                  <a:lnTo>
                    <a:pt x="671" y="54"/>
                  </a:lnTo>
                  <a:lnTo>
                    <a:pt x="660" y="40"/>
                  </a:lnTo>
                  <a:lnTo>
                    <a:pt x="648" y="40"/>
                  </a:lnTo>
                  <a:lnTo>
                    <a:pt x="648" y="26"/>
                  </a:lnTo>
                  <a:lnTo>
                    <a:pt x="624" y="40"/>
                  </a:lnTo>
                  <a:lnTo>
                    <a:pt x="600" y="26"/>
                  </a:lnTo>
                  <a:lnTo>
                    <a:pt x="576" y="26"/>
                  </a:lnTo>
                  <a:lnTo>
                    <a:pt x="551" y="13"/>
                  </a:lnTo>
                  <a:lnTo>
                    <a:pt x="527" y="0"/>
                  </a:lnTo>
                  <a:lnTo>
                    <a:pt x="492" y="0"/>
                  </a:lnTo>
                  <a:lnTo>
                    <a:pt x="467" y="0"/>
                  </a:lnTo>
                  <a:lnTo>
                    <a:pt x="443" y="0"/>
                  </a:lnTo>
                  <a:lnTo>
                    <a:pt x="432" y="0"/>
                  </a:lnTo>
                  <a:lnTo>
                    <a:pt x="420" y="13"/>
                  </a:lnTo>
                  <a:lnTo>
                    <a:pt x="407" y="26"/>
                  </a:lnTo>
                  <a:lnTo>
                    <a:pt x="396" y="26"/>
                  </a:lnTo>
                  <a:lnTo>
                    <a:pt x="383" y="40"/>
                  </a:lnTo>
                  <a:lnTo>
                    <a:pt x="383" y="54"/>
                  </a:lnTo>
                  <a:lnTo>
                    <a:pt x="372" y="68"/>
                  </a:lnTo>
                  <a:lnTo>
                    <a:pt x="372" y="81"/>
                  </a:lnTo>
                  <a:lnTo>
                    <a:pt x="360" y="94"/>
                  </a:lnTo>
                  <a:lnTo>
                    <a:pt x="348" y="94"/>
                  </a:lnTo>
                  <a:lnTo>
                    <a:pt x="336" y="94"/>
                  </a:lnTo>
                  <a:lnTo>
                    <a:pt x="323" y="94"/>
                  </a:lnTo>
                  <a:lnTo>
                    <a:pt x="323" y="109"/>
                  </a:lnTo>
                  <a:lnTo>
                    <a:pt x="312" y="109"/>
                  </a:lnTo>
                  <a:lnTo>
                    <a:pt x="299" y="122"/>
                  </a:lnTo>
                  <a:lnTo>
                    <a:pt x="276" y="137"/>
                  </a:lnTo>
                  <a:lnTo>
                    <a:pt x="263" y="164"/>
                  </a:lnTo>
                  <a:lnTo>
                    <a:pt x="239" y="191"/>
                  </a:lnTo>
                  <a:lnTo>
                    <a:pt x="228" y="233"/>
                  </a:lnTo>
                  <a:lnTo>
                    <a:pt x="216" y="259"/>
                  </a:lnTo>
                  <a:lnTo>
                    <a:pt x="192" y="287"/>
                  </a:lnTo>
                  <a:lnTo>
                    <a:pt x="179" y="314"/>
                  </a:lnTo>
                  <a:lnTo>
                    <a:pt x="168" y="314"/>
                  </a:lnTo>
                  <a:lnTo>
                    <a:pt x="155" y="329"/>
                  </a:lnTo>
                  <a:lnTo>
                    <a:pt x="144" y="342"/>
                  </a:lnTo>
                  <a:lnTo>
                    <a:pt x="144" y="355"/>
                  </a:lnTo>
                  <a:lnTo>
                    <a:pt x="155" y="370"/>
                  </a:lnTo>
                  <a:lnTo>
                    <a:pt x="168" y="370"/>
                  </a:lnTo>
                  <a:lnTo>
                    <a:pt x="179" y="370"/>
                  </a:lnTo>
                  <a:lnTo>
                    <a:pt x="179" y="383"/>
                  </a:lnTo>
                  <a:lnTo>
                    <a:pt x="179" y="397"/>
                  </a:lnTo>
                  <a:lnTo>
                    <a:pt x="168" y="397"/>
                  </a:lnTo>
                  <a:lnTo>
                    <a:pt x="144" y="411"/>
                  </a:lnTo>
                  <a:lnTo>
                    <a:pt x="132" y="411"/>
                  </a:lnTo>
                  <a:lnTo>
                    <a:pt x="119" y="411"/>
                  </a:lnTo>
                  <a:lnTo>
                    <a:pt x="95" y="411"/>
                  </a:lnTo>
                  <a:lnTo>
                    <a:pt x="84" y="411"/>
                  </a:lnTo>
                  <a:lnTo>
                    <a:pt x="72" y="424"/>
                  </a:lnTo>
                  <a:lnTo>
                    <a:pt x="60" y="424"/>
                  </a:lnTo>
                  <a:lnTo>
                    <a:pt x="48" y="424"/>
                  </a:lnTo>
                  <a:lnTo>
                    <a:pt x="35" y="424"/>
                  </a:lnTo>
                  <a:lnTo>
                    <a:pt x="24" y="424"/>
                  </a:lnTo>
                  <a:lnTo>
                    <a:pt x="11" y="424"/>
                  </a:lnTo>
                  <a:lnTo>
                    <a:pt x="0" y="438"/>
                  </a:lnTo>
                  <a:lnTo>
                    <a:pt x="11" y="438"/>
                  </a:lnTo>
                  <a:lnTo>
                    <a:pt x="24" y="438"/>
                  </a:lnTo>
                  <a:lnTo>
                    <a:pt x="35" y="438"/>
                  </a:lnTo>
                  <a:lnTo>
                    <a:pt x="48" y="452"/>
                  </a:lnTo>
                  <a:lnTo>
                    <a:pt x="60" y="452"/>
                  </a:lnTo>
                  <a:lnTo>
                    <a:pt x="72" y="452"/>
                  </a:lnTo>
                  <a:lnTo>
                    <a:pt x="84" y="466"/>
                  </a:lnTo>
                  <a:lnTo>
                    <a:pt x="84" y="479"/>
                  </a:lnTo>
                  <a:lnTo>
                    <a:pt x="0" y="466"/>
                  </a:lnTo>
                  <a:lnTo>
                    <a:pt x="0" y="479"/>
                  </a:lnTo>
                  <a:lnTo>
                    <a:pt x="11" y="507"/>
                  </a:lnTo>
                  <a:lnTo>
                    <a:pt x="24" y="520"/>
                  </a:lnTo>
                  <a:lnTo>
                    <a:pt x="48" y="535"/>
                  </a:lnTo>
                  <a:lnTo>
                    <a:pt x="72" y="535"/>
                  </a:lnTo>
                  <a:lnTo>
                    <a:pt x="95" y="520"/>
                  </a:lnTo>
                  <a:lnTo>
                    <a:pt x="119" y="520"/>
                  </a:lnTo>
                  <a:lnTo>
                    <a:pt x="144" y="507"/>
                  </a:lnTo>
                  <a:lnTo>
                    <a:pt x="168" y="494"/>
                  </a:lnTo>
                  <a:lnTo>
                    <a:pt x="192" y="494"/>
                  </a:lnTo>
                  <a:lnTo>
                    <a:pt x="216" y="479"/>
                  </a:lnTo>
                  <a:lnTo>
                    <a:pt x="228" y="479"/>
                  </a:lnTo>
                  <a:lnTo>
                    <a:pt x="239" y="479"/>
                  </a:lnTo>
                  <a:lnTo>
                    <a:pt x="252" y="494"/>
                  </a:lnTo>
                  <a:lnTo>
                    <a:pt x="263" y="494"/>
                  </a:lnTo>
                  <a:lnTo>
                    <a:pt x="276" y="507"/>
                  </a:lnTo>
                  <a:lnTo>
                    <a:pt x="288" y="520"/>
                  </a:lnTo>
                  <a:lnTo>
                    <a:pt x="299" y="535"/>
                  </a:lnTo>
                  <a:lnTo>
                    <a:pt x="312" y="548"/>
                  </a:lnTo>
                  <a:lnTo>
                    <a:pt x="323" y="548"/>
                  </a:lnTo>
                  <a:lnTo>
                    <a:pt x="323" y="562"/>
                  </a:lnTo>
                  <a:lnTo>
                    <a:pt x="336" y="575"/>
                  </a:lnTo>
                  <a:lnTo>
                    <a:pt x="336" y="589"/>
                  </a:lnTo>
                  <a:lnTo>
                    <a:pt x="348" y="616"/>
                  </a:lnTo>
                  <a:lnTo>
                    <a:pt x="348" y="644"/>
                  </a:lnTo>
                  <a:lnTo>
                    <a:pt x="348" y="672"/>
                  </a:lnTo>
                  <a:lnTo>
                    <a:pt x="360" y="672"/>
                  </a:lnTo>
                  <a:lnTo>
                    <a:pt x="372" y="685"/>
                  </a:lnTo>
                  <a:lnTo>
                    <a:pt x="383" y="685"/>
                  </a:lnTo>
                  <a:close/>
                </a:path>
              </a:pathLst>
            </a:custGeom>
            <a:solidFill>
              <a:srgbClr val="8CC68C"/>
            </a:solidFill>
            <a:ln w="9525">
              <a:no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58" name="Freeform 97"/>
            <p:cNvSpPr>
              <a:spLocks/>
            </p:cNvSpPr>
            <p:nvPr/>
          </p:nvSpPr>
          <p:spPr bwMode="auto">
            <a:xfrm>
              <a:off x="10434538" y="4764088"/>
              <a:ext cx="333375" cy="228600"/>
            </a:xfrm>
            <a:custGeom>
              <a:avLst/>
              <a:gdLst>
                <a:gd name="T0" fmla="*/ 97749918 w 671"/>
                <a:gd name="T1" fmla="*/ 74841298 h 685"/>
                <a:gd name="T2" fmla="*/ 100465109 w 671"/>
                <a:gd name="T3" fmla="*/ 73281813 h 685"/>
                <a:gd name="T4" fmla="*/ 100465109 w 671"/>
                <a:gd name="T5" fmla="*/ 70274973 h 685"/>
                <a:gd name="T6" fmla="*/ 100465109 w 671"/>
                <a:gd name="T7" fmla="*/ 68604358 h 685"/>
                <a:gd name="T8" fmla="*/ 103674153 w 671"/>
                <a:gd name="T9" fmla="*/ 62590345 h 685"/>
                <a:gd name="T10" fmla="*/ 103674153 w 671"/>
                <a:gd name="T11" fmla="*/ 53346565 h 685"/>
                <a:gd name="T12" fmla="*/ 115275698 w 671"/>
                <a:gd name="T13" fmla="*/ 48780240 h 685"/>
                <a:gd name="T14" fmla="*/ 121446860 w 671"/>
                <a:gd name="T15" fmla="*/ 48780240 h 685"/>
                <a:gd name="T16" fmla="*/ 130086287 w 671"/>
                <a:gd name="T17" fmla="*/ 48780240 h 685"/>
                <a:gd name="T18" fmla="*/ 136010554 w 671"/>
                <a:gd name="T19" fmla="*/ 48780240 h 685"/>
                <a:gd name="T20" fmla="*/ 142181715 w 671"/>
                <a:gd name="T21" fmla="*/ 45773400 h 685"/>
                <a:gd name="T22" fmla="*/ 144896907 w 671"/>
                <a:gd name="T23" fmla="*/ 41207065 h 685"/>
                <a:gd name="T24" fmla="*/ 150821143 w 671"/>
                <a:gd name="T25" fmla="*/ 34970458 h 685"/>
                <a:gd name="T26" fmla="*/ 148105951 w 671"/>
                <a:gd name="T27" fmla="*/ 30515597 h 685"/>
                <a:gd name="T28" fmla="*/ 154030186 w 671"/>
                <a:gd name="T29" fmla="*/ 27397294 h 685"/>
                <a:gd name="T30" fmla="*/ 159954422 w 671"/>
                <a:gd name="T31" fmla="*/ 22830968 h 685"/>
                <a:gd name="T32" fmla="*/ 159954422 w 671"/>
                <a:gd name="T33" fmla="*/ 19712660 h 685"/>
                <a:gd name="T34" fmla="*/ 162916540 w 671"/>
                <a:gd name="T35" fmla="*/ 13587183 h 685"/>
                <a:gd name="T36" fmla="*/ 165631732 w 671"/>
                <a:gd name="T37" fmla="*/ 6014016 h 685"/>
                <a:gd name="T38" fmla="*/ 159954422 w 671"/>
                <a:gd name="T39" fmla="*/ 4454863 h 685"/>
                <a:gd name="T40" fmla="*/ 148105951 w 671"/>
                <a:gd name="T41" fmla="*/ 2895712 h 685"/>
                <a:gd name="T42" fmla="*/ 130086287 w 671"/>
                <a:gd name="T43" fmla="*/ 0 h 685"/>
                <a:gd name="T44" fmla="*/ 109351463 w 671"/>
                <a:gd name="T45" fmla="*/ 0 h 685"/>
                <a:gd name="T46" fmla="*/ 100465109 w 671"/>
                <a:gd name="T47" fmla="*/ 2895712 h 685"/>
                <a:gd name="T48" fmla="*/ 94540874 w 671"/>
                <a:gd name="T49" fmla="*/ 6014016 h 685"/>
                <a:gd name="T50" fmla="*/ 91825682 w 671"/>
                <a:gd name="T51" fmla="*/ 9021189 h 685"/>
                <a:gd name="T52" fmla="*/ 82939329 w 671"/>
                <a:gd name="T53" fmla="*/ 10468878 h 685"/>
                <a:gd name="T54" fmla="*/ 79730285 w 671"/>
                <a:gd name="T55" fmla="*/ 12139495 h 685"/>
                <a:gd name="T56" fmla="*/ 68128740 w 671"/>
                <a:gd name="T57" fmla="*/ 15257798 h 685"/>
                <a:gd name="T58" fmla="*/ 56280253 w 671"/>
                <a:gd name="T59" fmla="*/ 25949272 h 685"/>
                <a:gd name="T60" fmla="*/ 44184856 w 671"/>
                <a:gd name="T61" fmla="*/ 34970458 h 685"/>
                <a:gd name="T62" fmla="*/ 35545429 w 671"/>
                <a:gd name="T63" fmla="*/ 38088762 h 685"/>
                <a:gd name="T64" fmla="*/ 38260621 w 671"/>
                <a:gd name="T65" fmla="*/ 41207065 h 685"/>
                <a:gd name="T66" fmla="*/ 41469664 w 671"/>
                <a:gd name="T67" fmla="*/ 41207065 h 685"/>
                <a:gd name="T68" fmla="*/ 44184856 w 671"/>
                <a:gd name="T69" fmla="*/ 42655087 h 685"/>
                <a:gd name="T70" fmla="*/ 35545429 w 671"/>
                <a:gd name="T71" fmla="*/ 45773400 h 685"/>
                <a:gd name="T72" fmla="*/ 23450024 w 671"/>
                <a:gd name="T73" fmla="*/ 45773400 h 685"/>
                <a:gd name="T74" fmla="*/ 14810593 w 671"/>
                <a:gd name="T75" fmla="*/ 47221088 h 685"/>
                <a:gd name="T76" fmla="*/ 8639431 w 671"/>
                <a:gd name="T77" fmla="*/ 47221088 h 685"/>
                <a:gd name="T78" fmla="*/ 2715193 w 671"/>
                <a:gd name="T79" fmla="*/ 47221088 h 685"/>
                <a:gd name="T80" fmla="*/ 5924237 w 671"/>
                <a:gd name="T81" fmla="*/ 48780240 h 685"/>
                <a:gd name="T82" fmla="*/ 14810593 w 671"/>
                <a:gd name="T83" fmla="*/ 50339725 h 685"/>
                <a:gd name="T84" fmla="*/ 20734832 w 671"/>
                <a:gd name="T85" fmla="*/ 53346565 h 685"/>
                <a:gd name="T86" fmla="*/ 2715193 w 671"/>
                <a:gd name="T87" fmla="*/ 56464868 h 685"/>
                <a:gd name="T88" fmla="*/ 11848475 w 671"/>
                <a:gd name="T89" fmla="*/ 59583505 h 685"/>
                <a:gd name="T90" fmla="*/ 29374260 w 671"/>
                <a:gd name="T91" fmla="*/ 57912890 h 685"/>
                <a:gd name="T92" fmla="*/ 47393900 w 671"/>
                <a:gd name="T93" fmla="*/ 55017180 h 685"/>
                <a:gd name="T94" fmla="*/ 58995445 w 671"/>
                <a:gd name="T95" fmla="*/ 53346565 h 685"/>
                <a:gd name="T96" fmla="*/ 68128740 w 671"/>
                <a:gd name="T97" fmla="*/ 56464868 h 685"/>
                <a:gd name="T98" fmla="*/ 73806049 w 671"/>
                <a:gd name="T99" fmla="*/ 59583505 h 685"/>
                <a:gd name="T100" fmla="*/ 79730285 w 671"/>
                <a:gd name="T101" fmla="*/ 62590345 h 685"/>
                <a:gd name="T102" fmla="*/ 85901447 w 671"/>
                <a:gd name="T103" fmla="*/ 68604358 h 685"/>
                <a:gd name="T104" fmla="*/ 88863564 w 671"/>
                <a:gd name="T105" fmla="*/ 74841298 h 685"/>
                <a:gd name="T106" fmla="*/ 94540874 w 671"/>
                <a:gd name="T107" fmla="*/ 76288986 h 6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1"/>
                <a:gd name="T163" fmla="*/ 0 h 685"/>
                <a:gd name="T164" fmla="*/ 671 w 671"/>
                <a:gd name="T165" fmla="*/ 685 h 6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1" h="685">
                  <a:moveTo>
                    <a:pt x="383" y="685"/>
                  </a:moveTo>
                  <a:lnTo>
                    <a:pt x="396" y="685"/>
                  </a:lnTo>
                  <a:lnTo>
                    <a:pt x="396" y="672"/>
                  </a:lnTo>
                  <a:lnTo>
                    <a:pt x="407" y="658"/>
                  </a:lnTo>
                  <a:lnTo>
                    <a:pt x="407" y="644"/>
                  </a:lnTo>
                  <a:lnTo>
                    <a:pt x="407" y="631"/>
                  </a:lnTo>
                  <a:lnTo>
                    <a:pt x="407" y="616"/>
                  </a:lnTo>
                  <a:lnTo>
                    <a:pt x="420" y="616"/>
                  </a:lnTo>
                  <a:lnTo>
                    <a:pt x="420" y="589"/>
                  </a:lnTo>
                  <a:lnTo>
                    <a:pt x="420" y="562"/>
                  </a:lnTo>
                  <a:lnTo>
                    <a:pt x="420" y="535"/>
                  </a:lnTo>
                  <a:lnTo>
                    <a:pt x="420" y="507"/>
                  </a:lnTo>
                  <a:lnTo>
                    <a:pt x="420" y="479"/>
                  </a:lnTo>
                  <a:lnTo>
                    <a:pt x="420" y="466"/>
                  </a:lnTo>
                  <a:lnTo>
                    <a:pt x="443" y="452"/>
                  </a:lnTo>
                  <a:lnTo>
                    <a:pt x="467" y="438"/>
                  </a:lnTo>
                  <a:lnTo>
                    <a:pt x="480" y="438"/>
                  </a:lnTo>
                  <a:lnTo>
                    <a:pt x="492" y="438"/>
                  </a:lnTo>
                  <a:lnTo>
                    <a:pt x="504" y="438"/>
                  </a:lnTo>
                  <a:lnTo>
                    <a:pt x="516" y="438"/>
                  </a:lnTo>
                  <a:lnTo>
                    <a:pt x="527" y="438"/>
                  </a:lnTo>
                  <a:lnTo>
                    <a:pt x="540" y="438"/>
                  </a:lnTo>
                  <a:lnTo>
                    <a:pt x="551" y="438"/>
                  </a:lnTo>
                  <a:lnTo>
                    <a:pt x="564" y="438"/>
                  </a:lnTo>
                  <a:lnTo>
                    <a:pt x="576" y="424"/>
                  </a:lnTo>
                  <a:lnTo>
                    <a:pt x="576" y="411"/>
                  </a:lnTo>
                  <a:lnTo>
                    <a:pt x="587" y="397"/>
                  </a:lnTo>
                  <a:lnTo>
                    <a:pt x="587" y="383"/>
                  </a:lnTo>
                  <a:lnTo>
                    <a:pt x="587" y="370"/>
                  </a:lnTo>
                  <a:lnTo>
                    <a:pt x="600" y="355"/>
                  </a:lnTo>
                  <a:lnTo>
                    <a:pt x="611" y="342"/>
                  </a:lnTo>
                  <a:lnTo>
                    <a:pt x="611" y="314"/>
                  </a:lnTo>
                  <a:lnTo>
                    <a:pt x="600" y="301"/>
                  </a:lnTo>
                  <a:lnTo>
                    <a:pt x="600" y="287"/>
                  </a:lnTo>
                  <a:lnTo>
                    <a:pt x="600" y="274"/>
                  </a:lnTo>
                  <a:lnTo>
                    <a:pt x="600" y="259"/>
                  </a:lnTo>
                  <a:lnTo>
                    <a:pt x="611" y="246"/>
                  </a:lnTo>
                  <a:lnTo>
                    <a:pt x="624" y="246"/>
                  </a:lnTo>
                  <a:lnTo>
                    <a:pt x="624" y="233"/>
                  </a:lnTo>
                  <a:lnTo>
                    <a:pt x="636" y="218"/>
                  </a:lnTo>
                  <a:lnTo>
                    <a:pt x="648" y="205"/>
                  </a:lnTo>
                  <a:lnTo>
                    <a:pt x="648" y="191"/>
                  </a:lnTo>
                  <a:lnTo>
                    <a:pt x="648" y="177"/>
                  </a:lnTo>
                  <a:lnTo>
                    <a:pt x="648" y="164"/>
                  </a:lnTo>
                  <a:lnTo>
                    <a:pt x="660" y="150"/>
                  </a:lnTo>
                  <a:lnTo>
                    <a:pt x="660" y="122"/>
                  </a:lnTo>
                  <a:lnTo>
                    <a:pt x="671" y="109"/>
                  </a:lnTo>
                  <a:lnTo>
                    <a:pt x="671" y="81"/>
                  </a:lnTo>
                  <a:lnTo>
                    <a:pt x="671" y="54"/>
                  </a:lnTo>
                  <a:lnTo>
                    <a:pt x="660" y="40"/>
                  </a:lnTo>
                  <a:lnTo>
                    <a:pt x="648" y="40"/>
                  </a:lnTo>
                  <a:lnTo>
                    <a:pt x="648" y="26"/>
                  </a:lnTo>
                  <a:lnTo>
                    <a:pt x="624" y="40"/>
                  </a:lnTo>
                  <a:lnTo>
                    <a:pt x="600" y="26"/>
                  </a:lnTo>
                  <a:lnTo>
                    <a:pt x="576" y="26"/>
                  </a:lnTo>
                  <a:lnTo>
                    <a:pt x="551" y="13"/>
                  </a:lnTo>
                  <a:lnTo>
                    <a:pt x="527" y="0"/>
                  </a:lnTo>
                  <a:lnTo>
                    <a:pt x="492" y="0"/>
                  </a:lnTo>
                  <a:lnTo>
                    <a:pt x="467" y="0"/>
                  </a:lnTo>
                  <a:lnTo>
                    <a:pt x="443" y="0"/>
                  </a:lnTo>
                  <a:lnTo>
                    <a:pt x="432" y="0"/>
                  </a:lnTo>
                  <a:lnTo>
                    <a:pt x="420" y="13"/>
                  </a:lnTo>
                  <a:lnTo>
                    <a:pt x="407" y="26"/>
                  </a:lnTo>
                  <a:lnTo>
                    <a:pt x="396" y="26"/>
                  </a:lnTo>
                  <a:lnTo>
                    <a:pt x="383" y="40"/>
                  </a:lnTo>
                  <a:lnTo>
                    <a:pt x="383" y="54"/>
                  </a:lnTo>
                  <a:lnTo>
                    <a:pt x="372" y="68"/>
                  </a:lnTo>
                  <a:lnTo>
                    <a:pt x="372" y="81"/>
                  </a:lnTo>
                  <a:lnTo>
                    <a:pt x="360" y="94"/>
                  </a:lnTo>
                  <a:lnTo>
                    <a:pt x="348" y="94"/>
                  </a:lnTo>
                  <a:lnTo>
                    <a:pt x="336" y="94"/>
                  </a:lnTo>
                  <a:lnTo>
                    <a:pt x="323" y="94"/>
                  </a:lnTo>
                  <a:lnTo>
                    <a:pt x="323" y="109"/>
                  </a:lnTo>
                  <a:lnTo>
                    <a:pt x="312" y="109"/>
                  </a:lnTo>
                  <a:lnTo>
                    <a:pt x="299" y="122"/>
                  </a:lnTo>
                  <a:lnTo>
                    <a:pt x="276" y="137"/>
                  </a:lnTo>
                  <a:lnTo>
                    <a:pt x="263" y="164"/>
                  </a:lnTo>
                  <a:lnTo>
                    <a:pt x="239" y="191"/>
                  </a:lnTo>
                  <a:lnTo>
                    <a:pt x="228" y="233"/>
                  </a:lnTo>
                  <a:lnTo>
                    <a:pt x="216" y="259"/>
                  </a:lnTo>
                  <a:lnTo>
                    <a:pt x="192" y="287"/>
                  </a:lnTo>
                  <a:lnTo>
                    <a:pt x="179" y="314"/>
                  </a:lnTo>
                  <a:lnTo>
                    <a:pt x="168" y="314"/>
                  </a:lnTo>
                  <a:lnTo>
                    <a:pt x="155" y="329"/>
                  </a:lnTo>
                  <a:lnTo>
                    <a:pt x="144" y="342"/>
                  </a:lnTo>
                  <a:lnTo>
                    <a:pt x="144" y="355"/>
                  </a:lnTo>
                  <a:lnTo>
                    <a:pt x="155" y="370"/>
                  </a:lnTo>
                  <a:lnTo>
                    <a:pt x="168" y="370"/>
                  </a:lnTo>
                  <a:lnTo>
                    <a:pt x="179" y="370"/>
                  </a:lnTo>
                  <a:lnTo>
                    <a:pt x="179" y="383"/>
                  </a:lnTo>
                  <a:lnTo>
                    <a:pt x="179" y="397"/>
                  </a:lnTo>
                  <a:lnTo>
                    <a:pt x="168" y="397"/>
                  </a:lnTo>
                  <a:lnTo>
                    <a:pt x="144" y="411"/>
                  </a:lnTo>
                  <a:lnTo>
                    <a:pt x="132" y="411"/>
                  </a:lnTo>
                  <a:lnTo>
                    <a:pt x="119" y="411"/>
                  </a:lnTo>
                  <a:lnTo>
                    <a:pt x="95" y="411"/>
                  </a:lnTo>
                  <a:lnTo>
                    <a:pt x="84" y="411"/>
                  </a:lnTo>
                  <a:lnTo>
                    <a:pt x="72" y="424"/>
                  </a:lnTo>
                  <a:lnTo>
                    <a:pt x="60" y="424"/>
                  </a:lnTo>
                  <a:lnTo>
                    <a:pt x="48" y="424"/>
                  </a:lnTo>
                  <a:lnTo>
                    <a:pt x="35" y="424"/>
                  </a:lnTo>
                  <a:lnTo>
                    <a:pt x="24" y="424"/>
                  </a:lnTo>
                  <a:lnTo>
                    <a:pt x="11" y="424"/>
                  </a:lnTo>
                  <a:lnTo>
                    <a:pt x="0" y="438"/>
                  </a:lnTo>
                  <a:lnTo>
                    <a:pt x="11" y="438"/>
                  </a:lnTo>
                  <a:lnTo>
                    <a:pt x="24" y="438"/>
                  </a:lnTo>
                  <a:lnTo>
                    <a:pt x="35" y="438"/>
                  </a:lnTo>
                  <a:lnTo>
                    <a:pt x="48" y="452"/>
                  </a:lnTo>
                  <a:lnTo>
                    <a:pt x="60" y="452"/>
                  </a:lnTo>
                  <a:lnTo>
                    <a:pt x="72" y="452"/>
                  </a:lnTo>
                  <a:lnTo>
                    <a:pt x="84" y="466"/>
                  </a:lnTo>
                  <a:lnTo>
                    <a:pt x="84" y="479"/>
                  </a:lnTo>
                  <a:lnTo>
                    <a:pt x="0" y="466"/>
                  </a:lnTo>
                  <a:lnTo>
                    <a:pt x="0" y="479"/>
                  </a:lnTo>
                  <a:lnTo>
                    <a:pt x="11" y="507"/>
                  </a:lnTo>
                  <a:lnTo>
                    <a:pt x="24" y="520"/>
                  </a:lnTo>
                  <a:lnTo>
                    <a:pt x="48" y="535"/>
                  </a:lnTo>
                  <a:lnTo>
                    <a:pt x="72" y="535"/>
                  </a:lnTo>
                  <a:lnTo>
                    <a:pt x="95" y="520"/>
                  </a:lnTo>
                  <a:lnTo>
                    <a:pt x="119" y="520"/>
                  </a:lnTo>
                  <a:lnTo>
                    <a:pt x="144" y="507"/>
                  </a:lnTo>
                  <a:lnTo>
                    <a:pt x="168" y="494"/>
                  </a:lnTo>
                  <a:lnTo>
                    <a:pt x="192" y="494"/>
                  </a:lnTo>
                  <a:lnTo>
                    <a:pt x="216" y="479"/>
                  </a:lnTo>
                  <a:lnTo>
                    <a:pt x="228" y="479"/>
                  </a:lnTo>
                  <a:lnTo>
                    <a:pt x="239" y="479"/>
                  </a:lnTo>
                  <a:lnTo>
                    <a:pt x="252" y="494"/>
                  </a:lnTo>
                  <a:lnTo>
                    <a:pt x="263" y="494"/>
                  </a:lnTo>
                  <a:lnTo>
                    <a:pt x="276" y="507"/>
                  </a:lnTo>
                  <a:lnTo>
                    <a:pt x="288" y="520"/>
                  </a:lnTo>
                  <a:lnTo>
                    <a:pt x="299" y="535"/>
                  </a:lnTo>
                  <a:lnTo>
                    <a:pt x="312" y="548"/>
                  </a:lnTo>
                  <a:lnTo>
                    <a:pt x="323" y="548"/>
                  </a:lnTo>
                  <a:lnTo>
                    <a:pt x="323" y="562"/>
                  </a:lnTo>
                  <a:lnTo>
                    <a:pt x="336" y="575"/>
                  </a:lnTo>
                  <a:lnTo>
                    <a:pt x="336" y="589"/>
                  </a:lnTo>
                  <a:lnTo>
                    <a:pt x="348" y="616"/>
                  </a:lnTo>
                  <a:lnTo>
                    <a:pt x="348" y="644"/>
                  </a:lnTo>
                  <a:lnTo>
                    <a:pt x="348" y="672"/>
                  </a:lnTo>
                  <a:lnTo>
                    <a:pt x="360" y="672"/>
                  </a:lnTo>
                  <a:lnTo>
                    <a:pt x="372" y="685"/>
                  </a:lnTo>
                  <a:lnTo>
                    <a:pt x="383" y="685"/>
                  </a:lnTo>
                </a:path>
              </a:pathLst>
            </a:custGeom>
            <a:solidFill>
              <a:srgbClr val="B7DBFF"/>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59" name="Freeform 98"/>
            <p:cNvSpPr>
              <a:spLocks/>
            </p:cNvSpPr>
            <p:nvPr/>
          </p:nvSpPr>
          <p:spPr bwMode="auto">
            <a:xfrm>
              <a:off x="8880375" y="5529263"/>
              <a:ext cx="423863" cy="479425"/>
            </a:xfrm>
            <a:custGeom>
              <a:avLst/>
              <a:gdLst>
                <a:gd name="T0" fmla="*/ 83107040 w 851"/>
                <a:gd name="T1" fmla="*/ 156111579 h 1428"/>
                <a:gd name="T2" fmla="*/ 86332084 w 851"/>
                <a:gd name="T3" fmla="*/ 148446825 h 1428"/>
                <a:gd name="T4" fmla="*/ 92037547 w 851"/>
                <a:gd name="T5" fmla="*/ 142360010 h 1428"/>
                <a:gd name="T6" fmla="*/ 103945554 w 851"/>
                <a:gd name="T7" fmla="*/ 139204132 h 1428"/>
                <a:gd name="T8" fmla="*/ 116101602 w 851"/>
                <a:gd name="T9" fmla="*/ 133004846 h 1428"/>
                <a:gd name="T10" fmla="*/ 116101602 w 851"/>
                <a:gd name="T11" fmla="*/ 128383500 h 1428"/>
                <a:gd name="T12" fmla="*/ 110147599 w 851"/>
                <a:gd name="T13" fmla="*/ 125227286 h 1428"/>
                <a:gd name="T14" fmla="*/ 116101602 w 851"/>
                <a:gd name="T15" fmla="*/ 119028001 h 1428"/>
                <a:gd name="T16" fmla="*/ 124784067 w 851"/>
                <a:gd name="T17" fmla="*/ 111363247 h 1428"/>
                <a:gd name="T18" fmla="*/ 127761069 w 851"/>
                <a:gd name="T19" fmla="*/ 102120554 h 1428"/>
                <a:gd name="T20" fmla="*/ 124784067 w 851"/>
                <a:gd name="T21" fmla="*/ 84987809 h 1428"/>
                <a:gd name="T22" fmla="*/ 130986144 w 851"/>
                <a:gd name="T23" fmla="*/ 83522341 h 1428"/>
                <a:gd name="T24" fmla="*/ 142894150 w 851"/>
                <a:gd name="T25" fmla="*/ 81944402 h 1428"/>
                <a:gd name="T26" fmla="*/ 148600112 w 851"/>
                <a:gd name="T27" fmla="*/ 78900994 h 1428"/>
                <a:gd name="T28" fmla="*/ 157779159 w 851"/>
                <a:gd name="T29" fmla="*/ 72701709 h 1428"/>
                <a:gd name="T30" fmla="*/ 163484622 w 851"/>
                <a:gd name="T31" fmla="*/ 68080362 h 1428"/>
                <a:gd name="T32" fmla="*/ 163484622 w 851"/>
                <a:gd name="T33" fmla="*/ 61881077 h 1428"/>
                <a:gd name="T34" fmla="*/ 172663669 w 851"/>
                <a:gd name="T35" fmla="*/ 52638384 h 1428"/>
                <a:gd name="T36" fmla="*/ 178617672 w 851"/>
                <a:gd name="T37" fmla="*/ 44748353 h 1428"/>
                <a:gd name="T38" fmla="*/ 193502681 w 851"/>
                <a:gd name="T39" fmla="*/ 44748353 h 1428"/>
                <a:gd name="T40" fmla="*/ 205162147 w 851"/>
                <a:gd name="T41" fmla="*/ 40239466 h 1428"/>
                <a:gd name="T42" fmla="*/ 211116151 w 851"/>
                <a:gd name="T43" fmla="*/ 34152987 h 1428"/>
                <a:gd name="T44" fmla="*/ 205162147 w 851"/>
                <a:gd name="T45" fmla="*/ 32462242 h 1428"/>
                <a:gd name="T46" fmla="*/ 202433188 w 851"/>
                <a:gd name="T47" fmla="*/ 30996773 h 1428"/>
                <a:gd name="T48" fmla="*/ 208387191 w 851"/>
                <a:gd name="T49" fmla="*/ 23219549 h 1428"/>
                <a:gd name="T50" fmla="*/ 199208144 w 851"/>
                <a:gd name="T51" fmla="*/ 18485391 h 1428"/>
                <a:gd name="T52" fmla="*/ 187548677 w 851"/>
                <a:gd name="T53" fmla="*/ 15554790 h 1428"/>
                <a:gd name="T54" fmla="*/ 169438625 w 851"/>
                <a:gd name="T55" fmla="*/ 12398576 h 1428"/>
                <a:gd name="T56" fmla="*/ 154554115 w 851"/>
                <a:gd name="T57" fmla="*/ 10820635 h 1428"/>
                <a:gd name="T58" fmla="*/ 139669107 w 851"/>
                <a:gd name="T59" fmla="*/ 9355502 h 1428"/>
                <a:gd name="T60" fmla="*/ 133715103 w 851"/>
                <a:gd name="T61" fmla="*/ 6199288 h 1428"/>
                <a:gd name="T62" fmla="*/ 139669107 w 851"/>
                <a:gd name="T63" fmla="*/ 3043409 h 1428"/>
                <a:gd name="T64" fmla="*/ 142894150 w 851"/>
                <a:gd name="T65" fmla="*/ 1577940 h 1428"/>
                <a:gd name="T66" fmla="*/ 136940147 w 851"/>
                <a:gd name="T67" fmla="*/ 0 h 1428"/>
                <a:gd name="T68" fmla="*/ 118830562 w 851"/>
                <a:gd name="T69" fmla="*/ 0 h 1428"/>
                <a:gd name="T70" fmla="*/ 103945554 w 851"/>
                <a:gd name="T71" fmla="*/ 1577940 h 1428"/>
                <a:gd name="T72" fmla="*/ 89060545 w 851"/>
                <a:gd name="T73" fmla="*/ 37083589 h 1428"/>
                <a:gd name="T74" fmla="*/ 80378080 w 851"/>
                <a:gd name="T75" fmla="*/ 43282874 h 1428"/>
                <a:gd name="T76" fmla="*/ 71447075 w 851"/>
                <a:gd name="T77" fmla="*/ 49594976 h 1428"/>
                <a:gd name="T78" fmla="*/ 62268013 w 851"/>
                <a:gd name="T79" fmla="*/ 55681455 h 1428"/>
                <a:gd name="T80" fmla="*/ 50608546 w 851"/>
                <a:gd name="T81" fmla="*/ 61881077 h 1428"/>
                <a:gd name="T82" fmla="*/ 44654543 w 851"/>
                <a:gd name="T83" fmla="*/ 71236576 h 1428"/>
                <a:gd name="T84" fmla="*/ 26544483 w 851"/>
                <a:gd name="T85" fmla="*/ 84987809 h 1428"/>
                <a:gd name="T86" fmla="*/ 17613478 w 851"/>
                <a:gd name="T87" fmla="*/ 98964340 h 1428"/>
                <a:gd name="T88" fmla="*/ 20590479 w 851"/>
                <a:gd name="T89" fmla="*/ 105276431 h 1428"/>
                <a:gd name="T90" fmla="*/ 20590479 w 851"/>
                <a:gd name="T91" fmla="*/ 106741900 h 1428"/>
                <a:gd name="T92" fmla="*/ 29769526 w 851"/>
                <a:gd name="T93" fmla="*/ 108319839 h 1428"/>
                <a:gd name="T94" fmla="*/ 35723538 w 851"/>
                <a:gd name="T95" fmla="*/ 112941186 h 1428"/>
                <a:gd name="T96" fmla="*/ 32498486 w 851"/>
                <a:gd name="T97" fmla="*/ 117562532 h 1428"/>
                <a:gd name="T98" fmla="*/ 26544483 w 851"/>
                <a:gd name="T99" fmla="*/ 125227286 h 1428"/>
                <a:gd name="T100" fmla="*/ 20590479 w 851"/>
                <a:gd name="T101" fmla="*/ 129848633 h 1428"/>
                <a:gd name="T102" fmla="*/ 17613478 w 851"/>
                <a:gd name="T103" fmla="*/ 139204132 h 1428"/>
                <a:gd name="T104" fmla="*/ 8931009 w 851"/>
                <a:gd name="T105" fmla="*/ 148446825 h 1428"/>
                <a:gd name="T106" fmla="*/ 0 w 851"/>
                <a:gd name="T107" fmla="*/ 151602703 h 1428"/>
                <a:gd name="T108" fmla="*/ 0 w 851"/>
                <a:gd name="T109" fmla="*/ 153180977 h 1428"/>
                <a:gd name="T110" fmla="*/ 8931009 w 851"/>
                <a:gd name="T111" fmla="*/ 153180977 h 1428"/>
                <a:gd name="T112" fmla="*/ 17613478 w 851"/>
                <a:gd name="T113" fmla="*/ 153180977 h 1428"/>
                <a:gd name="T114" fmla="*/ 29769526 w 851"/>
                <a:gd name="T115" fmla="*/ 154646110 h 1428"/>
                <a:gd name="T116" fmla="*/ 38700539 w 851"/>
                <a:gd name="T117" fmla="*/ 157802324 h 1428"/>
                <a:gd name="T118" fmla="*/ 50608546 w 851"/>
                <a:gd name="T119" fmla="*/ 159267457 h 1428"/>
                <a:gd name="T120" fmla="*/ 59539053 w 851"/>
                <a:gd name="T121" fmla="*/ 160958202 h 1428"/>
                <a:gd name="T122" fmla="*/ 71447075 w 851"/>
                <a:gd name="T123" fmla="*/ 160958202 h 1428"/>
                <a:gd name="T124" fmla="*/ 83107040 w 851"/>
                <a:gd name="T125" fmla="*/ 157802324 h 14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1"/>
                <a:gd name="T190" fmla="*/ 0 h 1428"/>
                <a:gd name="T191" fmla="*/ 851 w 851"/>
                <a:gd name="T192" fmla="*/ 1428 h 14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1" h="1428">
                  <a:moveTo>
                    <a:pt x="335" y="1400"/>
                  </a:moveTo>
                  <a:lnTo>
                    <a:pt x="335" y="1400"/>
                  </a:lnTo>
                  <a:lnTo>
                    <a:pt x="335" y="1385"/>
                  </a:lnTo>
                  <a:lnTo>
                    <a:pt x="335" y="1359"/>
                  </a:lnTo>
                  <a:lnTo>
                    <a:pt x="335" y="1331"/>
                  </a:lnTo>
                  <a:lnTo>
                    <a:pt x="348" y="1317"/>
                  </a:lnTo>
                  <a:lnTo>
                    <a:pt x="348" y="1291"/>
                  </a:lnTo>
                  <a:lnTo>
                    <a:pt x="359" y="1276"/>
                  </a:lnTo>
                  <a:lnTo>
                    <a:pt x="371" y="1263"/>
                  </a:lnTo>
                  <a:lnTo>
                    <a:pt x="384" y="1263"/>
                  </a:lnTo>
                  <a:lnTo>
                    <a:pt x="408" y="1248"/>
                  </a:lnTo>
                  <a:lnTo>
                    <a:pt x="419" y="1235"/>
                  </a:lnTo>
                  <a:lnTo>
                    <a:pt x="444" y="1221"/>
                  </a:lnTo>
                  <a:lnTo>
                    <a:pt x="455" y="1208"/>
                  </a:lnTo>
                  <a:lnTo>
                    <a:pt x="468" y="1180"/>
                  </a:lnTo>
                  <a:lnTo>
                    <a:pt x="479" y="1167"/>
                  </a:lnTo>
                  <a:lnTo>
                    <a:pt x="479" y="1152"/>
                  </a:lnTo>
                  <a:lnTo>
                    <a:pt x="468" y="1139"/>
                  </a:lnTo>
                  <a:lnTo>
                    <a:pt x="455" y="1139"/>
                  </a:lnTo>
                  <a:lnTo>
                    <a:pt x="455" y="1126"/>
                  </a:lnTo>
                  <a:lnTo>
                    <a:pt x="444" y="1111"/>
                  </a:lnTo>
                  <a:lnTo>
                    <a:pt x="455" y="1098"/>
                  </a:lnTo>
                  <a:lnTo>
                    <a:pt x="468" y="1071"/>
                  </a:lnTo>
                  <a:lnTo>
                    <a:pt x="468" y="1056"/>
                  </a:lnTo>
                  <a:lnTo>
                    <a:pt x="479" y="1030"/>
                  </a:lnTo>
                  <a:lnTo>
                    <a:pt x="492" y="1002"/>
                  </a:lnTo>
                  <a:lnTo>
                    <a:pt x="503" y="988"/>
                  </a:lnTo>
                  <a:lnTo>
                    <a:pt x="515" y="961"/>
                  </a:lnTo>
                  <a:lnTo>
                    <a:pt x="528" y="947"/>
                  </a:lnTo>
                  <a:lnTo>
                    <a:pt x="515" y="906"/>
                  </a:lnTo>
                  <a:lnTo>
                    <a:pt x="503" y="851"/>
                  </a:lnTo>
                  <a:lnTo>
                    <a:pt x="503" y="797"/>
                  </a:lnTo>
                  <a:lnTo>
                    <a:pt x="503" y="754"/>
                  </a:lnTo>
                  <a:lnTo>
                    <a:pt x="503" y="741"/>
                  </a:lnTo>
                  <a:lnTo>
                    <a:pt x="515" y="741"/>
                  </a:lnTo>
                  <a:lnTo>
                    <a:pt x="528" y="741"/>
                  </a:lnTo>
                  <a:lnTo>
                    <a:pt x="552" y="727"/>
                  </a:lnTo>
                  <a:lnTo>
                    <a:pt x="563" y="727"/>
                  </a:lnTo>
                  <a:lnTo>
                    <a:pt x="576" y="727"/>
                  </a:lnTo>
                  <a:lnTo>
                    <a:pt x="588" y="714"/>
                  </a:lnTo>
                  <a:lnTo>
                    <a:pt x="599" y="714"/>
                  </a:lnTo>
                  <a:lnTo>
                    <a:pt x="599" y="700"/>
                  </a:lnTo>
                  <a:lnTo>
                    <a:pt x="612" y="673"/>
                  </a:lnTo>
                  <a:lnTo>
                    <a:pt x="623" y="658"/>
                  </a:lnTo>
                  <a:lnTo>
                    <a:pt x="636" y="645"/>
                  </a:lnTo>
                  <a:lnTo>
                    <a:pt x="647" y="632"/>
                  </a:lnTo>
                  <a:lnTo>
                    <a:pt x="647" y="617"/>
                  </a:lnTo>
                  <a:lnTo>
                    <a:pt x="659" y="604"/>
                  </a:lnTo>
                  <a:lnTo>
                    <a:pt x="659" y="577"/>
                  </a:lnTo>
                  <a:lnTo>
                    <a:pt x="659" y="562"/>
                  </a:lnTo>
                  <a:lnTo>
                    <a:pt x="659" y="549"/>
                  </a:lnTo>
                  <a:lnTo>
                    <a:pt x="672" y="521"/>
                  </a:lnTo>
                  <a:lnTo>
                    <a:pt x="683" y="494"/>
                  </a:lnTo>
                  <a:lnTo>
                    <a:pt x="696" y="467"/>
                  </a:lnTo>
                  <a:lnTo>
                    <a:pt x="707" y="440"/>
                  </a:lnTo>
                  <a:lnTo>
                    <a:pt x="720" y="412"/>
                  </a:lnTo>
                  <a:lnTo>
                    <a:pt x="720" y="397"/>
                  </a:lnTo>
                  <a:lnTo>
                    <a:pt x="732" y="397"/>
                  </a:lnTo>
                  <a:lnTo>
                    <a:pt x="767" y="397"/>
                  </a:lnTo>
                  <a:lnTo>
                    <a:pt x="780" y="397"/>
                  </a:lnTo>
                  <a:lnTo>
                    <a:pt x="791" y="384"/>
                  </a:lnTo>
                  <a:lnTo>
                    <a:pt x="816" y="371"/>
                  </a:lnTo>
                  <a:lnTo>
                    <a:pt x="827" y="357"/>
                  </a:lnTo>
                  <a:lnTo>
                    <a:pt x="840" y="329"/>
                  </a:lnTo>
                  <a:lnTo>
                    <a:pt x="851" y="316"/>
                  </a:lnTo>
                  <a:lnTo>
                    <a:pt x="851" y="303"/>
                  </a:lnTo>
                  <a:lnTo>
                    <a:pt x="840" y="275"/>
                  </a:lnTo>
                  <a:lnTo>
                    <a:pt x="840" y="288"/>
                  </a:lnTo>
                  <a:lnTo>
                    <a:pt x="827" y="288"/>
                  </a:lnTo>
                  <a:lnTo>
                    <a:pt x="816" y="288"/>
                  </a:lnTo>
                  <a:lnTo>
                    <a:pt x="816" y="275"/>
                  </a:lnTo>
                  <a:lnTo>
                    <a:pt x="816" y="247"/>
                  </a:lnTo>
                  <a:lnTo>
                    <a:pt x="827" y="220"/>
                  </a:lnTo>
                  <a:lnTo>
                    <a:pt x="840" y="206"/>
                  </a:lnTo>
                  <a:lnTo>
                    <a:pt x="827" y="192"/>
                  </a:lnTo>
                  <a:lnTo>
                    <a:pt x="816" y="179"/>
                  </a:lnTo>
                  <a:lnTo>
                    <a:pt x="803" y="164"/>
                  </a:lnTo>
                  <a:lnTo>
                    <a:pt x="791" y="151"/>
                  </a:lnTo>
                  <a:lnTo>
                    <a:pt x="767" y="138"/>
                  </a:lnTo>
                  <a:lnTo>
                    <a:pt x="756" y="138"/>
                  </a:lnTo>
                  <a:lnTo>
                    <a:pt x="732" y="123"/>
                  </a:lnTo>
                  <a:lnTo>
                    <a:pt x="707" y="123"/>
                  </a:lnTo>
                  <a:lnTo>
                    <a:pt x="683" y="110"/>
                  </a:lnTo>
                  <a:lnTo>
                    <a:pt x="672" y="110"/>
                  </a:lnTo>
                  <a:lnTo>
                    <a:pt x="647" y="96"/>
                  </a:lnTo>
                  <a:lnTo>
                    <a:pt x="623" y="96"/>
                  </a:lnTo>
                  <a:lnTo>
                    <a:pt x="599" y="83"/>
                  </a:lnTo>
                  <a:lnTo>
                    <a:pt x="588" y="83"/>
                  </a:lnTo>
                  <a:lnTo>
                    <a:pt x="563" y="83"/>
                  </a:lnTo>
                  <a:lnTo>
                    <a:pt x="552" y="68"/>
                  </a:lnTo>
                  <a:lnTo>
                    <a:pt x="539" y="68"/>
                  </a:lnTo>
                  <a:lnTo>
                    <a:pt x="539" y="55"/>
                  </a:lnTo>
                  <a:lnTo>
                    <a:pt x="552" y="42"/>
                  </a:lnTo>
                  <a:lnTo>
                    <a:pt x="563" y="27"/>
                  </a:lnTo>
                  <a:lnTo>
                    <a:pt x="576" y="27"/>
                  </a:lnTo>
                  <a:lnTo>
                    <a:pt x="576" y="14"/>
                  </a:lnTo>
                  <a:lnTo>
                    <a:pt x="576" y="0"/>
                  </a:lnTo>
                  <a:lnTo>
                    <a:pt x="563" y="0"/>
                  </a:lnTo>
                  <a:lnTo>
                    <a:pt x="552" y="0"/>
                  </a:lnTo>
                  <a:lnTo>
                    <a:pt x="528" y="0"/>
                  </a:lnTo>
                  <a:lnTo>
                    <a:pt x="503" y="0"/>
                  </a:lnTo>
                  <a:lnTo>
                    <a:pt x="479" y="0"/>
                  </a:lnTo>
                  <a:lnTo>
                    <a:pt x="455" y="14"/>
                  </a:lnTo>
                  <a:lnTo>
                    <a:pt x="432" y="14"/>
                  </a:lnTo>
                  <a:lnTo>
                    <a:pt x="419" y="14"/>
                  </a:lnTo>
                  <a:lnTo>
                    <a:pt x="371" y="288"/>
                  </a:lnTo>
                  <a:lnTo>
                    <a:pt x="371" y="316"/>
                  </a:lnTo>
                  <a:lnTo>
                    <a:pt x="359" y="329"/>
                  </a:lnTo>
                  <a:lnTo>
                    <a:pt x="348" y="343"/>
                  </a:lnTo>
                  <a:lnTo>
                    <a:pt x="335" y="357"/>
                  </a:lnTo>
                  <a:lnTo>
                    <a:pt x="324" y="384"/>
                  </a:lnTo>
                  <a:lnTo>
                    <a:pt x="311" y="397"/>
                  </a:lnTo>
                  <a:lnTo>
                    <a:pt x="300" y="412"/>
                  </a:lnTo>
                  <a:lnTo>
                    <a:pt x="288" y="440"/>
                  </a:lnTo>
                  <a:lnTo>
                    <a:pt x="275" y="453"/>
                  </a:lnTo>
                  <a:lnTo>
                    <a:pt x="264" y="467"/>
                  </a:lnTo>
                  <a:lnTo>
                    <a:pt x="251" y="494"/>
                  </a:lnTo>
                  <a:lnTo>
                    <a:pt x="227" y="508"/>
                  </a:lnTo>
                  <a:lnTo>
                    <a:pt x="215" y="536"/>
                  </a:lnTo>
                  <a:lnTo>
                    <a:pt x="204" y="549"/>
                  </a:lnTo>
                  <a:lnTo>
                    <a:pt x="191" y="577"/>
                  </a:lnTo>
                  <a:lnTo>
                    <a:pt x="204" y="590"/>
                  </a:lnTo>
                  <a:lnTo>
                    <a:pt x="180" y="632"/>
                  </a:lnTo>
                  <a:lnTo>
                    <a:pt x="156" y="673"/>
                  </a:lnTo>
                  <a:lnTo>
                    <a:pt x="131" y="714"/>
                  </a:lnTo>
                  <a:lnTo>
                    <a:pt x="107" y="754"/>
                  </a:lnTo>
                  <a:lnTo>
                    <a:pt x="83" y="797"/>
                  </a:lnTo>
                  <a:lnTo>
                    <a:pt x="71" y="837"/>
                  </a:lnTo>
                  <a:lnTo>
                    <a:pt x="71" y="878"/>
                  </a:lnTo>
                  <a:lnTo>
                    <a:pt x="96" y="919"/>
                  </a:lnTo>
                  <a:lnTo>
                    <a:pt x="83" y="934"/>
                  </a:lnTo>
                  <a:lnTo>
                    <a:pt x="71" y="947"/>
                  </a:lnTo>
                  <a:lnTo>
                    <a:pt x="83" y="947"/>
                  </a:lnTo>
                  <a:lnTo>
                    <a:pt x="96" y="961"/>
                  </a:lnTo>
                  <a:lnTo>
                    <a:pt x="107" y="961"/>
                  </a:lnTo>
                  <a:lnTo>
                    <a:pt x="120" y="961"/>
                  </a:lnTo>
                  <a:lnTo>
                    <a:pt x="131" y="974"/>
                  </a:lnTo>
                  <a:lnTo>
                    <a:pt x="131" y="988"/>
                  </a:lnTo>
                  <a:lnTo>
                    <a:pt x="144" y="1002"/>
                  </a:lnTo>
                  <a:lnTo>
                    <a:pt x="144" y="1015"/>
                  </a:lnTo>
                  <a:lnTo>
                    <a:pt x="144" y="1030"/>
                  </a:lnTo>
                  <a:lnTo>
                    <a:pt x="131" y="1043"/>
                  </a:lnTo>
                  <a:lnTo>
                    <a:pt x="131" y="1071"/>
                  </a:lnTo>
                  <a:lnTo>
                    <a:pt x="120" y="1098"/>
                  </a:lnTo>
                  <a:lnTo>
                    <a:pt x="107" y="1111"/>
                  </a:lnTo>
                  <a:lnTo>
                    <a:pt x="107" y="1139"/>
                  </a:lnTo>
                  <a:lnTo>
                    <a:pt x="96" y="1152"/>
                  </a:lnTo>
                  <a:lnTo>
                    <a:pt x="83" y="1152"/>
                  </a:lnTo>
                  <a:lnTo>
                    <a:pt x="83" y="1180"/>
                  </a:lnTo>
                  <a:lnTo>
                    <a:pt x="71" y="1208"/>
                  </a:lnTo>
                  <a:lnTo>
                    <a:pt x="71" y="1235"/>
                  </a:lnTo>
                  <a:lnTo>
                    <a:pt x="60" y="1263"/>
                  </a:lnTo>
                  <a:lnTo>
                    <a:pt x="47" y="1291"/>
                  </a:lnTo>
                  <a:lnTo>
                    <a:pt x="36" y="1317"/>
                  </a:lnTo>
                  <a:lnTo>
                    <a:pt x="23" y="1331"/>
                  </a:lnTo>
                  <a:lnTo>
                    <a:pt x="0" y="1331"/>
                  </a:lnTo>
                  <a:lnTo>
                    <a:pt x="0" y="1345"/>
                  </a:lnTo>
                  <a:lnTo>
                    <a:pt x="0" y="1359"/>
                  </a:lnTo>
                  <a:lnTo>
                    <a:pt x="12" y="1359"/>
                  </a:lnTo>
                  <a:lnTo>
                    <a:pt x="23" y="1359"/>
                  </a:lnTo>
                  <a:lnTo>
                    <a:pt x="36" y="1359"/>
                  </a:lnTo>
                  <a:lnTo>
                    <a:pt x="47" y="1359"/>
                  </a:lnTo>
                  <a:lnTo>
                    <a:pt x="60" y="1359"/>
                  </a:lnTo>
                  <a:lnTo>
                    <a:pt x="71" y="1359"/>
                  </a:lnTo>
                  <a:lnTo>
                    <a:pt x="83" y="1359"/>
                  </a:lnTo>
                  <a:lnTo>
                    <a:pt x="96" y="1359"/>
                  </a:lnTo>
                  <a:lnTo>
                    <a:pt x="120" y="1372"/>
                  </a:lnTo>
                  <a:lnTo>
                    <a:pt x="131" y="1372"/>
                  </a:lnTo>
                  <a:lnTo>
                    <a:pt x="144" y="1385"/>
                  </a:lnTo>
                  <a:lnTo>
                    <a:pt x="156" y="1400"/>
                  </a:lnTo>
                  <a:lnTo>
                    <a:pt x="167" y="1400"/>
                  </a:lnTo>
                  <a:lnTo>
                    <a:pt x="180" y="1413"/>
                  </a:lnTo>
                  <a:lnTo>
                    <a:pt x="204" y="1413"/>
                  </a:lnTo>
                  <a:lnTo>
                    <a:pt x="215" y="1428"/>
                  </a:lnTo>
                  <a:lnTo>
                    <a:pt x="227" y="1428"/>
                  </a:lnTo>
                  <a:lnTo>
                    <a:pt x="240" y="1428"/>
                  </a:lnTo>
                  <a:lnTo>
                    <a:pt x="264" y="1428"/>
                  </a:lnTo>
                  <a:lnTo>
                    <a:pt x="275" y="1428"/>
                  </a:lnTo>
                  <a:lnTo>
                    <a:pt x="288" y="1428"/>
                  </a:lnTo>
                  <a:lnTo>
                    <a:pt x="300" y="1428"/>
                  </a:lnTo>
                  <a:lnTo>
                    <a:pt x="324" y="1413"/>
                  </a:lnTo>
                  <a:lnTo>
                    <a:pt x="335" y="1400"/>
                  </a:lnTo>
                </a:path>
              </a:pathLst>
            </a:custGeom>
            <a:solidFill>
              <a:srgbClr val="B7DBFF"/>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60" name="Freeform 99"/>
            <p:cNvSpPr>
              <a:spLocks/>
            </p:cNvSpPr>
            <p:nvPr/>
          </p:nvSpPr>
          <p:spPr bwMode="auto">
            <a:xfrm>
              <a:off x="10798075" y="5165725"/>
              <a:ext cx="755650" cy="376238"/>
            </a:xfrm>
            <a:custGeom>
              <a:avLst/>
              <a:gdLst>
                <a:gd name="T0" fmla="*/ 48060611 w 1308"/>
                <a:gd name="T1" fmla="*/ 119523621 h 796"/>
                <a:gd name="T2" fmla="*/ 60075904 w 1308"/>
                <a:gd name="T3" fmla="*/ 119523621 h 796"/>
                <a:gd name="T4" fmla="*/ 71757278 w 1308"/>
                <a:gd name="T5" fmla="*/ 119523621 h 796"/>
                <a:gd name="T6" fmla="*/ 88111220 w 1308"/>
                <a:gd name="T7" fmla="*/ 119523621 h 796"/>
                <a:gd name="T8" fmla="*/ 100125935 w 1308"/>
                <a:gd name="T9" fmla="*/ 116619121 h 796"/>
                <a:gd name="T10" fmla="*/ 116145940 w 1308"/>
                <a:gd name="T11" fmla="*/ 116619121 h 796"/>
                <a:gd name="T12" fmla="*/ 156196566 w 1308"/>
                <a:gd name="T13" fmla="*/ 125778842 h 796"/>
                <a:gd name="T14" fmla="*/ 159867938 w 1308"/>
                <a:gd name="T15" fmla="*/ 138066128 h 796"/>
                <a:gd name="T16" fmla="*/ 164206569 w 1308"/>
                <a:gd name="T17" fmla="*/ 147225819 h 796"/>
                <a:gd name="T18" fmla="*/ 240302460 w 1308"/>
                <a:gd name="T19" fmla="*/ 168673269 h 796"/>
                <a:gd name="T20" fmla="*/ 263999126 w 1308"/>
                <a:gd name="T21" fmla="*/ 174928460 h 796"/>
                <a:gd name="T22" fmla="*/ 284024422 w 1308"/>
                <a:gd name="T23" fmla="*/ 174928460 h 796"/>
                <a:gd name="T24" fmla="*/ 300378345 w 1308"/>
                <a:gd name="T25" fmla="*/ 165545674 h 796"/>
                <a:gd name="T26" fmla="*/ 324408425 w 1308"/>
                <a:gd name="T27" fmla="*/ 162641174 h 796"/>
                <a:gd name="T28" fmla="*/ 344433720 w 1308"/>
                <a:gd name="T29" fmla="*/ 159513578 h 796"/>
                <a:gd name="T30" fmla="*/ 364459016 w 1308"/>
                <a:gd name="T31" fmla="*/ 156385983 h 796"/>
                <a:gd name="T32" fmla="*/ 392494314 w 1308"/>
                <a:gd name="T33" fmla="*/ 134938533 h 796"/>
                <a:gd name="T34" fmla="*/ 404509028 w 1308"/>
                <a:gd name="T35" fmla="*/ 107235862 h 796"/>
                <a:gd name="T36" fmla="*/ 404509028 w 1308"/>
                <a:gd name="T37" fmla="*/ 101427335 h 796"/>
                <a:gd name="T38" fmla="*/ 412519609 w 1308"/>
                <a:gd name="T39" fmla="*/ 91820980 h 796"/>
                <a:gd name="T40" fmla="*/ 428205695 w 1308"/>
                <a:gd name="T41" fmla="*/ 91820980 h 796"/>
                <a:gd name="T42" fmla="*/ 436549616 w 1308"/>
                <a:gd name="T43" fmla="*/ 86011980 h 796"/>
                <a:gd name="T44" fmla="*/ 428205695 w 1308"/>
                <a:gd name="T45" fmla="*/ 70373530 h 796"/>
                <a:gd name="T46" fmla="*/ 416524321 w 1308"/>
                <a:gd name="T47" fmla="*/ 58309324 h 796"/>
                <a:gd name="T48" fmla="*/ 416524321 w 1308"/>
                <a:gd name="T49" fmla="*/ 27702649 h 796"/>
                <a:gd name="T50" fmla="*/ 400170397 w 1308"/>
                <a:gd name="T51" fmla="*/ 24575053 h 796"/>
                <a:gd name="T52" fmla="*/ 380145102 w 1308"/>
                <a:gd name="T53" fmla="*/ 24575053 h 796"/>
                <a:gd name="T54" fmla="*/ 352109804 w 1308"/>
                <a:gd name="T55" fmla="*/ 15415358 h 796"/>
                <a:gd name="T56" fmla="*/ 340428430 w 1308"/>
                <a:gd name="T57" fmla="*/ 9159695 h 796"/>
                <a:gd name="T58" fmla="*/ 328413715 w 1308"/>
                <a:gd name="T59" fmla="*/ 3127597 h 796"/>
                <a:gd name="T60" fmla="*/ 312059792 w 1308"/>
                <a:gd name="T61" fmla="*/ 0 h 796"/>
                <a:gd name="T62" fmla="*/ 300378345 w 1308"/>
                <a:gd name="T63" fmla="*/ 15415358 h 796"/>
                <a:gd name="T64" fmla="*/ 272343048 w 1308"/>
                <a:gd name="T65" fmla="*/ 27702649 h 796"/>
                <a:gd name="T66" fmla="*/ 260327755 w 1308"/>
                <a:gd name="T67" fmla="*/ 24575053 h 796"/>
                <a:gd name="T68" fmla="*/ 252317752 w 1308"/>
                <a:gd name="T69" fmla="*/ 18319389 h 796"/>
                <a:gd name="T70" fmla="*/ 244307750 w 1308"/>
                <a:gd name="T71" fmla="*/ 24575053 h 796"/>
                <a:gd name="T72" fmla="*/ 235963829 w 1308"/>
                <a:gd name="T73" fmla="*/ 30607148 h 796"/>
                <a:gd name="T74" fmla="*/ 220277164 w 1308"/>
                <a:gd name="T75" fmla="*/ 39766847 h 796"/>
                <a:gd name="T76" fmla="*/ 200251869 w 1308"/>
                <a:gd name="T77" fmla="*/ 52277702 h 796"/>
                <a:gd name="T78" fmla="*/ 187903236 w 1308"/>
                <a:gd name="T79" fmla="*/ 49149633 h 796"/>
                <a:gd name="T80" fmla="*/ 184231864 w 1308"/>
                <a:gd name="T81" fmla="*/ 58309324 h 796"/>
                <a:gd name="T82" fmla="*/ 192241867 w 1308"/>
                <a:gd name="T83" fmla="*/ 67469503 h 796"/>
                <a:gd name="T84" fmla="*/ 200251869 w 1308"/>
                <a:gd name="T85" fmla="*/ 86011980 h 796"/>
                <a:gd name="T86" fmla="*/ 196247157 w 1308"/>
                <a:gd name="T87" fmla="*/ 95171671 h 796"/>
                <a:gd name="T88" fmla="*/ 180227152 w 1308"/>
                <a:gd name="T89" fmla="*/ 88916480 h 796"/>
                <a:gd name="T90" fmla="*/ 164206569 w 1308"/>
                <a:gd name="T91" fmla="*/ 82884385 h 796"/>
                <a:gd name="T92" fmla="*/ 148186528 w 1308"/>
                <a:gd name="T93" fmla="*/ 86011980 h 796"/>
                <a:gd name="T94" fmla="*/ 119817311 w 1308"/>
                <a:gd name="T95" fmla="*/ 88916480 h 796"/>
                <a:gd name="T96" fmla="*/ 96121222 w 1308"/>
                <a:gd name="T97" fmla="*/ 91820980 h 796"/>
                <a:gd name="T98" fmla="*/ 71757278 w 1308"/>
                <a:gd name="T99" fmla="*/ 88916480 h 796"/>
                <a:gd name="T100" fmla="*/ 56070614 w 1308"/>
                <a:gd name="T101" fmla="*/ 82884385 h 796"/>
                <a:gd name="T102" fmla="*/ 56070614 w 1308"/>
                <a:gd name="T103" fmla="*/ 88916480 h 796"/>
                <a:gd name="T104" fmla="*/ 51731983 w 1308"/>
                <a:gd name="T105" fmla="*/ 95171671 h 796"/>
                <a:gd name="T106" fmla="*/ 43721980 w 1308"/>
                <a:gd name="T107" fmla="*/ 95171671 h 796"/>
                <a:gd name="T108" fmla="*/ 36045309 w 1308"/>
                <a:gd name="T109" fmla="*/ 91820980 h 796"/>
                <a:gd name="T110" fmla="*/ 23696676 w 1308"/>
                <a:gd name="T111" fmla="*/ 82884385 h 796"/>
                <a:gd name="T112" fmla="*/ 15686669 w 1308"/>
                <a:gd name="T113" fmla="*/ 79756789 h 796"/>
                <a:gd name="T114" fmla="*/ 3671373 w 1308"/>
                <a:gd name="T115" fmla="*/ 82884385 h 796"/>
                <a:gd name="T116" fmla="*/ 3671373 w 1308"/>
                <a:gd name="T117" fmla="*/ 86011980 h 796"/>
                <a:gd name="T118" fmla="*/ 3671373 w 1308"/>
                <a:gd name="T119" fmla="*/ 101427335 h 796"/>
                <a:gd name="T120" fmla="*/ 8010005 w 1308"/>
                <a:gd name="T121" fmla="*/ 110363457 h 796"/>
                <a:gd name="T122" fmla="*/ 28035307 w 1308"/>
                <a:gd name="T123" fmla="*/ 119523621 h 7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08"/>
                <a:gd name="T187" fmla="*/ 0 h 796"/>
                <a:gd name="T188" fmla="*/ 1308 w 1308"/>
                <a:gd name="T189" fmla="*/ 796 h 7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08" h="796">
                  <a:moveTo>
                    <a:pt x="120" y="535"/>
                  </a:moveTo>
                  <a:lnTo>
                    <a:pt x="131" y="535"/>
                  </a:lnTo>
                  <a:lnTo>
                    <a:pt x="144" y="535"/>
                  </a:lnTo>
                  <a:lnTo>
                    <a:pt x="155" y="535"/>
                  </a:lnTo>
                  <a:lnTo>
                    <a:pt x="168" y="535"/>
                  </a:lnTo>
                  <a:lnTo>
                    <a:pt x="180" y="535"/>
                  </a:lnTo>
                  <a:lnTo>
                    <a:pt x="191" y="535"/>
                  </a:lnTo>
                  <a:lnTo>
                    <a:pt x="204" y="535"/>
                  </a:lnTo>
                  <a:lnTo>
                    <a:pt x="215" y="535"/>
                  </a:lnTo>
                  <a:lnTo>
                    <a:pt x="228" y="535"/>
                  </a:lnTo>
                  <a:lnTo>
                    <a:pt x="240" y="535"/>
                  </a:lnTo>
                  <a:lnTo>
                    <a:pt x="252" y="535"/>
                  </a:lnTo>
                  <a:lnTo>
                    <a:pt x="264" y="535"/>
                  </a:lnTo>
                  <a:lnTo>
                    <a:pt x="275" y="522"/>
                  </a:lnTo>
                  <a:lnTo>
                    <a:pt x="288" y="522"/>
                  </a:lnTo>
                  <a:lnTo>
                    <a:pt x="300" y="522"/>
                  </a:lnTo>
                  <a:lnTo>
                    <a:pt x="312" y="522"/>
                  </a:lnTo>
                  <a:lnTo>
                    <a:pt x="324" y="522"/>
                  </a:lnTo>
                  <a:lnTo>
                    <a:pt x="335" y="522"/>
                  </a:lnTo>
                  <a:lnTo>
                    <a:pt x="348" y="522"/>
                  </a:lnTo>
                  <a:lnTo>
                    <a:pt x="359" y="522"/>
                  </a:lnTo>
                  <a:lnTo>
                    <a:pt x="444" y="550"/>
                  </a:lnTo>
                  <a:lnTo>
                    <a:pt x="456" y="550"/>
                  </a:lnTo>
                  <a:lnTo>
                    <a:pt x="468" y="563"/>
                  </a:lnTo>
                  <a:lnTo>
                    <a:pt x="468" y="576"/>
                  </a:lnTo>
                  <a:lnTo>
                    <a:pt x="479" y="591"/>
                  </a:lnTo>
                  <a:lnTo>
                    <a:pt x="479" y="604"/>
                  </a:lnTo>
                  <a:lnTo>
                    <a:pt x="479" y="618"/>
                  </a:lnTo>
                  <a:lnTo>
                    <a:pt x="479" y="631"/>
                  </a:lnTo>
                  <a:lnTo>
                    <a:pt x="492" y="645"/>
                  </a:lnTo>
                  <a:lnTo>
                    <a:pt x="492" y="659"/>
                  </a:lnTo>
                  <a:lnTo>
                    <a:pt x="503" y="659"/>
                  </a:lnTo>
                  <a:lnTo>
                    <a:pt x="696" y="741"/>
                  </a:lnTo>
                  <a:lnTo>
                    <a:pt x="720" y="755"/>
                  </a:lnTo>
                  <a:lnTo>
                    <a:pt x="732" y="755"/>
                  </a:lnTo>
                  <a:lnTo>
                    <a:pt x="744" y="769"/>
                  </a:lnTo>
                  <a:lnTo>
                    <a:pt x="767" y="783"/>
                  </a:lnTo>
                  <a:lnTo>
                    <a:pt x="791" y="783"/>
                  </a:lnTo>
                  <a:lnTo>
                    <a:pt x="804" y="796"/>
                  </a:lnTo>
                  <a:lnTo>
                    <a:pt x="828" y="796"/>
                  </a:lnTo>
                  <a:lnTo>
                    <a:pt x="840" y="796"/>
                  </a:lnTo>
                  <a:lnTo>
                    <a:pt x="851" y="783"/>
                  </a:lnTo>
                  <a:lnTo>
                    <a:pt x="864" y="769"/>
                  </a:lnTo>
                  <a:lnTo>
                    <a:pt x="876" y="755"/>
                  </a:lnTo>
                  <a:lnTo>
                    <a:pt x="888" y="741"/>
                  </a:lnTo>
                  <a:lnTo>
                    <a:pt x="900" y="741"/>
                  </a:lnTo>
                  <a:lnTo>
                    <a:pt x="924" y="728"/>
                  </a:lnTo>
                  <a:lnTo>
                    <a:pt x="935" y="728"/>
                  </a:lnTo>
                  <a:lnTo>
                    <a:pt x="948" y="728"/>
                  </a:lnTo>
                  <a:lnTo>
                    <a:pt x="972" y="728"/>
                  </a:lnTo>
                  <a:lnTo>
                    <a:pt x="984" y="714"/>
                  </a:lnTo>
                  <a:lnTo>
                    <a:pt x="995" y="714"/>
                  </a:lnTo>
                  <a:lnTo>
                    <a:pt x="1020" y="714"/>
                  </a:lnTo>
                  <a:lnTo>
                    <a:pt x="1032" y="714"/>
                  </a:lnTo>
                  <a:lnTo>
                    <a:pt x="1044" y="714"/>
                  </a:lnTo>
                  <a:lnTo>
                    <a:pt x="1068" y="700"/>
                  </a:lnTo>
                  <a:lnTo>
                    <a:pt x="1079" y="700"/>
                  </a:lnTo>
                  <a:lnTo>
                    <a:pt x="1092" y="700"/>
                  </a:lnTo>
                  <a:lnTo>
                    <a:pt x="1116" y="687"/>
                  </a:lnTo>
                  <a:lnTo>
                    <a:pt x="1139" y="659"/>
                  </a:lnTo>
                  <a:lnTo>
                    <a:pt x="1152" y="631"/>
                  </a:lnTo>
                  <a:lnTo>
                    <a:pt x="1176" y="604"/>
                  </a:lnTo>
                  <a:lnTo>
                    <a:pt x="1188" y="576"/>
                  </a:lnTo>
                  <a:lnTo>
                    <a:pt x="1199" y="550"/>
                  </a:lnTo>
                  <a:lnTo>
                    <a:pt x="1212" y="522"/>
                  </a:lnTo>
                  <a:lnTo>
                    <a:pt x="1212" y="480"/>
                  </a:lnTo>
                  <a:lnTo>
                    <a:pt x="1212" y="467"/>
                  </a:lnTo>
                  <a:lnTo>
                    <a:pt x="1212" y="454"/>
                  </a:lnTo>
                  <a:lnTo>
                    <a:pt x="1212" y="426"/>
                  </a:lnTo>
                  <a:lnTo>
                    <a:pt x="1223" y="426"/>
                  </a:lnTo>
                  <a:lnTo>
                    <a:pt x="1223" y="411"/>
                  </a:lnTo>
                  <a:lnTo>
                    <a:pt x="1236" y="411"/>
                  </a:lnTo>
                  <a:lnTo>
                    <a:pt x="1248" y="411"/>
                  </a:lnTo>
                  <a:lnTo>
                    <a:pt x="1260" y="411"/>
                  </a:lnTo>
                  <a:lnTo>
                    <a:pt x="1272" y="411"/>
                  </a:lnTo>
                  <a:lnTo>
                    <a:pt x="1283" y="411"/>
                  </a:lnTo>
                  <a:lnTo>
                    <a:pt x="1296" y="398"/>
                  </a:lnTo>
                  <a:lnTo>
                    <a:pt x="1296" y="385"/>
                  </a:lnTo>
                  <a:lnTo>
                    <a:pt x="1308" y="385"/>
                  </a:lnTo>
                  <a:lnTo>
                    <a:pt x="1308" y="357"/>
                  </a:lnTo>
                  <a:lnTo>
                    <a:pt x="1308" y="343"/>
                  </a:lnTo>
                  <a:lnTo>
                    <a:pt x="1296" y="330"/>
                  </a:lnTo>
                  <a:lnTo>
                    <a:pt x="1283" y="315"/>
                  </a:lnTo>
                  <a:lnTo>
                    <a:pt x="1272" y="302"/>
                  </a:lnTo>
                  <a:lnTo>
                    <a:pt x="1260" y="289"/>
                  </a:lnTo>
                  <a:lnTo>
                    <a:pt x="1248" y="289"/>
                  </a:lnTo>
                  <a:lnTo>
                    <a:pt x="1248" y="261"/>
                  </a:lnTo>
                  <a:lnTo>
                    <a:pt x="1236" y="234"/>
                  </a:lnTo>
                  <a:lnTo>
                    <a:pt x="1236" y="193"/>
                  </a:lnTo>
                  <a:lnTo>
                    <a:pt x="1248" y="165"/>
                  </a:lnTo>
                  <a:lnTo>
                    <a:pt x="1248" y="124"/>
                  </a:lnTo>
                  <a:lnTo>
                    <a:pt x="1236" y="110"/>
                  </a:lnTo>
                  <a:lnTo>
                    <a:pt x="1223" y="110"/>
                  </a:lnTo>
                  <a:lnTo>
                    <a:pt x="1212" y="110"/>
                  </a:lnTo>
                  <a:lnTo>
                    <a:pt x="1199" y="110"/>
                  </a:lnTo>
                  <a:lnTo>
                    <a:pt x="1188" y="110"/>
                  </a:lnTo>
                  <a:lnTo>
                    <a:pt x="1176" y="110"/>
                  </a:lnTo>
                  <a:lnTo>
                    <a:pt x="1164" y="110"/>
                  </a:lnTo>
                  <a:lnTo>
                    <a:pt x="1139" y="110"/>
                  </a:lnTo>
                  <a:lnTo>
                    <a:pt x="1092" y="82"/>
                  </a:lnTo>
                  <a:lnTo>
                    <a:pt x="1079" y="82"/>
                  </a:lnTo>
                  <a:lnTo>
                    <a:pt x="1068" y="82"/>
                  </a:lnTo>
                  <a:lnTo>
                    <a:pt x="1055" y="69"/>
                  </a:lnTo>
                  <a:lnTo>
                    <a:pt x="1055" y="56"/>
                  </a:lnTo>
                  <a:lnTo>
                    <a:pt x="1044" y="56"/>
                  </a:lnTo>
                  <a:lnTo>
                    <a:pt x="1032" y="41"/>
                  </a:lnTo>
                  <a:lnTo>
                    <a:pt x="1020" y="41"/>
                  </a:lnTo>
                  <a:lnTo>
                    <a:pt x="1008" y="28"/>
                  </a:lnTo>
                  <a:lnTo>
                    <a:pt x="995" y="28"/>
                  </a:lnTo>
                  <a:lnTo>
                    <a:pt x="984" y="14"/>
                  </a:lnTo>
                  <a:lnTo>
                    <a:pt x="972" y="14"/>
                  </a:lnTo>
                  <a:lnTo>
                    <a:pt x="960" y="0"/>
                  </a:lnTo>
                  <a:lnTo>
                    <a:pt x="948" y="0"/>
                  </a:lnTo>
                  <a:lnTo>
                    <a:pt x="935" y="0"/>
                  </a:lnTo>
                  <a:lnTo>
                    <a:pt x="935" y="14"/>
                  </a:lnTo>
                  <a:lnTo>
                    <a:pt x="935" y="41"/>
                  </a:lnTo>
                  <a:lnTo>
                    <a:pt x="924" y="56"/>
                  </a:lnTo>
                  <a:lnTo>
                    <a:pt x="900" y="69"/>
                  </a:lnTo>
                  <a:lnTo>
                    <a:pt x="888" y="97"/>
                  </a:lnTo>
                  <a:lnTo>
                    <a:pt x="864" y="110"/>
                  </a:lnTo>
                  <a:lnTo>
                    <a:pt x="840" y="110"/>
                  </a:lnTo>
                  <a:lnTo>
                    <a:pt x="816" y="124"/>
                  </a:lnTo>
                  <a:lnTo>
                    <a:pt x="791" y="110"/>
                  </a:lnTo>
                  <a:lnTo>
                    <a:pt x="780" y="110"/>
                  </a:lnTo>
                  <a:lnTo>
                    <a:pt x="767" y="97"/>
                  </a:lnTo>
                  <a:lnTo>
                    <a:pt x="756" y="82"/>
                  </a:lnTo>
                  <a:lnTo>
                    <a:pt x="744" y="82"/>
                  </a:lnTo>
                  <a:lnTo>
                    <a:pt x="744" y="97"/>
                  </a:lnTo>
                  <a:lnTo>
                    <a:pt x="732" y="110"/>
                  </a:lnTo>
                  <a:lnTo>
                    <a:pt x="732" y="124"/>
                  </a:lnTo>
                  <a:lnTo>
                    <a:pt x="720" y="124"/>
                  </a:lnTo>
                  <a:lnTo>
                    <a:pt x="720" y="137"/>
                  </a:lnTo>
                  <a:lnTo>
                    <a:pt x="707" y="137"/>
                  </a:lnTo>
                  <a:lnTo>
                    <a:pt x="696" y="151"/>
                  </a:lnTo>
                  <a:lnTo>
                    <a:pt x="684" y="151"/>
                  </a:lnTo>
                  <a:lnTo>
                    <a:pt x="672" y="165"/>
                  </a:lnTo>
                  <a:lnTo>
                    <a:pt x="660" y="178"/>
                  </a:lnTo>
                  <a:lnTo>
                    <a:pt x="647" y="206"/>
                  </a:lnTo>
                  <a:lnTo>
                    <a:pt x="636" y="220"/>
                  </a:lnTo>
                  <a:lnTo>
                    <a:pt x="612" y="234"/>
                  </a:lnTo>
                  <a:lnTo>
                    <a:pt x="600" y="234"/>
                  </a:lnTo>
                  <a:lnTo>
                    <a:pt x="576" y="234"/>
                  </a:lnTo>
                  <a:lnTo>
                    <a:pt x="563" y="220"/>
                  </a:lnTo>
                  <a:lnTo>
                    <a:pt x="552" y="234"/>
                  </a:lnTo>
                  <a:lnTo>
                    <a:pt x="552" y="247"/>
                  </a:lnTo>
                  <a:lnTo>
                    <a:pt x="552" y="261"/>
                  </a:lnTo>
                  <a:lnTo>
                    <a:pt x="552" y="274"/>
                  </a:lnTo>
                  <a:lnTo>
                    <a:pt x="563" y="274"/>
                  </a:lnTo>
                  <a:lnTo>
                    <a:pt x="563" y="289"/>
                  </a:lnTo>
                  <a:lnTo>
                    <a:pt x="576" y="302"/>
                  </a:lnTo>
                  <a:lnTo>
                    <a:pt x="576" y="315"/>
                  </a:lnTo>
                  <a:lnTo>
                    <a:pt x="600" y="357"/>
                  </a:lnTo>
                  <a:lnTo>
                    <a:pt x="600" y="371"/>
                  </a:lnTo>
                  <a:lnTo>
                    <a:pt x="600" y="385"/>
                  </a:lnTo>
                  <a:lnTo>
                    <a:pt x="600" y="398"/>
                  </a:lnTo>
                  <a:lnTo>
                    <a:pt x="600" y="411"/>
                  </a:lnTo>
                  <a:lnTo>
                    <a:pt x="588" y="411"/>
                  </a:lnTo>
                  <a:lnTo>
                    <a:pt x="588" y="426"/>
                  </a:lnTo>
                  <a:lnTo>
                    <a:pt x="576" y="426"/>
                  </a:lnTo>
                  <a:lnTo>
                    <a:pt x="563" y="411"/>
                  </a:lnTo>
                  <a:lnTo>
                    <a:pt x="552" y="411"/>
                  </a:lnTo>
                  <a:lnTo>
                    <a:pt x="540" y="398"/>
                  </a:lnTo>
                  <a:lnTo>
                    <a:pt x="528" y="398"/>
                  </a:lnTo>
                  <a:lnTo>
                    <a:pt x="516" y="385"/>
                  </a:lnTo>
                  <a:lnTo>
                    <a:pt x="503" y="371"/>
                  </a:lnTo>
                  <a:lnTo>
                    <a:pt x="492" y="371"/>
                  </a:lnTo>
                  <a:lnTo>
                    <a:pt x="479" y="371"/>
                  </a:lnTo>
                  <a:lnTo>
                    <a:pt x="468" y="371"/>
                  </a:lnTo>
                  <a:lnTo>
                    <a:pt x="456" y="371"/>
                  </a:lnTo>
                  <a:lnTo>
                    <a:pt x="444" y="385"/>
                  </a:lnTo>
                  <a:lnTo>
                    <a:pt x="419" y="385"/>
                  </a:lnTo>
                  <a:lnTo>
                    <a:pt x="408" y="398"/>
                  </a:lnTo>
                  <a:lnTo>
                    <a:pt x="384" y="398"/>
                  </a:lnTo>
                  <a:lnTo>
                    <a:pt x="359" y="398"/>
                  </a:lnTo>
                  <a:lnTo>
                    <a:pt x="348" y="411"/>
                  </a:lnTo>
                  <a:lnTo>
                    <a:pt x="324" y="411"/>
                  </a:lnTo>
                  <a:lnTo>
                    <a:pt x="300" y="411"/>
                  </a:lnTo>
                  <a:lnTo>
                    <a:pt x="288" y="411"/>
                  </a:lnTo>
                  <a:lnTo>
                    <a:pt x="264" y="411"/>
                  </a:lnTo>
                  <a:lnTo>
                    <a:pt x="240" y="411"/>
                  </a:lnTo>
                  <a:lnTo>
                    <a:pt x="228" y="398"/>
                  </a:lnTo>
                  <a:lnTo>
                    <a:pt x="215" y="398"/>
                  </a:lnTo>
                  <a:lnTo>
                    <a:pt x="191" y="385"/>
                  </a:lnTo>
                  <a:lnTo>
                    <a:pt x="180" y="357"/>
                  </a:lnTo>
                  <a:lnTo>
                    <a:pt x="168" y="357"/>
                  </a:lnTo>
                  <a:lnTo>
                    <a:pt x="168" y="371"/>
                  </a:lnTo>
                  <a:lnTo>
                    <a:pt x="155" y="371"/>
                  </a:lnTo>
                  <a:lnTo>
                    <a:pt x="155" y="385"/>
                  </a:lnTo>
                  <a:lnTo>
                    <a:pt x="168" y="385"/>
                  </a:lnTo>
                  <a:lnTo>
                    <a:pt x="168" y="398"/>
                  </a:lnTo>
                  <a:lnTo>
                    <a:pt x="168" y="411"/>
                  </a:lnTo>
                  <a:lnTo>
                    <a:pt x="168" y="426"/>
                  </a:lnTo>
                  <a:lnTo>
                    <a:pt x="155" y="426"/>
                  </a:lnTo>
                  <a:lnTo>
                    <a:pt x="144" y="426"/>
                  </a:lnTo>
                  <a:lnTo>
                    <a:pt x="131" y="426"/>
                  </a:lnTo>
                  <a:lnTo>
                    <a:pt x="120" y="426"/>
                  </a:lnTo>
                  <a:lnTo>
                    <a:pt x="120" y="439"/>
                  </a:lnTo>
                  <a:lnTo>
                    <a:pt x="108" y="426"/>
                  </a:lnTo>
                  <a:lnTo>
                    <a:pt x="108" y="411"/>
                  </a:lnTo>
                  <a:lnTo>
                    <a:pt x="96" y="398"/>
                  </a:lnTo>
                  <a:lnTo>
                    <a:pt x="96" y="385"/>
                  </a:lnTo>
                  <a:lnTo>
                    <a:pt x="84" y="371"/>
                  </a:lnTo>
                  <a:lnTo>
                    <a:pt x="71" y="371"/>
                  </a:lnTo>
                  <a:lnTo>
                    <a:pt x="71" y="357"/>
                  </a:lnTo>
                  <a:lnTo>
                    <a:pt x="60" y="357"/>
                  </a:lnTo>
                  <a:lnTo>
                    <a:pt x="47" y="357"/>
                  </a:lnTo>
                  <a:lnTo>
                    <a:pt x="36" y="357"/>
                  </a:lnTo>
                  <a:lnTo>
                    <a:pt x="24" y="357"/>
                  </a:lnTo>
                  <a:lnTo>
                    <a:pt x="11" y="371"/>
                  </a:lnTo>
                  <a:lnTo>
                    <a:pt x="0" y="371"/>
                  </a:lnTo>
                  <a:lnTo>
                    <a:pt x="11" y="385"/>
                  </a:lnTo>
                  <a:lnTo>
                    <a:pt x="11" y="398"/>
                  </a:lnTo>
                  <a:lnTo>
                    <a:pt x="11" y="426"/>
                  </a:lnTo>
                  <a:lnTo>
                    <a:pt x="11" y="454"/>
                  </a:lnTo>
                  <a:lnTo>
                    <a:pt x="0" y="467"/>
                  </a:lnTo>
                  <a:lnTo>
                    <a:pt x="0" y="480"/>
                  </a:lnTo>
                  <a:lnTo>
                    <a:pt x="11" y="494"/>
                  </a:lnTo>
                  <a:lnTo>
                    <a:pt x="24" y="494"/>
                  </a:lnTo>
                  <a:lnTo>
                    <a:pt x="47" y="508"/>
                  </a:lnTo>
                  <a:lnTo>
                    <a:pt x="60" y="522"/>
                  </a:lnTo>
                  <a:lnTo>
                    <a:pt x="71" y="522"/>
                  </a:lnTo>
                  <a:lnTo>
                    <a:pt x="84" y="535"/>
                  </a:lnTo>
                  <a:lnTo>
                    <a:pt x="108" y="535"/>
                  </a:lnTo>
                  <a:lnTo>
                    <a:pt x="120" y="535"/>
                  </a:lnTo>
                  <a:close/>
                </a:path>
              </a:pathLst>
            </a:custGeom>
            <a:solidFill>
              <a:srgbClr val="B7DBFF"/>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61" name="Freeform 100"/>
            <p:cNvSpPr>
              <a:spLocks/>
            </p:cNvSpPr>
            <p:nvPr/>
          </p:nvSpPr>
          <p:spPr bwMode="auto">
            <a:xfrm>
              <a:off x="10366275" y="4919663"/>
              <a:ext cx="261938" cy="198437"/>
            </a:xfrm>
            <a:custGeom>
              <a:avLst/>
              <a:gdLst>
                <a:gd name="T0" fmla="*/ 126513056 w 529"/>
                <a:gd name="T1" fmla="*/ 49660037 h 590"/>
                <a:gd name="T2" fmla="*/ 126513056 w 529"/>
                <a:gd name="T3" fmla="*/ 46492446 h 590"/>
                <a:gd name="T4" fmla="*/ 129700379 w 529"/>
                <a:gd name="T5" fmla="*/ 41854729 h 590"/>
                <a:gd name="T6" fmla="*/ 129700379 w 529"/>
                <a:gd name="T7" fmla="*/ 37216686 h 590"/>
                <a:gd name="T8" fmla="*/ 126513056 w 529"/>
                <a:gd name="T9" fmla="*/ 32465636 h 590"/>
                <a:gd name="T10" fmla="*/ 126513056 w 529"/>
                <a:gd name="T11" fmla="*/ 27827593 h 590"/>
                <a:gd name="T12" fmla="*/ 123815937 w 529"/>
                <a:gd name="T13" fmla="*/ 24773346 h 590"/>
                <a:gd name="T14" fmla="*/ 120873716 w 529"/>
                <a:gd name="T15" fmla="*/ 23302895 h 590"/>
                <a:gd name="T16" fmla="*/ 117931495 w 529"/>
                <a:gd name="T17" fmla="*/ 20135298 h 590"/>
                <a:gd name="T18" fmla="*/ 114989770 w 529"/>
                <a:gd name="T19" fmla="*/ 13913797 h 590"/>
                <a:gd name="T20" fmla="*/ 111802446 w 529"/>
                <a:gd name="T21" fmla="*/ 10859547 h 590"/>
                <a:gd name="T22" fmla="*/ 109105328 w 529"/>
                <a:gd name="T23" fmla="*/ 9275751 h 590"/>
                <a:gd name="T24" fmla="*/ 103220886 w 529"/>
                <a:gd name="T25" fmla="*/ 6108496 h 590"/>
                <a:gd name="T26" fmla="*/ 100278665 w 529"/>
                <a:gd name="T27" fmla="*/ 4638044 h 590"/>
                <a:gd name="T28" fmla="*/ 94394223 w 529"/>
                <a:gd name="T29" fmla="*/ 3167256 h 590"/>
                <a:gd name="T30" fmla="*/ 88510276 w 529"/>
                <a:gd name="T31" fmla="*/ 1470452 h 590"/>
                <a:gd name="T32" fmla="*/ 79683613 w 529"/>
                <a:gd name="T33" fmla="*/ 3167256 h 590"/>
                <a:gd name="T34" fmla="*/ 67914730 w 529"/>
                <a:gd name="T35" fmla="*/ 4638044 h 590"/>
                <a:gd name="T36" fmla="*/ 55901223 w 529"/>
                <a:gd name="T37" fmla="*/ 6108496 h 590"/>
                <a:gd name="T38" fmla="*/ 44377442 w 529"/>
                <a:gd name="T39" fmla="*/ 7805300 h 590"/>
                <a:gd name="T40" fmla="*/ 35306172 w 529"/>
                <a:gd name="T41" fmla="*/ 4638044 h 590"/>
                <a:gd name="T42" fmla="*/ 32609053 w 529"/>
                <a:gd name="T43" fmla="*/ 1470452 h 590"/>
                <a:gd name="T44" fmla="*/ 20595059 w 529"/>
                <a:gd name="T45" fmla="*/ 0 h 590"/>
                <a:gd name="T46" fmla="*/ 17897941 w 529"/>
                <a:gd name="T47" fmla="*/ 1470452 h 590"/>
                <a:gd name="T48" fmla="*/ 14956211 w 529"/>
                <a:gd name="T49" fmla="*/ 1470452 h 590"/>
                <a:gd name="T50" fmla="*/ 12013990 w 529"/>
                <a:gd name="T51" fmla="*/ 3167256 h 590"/>
                <a:gd name="T52" fmla="*/ 9071769 w 529"/>
                <a:gd name="T53" fmla="*/ 3167256 h 590"/>
                <a:gd name="T54" fmla="*/ 5884444 w 529"/>
                <a:gd name="T55" fmla="*/ 4638044 h 590"/>
                <a:gd name="T56" fmla="*/ 0 w 529"/>
                <a:gd name="T57" fmla="*/ 4638044 h 590"/>
                <a:gd name="T58" fmla="*/ 0 w 529"/>
                <a:gd name="T59" fmla="*/ 12330001 h 590"/>
                <a:gd name="T60" fmla="*/ 9071769 w 529"/>
                <a:gd name="T61" fmla="*/ 16968043 h 590"/>
                <a:gd name="T62" fmla="*/ 14956211 w 529"/>
                <a:gd name="T63" fmla="*/ 16968043 h 590"/>
                <a:gd name="T64" fmla="*/ 17897941 w 529"/>
                <a:gd name="T65" fmla="*/ 18664847 h 590"/>
                <a:gd name="T66" fmla="*/ 17897941 w 529"/>
                <a:gd name="T67" fmla="*/ 20135298 h 590"/>
                <a:gd name="T68" fmla="*/ 17897941 w 529"/>
                <a:gd name="T69" fmla="*/ 23302895 h 590"/>
                <a:gd name="T70" fmla="*/ 23782383 w 529"/>
                <a:gd name="T71" fmla="*/ 24773346 h 590"/>
                <a:gd name="T72" fmla="*/ 29666825 w 529"/>
                <a:gd name="T73" fmla="*/ 27827593 h 590"/>
                <a:gd name="T74" fmla="*/ 32609053 w 529"/>
                <a:gd name="T75" fmla="*/ 30994848 h 590"/>
                <a:gd name="T76" fmla="*/ 38493495 w 529"/>
                <a:gd name="T77" fmla="*/ 34162439 h 590"/>
                <a:gd name="T78" fmla="*/ 47319663 w 529"/>
                <a:gd name="T79" fmla="*/ 37216686 h 590"/>
                <a:gd name="T80" fmla="*/ 50261884 w 529"/>
                <a:gd name="T81" fmla="*/ 46492446 h 590"/>
                <a:gd name="T82" fmla="*/ 55901223 w 529"/>
                <a:gd name="T83" fmla="*/ 49660037 h 590"/>
                <a:gd name="T84" fmla="*/ 59088547 w 529"/>
                <a:gd name="T85" fmla="*/ 49660037 h 590"/>
                <a:gd name="T86" fmla="*/ 64973004 w 529"/>
                <a:gd name="T87" fmla="*/ 48189249 h 590"/>
                <a:gd name="T88" fmla="*/ 67914730 w 529"/>
                <a:gd name="T89" fmla="*/ 48189249 h 590"/>
                <a:gd name="T90" fmla="*/ 73799172 w 529"/>
                <a:gd name="T91" fmla="*/ 52714284 h 590"/>
                <a:gd name="T92" fmla="*/ 79683613 w 529"/>
                <a:gd name="T93" fmla="*/ 59048794 h 590"/>
                <a:gd name="T94" fmla="*/ 88510276 w 529"/>
                <a:gd name="T95" fmla="*/ 61990033 h 590"/>
                <a:gd name="T96" fmla="*/ 100278665 w 529"/>
                <a:gd name="T97" fmla="*/ 65157288 h 590"/>
                <a:gd name="T98" fmla="*/ 109105328 w 529"/>
                <a:gd name="T99" fmla="*/ 65157288 h 590"/>
                <a:gd name="T100" fmla="*/ 109105328 w 529"/>
                <a:gd name="T101" fmla="*/ 59048794 h 590"/>
                <a:gd name="T102" fmla="*/ 111802446 w 529"/>
                <a:gd name="T103" fmla="*/ 54297743 h 590"/>
                <a:gd name="T104" fmla="*/ 117931495 w 529"/>
                <a:gd name="T105" fmla="*/ 51130488 h 5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9"/>
                <a:gd name="T160" fmla="*/ 0 h 590"/>
                <a:gd name="T161" fmla="*/ 529 w 529"/>
                <a:gd name="T162" fmla="*/ 590 h 5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9" h="590">
                  <a:moveTo>
                    <a:pt x="516" y="452"/>
                  </a:moveTo>
                  <a:lnTo>
                    <a:pt x="516" y="439"/>
                  </a:lnTo>
                  <a:lnTo>
                    <a:pt x="516" y="426"/>
                  </a:lnTo>
                  <a:lnTo>
                    <a:pt x="516" y="411"/>
                  </a:lnTo>
                  <a:lnTo>
                    <a:pt x="529" y="398"/>
                  </a:lnTo>
                  <a:lnTo>
                    <a:pt x="529" y="370"/>
                  </a:lnTo>
                  <a:lnTo>
                    <a:pt x="529" y="357"/>
                  </a:lnTo>
                  <a:lnTo>
                    <a:pt x="529" y="329"/>
                  </a:lnTo>
                  <a:lnTo>
                    <a:pt x="529" y="315"/>
                  </a:lnTo>
                  <a:lnTo>
                    <a:pt x="516" y="287"/>
                  </a:lnTo>
                  <a:lnTo>
                    <a:pt x="516" y="274"/>
                  </a:lnTo>
                  <a:lnTo>
                    <a:pt x="516" y="246"/>
                  </a:lnTo>
                  <a:lnTo>
                    <a:pt x="516" y="219"/>
                  </a:lnTo>
                  <a:lnTo>
                    <a:pt x="505" y="219"/>
                  </a:lnTo>
                  <a:lnTo>
                    <a:pt x="493" y="206"/>
                  </a:lnTo>
                  <a:lnTo>
                    <a:pt x="481" y="206"/>
                  </a:lnTo>
                  <a:lnTo>
                    <a:pt x="481" y="178"/>
                  </a:lnTo>
                  <a:lnTo>
                    <a:pt x="481" y="150"/>
                  </a:lnTo>
                  <a:lnTo>
                    <a:pt x="469" y="123"/>
                  </a:lnTo>
                  <a:lnTo>
                    <a:pt x="469" y="109"/>
                  </a:lnTo>
                  <a:lnTo>
                    <a:pt x="456" y="96"/>
                  </a:lnTo>
                  <a:lnTo>
                    <a:pt x="456" y="82"/>
                  </a:lnTo>
                  <a:lnTo>
                    <a:pt x="445" y="82"/>
                  </a:lnTo>
                  <a:lnTo>
                    <a:pt x="432" y="69"/>
                  </a:lnTo>
                  <a:lnTo>
                    <a:pt x="421" y="54"/>
                  </a:lnTo>
                  <a:lnTo>
                    <a:pt x="409" y="41"/>
                  </a:lnTo>
                  <a:lnTo>
                    <a:pt x="396" y="28"/>
                  </a:lnTo>
                  <a:lnTo>
                    <a:pt x="385" y="28"/>
                  </a:lnTo>
                  <a:lnTo>
                    <a:pt x="372" y="13"/>
                  </a:lnTo>
                  <a:lnTo>
                    <a:pt x="361" y="13"/>
                  </a:lnTo>
                  <a:lnTo>
                    <a:pt x="349" y="13"/>
                  </a:lnTo>
                  <a:lnTo>
                    <a:pt x="325" y="28"/>
                  </a:lnTo>
                  <a:lnTo>
                    <a:pt x="301" y="28"/>
                  </a:lnTo>
                  <a:lnTo>
                    <a:pt x="277" y="41"/>
                  </a:lnTo>
                  <a:lnTo>
                    <a:pt x="252" y="54"/>
                  </a:lnTo>
                  <a:lnTo>
                    <a:pt x="228" y="54"/>
                  </a:lnTo>
                  <a:lnTo>
                    <a:pt x="205" y="69"/>
                  </a:lnTo>
                  <a:lnTo>
                    <a:pt x="181" y="69"/>
                  </a:lnTo>
                  <a:lnTo>
                    <a:pt x="157" y="54"/>
                  </a:lnTo>
                  <a:lnTo>
                    <a:pt x="144" y="41"/>
                  </a:lnTo>
                  <a:lnTo>
                    <a:pt x="133" y="13"/>
                  </a:lnTo>
                  <a:lnTo>
                    <a:pt x="133" y="0"/>
                  </a:lnTo>
                  <a:lnTo>
                    <a:pt x="84" y="0"/>
                  </a:lnTo>
                  <a:lnTo>
                    <a:pt x="73" y="0"/>
                  </a:lnTo>
                  <a:lnTo>
                    <a:pt x="73" y="13"/>
                  </a:lnTo>
                  <a:lnTo>
                    <a:pt x="61" y="13"/>
                  </a:lnTo>
                  <a:lnTo>
                    <a:pt x="61" y="28"/>
                  </a:lnTo>
                  <a:lnTo>
                    <a:pt x="49" y="28"/>
                  </a:lnTo>
                  <a:lnTo>
                    <a:pt x="37" y="28"/>
                  </a:lnTo>
                  <a:lnTo>
                    <a:pt x="24" y="41"/>
                  </a:lnTo>
                  <a:lnTo>
                    <a:pt x="13" y="41"/>
                  </a:lnTo>
                  <a:lnTo>
                    <a:pt x="0" y="41"/>
                  </a:lnTo>
                  <a:lnTo>
                    <a:pt x="0" y="69"/>
                  </a:lnTo>
                  <a:lnTo>
                    <a:pt x="0" y="109"/>
                  </a:lnTo>
                  <a:lnTo>
                    <a:pt x="13" y="137"/>
                  </a:lnTo>
                  <a:lnTo>
                    <a:pt x="37" y="150"/>
                  </a:lnTo>
                  <a:lnTo>
                    <a:pt x="49" y="150"/>
                  </a:lnTo>
                  <a:lnTo>
                    <a:pt x="61" y="150"/>
                  </a:lnTo>
                  <a:lnTo>
                    <a:pt x="73" y="165"/>
                  </a:lnTo>
                  <a:lnTo>
                    <a:pt x="73" y="178"/>
                  </a:lnTo>
                  <a:lnTo>
                    <a:pt x="73" y="192"/>
                  </a:lnTo>
                  <a:lnTo>
                    <a:pt x="73" y="206"/>
                  </a:lnTo>
                  <a:lnTo>
                    <a:pt x="84" y="219"/>
                  </a:lnTo>
                  <a:lnTo>
                    <a:pt x="97" y="219"/>
                  </a:lnTo>
                  <a:lnTo>
                    <a:pt x="108" y="233"/>
                  </a:lnTo>
                  <a:lnTo>
                    <a:pt x="121" y="246"/>
                  </a:lnTo>
                  <a:lnTo>
                    <a:pt x="121" y="261"/>
                  </a:lnTo>
                  <a:lnTo>
                    <a:pt x="133" y="274"/>
                  </a:lnTo>
                  <a:lnTo>
                    <a:pt x="144" y="287"/>
                  </a:lnTo>
                  <a:lnTo>
                    <a:pt x="157" y="302"/>
                  </a:lnTo>
                  <a:lnTo>
                    <a:pt x="193" y="302"/>
                  </a:lnTo>
                  <a:lnTo>
                    <a:pt x="193" y="329"/>
                  </a:lnTo>
                  <a:lnTo>
                    <a:pt x="205" y="370"/>
                  </a:lnTo>
                  <a:lnTo>
                    <a:pt x="205" y="411"/>
                  </a:lnTo>
                  <a:lnTo>
                    <a:pt x="217" y="439"/>
                  </a:lnTo>
                  <a:lnTo>
                    <a:pt x="228" y="439"/>
                  </a:lnTo>
                  <a:lnTo>
                    <a:pt x="241" y="439"/>
                  </a:lnTo>
                  <a:lnTo>
                    <a:pt x="252" y="439"/>
                  </a:lnTo>
                  <a:lnTo>
                    <a:pt x="265" y="426"/>
                  </a:lnTo>
                  <a:lnTo>
                    <a:pt x="277" y="426"/>
                  </a:lnTo>
                  <a:lnTo>
                    <a:pt x="288" y="426"/>
                  </a:lnTo>
                  <a:lnTo>
                    <a:pt x="301" y="466"/>
                  </a:lnTo>
                  <a:lnTo>
                    <a:pt x="312" y="494"/>
                  </a:lnTo>
                  <a:lnTo>
                    <a:pt x="325" y="522"/>
                  </a:lnTo>
                  <a:lnTo>
                    <a:pt x="337" y="535"/>
                  </a:lnTo>
                  <a:lnTo>
                    <a:pt x="361" y="548"/>
                  </a:lnTo>
                  <a:lnTo>
                    <a:pt x="372" y="563"/>
                  </a:lnTo>
                  <a:lnTo>
                    <a:pt x="409" y="576"/>
                  </a:lnTo>
                  <a:lnTo>
                    <a:pt x="432" y="590"/>
                  </a:lnTo>
                  <a:lnTo>
                    <a:pt x="445" y="576"/>
                  </a:lnTo>
                  <a:lnTo>
                    <a:pt x="445" y="548"/>
                  </a:lnTo>
                  <a:lnTo>
                    <a:pt x="445" y="522"/>
                  </a:lnTo>
                  <a:lnTo>
                    <a:pt x="445" y="494"/>
                  </a:lnTo>
                  <a:lnTo>
                    <a:pt x="456" y="480"/>
                  </a:lnTo>
                  <a:lnTo>
                    <a:pt x="469" y="466"/>
                  </a:lnTo>
                  <a:lnTo>
                    <a:pt x="481" y="452"/>
                  </a:lnTo>
                  <a:lnTo>
                    <a:pt x="516" y="452"/>
                  </a:lnTo>
                </a:path>
              </a:pathLst>
            </a:custGeom>
            <a:solidFill>
              <a:srgbClr val="B7DBFF"/>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62" name="Freeform 101"/>
            <p:cNvSpPr>
              <a:spLocks/>
            </p:cNvSpPr>
            <p:nvPr/>
          </p:nvSpPr>
          <p:spPr bwMode="auto">
            <a:xfrm>
              <a:off x="9694763" y="4933950"/>
              <a:ext cx="1066800" cy="827088"/>
            </a:xfrm>
            <a:custGeom>
              <a:avLst/>
              <a:gdLst>
                <a:gd name="T0" fmla="*/ 352148212 w 2149"/>
                <a:gd name="T1" fmla="*/ 13903784 h 2470"/>
                <a:gd name="T2" fmla="*/ 363976829 w 2149"/>
                <a:gd name="T3" fmla="*/ 24667984 h 2470"/>
                <a:gd name="T4" fmla="*/ 390344499 w 2149"/>
                <a:gd name="T5" fmla="*/ 44626591 h 2470"/>
                <a:gd name="T6" fmla="*/ 411044580 w 2149"/>
                <a:gd name="T7" fmla="*/ 50793585 h 2470"/>
                <a:gd name="T8" fmla="*/ 449734305 w 2149"/>
                <a:gd name="T9" fmla="*/ 64585188 h 2470"/>
                <a:gd name="T10" fmla="*/ 473391540 w 2149"/>
                <a:gd name="T11" fmla="*/ 73891431 h 2470"/>
                <a:gd name="T12" fmla="*/ 517502633 w 2149"/>
                <a:gd name="T13" fmla="*/ 84655625 h 2470"/>
                <a:gd name="T14" fmla="*/ 523663288 w 2149"/>
                <a:gd name="T15" fmla="*/ 96877457 h 2470"/>
                <a:gd name="T16" fmla="*/ 508877393 w 2149"/>
                <a:gd name="T17" fmla="*/ 107641652 h 2470"/>
                <a:gd name="T18" fmla="*/ 496802056 w 2149"/>
                <a:gd name="T19" fmla="*/ 121545431 h 2470"/>
                <a:gd name="T20" fmla="*/ 470434386 w 2149"/>
                <a:gd name="T21" fmla="*/ 135449210 h 2470"/>
                <a:gd name="T22" fmla="*/ 429034225 w 2149"/>
                <a:gd name="T23" fmla="*/ 155407806 h 2470"/>
                <a:gd name="T24" fmla="*/ 408334144 w 2149"/>
                <a:gd name="T25" fmla="*/ 172338994 h 2470"/>
                <a:gd name="T26" fmla="*/ 446530432 w 2149"/>
                <a:gd name="T27" fmla="*/ 184673023 h 2470"/>
                <a:gd name="T28" fmla="*/ 446530432 w 2149"/>
                <a:gd name="T29" fmla="*/ 203061827 h 2470"/>
                <a:gd name="T30" fmla="*/ 434948534 w 2149"/>
                <a:gd name="T31" fmla="*/ 215395479 h 2470"/>
                <a:gd name="T32" fmla="*/ 429034225 w 2149"/>
                <a:gd name="T33" fmla="*/ 227729466 h 2470"/>
                <a:gd name="T34" fmla="*/ 440616123 w 2149"/>
                <a:gd name="T35" fmla="*/ 241521069 h 2470"/>
                <a:gd name="T36" fmla="*/ 443819997 w 2149"/>
                <a:gd name="T37" fmla="*/ 255424848 h 2470"/>
                <a:gd name="T38" fmla="*/ 411044580 w 2149"/>
                <a:gd name="T39" fmla="*/ 266189043 h 2470"/>
                <a:gd name="T40" fmla="*/ 372848292 w 2149"/>
                <a:gd name="T41" fmla="*/ 267646659 h 2470"/>
                <a:gd name="T42" fmla="*/ 337362440 w 2149"/>
                <a:gd name="T43" fmla="*/ 258452257 h 2470"/>
                <a:gd name="T44" fmla="*/ 287090816 w 2149"/>
                <a:gd name="T45" fmla="*/ 246230446 h 2470"/>
                <a:gd name="T46" fmla="*/ 251604901 w 2149"/>
                <a:gd name="T47" fmla="*/ 253967232 h 2470"/>
                <a:gd name="T48" fmla="*/ 212915176 w 2149"/>
                <a:gd name="T49" fmla="*/ 275495621 h 2470"/>
                <a:gd name="T50" fmla="*/ 183343632 w 2149"/>
                <a:gd name="T51" fmla="*/ 263049458 h 2470"/>
                <a:gd name="T52" fmla="*/ 171761734 w 2149"/>
                <a:gd name="T53" fmla="*/ 258452257 h 2470"/>
                <a:gd name="T54" fmla="*/ 141943471 w 2149"/>
                <a:gd name="T55" fmla="*/ 247688063 h 2470"/>
                <a:gd name="T56" fmla="*/ 85757507 w 2149"/>
                <a:gd name="T57" fmla="*/ 240063453 h 2470"/>
                <a:gd name="T58" fmla="*/ 53475017 w 2149"/>
                <a:gd name="T59" fmla="*/ 213937863 h 2470"/>
                <a:gd name="T60" fmla="*/ 74175113 w 2149"/>
                <a:gd name="T61" fmla="*/ 196894834 h 2470"/>
                <a:gd name="T62" fmla="*/ 85757507 w 2149"/>
                <a:gd name="T63" fmla="*/ 172338994 h 2470"/>
                <a:gd name="T64" fmla="*/ 109660965 w 2149"/>
                <a:gd name="T65" fmla="*/ 153950190 h 2470"/>
                <a:gd name="T66" fmla="*/ 106457588 w 2149"/>
                <a:gd name="T67" fmla="*/ 136906826 h 2470"/>
                <a:gd name="T68" fmla="*/ 88960884 w 2149"/>
                <a:gd name="T69" fmla="*/ 110781236 h 2470"/>
                <a:gd name="T70" fmla="*/ 97586125 w 2149"/>
                <a:gd name="T71" fmla="*/ 96877457 h 2470"/>
                <a:gd name="T72" fmla="*/ 76886044 w 2149"/>
                <a:gd name="T73" fmla="*/ 92280256 h 2470"/>
                <a:gd name="T74" fmla="*/ 53475017 w 2149"/>
                <a:gd name="T75" fmla="*/ 73891431 h 2470"/>
                <a:gd name="T76" fmla="*/ 23903465 w 2149"/>
                <a:gd name="T77" fmla="*/ 58530370 h 2470"/>
                <a:gd name="T78" fmla="*/ 3203378 w 2149"/>
                <a:gd name="T79" fmla="*/ 49223792 h 2470"/>
                <a:gd name="T80" fmla="*/ 5914311 w 2149"/>
                <a:gd name="T81" fmla="*/ 41486996 h 2470"/>
                <a:gd name="T82" fmla="*/ 14785776 w 2149"/>
                <a:gd name="T83" fmla="*/ 35432178 h 2470"/>
                <a:gd name="T84" fmla="*/ 41400177 w 2149"/>
                <a:gd name="T85" fmla="*/ 32292594 h 2470"/>
                <a:gd name="T86" fmla="*/ 56185948 w 2149"/>
                <a:gd name="T87" fmla="*/ 35432178 h 2470"/>
                <a:gd name="T88" fmla="*/ 83046576 w 2149"/>
                <a:gd name="T89" fmla="*/ 40029380 h 2470"/>
                <a:gd name="T90" fmla="*/ 109660965 w 2149"/>
                <a:gd name="T91" fmla="*/ 49223792 h 2470"/>
                <a:gd name="T92" fmla="*/ 133072008 w 2149"/>
                <a:gd name="T93" fmla="*/ 55390786 h 2470"/>
                <a:gd name="T94" fmla="*/ 133072008 w 2149"/>
                <a:gd name="T95" fmla="*/ 49223792 h 2470"/>
                <a:gd name="T96" fmla="*/ 133072008 w 2149"/>
                <a:gd name="T97" fmla="*/ 29265185 h 2470"/>
                <a:gd name="T98" fmla="*/ 145147345 w 2149"/>
                <a:gd name="T99" fmla="*/ 18500985 h 2470"/>
                <a:gd name="T100" fmla="*/ 162643552 w 2149"/>
                <a:gd name="T101" fmla="*/ 29265185 h 2470"/>
                <a:gd name="T102" fmla="*/ 183343632 w 2149"/>
                <a:gd name="T103" fmla="*/ 38347411 h 2470"/>
                <a:gd name="T104" fmla="*/ 222033358 w 2149"/>
                <a:gd name="T105" fmla="*/ 40029380 h 2470"/>
                <a:gd name="T106" fmla="*/ 216119049 w 2149"/>
                <a:gd name="T107" fmla="*/ 32292594 h 2470"/>
                <a:gd name="T108" fmla="*/ 251604901 w 2149"/>
                <a:gd name="T109" fmla="*/ 29265185 h 2470"/>
                <a:gd name="T110" fmla="*/ 272305044 w 2149"/>
                <a:gd name="T111" fmla="*/ 22986016 h 2470"/>
                <a:gd name="T112" fmla="*/ 304587023 w 2149"/>
                <a:gd name="T113" fmla="*/ 1457617 h 2470"/>
                <a:gd name="T114" fmla="*/ 322576668 w 2149"/>
                <a:gd name="T115" fmla="*/ 0 h 24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49"/>
                <a:gd name="T175" fmla="*/ 0 h 2470"/>
                <a:gd name="T176" fmla="*/ 2149 w 2149"/>
                <a:gd name="T177" fmla="*/ 2470 h 24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49" h="2470">
                  <a:moveTo>
                    <a:pt x="1356" y="0"/>
                  </a:moveTo>
                  <a:lnTo>
                    <a:pt x="1356" y="28"/>
                  </a:lnTo>
                  <a:lnTo>
                    <a:pt x="1356" y="68"/>
                  </a:lnTo>
                  <a:lnTo>
                    <a:pt x="1369" y="96"/>
                  </a:lnTo>
                  <a:lnTo>
                    <a:pt x="1393" y="109"/>
                  </a:lnTo>
                  <a:lnTo>
                    <a:pt x="1405" y="109"/>
                  </a:lnTo>
                  <a:lnTo>
                    <a:pt x="1417" y="109"/>
                  </a:lnTo>
                  <a:lnTo>
                    <a:pt x="1429" y="124"/>
                  </a:lnTo>
                  <a:lnTo>
                    <a:pt x="1429" y="137"/>
                  </a:lnTo>
                  <a:lnTo>
                    <a:pt x="1429" y="151"/>
                  </a:lnTo>
                  <a:lnTo>
                    <a:pt x="1429" y="165"/>
                  </a:lnTo>
                  <a:lnTo>
                    <a:pt x="1440" y="178"/>
                  </a:lnTo>
                  <a:lnTo>
                    <a:pt x="1453" y="178"/>
                  </a:lnTo>
                  <a:lnTo>
                    <a:pt x="1464" y="192"/>
                  </a:lnTo>
                  <a:lnTo>
                    <a:pt x="1477" y="205"/>
                  </a:lnTo>
                  <a:lnTo>
                    <a:pt x="1477" y="220"/>
                  </a:lnTo>
                  <a:lnTo>
                    <a:pt x="1489" y="233"/>
                  </a:lnTo>
                  <a:lnTo>
                    <a:pt x="1500" y="246"/>
                  </a:lnTo>
                  <a:lnTo>
                    <a:pt x="1513" y="261"/>
                  </a:lnTo>
                  <a:lnTo>
                    <a:pt x="1549" y="261"/>
                  </a:lnTo>
                  <a:lnTo>
                    <a:pt x="1549" y="288"/>
                  </a:lnTo>
                  <a:lnTo>
                    <a:pt x="1561" y="329"/>
                  </a:lnTo>
                  <a:lnTo>
                    <a:pt x="1561" y="370"/>
                  </a:lnTo>
                  <a:lnTo>
                    <a:pt x="1573" y="398"/>
                  </a:lnTo>
                  <a:lnTo>
                    <a:pt x="1584" y="398"/>
                  </a:lnTo>
                  <a:lnTo>
                    <a:pt x="1597" y="398"/>
                  </a:lnTo>
                  <a:lnTo>
                    <a:pt x="1608" y="398"/>
                  </a:lnTo>
                  <a:lnTo>
                    <a:pt x="1621" y="385"/>
                  </a:lnTo>
                  <a:lnTo>
                    <a:pt x="1633" y="385"/>
                  </a:lnTo>
                  <a:lnTo>
                    <a:pt x="1644" y="385"/>
                  </a:lnTo>
                  <a:lnTo>
                    <a:pt x="1657" y="425"/>
                  </a:lnTo>
                  <a:lnTo>
                    <a:pt x="1668" y="453"/>
                  </a:lnTo>
                  <a:lnTo>
                    <a:pt x="1681" y="481"/>
                  </a:lnTo>
                  <a:lnTo>
                    <a:pt x="1705" y="494"/>
                  </a:lnTo>
                  <a:lnTo>
                    <a:pt x="1717" y="522"/>
                  </a:lnTo>
                  <a:lnTo>
                    <a:pt x="1741" y="535"/>
                  </a:lnTo>
                  <a:lnTo>
                    <a:pt x="1777" y="549"/>
                  </a:lnTo>
                  <a:lnTo>
                    <a:pt x="1801" y="549"/>
                  </a:lnTo>
                  <a:lnTo>
                    <a:pt x="1801" y="562"/>
                  </a:lnTo>
                  <a:lnTo>
                    <a:pt x="1812" y="576"/>
                  </a:lnTo>
                  <a:lnTo>
                    <a:pt x="1825" y="576"/>
                  </a:lnTo>
                  <a:lnTo>
                    <a:pt x="1837" y="590"/>
                  </a:lnTo>
                  <a:lnTo>
                    <a:pt x="1849" y="590"/>
                  </a:lnTo>
                  <a:lnTo>
                    <a:pt x="1861" y="576"/>
                  </a:lnTo>
                  <a:lnTo>
                    <a:pt x="1872" y="576"/>
                  </a:lnTo>
                  <a:lnTo>
                    <a:pt x="1885" y="576"/>
                  </a:lnTo>
                  <a:lnTo>
                    <a:pt x="1885" y="603"/>
                  </a:lnTo>
                  <a:lnTo>
                    <a:pt x="1896" y="618"/>
                  </a:lnTo>
                  <a:lnTo>
                    <a:pt x="1909" y="645"/>
                  </a:lnTo>
                  <a:lnTo>
                    <a:pt x="1921" y="659"/>
                  </a:lnTo>
                  <a:lnTo>
                    <a:pt x="1932" y="672"/>
                  </a:lnTo>
                  <a:lnTo>
                    <a:pt x="1956" y="686"/>
                  </a:lnTo>
                  <a:lnTo>
                    <a:pt x="1969" y="699"/>
                  </a:lnTo>
                  <a:lnTo>
                    <a:pt x="1993" y="714"/>
                  </a:lnTo>
                  <a:lnTo>
                    <a:pt x="2016" y="727"/>
                  </a:lnTo>
                  <a:lnTo>
                    <a:pt x="2040" y="727"/>
                  </a:lnTo>
                  <a:lnTo>
                    <a:pt x="2065" y="740"/>
                  </a:lnTo>
                  <a:lnTo>
                    <a:pt x="2089" y="755"/>
                  </a:lnTo>
                  <a:lnTo>
                    <a:pt x="2100" y="755"/>
                  </a:lnTo>
                  <a:lnTo>
                    <a:pt x="2125" y="768"/>
                  </a:lnTo>
                  <a:lnTo>
                    <a:pt x="2137" y="782"/>
                  </a:lnTo>
                  <a:lnTo>
                    <a:pt x="2149" y="782"/>
                  </a:lnTo>
                  <a:lnTo>
                    <a:pt x="2149" y="796"/>
                  </a:lnTo>
                  <a:lnTo>
                    <a:pt x="2149" y="810"/>
                  </a:lnTo>
                  <a:lnTo>
                    <a:pt x="2137" y="823"/>
                  </a:lnTo>
                  <a:lnTo>
                    <a:pt x="2137" y="836"/>
                  </a:lnTo>
                  <a:lnTo>
                    <a:pt x="2125" y="851"/>
                  </a:lnTo>
                  <a:lnTo>
                    <a:pt x="2125" y="864"/>
                  </a:lnTo>
                  <a:lnTo>
                    <a:pt x="2113" y="879"/>
                  </a:lnTo>
                  <a:lnTo>
                    <a:pt x="2113" y="892"/>
                  </a:lnTo>
                  <a:lnTo>
                    <a:pt x="2100" y="892"/>
                  </a:lnTo>
                  <a:lnTo>
                    <a:pt x="2089" y="905"/>
                  </a:lnTo>
                  <a:lnTo>
                    <a:pt x="2076" y="905"/>
                  </a:lnTo>
                  <a:lnTo>
                    <a:pt x="2076" y="919"/>
                  </a:lnTo>
                  <a:lnTo>
                    <a:pt x="2065" y="933"/>
                  </a:lnTo>
                  <a:lnTo>
                    <a:pt x="2065" y="947"/>
                  </a:lnTo>
                  <a:lnTo>
                    <a:pt x="2065" y="960"/>
                  </a:lnTo>
                  <a:lnTo>
                    <a:pt x="2065" y="975"/>
                  </a:lnTo>
                  <a:lnTo>
                    <a:pt x="2053" y="975"/>
                  </a:lnTo>
                  <a:lnTo>
                    <a:pt x="2040" y="988"/>
                  </a:lnTo>
                  <a:lnTo>
                    <a:pt x="2029" y="1001"/>
                  </a:lnTo>
                  <a:lnTo>
                    <a:pt x="2029" y="1016"/>
                  </a:lnTo>
                  <a:lnTo>
                    <a:pt x="2016" y="1029"/>
                  </a:lnTo>
                  <a:lnTo>
                    <a:pt x="2016" y="1043"/>
                  </a:lnTo>
                  <a:lnTo>
                    <a:pt x="2016" y="1070"/>
                  </a:lnTo>
                  <a:lnTo>
                    <a:pt x="2016" y="1084"/>
                  </a:lnTo>
                  <a:lnTo>
                    <a:pt x="1993" y="1097"/>
                  </a:lnTo>
                  <a:lnTo>
                    <a:pt x="1993" y="1125"/>
                  </a:lnTo>
                  <a:lnTo>
                    <a:pt x="1981" y="1153"/>
                  </a:lnTo>
                  <a:lnTo>
                    <a:pt x="1981" y="1180"/>
                  </a:lnTo>
                  <a:lnTo>
                    <a:pt x="1969" y="1180"/>
                  </a:lnTo>
                  <a:lnTo>
                    <a:pt x="1945" y="1193"/>
                  </a:lnTo>
                  <a:lnTo>
                    <a:pt x="1932" y="1193"/>
                  </a:lnTo>
                  <a:lnTo>
                    <a:pt x="1921" y="1193"/>
                  </a:lnTo>
                  <a:lnTo>
                    <a:pt x="1909" y="1208"/>
                  </a:lnTo>
                  <a:lnTo>
                    <a:pt x="1896" y="1208"/>
                  </a:lnTo>
                  <a:lnTo>
                    <a:pt x="1885" y="1221"/>
                  </a:lnTo>
                  <a:lnTo>
                    <a:pt x="1872" y="1234"/>
                  </a:lnTo>
                  <a:lnTo>
                    <a:pt x="1849" y="1249"/>
                  </a:lnTo>
                  <a:lnTo>
                    <a:pt x="1825" y="1276"/>
                  </a:lnTo>
                  <a:lnTo>
                    <a:pt x="1801" y="1304"/>
                  </a:lnTo>
                  <a:lnTo>
                    <a:pt x="1777" y="1330"/>
                  </a:lnTo>
                  <a:lnTo>
                    <a:pt x="1765" y="1358"/>
                  </a:lnTo>
                  <a:lnTo>
                    <a:pt x="1741" y="1386"/>
                  </a:lnTo>
                  <a:lnTo>
                    <a:pt x="1728" y="1413"/>
                  </a:lnTo>
                  <a:lnTo>
                    <a:pt x="1717" y="1441"/>
                  </a:lnTo>
                  <a:lnTo>
                    <a:pt x="1705" y="1454"/>
                  </a:lnTo>
                  <a:lnTo>
                    <a:pt x="1693" y="1469"/>
                  </a:lnTo>
                  <a:lnTo>
                    <a:pt x="1681" y="1482"/>
                  </a:lnTo>
                  <a:lnTo>
                    <a:pt x="1668" y="1495"/>
                  </a:lnTo>
                  <a:lnTo>
                    <a:pt x="1657" y="1510"/>
                  </a:lnTo>
                  <a:lnTo>
                    <a:pt x="1657" y="1523"/>
                  </a:lnTo>
                  <a:lnTo>
                    <a:pt x="1657" y="1537"/>
                  </a:lnTo>
                  <a:lnTo>
                    <a:pt x="1668" y="1550"/>
                  </a:lnTo>
                  <a:lnTo>
                    <a:pt x="1693" y="1523"/>
                  </a:lnTo>
                  <a:lnTo>
                    <a:pt x="1717" y="1523"/>
                  </a:lnTo>
                  <a:lnTo>
                    <a:pt x="1741" y="1523"/>
                  </a:lnTo>
                  <a:lnTo>
                    <a:pt x="1765" y="1537"/>
                  </a:lnTo>
                  <a:lnTo>
                    <a:pt x="1777" y="1564"/>
                  </a:lnTo>
                  <a:lnTo>
                    <a:pt x="1788" y="1591"/>
                  </a:lnTo>
                  <a:lnTo>
                    <a:pt x="1801" y="1619"/>
                  </a:lnTo>
                  <a:lnTo>
                    <a:pt x="1812" y="1647"/>
                  </a:lnTo>
                  <a:lnTo>
                    <a:pt x="1801" y="1660"/>
                  </a:lnTo>
                  <a:lnTo>
                    <a:pt x="1788" y="1688"/>
                  </a:lnTo>
                  <a:lnTo>
                    <a:pt x="1788" y="1702"/>
                  </a:lnTo>
                  <a:lnTo>
                    <a:pt x="1788" y="1715"/>
                  </a:lnTo>
                  <a:lnTo>
                    <a:pt x="1801" y="1743"/>
                  </a:lnTo>
                  <a:lnTo>
                    <a:pt x="1801" y="1771"/>
                  </a:lnTo>
                  <a:lnTo>
                    <a:pt x="1812" y="1784"/>
                  </a:lnTo>
                  <a:lnTo>
                    <a:pt x="1812" y="1798"/>
                  </a:lnTo>
                  <a:lnTo>
                    <a:pt x="1812" y="1811"/>
                  </a:lnTo>
                  <a:lnTo>
                    <a:pt x="1801" y="1825"/>
                  </a:lnTo>
                  <a:lnTo>
                    <a:pt x="1788" y="1825"/>
                  </a:lnTo>
                  <a:lnTo>
                    <a:pt x="1777" y="1839"/>
                  </a:lnTo>
                  <a:lnTo>
                    <a:pt x="1765" y="1852"/>
                  </a:lnTo>
                  <a:lnTo>
                    <a:pt x="1752" y="1867"/>
                  </a:lnTo>
                  <a:lnTo>
                    <a:pt x="1752" y="1880"/>
                  </a:lnTo>
                  <a:lnTo>
                    <a:pt x="1752" y="1893"/>
                  </a:lnTo>
                  <a:lnTo>
                    <a:pt x="1752" y="1908"/>
                  </a:lnTo>
                  <a:lnTo>
                    <a:pt x="1765" y="1921"/>
                  </a:lnTo>
                  <a:lnTo>
                    <a:pt x="1765" y="1935"/>
                  </a:lnTo>
                  <a:lnTo>
                    <a:pt x="1765" y="1948"/>
                  </a:lnTo>
                  <a:lnTo>
                    <a:pt x="1765" y="1963"/>
                  </a:lnTo>
                  <a:lnTo>
                    <a:pt x="1765" y="1976"/>
                  </a:lnTo>
                  <a:lnTo>
                    <a:pt x="1752" y="1989"/>
                  </a:lnTo>
                  <a:lnTo>
                    <a:pt x="1752" y="2004"/>
                  </a:lnTo>
                  <a:lnTo>
                    <a:pt x="1741" y="2017"/>
                  </a:lnTo>
                  <a:lnTo>
                    <a:pt x="1741" y="2031"/>
                  </a:lnTo>
                  <a:lnTo>
                    <a:pt x="1728" y="2045"/>
                  </a:lnTo>
                  <a:lnTo>
                    <a:pt x="1728" y="2072"/>
                  </a:lnTo>
                  <a:lnTo>
                    <a:pt x="1728" y="2085"/>
                  </a:lnTo>
                  <a:lnTo>
                    <a:pt x="1728" y="2100"/>
                  </a:lnTo>
                  <a:lnTo>
                    <a:pt x="1741" y="2100"/>
                  </a:lnTo>
                  <a:lnTo>
                    <a:pt x="1752" y="2113"/>
                  </a:lnTo>
                  <a:lnTo>
                    <a:pt x="1765" y="2128"/>
                  </a:lnTo>
                  <a:lnTo>
                    <a:pt x="1777" y="2141"/>
                  </a:lnTo>
                  <a:lnTo>
                    <a:pt x="1788" y="2154"/>
                  </a:lnTo>
                  <a:lnTo>
                    <a:pt x="1801" y="2168"/>
                  </a:lnTo>
                  <a:lnTo>
                    <a:pt x="1825" y="2182"/>
                  </a:lnTo>
                  <a:lnTo>
                    <a:pt x="1837" y="2182"/>
                  </a:lnTo>
                  <a:lnTo>
                    <a:pt x="1837" y="2209"/>
                  </a:lnTo>
                  <a:lnTo>
                    <a:pt x="1825" y="2222"/>
                  </a:lnTo>
                  <a:lnTo>
                    <a:pt x="1812" y="2250"/>
                  </a:lnTo>
                  <a:lnTo>
                    <a:pt x="1812" y="2278"/>
                  </a:lnTo>
                  <a:lnTo>
                    <a:pt x="1801" y="2278"/>
                  </a:lnTo>
                  <a:lnTo>
                    <a:pt x="1788" y="2278"/>
                  </a:lnTo>
                  <a:lnTo>
                    <a:pt x="1765" y="2292"/>
                  </a:lnTo>
                  <a:lnTo>
                    <a:pt x="1752" y="2305"/>
                  </a:lnTo>
                  <a:lnTo>
                    <a:pt x="1728" y="2305"/>
                  </a:lnTo>
                  <a:lnTo>
                    <a:pt x="1717" y="2319"/>
                  </a:lnTo>
                  <a:lnTo>
                    <a:pt x="1693" y="2333"/>
                  </a:lnTo>
                  <a:lnTo>
                    <a:pt x="1668" y="2346"/>
                  </a:lnTo>
                  <a:lnTo>
                    <a:pt x="1668" y="2374"/>
                  </a:lnTo>
                  <a:lnTo>
                    <a:pt x="1657" y="2387"/>
                  </a:lnTo>
                  <a:lnTo>
                    <a:pt x="1644" y="2402"/>
                  </a:lnTo>
                  <a:lnTo>
                    <a:pt x="1621" y="2402"/>
                  </a:lnTo>
                  <a:lnTo>
                    <a:pt x="1608" y="2402"/>
                  </a:lnTo>
                  <a:lnTo>
                    <a:pt x="1584" y="2402"/>
                  </a:lnTo>
                  <a:lnTo>
                    <a:pt x="1573" y="2402"/>
                  </a:lnTo>
                  <a:lnTo>
                    <a:pt x="1549" y="2402"/>
                  </a:lnTo>
                  <a:lnTo>
                    <a:pt x="1537" y="2387"/>
                  </a:lnTo>
                  <a:lnTo>
                    <a:pt x="1513" y="2387"/>
                  </a:lnTo>
                  <a:lnTo>
                    <a:pt x="1500" y="2374"/>
                  </a:lnTo>
                  <a:lnTo>
                    <a:pt x="1477" y="2361"/>
                  </a:lnTo>
                  <a:lnTo>
                    <a:pt x="1464" y="2346"/>
                  </a:lnTo>
                  <a:lnTo>
                    <a:pt x="1453" y="2333"/>
                  </a:lnTo>
                  <a:lnTo>
                    <a:pt x="1429" y="2319"/>
                  </a:lnTo>
                  <a:lnTo>
                    <a:pt x="1417" y="2319"/>
                  </a:lnTo>
                  <a:lnTo>
                    <a:pt x="1405" y="2305"/>
                  </a:lnTo>
                  <a:lnTo>
                    <a:pt x="1380" y="2305"/>
                  </a:lnTo>
                  <a:lnTo>
                    <a:pt x="1369" y="2305"/>
                  </a:lnTo>
                  <a:lnTo>
                    <a:pt x="1333" y="2305"/>
                  </a:lnTo>
                  <a:lnTo>
                    <a:pt x="1309" y="2292"/>
                  </a:lnTo>
                  <a:lnTo>
                    <a:pt x="1296" y="2278"/>
                  </a:lnTo>
                  <a:lnTo>
                    <a:pt x="1273" y="2250"/>
                  </a:lnTo>
                  <a:lnTo>
                    <a:pt x="1261" y="2222"/>
                  </a:lnTo>
                  <a:lnTo>
                    <a:pt x="1236" y="2196"/>
                  </a:lnTo>
                  <a:lnTo>
                    <a:pt x="1212" y="2196"/>
                  </a:lnTo>
                  <a:lnTo>
                    <a:pt x="1189" y="2196"/>
                  </a:lnTo>
                  <a:lnTo>
                    <a:pt x="1165" y="2196"/>
                  </a:lnTo>
                  <a:lnTo>
                    <a:pt x="1152" y="2196"/>
                  </a:lnTo>
                  <a:lnTo>
                    <a:pt x="1129" y="2209"/>
                  </a:lnTo>
                  <a:lnTo>
                    <a:pt x="1105" y="2209"/>
                  </a:lnTo>
                  <a:lnTo>
                    <a:pt x="1092" y="2222"/>
                  </a:lnTo>
                  <a:lnTo>
                    <a:pt x="1068" y="2237"/>
                  </a:lnTo>
                  <a:lnTo>
                    <a:pt x="1057" y="2250"/>
                  </a:lnTo>
                  <a:lnTo>
                    <a:pt x="1032" y="2265"/>
                  </a:lnTo>
                  <a:lnTo>
                    <a:pt x="1021" y="2265"/>
                  </a:lnTo>
                  <a:lnTo>
                    <a:pt x="1021" y="2278"/>
                  </a:lnTo>
                  <a:lnTo>
                    <a:pt x="1008" y="2292"/>
                  </a:lnTo>
                  <a:lnTo>
                    <a:pt x="997" y="2305"/>
                  </a:lnTo>
                  <a:lnTo>
                    <a:pt x="961" y="2470"/>
                  </a:lnTo>
                  <a:lnTo>
                    <a:pt x="877" y="2457"/>
                  </a:lnTo>
                  <a:lnTo>
                    <a:pt x="864" y="2457"/>
                  </a:lnTo>
                  <a:lnTo>
                    <a:pt x="853" y="2442"/>
                  </a:lnTo>
                  <a:lnTo>
                    <a:pt x="841" y="2442"/>
                  </a:lnTo>
                  <a:lnTo>
                    <a:pt x="828" y="2429"/>
                  </a:lnTo>
                  <a:lnTo>
                    <a:pt x="804" y="2415"/>
                  </a:lnTo>
                  <a:lnTo>
                    <a:pt x="793" y="2402"/>
                  </a:lnTo>
                  <a:lnTo>
                    <a:pt x="780" y="2387"/>
                  </a:lnTo>
                  <a:lnTo>
                    <a:pt x="769" y="2374"/>
                  </a:lnTo>
                  <a:lnTo>
                    <a:pt x="757" y="2361"/>
                  </a:lnTo>
                  <a:lnTo>
                    <a:pt x="744" y="2346"/>
                  </a:lnTo>
                  <a:lnTo>
                    <a:pt x="733" y="2346"/>
                  </a:lnTo>
                  <a:lnTo>
                    <a:pt x="733" y="2333"/>
                  </a:lnTo>
                  <a:lnTo>
                    <a:pt x="720" y="2333"/>
                  </a:lnTo>
                  <a:lnTo>
                    <a:pt x="709" y="2333"/>
                  </a:lnTo>
                  <a:lnTo>
                    <a:pt x="697" y="2333"/>
                  </a:lnTo>
                  <a:lnTo>
                    <a:pt x="697" y="2319"/>
                  </a:lnTo>
                  <a:lnTo>
                    <a:pt x="697" y="2305"/>
                  </a:lnTo>
                  <a:lnTo>
                    <a:pt x="697" y="2292"/>
                  </a:lnTo>
                  <a:lnTo>
                    <a:pt x="673" y="2292"/>
                  </a:lnTo>
                  <a:lnTo>
                    <a:pt x="660" y="2278"/>
                  </a:lnTo>
                  <a:lnTo>
                    <a:pt x="649" y="2265"/>
                  </a:lnTo>
                  <a:lnTo>
                    <a:pt x="625" y="2250"/>
                  </a:lnTo>
                  <a:lnTo>
                    <a:pt x="613" y="2237"/>
                  </a:lnTo>
                  <a:lnTo>
                    <a:pt x="600" y="2222"/>
                  </a:lnTo>
                  <a:lnTo>
                    <a:pt x="589" y="2222"/>
                  </a:lnTo>
                  <a:lnTo>
                    <a:pt x="576" y="2209"/>
                  </a:lnTo>
                  <a:lnTo>
                    <a:pt x="565" y="2237"/>
                  </a:lnTo>
                  <a:lnTo>
                    <a:pt x="540" y="2250"/>
                  </a:lnTo>
                  <a:lnTo>
                    <a:pt x="516" y="2250"/>
                  </a:lnTo>
                  <a:lnTo>
                    <a:pt x="481" y="2250"/>
                  </a:lnTo>
                  <a:lnTo>
                    <a:pt x="445" y="2222"/>
                  </a:lnTo>
                  <a:lnTo>
                    <a:pt x="409" y="2196"/>
                  </a:lnTo>
                  <a:lnTo>
                    <a:pt x="385" y="2182"/>
                  </a:lnTo>
                  <a:lnTo>
                    <a:pt x="372" y="2154"/>
                  </a:lnTo>
                  <a:lnTo>
                    <a:pt x="348" y="2141"/>
                  </a:lnTo>
                  <a:lnTo>
                    <a:pt x="312" y="2113"/>
                  </a:lnTo>
                  <a:lnTo>
                    <a:pt x="288" y="2085"/>
                  </a:lnTo>
                  <a:lnTo>
                    <a:pt x="277" y="2058"/>
                  </a:lnTo>
                  <a:lnTo>
                    <a:pt x="252" y="2017"/>
                  </a:lnTo>
                  <a:lnTo>
                    <a:pt x="228" y="1989"/>
                  </a:lnTo>
                  <a:lnTo>
                    <a:pt x="217" y="1963"/>
                  </a:lnTo>
                  <a:lnTo>
                    <a:pt x="193" y="1935"/>
                  </a:lnTo>
                  <a:lnTo>
                    <a:pt x="204" y="1921"/>
                  </a:lnTo>
                  <a:lnTo>
                    <a:pt x="217" y="1908"/>
                  </a:lnTo>
                  <a:lnTo>
                    <a:pt x="228" y="1880"/>
                  </a:lnTo>
                  <a:lnTo>
                    <a:pt x="252" y="1867"/>
                  </a:lnTo>
                  <a:lnTo>
                    <a:pt x="252" y="1852"/>
                  </a:lnTo>
                  <a:lnTo>
                    <a:pt x="265" y="1825"/>
                  </a:lnTo>
                  <a:lnTo>
                    <a:pt x="277" y="1811"/>
                  </a:lnTo>
                  <a:lnTo>
                    <a:pt x="277" y="1798"/>
                  </a:lnTo>
                  <a:lnTo>
                    <a:pt x="277" y="1784"/>
                  </a:lnTo>
                  <a:lnTo>
                    <a:pt x="288" y="1771"/>
                  </a:lnTo>
                  <a:lnTo>
                    <a:pt x="301" y="1756"/>
                  </a:lnTo>
                  <a:lnTo>
                    <a:pt x="312" y="1743"/>
                  </a:lnTo>
                  <a:lnTo>
                    <a:pt x="312" y="1728"/>
                  </a:lnTo>
                  <a:lnTo>
                    <a:pt x="325" y="1715"/>
                  </a:lnTo>
                  <a:lnTo>
                    <a:pt x="325" y="1702"/>
                  </a:lnTo>
                  <a:lnTo>
                    <a:pt x="325" y="1688"/>
                  </a:lnTo>
                  <a:lnTo>
                    <a:pt x="325" y="1660"/>
                  </a:lnTo>
                  <a:lnTo>
                    <a:pt x="325" y="1619"/>
                  </a:lnTo>
                  <a:lnTo>
                    <a:pt x="337" y="1578"/>
                  </a:lnTo>
                  <a:lnTo>
                    <a:pt x="348" y="1537"/>
                  </a:lnTo>
                  <a:lnTo>
                    <a:pt x="361" y="1495"/>
                  </a:lnTo>
                  <a:lnTo>
                    <a:pt x="372" y="1454"/>
                  </a:lnTo>
                  <a:lnTo>
                    <a:pt x="385" y="1413"/>
                  </a:lnTo>
                  <a:lnTo>
                    <a:pt x="396" y="1386"/>
                  </a:lnTo>
                  <a:lnTo>
                    <a:pt x="409" y="1373"/>
                  </a:lnTo>
                  <a:lnTo>
                    <a:pt x="421" y="1373"/>
                  </a:lnTo>
                  <a:lnTo>
                    <a:pt x="432" y="1373"/>
                  </a:lnTo>
                  <a:lnTo>
                    <a:pt x="432" y="1386"/>
                  </a:lnTo>
                  <a:lnTo>
                    <a:pt x="445" y="1373"/>
                  </a:lnTo>
                  <a:lnTo>
                    <a:pt x="445" y="1358"/>
                  </a:lnTo>
                  <a:lnTo>
                    <a:pt x="432" y="1345"/>
                  </a:lnTo>
                  <a:lnTo>
                    <a:pt x="421" y="1330"/>
                  </a:lnTo>
                  <a:lnTo>
                    <a:pt x="409" y="1317"/>
                  </a:lnTo>
                  <a:lnTo>
                    <a:pt x="421" y="1262"/>
                  </a:lnTo>
                  <a:lnTo>
                    <a:pt x="432" y="1221"/>
                  </a:lnTo>
                  <a:lnTo>
                    <a:pt x="445" y="1166"/>
                  </a:lnTo>
                  <a:lnTo>
                    <a:pt x="456" y="1125"/>
                  </a:lnTo>
                  <a:lnTo>
                    <a:pt x="445" y="1112"/>
                  </a:lnTo>
                  <a:lnTo>
                    <a:pt x="432" y="1097"/>
                  </a:lnTo>
                  <a:lnTo>
                    <a:pt x="409" y="1084"/>
                  </a:lnTo>
                  <a:lnTo>
                    <a:pt x="396" y="1056"/>
                  </a:lnTo>
                  <a:lnTo>
                    <a:pt x="385" y="1029"/>
                  </a:lnTo>
                  <a:lnTo>
                    <a:pt x="372" y="1016"/>
                  </a:lnTo>
                  <a:lnTo>
                    <a:pt x="361" y="988"/>
                  </a:lnTo>
                  <a:lnTo>
                    <a:pt x="361" y="975"/>
                  </a:lnTo>
                  <a:lnTo>
                    <a:pt x="348" y="960"/>
                  </a:lnTo>
                  <a:lnTo>
                    <a:pt x="348" y="947"/>
                  </a:lnTo>
                  <a:lnTo>
                    <a:pt x="361" y="933"/>
                  </a:lnTo>
                  <a:lnTo>
                    <a:pt x="372" y="919"/>
                  </a:lnTo>
                  <a:lnTo>
                    <a:pt x="372" y="905"/>
                  </a:lnTo>
                  <a:lnTo>
                    <a:pt x="385" y="892"/>
                  </a:lnTo>
                  <a:lnTo>
                    <a:pt x="396" y="879"/>
                  </a:lnTo>
                  <a:lnTo>
                    <a:pt x="396" y="864"/>
                  </a:lnTo>
                  <a:lnTo>
                    <a:pt x="385" y="864"/>
                  </a:lnTo>
                  <a:lnTo>
                    <a:pt x="372" y="851"/>
                  </a:lnTo>
                  <a:lnTo>
                    <a:pt x="361" y="851"/>
                  </a:lnTo>
                  <a:lnTo>
                    <a:pt x="348" y="851"/>
                  </a:lnTo>
                  <a:lnTo>
                    <a:pt x="337" y="851"/>
                  </a:lnTo>
                  <a:lnTo>
                    <a:pt x="325" y="851"/>
                  </a:lnTo>
                  <a:lnTo>
                    <a:pt x="312" y="851"/>
                  </a:lnTo>
                  <a:lnTo>
                    <a:pt x="301" y="836"/>
                  </a:lnTo>
                  <a:lnTo>
                    <a:pt x="312" y="823"/>
                  </a:lnTo>
                  <a:lnTo>
                    <a:pt x="312" y="782"/>
                  </a:lnTo>
                  <a:lnTo>
                    <a:pt x="325" y="755"/>
                  </a:lnTo>
                  <a:lnTo>
                    <a:pt x="312" y="740"/>
                  </a:lnTo>
                  <a:lnTo>
                    <a:pt x="301" y="714"/>
                  </a:lnTo>
                  <a:lnTo>
                    <a:pt x="288" y="714"/>
                  </a:lnTo>
                  <a:lnTo>
                    <a:pt x="265" y="699"/>
                  </a:lnTo>
                  <a:lnTo>
                    <a:pt x="252" y="686"/>
                  </a:lnTo>
                  <a:lnTo>
                    <a:pt x="228" y="672"/>
                  </a:lnTo>
                  <a:lnTo>
                    <a:pt x="217" y="659"/>
                  </a:lnTo>
                  <a:lnTo>
                    <a:pt x="204" y="631"/>
                  </a:lnTo>
                  <a:lnTo>
                    <a:pt x="193" y="603"/>
                  </a:lnTo>
                  <a:lnTo>
                    <a:pt x="193" y="576"/>
                  </a:lnTo>
                  <a:lnTo>
                    <a:pt x="168" y="562"/>
                  </a:lnTo>
                  <a:lnTo>
                    <a:pt x="157" y="562"/>
                  </a:lnTo>
                  <a:lnTo>
                    <a:pt x="144" y="549"/>
                  </a:lnTo>
                  <a:lnTo>
                    <a:pt x="133" y="535"/>
                  </a:lnTo>
                  <a:lnTo>
                    <a:pt x="121" y="522"/>
                  </a:lnTo>
                  <a:lnTo>
                    <a:pt x="97" y="522"/>
                  </a:lnTo>
                  <a:lnTo>
                    <a:pt x="84" y="522"/>
                  </a:lnTo>
                  <a:lnTo>
                    <a:pt x="60" y="522"/>
                  </a:lnTo>
                  <a:lnTo>
                    <a:pt x="49" y="522"/>
                  </a:lnTo>
                  <a:lnTo>
                    <a:pt x="49" y="507"/>
                  </a:lnTo>
                  <a:lnTo>
                    <a:pt x="37" y="494"/>
                  </a:lnTo>
                  <a:lnTo>
                    <a:pt x="37" y="481"/>
                  </a:lnTo>
                  <a:lnTo>
                    <a:pt x="24" y="466"/>
                  </a:lnTo>
                  <a:lnTo>
                    <a:pt x="24" y="453"/>
                  </a:lnTo>
                  <a:lnTo>
                    <a:pt x="13" y="439"/>
                  </a:lnTo>
                  <a:lnTo>
                    <a:pt x="24" y="425"/>
                  </a:lnTo>
                  <a:lnTo>
                    <a:pt x="37" y="411"/>
                  </a:lnTo>
                  <a:lnTo>
                    <a:pt x="49" y="411"/>
                  </a:lnTo>
                  <a:lnTo>
                    <a:pt x="49" y="398"/>
                  </a:lnTo>
                  <a:lnTo>
                    <a:pt x="49" y="385"/>
                  </a:lnTo>
                  <a:lnTo>
                    <a:pt x="37" y="385"/>
                  </a:lnTo>
                  <a:lnTo>
                    <a:pt x="24" y="385"/>
                  </a:lnTo>
                  <a:lnTo>
                    <a:pt x="24" y="370"/>
                  </a:lnTo>
                  <a:lnTo>
                    <a:pt x="13" y="370"/>
                  </a:lnTo>
                  <a:lnTo>
                    <a:pt x="0" y="370"/>
                  </a:lnTo>
                  <a:lnTo>
                    <a:pt x="0" y="357"/>
                  </a:lnTo>
                  <a:lnTo>
                    <a:pt x="0" y="342"/>
                  </a:lnTo>
                  <a:lnTo>
                    <a:pt x="13" y="342"/>
                  </a:lnTo>
                  <a:lnTo>
                    <a:pt x="13" y="329"/>
                  </a:lnTo>
                  <a:lnTo>
                    <a:pt x="24" y="329"/>
                  </a:lnTo>
                  <a:lnTo>
                    <a:pt x="49" y="316"/>
                  </a:lnTo>
                  <a:lnTo>
                    <a:pt x="60" y="316"/>
                  </a:lnTo>
                  <a:lnTo>
                    <a:pt x="73" y="316"/>
                  </a:lnTo>
                  <a:lnTo>
                    <a:pt x="84" y="316"/>
                  </a:lnTo>
                  <a:lnTo>
                    <a:pt x="97" y="302"/>
                  </a:lnTo>
                  <a:lnTo>
                    <a:pt x="108" y="302"/>
                  </a:lnTo>
                  <a:lnTo>
                    <a:pt x="121" y="302"/>
                  </a:lnTo>
                  <a:lnTo>
                    <a:pt x="144" y="302"/>
                  </a:lnTo>
                  <a:lnTo>
                    <a:pt x="157" y="302"/>
                  </a:lnTo>
                  <a:lnTo>
                    <a:pt x="168" y="288"/>
                  </a:lnTo>
                  <a:lnTo>
                    <a:pt x="181" y="288"/>
                  </a:lnTo>
                  <a:lnTo>
                    <a:pt x="193" y="288"/>
                  </a:lnTo>
                  <a:lnTo>
                    <a:pt x="193" y="302"/>
                  </a:lnTo>
                  <a:lnTo>
                    <a:pt x="204" y="302"/>
                  </a:lnTo>
                  <a:lnTo>
                    <a:pt x="204" y="316"/>
                  </a:lnTo>
                  <a:lnTo>
                    <a:pt x="217" y="316"/>
                  </a:lnTo>
                  <a:lnTo>
                    <a:pt x="228" y="316"/>
                  </a:lnTo>
                  <a:lnTo>
                    <a:pt x="241" y="302"/>
                  </a:lnTo>
                  <a:lnTo>
                    <a:pt x="252" y="302"/>
                  </a:lnTo>
                  <a:lnTo>
                    <a:pt x="277" y="316"/>
                  </a:lnTo>
                  <a:lnTo>
                    <a:pt x="301" y="329"/>
                  </a:lnTo>
                  <a:lnTo>
                    <a:pt x="312" y="342"/>
                  </a:lnTo>
                  <a:lnTo>
                    <a:pt x="337" y="357"/>
                  </a:lnTo>
                  <a:lnTo>
                    <a:pt x="337" y="370"/>
                  </a:lnTo>
                  <a:lnTo>
                    <a:pt x="348" y="398"/>
                  </a:lnTo>
                  <a:lnTo>
                    <a:pt x="361" y="425"/>
                  </a:lnTo>
                  <a:lnTo>
                    <a:pt x="372" y="453"/>
                  </a:lnTo>
                  <a:lnTo>
                    <a:pt x="385" y="453"/>
                  </a:lnTo>
                  <a:lnTo>
                    <a:pt x="385" y="425"/>
                  </a:lnTo>
                  <a:lnTo>
                    <a:pt x="409" y="425"/>
                  </a:lnTo>
                  <a:lnTo>
                    <a:pt x="432" y="425"/>
                  </a:lnTo>
                  <a:lnTo>
                    <a:pt x="445" y="439"/>
                  </a:lnTo>
                  <a:lnTo>
                    <a:pt x="469" y="439"/>
                  </a:lnTo>
                  <a:lnTo>
                    <a:pt x="481" y="453"/>
                  </a:lnTo>
                  <a:lnTo>
                    <a:pt x="492" y="466"/>
                  </a:lnTo>
                  <a:lnTo>
                    <a:pt x="505" y="481"/>
                  </a:lnTo>
                  <a:lnTo>
                    <a:pt x="516" y="494"/>
                  </a:lnTo>
                  <a:lnTo>
                    <a:pt x="516" y="507"/>
                  </a:lnTo>
                  <a:lnTo>
                    <a:pt x="529" y="507"/>
                  </a:lnTo>
                  <a:lnTo>
                    <a:pt x="540" y="507"/>
                  </a:lnTo>
                  <a:lnTo>
                    <a:pt x="540" y="494"/>
                  </a:lnTo>
                  <a:lnTo>
                    <a:pt x="553" y="481"/>
                  </a:lnTo>
                  <a:lnTo>
                    <a:pt x="565" y="481"/>
                  </a:lnTo>
                  <a:lnTo>
                    <a:pt x="565" y="466"/>
                  </a:lnTo>
                  <a:lnTo>
                    <a:pt x="576" y="466"/>
                  </a:lnTo>
                  <a:lnTo>
                    <a:pt x="565" y="453"/>
                  </a:lnTo>
                  <a:lnTo>
                    <a:pt x="553" y="439"/>
                  </a:lnTo>
                  <a:lnTo>
                    <a:pt x="540" y="439"/>
                  </a:lnTo>
                  <a:lnTo>
                    <a:pt x="529" y="453"/>
                  </a:lnTo>
                  <a:lnTo>
                    <a:pt x="540" y="411"/>
                  </a:lnTo>
                  <a:lnTo>
                    <a:pt x="540" y="385"/>
                  </a:lnTo>
                  <a:lnTo>
                    <a:pt x="553" y="357"/>
                  </a:lnTo>
                  <a:lnTo>
                    <a:pt x="540" y="329"/>
                  </a:lnTo>
                  <a:lnTo>
                    <a:pt x="540" y="302"/>
                  </a:lnTo>
                  <a:lnTo>
                    <a:pt x="540" y="261"/>
                  </a:lnTo>
                  <a:lnTo>
                    <a:pt x="540" y="233"/>
                  </a:lnTo>
                  <a:lnTo>
                    <a:pt x="553" y="205"/>
                  </a:lnTo>
                  <a:lnTo>
                    <a:pt x="540" y="192"/>
                  </a:lnTo>
                  <a:lnTo>
                    <a:pt x="540" y="178"/>
                  </a:lnTo>
                  <a:lnTo>
                    <a:pt x="540" y="165"/>
                  </a:lnTo>
                  <a:lnTo>
                    <a:pt x="540" y="151"/>
                  </a:lnTo>
                  <a:lnTo>
                    <a:pt x="553" y="151"/>
                  </a:lnTo>
                  <a:lnTo>
                    <a:pt x="565" y="165"/>
                  </a:lnTo>
                  <a:lnTo>
                    <a:pt x="589" y="165"/>
                  </a:lnTo>
                  <a:lnTo>
                    <a:pt x="613" y="165"/>
                  </a:lnTo>
                  <a:lnTo>
                    <a:pt x="636" y="178"/>
                  </a:lnTo>
                  <a:lnTo>
                    <a:pt x="649" y="178"/>
                  </a:lnTo>
                  <a:lnTo>
                    <a:pt x="660" y="192"/>
                  </a:lnTo>
                  <a:lnTo>
                    <a:pt x="673" y="205"/>
                  </a:lnTo>
                  <a:lnTo>
                    <a:pt x="673" y="220"/>
                  </a:lnTo>
                  <a:lnTo>
                    <a:pt x="673" y="233"/>
                  </a:lnTo>
                  <a:lnTo>
                    <a:pt x="673" y="246"/>
                  </a:lnTo>
                  <a:lnTo>
                    <a:pt x="660" y="261"/>
                  </a:lnTo>
                  <a:lnTo>
                    <a:pt x="660" y="274"/>
                  </a:lnTo>
                  <a:lnTo>
                    <a:pt x="673" y="274"/>
                  </a:lnTo>
                  <a:lnTo>
                    <a:pt x="684" y="288"/>
                  </a:lnTo>
                  <a:lnTo>
                    <a:pt x="697" y="302"/>
                  </a:lnTo>
                  <a:lnTo>
                    <a:pt x="709" y="302"/>
                  </a:lnTo>
                  <a:lnTo>
                    <a:pt x="720" y="316"/>
                  </a:lnTo>
                  <a:lnTo>
                    <a:pt x="733" y="329"/>
                  </a:lnTo>
                  <a:lnTo>
                    <a:pt x="744" y="342"/>
                  </a:lnTo>
                  <a:lnTo>
                    <a:pt x="757" y="357"/>
                  </a:lnTo>
                  <a:lnTo>
                    <a:pt x="769" y="357"/>
                  </a:lnTo>
                  <a:lnTo>
                    <a:pt x="780" y="370"/>
                  </a:lnTo>
                  <a:lnTo>
                    <a:pt x="804" y="370"/>
                  </a:lnTo>
                  <a:lnTo>
                    <a:pt x="828" y="370"/>
                  </a:lnTo>
                  <a:lnTo>
                    <a:pt x="853" y="370"/>
                  </a:lnTo>
                  <a:lnTo>
                    <a:pt x="877" y="370"/>
                  </a:lnTo>
                  <a:lnTo>
                    <a:pt x="901" y="357"/>
                  </a:lnTo>
                  <a:lnTo>
                    <a:pt x="913" y="342"/>
                  </a:lnTo>
                  <a:lnTo>
                    <a:pt x="913" y="329"/>
                  </a:lnTo>
                  <a:lnTo>
                    <a:pt x="901" y="329"/>
                  </a:lnTo>
                  <a:lnTo>
                    <a:pt x="901" y="316"/>
                  </a:lnTo>
                  <a:lnTo>
                    <a:pt x="888" y="316"/>
                  </a:lnTo>
                  <a:lnTo>
                    <a:pt x="888" y="302"/>
                  </a:lnTo>
                  <a:lnTo>
                    <a:pt x="877" y="288"/>
                  </a:lnTo>
                  <a:lnTo>
                    <a:pt x="888" y="288"/>
                  </a:lnTo>
                  <a:lnTo>
                    <a:pt x="913" y="288"/>
                  </a:lnTo>
                  <a:lnTo>
                    <a:pt x="937" y="274"/>
                  </a:lnTo>
                  <a:lnTo>
                    <a:pt x="948" y="274"/>
                  </a:lnTo>
                  <a:lnTo>
                    <a:pt x="972" y="274"/>
                  </a:lnTo>
                  <a:lnTo>
                    <a:pt x="985" y="274"/>
                  </a:lnTo>
                  <a:lnTo>
                    <a:pt x="1008" y="261"/>
                  </a:lnTo>
                  <a:lnTo>
                    <a:pt x="1021" y="261"/>
                  </a:lnTo>
                  <a:lnTo>
                    <a:pt x="1021" y="246"/>
                  </a:lnTo>
                  <a:lnTo>
                    <a:pt x="1032" y="246"/>
                  </a:lnTo>
                  <a:lnTo>
                    <a:pt x="1045" y="233"/>
                  </a:lnTo>
                  <a:lnTo>
                    <a:pt x="1057" y="233"/>
                  </a:lnTo>
                  <a:lnTo>
                    <a:pt x="1068" y="220"/>
                  </a:lnTo>
                  <a:lnTo>
                    <a:pt x="1105" y="205"/>
                  </a:lnTo>
                  <a:lnTo>
                    <a:pt x="1129" y="178"/>
                  </a:lnTo>
                  <a:lnTo>
                    <a:pt x="1141" y="151"/>
                  </a:lnTo>
                  <a:lnTo>
                    <a:pt x="1152" y="124"/>
                  </a:lnTo>
                  <a:lnTo>
                    <a:pt x="1165" y="96"/>
                  </a:lnTo>
                  <a:lnTo>
                    <a:pt x="1176" y="68"/>
                  </a:lnTo>
                  <a:lnTo>
                    <a:pt x="1189" y="41"/>
                  </a:lnTo>
                  <a:lnTo>
                    <a:pt x="1212" y="13"/>
                  </a:lnTo>
                  <a:lnTo>
                    <a:pt x="1225" y="13"/>
                  </a:lnTo>
                  <a:lnTo>
                    <a:pt x="1236" y="13"/>
                  </a:lnTo>
                  <a:lnTo>
                    <a:pt x="1249" y="13"/>
                  </a:lnTo>
                  <a:lnTo>
                    <a:pt x="1261" y="13"/>
                  </a:lnTo>
                  <a:lnTo>
                    <a:pt x="1273" y="13"/>
                  </a:lnTo>
                  <a:lnTo>
                    <a:pt x="1285" y="0"/>
                  </a:lnTo>
                  <a:lnTo>
                    <a:pt x="1296" y="0"/>
                  </a:lnTo>
                  <a:lnTo>
                    <a:pt x="1309" y="0"/>
                  </a:lnTo>
                  <a:lnTo>
                    <a:pt x="1320" y="0"/>
                  </a:lnTo>
                  <a:lnTo>
                    <a:pt x="1333" y="0"/>
                  </a:lnTo>
                  <a:lnTo>
                    <a:pt x="1345" y="0"/>
                  </a:lnTo>
                  <a:lnTo>
                    <a:pt x="1356" y="0"/>
                  </a:lnTo>
                </a:path>
              </a:pathLst>
            </a:custGeom>
            <a:solidFill>
              <a:srgbClr val="B7DBFF"/>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63" name="Freeform 102"/>
            <p:cNvSpPr>
              <a:spLocks/>
            </p:cNvSpPr>
            <p:nvPr/>
          </p:nvSpPr>
          <p:spPr bwMode="auto">
            <a:xfrm>
              <a:off x="9710638" y="4111625"/>
              <a:ext cx="631825" cy="814388"/>
            </a:xfrm>
            <a:custGeom>
              <a:avLst/>
              <a:gdLst>
                <a:gd name="T0" fmla="*/ 209966059 w 1272"/>
                <a:gd name="T1" fmla="*/ 3034928 h 2429"/>
                <a:gd name="T2" fmla="*/ 236859342 w 1272"/>
                <a:gd name="T3" fmla="*/ 7643981 h 2429"/>
                <a:gd name="T4" fmla="*/ 263506315 w 1272"/>
                <a:gd name="T5" fmla="*/ 16974071 h 2429"/>
                <a:gd name="T6" fmla="*/ 230691103 w 1272"/>
                <a:gd name="T7" fmla="*/ 26191845 h 2429"/>
                <a:gd name="T8" fmla="*/ 216134298 w 1272"/>
                <a:gd name="T9" fmla="*/ 32374351 h 2429"/>
                <a:gd name="T10" fmla="*/ 222055668 w 1272"/>
                <a:gd name="T11" fmla="*/ 38669176 h 2429"/>
                <a:gd name="T12" fmla="*/ 260298451 w 1272"/>
                <a:gd name="T13" fmla="*/ 41704438 h 2429"/>
                <a:gd name="T14" fmla="*/ 269427685 w 1272"/>
                <a:gd name="T15" fmla="*/ 57104724 h 2429"/>
                <a:gd name="T16" fmla="*/ 239573407 w 1272"/>
                <a:gd name="T17" fmla="*/ 74078789 h 2429"/>
                <a:gd name="T18" fmla="*/ 222055668 w 1272"/>
                <a:gd name="T19" fmla="*/ 84870012 h 2429"/>
                <a:gd name="T20" fmla="*/ 201330624 w 1272"/>
                <a:gd name="T21" fmla="*/ 92514012 h 2429"/>
                <a:gd name="T22" fmla="*/ 236859342 w 1272"/>
                <a:gd name="T23" fmla="*/ 104991679 h 2429"/>
                <a:gd name="T24" fmla="*/ 263506315 w 1272"/>
                <a:gd name="T25" fmla="*/ 152766295 h 2429"/>
                <a:gd name="T26" fmla="*/ 263506315 w 1272"/>
                <a:gd name="T27" fmla="*/ 179070153 h 2429"/>
                <a:gd name="T28" fmla="*/ 254377081 w 1272"/>
                <a:gd name="T29" fmla="*/ 180531625 h 2429"/>
                <a:gd name="T30" fmla="*/ 269427685 w 1272"/>
                <a:gd name="T31" fmla="*/ 189861712 h 2429"/>
                <a:gd name="T32" fmla="*/ 269427685 w 1272"/>
                <a:gd name="T33" fmla="*/ 209870704 h 2429"/>
                <a:gd name="T34" fmla="*/ 289905861 w 1272"/>
                <a:gd name="T35" fmla="*/ 209870704 h 2429"/>
                <a:gd name="T36" fmla="*/ 313838707 w 1272"/>
                <a:gd name="T37" fmla="*/ 226844769 h 2429"/>
                <a:gd name="T38" fmla="*/ 299035033 w 1272"/>
                <a:gd name="T39" fmla="*/ 237636328 h 2429"/>
                <a:gd name="T40" fmla="*/ 260298451 w 1272"/>
                <a:gd name="T41" fmla="*/ 253036603 h 2429"/>
                <a:gd name="T42" fmla="*/ 281024054 w 1272"/>
                <a:gd name="T43" fmla="*/ 260792900 h 2429"/>
                <a:gd name="T44" fmla="*/ 239573407 w 1272"/>
                <a:gd name="T45" fmla="*/ 273045596 h 2429"/>
                <a:gd name="T46" fmla="*/ 186526950 w 1272"/>
                <a:gd name="T47" fmla="*/ 265401617 h 2429"/>
                <a:gd name="T48" fmla="*/ 174436844 w 1272"/>
                <a:gd name="T49" fmla="*/ 266863089 h 2429"/>
                <a:gd name="T50" fmla="*/ 165801409 w 1272"/>
                <a:gd name="T51" fmla="*/ 260792900 h 2429"/>
                <a:gd name="T52" fmla="*/ 150997735 w 1272"/>
                <a:gd name="T53" fmla="*/ 263827827 h 2429"/>
                <a:gd name="T54" fmla="*/ 115468986 w 1272"/>
                <a:gd name="T55" fmla="*/ 262254037 h 2429"/>
                <a:gd name="T56" fmla="*/ 76732466 w 1272"/>
                <a:gd name="T57" fmla="*/ 265401617 h 2429"/>
                <a:gd name="T58" fmla="*/ 44411037 w 1272"/>
                <a:gd name="T59" fmla="*/ 256183848 h 2429"/>
                <a:gd name="T60" fmla="*/ 14803678 w 1272"/>
                <a:gd name="T61" fmla="*/ 262254037 h 2429"/>
                <a:gd name="T62" fmla="*/ 0 w 1272"/>
                <a:gd name="T63" fmla="*/ 257645320 h 2429"/>
                <a:gd name="T64" fmla="*/ 26400050 w 1272"/>
                <a:gd name="T65" fmla="*/ 251462813 h 2429"/>
                <a:gd name="T66" fmla="*/ 67850162 w 1272"/>
                <a:gd name="T67" fmla="*/ 237636328 h 2429"/>
                <a:gd name="T68" fmla="*/ 82653836 w 1272"/>
                <a:gd name="T69" fmla="*/ 237636328 h 2429"/>
                <a:gd name="T70" fmla="*/ 115468986 w 1272"/>
                <a:gd name="T71" fmla="*/ 237636328 h 2429"/>
                <a:gd name="T72" fmla="*/ 147790430 w 1272"/>
                <a:gd name="T73" fmla="*/ 229767378 h 2429"/>
                <a:gd name="T74" fmla="*/ 127311726 w 1272"/>
                <a:gd name="T75" fmla="*/ 232914958 h 2429"/>
                <a:gd name="T76" fmla="*/ 100665312 w 1272"/>
                <a:gd name="T77" fmla="*/ 232914958 h 2429"/>
                <a:gd name="T78" fmla="*/ 67850162 w 1272"/>
                <a:gd name="T79" fmla="*/ 217514683 h 2429"/>
                <a:gd name="T80" fmla="*/ 47125102 w 1272"/>
                <a:gd name="T81" fmla="*/ 203575880 h 2429"/>
                <a:gd name="T82" fmla="*/ 74018401 w 1272"/>
                <a:gd name="T83" fmla="*/ 202114407 h 2429"/>
                <a:gd name="T84" fmla="*/ 106586682 w 1272"/>
                <a:gd name="T85" fmla="*/ 194470429 h 2429"/>
                <a:gd name="T86" fmla="*/ 94743942 w 1272"/>
                <a:gd name="T87" fmla="*/ 179070153 h 2429"/>
                <a:gd name="T88" fmla="*/ 127311726 w 1272"/>
                <a:gd name="T89" fmla="*/ 171313815 h 2429"/>
                <a:gd name="T90" fmla="*/ 147790430 w 1272"/>
                <a:gd name="T91" fmla="*/ 174236424 h 2429"/>
                <a:gd name="T92" fmla="*/ 156919602 w 1272"/>
                <a:gd name="T93" fmla="*/ 168166235 h 2429"/>
                <a:gd name="T94" fmla="*/ 171723276 w 1272"/>
                <a:gd name="T95" fmla="*/ 158836148 h 2429"/>
                <a:gd name="T96" fmla="*/ 171723276 w 1272"/>
                <a:gd name="T97" fmla="*/ 145122316 h 2429"/>
                <a:gd name="T98" fmla="*/ 171723276 w 1272"/>
                <a:gd name="T99" fmla="*/ 131183177 h 2429"/>
                <a:gd name="T100" fmla="*/ 165801409 w 1272"/>
                <a:gd name="T101" fmla="*/ 123539534 h 2429"/>
                <a:gd name="T102" fmla="*/ 142115431 w 1272"/>
                <a:gd name="T103" fmla="*/ 120391954 h 2429"/>
                <a:gd name="T104" fmla="*/ 132986756 w 1272"/>
                <a:gd name="T105" fmla="*/ 118705846 h 2429"/>
                <a:gd name="T106" fmla="*/ 115468986 w 1272"/>
                <a:gd name="T107" fmla="*/ 109600395 h 2429"/>
                <a:gd name="T108" fmla="*/ 132986756 w 1272"/>
                <a:gd name="T109" fmla="*/ 104991679 h 2429"/>
                <a:gd name="T110" fmla="*/ 147790430 w 1272"/>
                <a:gd name="T111" fmla="*/ 89591403 h 2429"/>
                <a:gd name="T112" fmla="*/ 118183051 w 1272"/>
                <a:gd name="T113" fmla="*/ 92514012 h 2429"/>
                <a:gd name="T114" fmla="*/ 136194061 w 1272"/>
                <a:gd name="T115" fmla="*/ 71043527 h 2429"/>
                <a:gd name="T116" fmla="*/ 132986756 w 1272"/>
                <a:gd name="T117" fmla="*/ 58678514 h 2429"/>
                <a:gd name="T118" fmla="*/ 153711800 w 1272"/>
                <a:gd name="T119" fmla="*/ 43165575 h 2429"/>
                <a:gd name="T120" fmla="*/ 162840972 w 1272"/>
                <a:gd name="T121" fmla="*/ 23268900 h 2429"/>
                <a:gd name="T122" fmla="*/ 180605083 w 1272"/>
                <a:gd name="T123" fmla="*/ 18435207 h 2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72"/>
                <a:gd name="T187" fmla="*/ 0 h 2429"/>
                <a:gd name="T188" fmla="*/ 1272 w 1272"/>
                <a:gd name="T189" fmla="*/ 2429 h 2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72" h="2429">
                  <a:moveTo>
                    <a:pt x="816" y="42"/>
                  </a:moveTo>
                  <a:lnTo>
                    <a:pt x="816" y="27"/>
                  </a:lnTo>
                  <a:lnTo>
                    <a:pt x="816" y="14"/>
                  </a:lnTo>
                  <a:lnTo>
                    <a:pt x="827" y="14"/>
                  </a:lnTo>
                  <a:lnTo>
                    <a:pt x="827" y="0"/>
                  </a:lnTo>
                  <a:lnTo>
                    <a:pt x="840" y="0"/>
                  </a:lnTo>
                  <a:lnTo>
                    <a:pt x="840" y="14"/>
                  </a:lnTo>
                  <a:lnTo>
                    <a:pt x="851" y="27"/>
                  </a:lnTo>
                  <a:lnTo>
                    <a:pt x="851" y="42"/>
                  </a:lnTo>
                  <a:lnTo>
                    <a:pt x="864" y="42"/>
                  </a:lnTo>
                  <a:lnTo>
                    <a:pt x="864" y="55"/>
                  </a:lnTo>
                  <a:lnTo>
                    <a:pt x="876" y="68"/>
                  </a:lnTo>
                  <a:lnTo>
                    <a:pt x="900" y="68"/>
                  </a:lnTo>
                  <a:lnTo>
                    <a:pt x="924" y="68"/>
                  </a:lnTo>
                  <a:lnTo>
                    <a:pt x="960" y="68"/>
                  </a:lnTo>
                  <a:lnTo>
                    <a:pt x="984" y="68"/>
                  </a:lnTo>
                  <a:lnTo>
                    <a:pt x="1008" y="68"/>
                  </a:lnTo>
                  <a:lnTo>
                    <a:pt x="1044" y="68"/>
                  </a:lnTo>
                  <a:lnTo>
                    <a:pt x="1068" y="83"/>
                  </a:lnTo>
                  <a:lnTo>
                    <a:pt x="1092" y="96"/>
                  </a:lnTo>
                  <a:lnTo>
                    <a:pt x="1080" y="110"/>
                  </a:lnTo>
                  <a:lnTo>
                    <a:pt x="1080" y="138"/>
                  </a:lnTo>
                  <a:lnTo>
                    <a:pt x="1068" y="151"/>
                  </a:lnTo>
                  <a:lnTo>
                    <a:pt x="1055" y="164"/>
                  </a:lnTo>
                  <a:lnTo>
                    <a:pt x="1044" y="179"/>
                  </a:lnTo>
                  <a:lnTo>
                    <a:pt x="1031" y="179"/>
                  </a:lnTo>
                  <a:lnTo>
                    <a:pt x="1008" y="192"/>
                  </a:lnTo>
                  <a:lnTo>
                    <a:pt x="995" y="207"/>
                  </a:lnTo>
                  <a:lnTo>
                    <a:pt x="971" y="220"/>
                  </a:lnTo>
                  <a:lnTo>
                    <a:pt x="948" y="220"/>
                  </a:lnTo>
                  <a:lnTo>
                    <a:pt x="935" y="233"/>
                  </a:lnTo>
                  <a:lnTo>
                    <a:pt x="911" y="247"/>
                  </a:lnTo>
                  <a:lnTo>
                    <a:pt x="900" y="247"/>
                  </a:lnTo>
                  <a:lnTo>
                    <a:pt x="887" y="261"/>
                  </a:lnTo>
                  <a:lnTo>
                    <a:pt x="876" y="261"/>
                  </a:lnTo>
                  <a:lnTo>
                    <a:pt x="864" y="275"/>
                  </a:lnTo>
                  <a:lnTo>
                    <a:pt x="864" y="288"/>
                  </a:lnTo>
                  <a:lnTo>
                    <a:pt x="876" y="288"/>
                  </a:lnTo>
                  <a:lnTo>
                    <a:pt x="887" y="303"/>
                  </a:lnTo>
                  <a:lnTo>
                    <a:pt x="887" y="316"/>
                  </a:lnTo>
                  <a:lnTo>
                    <a:pt x="876" y="316"/>
                  </a:lnTo>
                  <a:lnTo>
                    <a:pt x="864" y="329"/>
                  </a:lnTo>
                  <a:lnTo>
                    <a:pt x="851" y="344"/>
                  </a:lnTo>
                  <a:lnTo>
                    <a:pt x="864" y="344"/>
                  </a:lnTo>
                  <a:lnTo>
                    <a:pt x="887" y="344"/>
                  </a:lnTo>
                  <a:lnTo>
                    <a:pt x="900" y="344"/>
                  </a:lnTo>
                  <a:lnTo>
                    <a:pt x="935" y="344"/>
                  </a:lnTo>
                  <a:lnTo>
                    <a:pt x="960" y="344"/>
                  </a:lnTo>
                  <a:lnTo>
                    <a:pt x="984" y="344"/>
                  </a:lnTo>
                  <a:lnTo>
                    <a:pt x="995" y="344"/>
                  </a:lnTo>
                  <a:lnTo>
                    <a:pt x="1020" y="357"/>
                  </a:lnTo>
                  <a:lnTo>
                    <a:pt x="1031" y="357"/>
                  </a:lnTo>
                  <a:lnTo>
                    <a:pt x="1044" y="371"/>
                  </a:lnTo>
                  <a:lnTo>
                    <a:pt x="1055" y="371"/>
                  </a:lnTo>
                  <a:lnTo>
                    <a:pt x="1068" y="384"/>
                  </a:lnTo>
                  <a:lnTo>
                    <a:pt x="1092" y="398"/>
                  </a:lnTo>
                  <a:lnTo>
                    <a:pt x="1104" y="412"/>
                  </a:lnTo>
                  <a:lnTo>
                    <a:pt x="1115" y="412"/>
                  </a:lnTo>
                  <a:lnTo>
                    <a:pt x="1128" y="425"/>
                  </a:lnTo>
                  <a:lnTo>
                    <a:pt x="1128" y="440"/>
                  </a:lnTo>
                  <a:lnTo>
                    <a:pt x="1115" y="467"/>
                  </a:lnTo>
                  <a:lnTo>
                    <a:pt x="1092" y="508"/>
                  </a:lnTo>
                  <a:lnTo>
                    <a:pt x="1080" y="549"/>
                  </a:lnTo>
                  <a:lnTo>
                    <a:pt x="1055" y="577"/>
                  </a:lnTo>
                  <a:lnTo>
                    <a:pt x="1031" y="605"/>
                  </a:lnTo>
                  <a:lnTo>
                    <a:pt x="1020" y="632"/>
                  </a:lnTo>
                  <a:lnTo>
                    <a:pt x="995" y="659"/>
                  </a:lnTo>
                  <a:lnTo>
                    <a:pt x="984" y="659"/>
                  </a:lnTo>
                  <a:lnTo>
                    <a:pt x="971" y="659"/>
                  </a:lnTo>
                  <a:lnTo>
                    <a:pt x="960" y="659"/>
                  </a:lnTo>
                  <a:lnTo>
                    <a:pt x="948" y="673"/>
                  </a:lnTo>
                  <a:lnTo>
                    <a:pt x="935" y="673"/>
                  </a:lnTo>
                  <a:lnTo>
                    <a:pt x="924" y="686"/>
                  </a:lnTo>
                  <a:lnTo>
                    <a:pt x="911" y="686"/>
                  </a:lnTo>
                  <a:lnTo>
                    <a:pt x="924" y="727"/>
                  </a:lnTo>
                  <a:lnTo>
                    <a:pt x="911" y="742"/>
                  </a:lnTo>
                  <a:lnTo>
                    <a:pt x="900" y="755"/>
                  </a:lnTo>
                  <a:lnTo>
                    <a:pt x="876" y="769"/>
                  </a:lnTo>
                  <a:lnTo>
                    <a:pt x="851" y="782"/>
                  </a:lnTo>
                  <a:lnTo>
                    <a:pt x="827" y="797"/>
                  </a:lnTo>
                  <a:lnTo>
                    <a:pt x="804" y="810"/>
                  </a:lnTo>
                  <a:lnTo>
                    <a:pt x="804" y="823"/>
                  </a:lnTo>
                  <a:lnTo>
                    <a:pt x="816" y="823"/>
                  </a:lnTo>
                  <a:lnTo>
                    <a:pt x="827" y="823"/>
                  </a:lnTo>
                  <a:lnTo>
                    <a:pt x="840" y="823"/>
                  </a:lnTo>
                  <a:lnTo>
                    <a:pt x="851" y="823"/>
                  </a:lnTo>
                  <a:lnTo>
                    <a:pt x="900" y="838"/>
                  </a:lnTo>
                  <a:lnTo>
                    <a:pt x="935" y="879"/>
                  </a:lnTo>
                  <a:lnTo>
                    <a:pt x="960" y="934"/>
                  </a:lnTo>
                  <a:lnTo>
                    <a:pt x="971" y="988"/>
                  </a:lnTo>
                  <a:lnTo>
                    <a:pt x="971" y="1071"/>
                  </a:lnTo>
                  <a:lnTo>
                    <a:pt x="971" y="1126"/>
                  </a:lnTo>
                  <a:lnTo>
                    <a:pt x="984" y="1195"/>
                  </a:lnTo>
                  <a:lnTo>
                    <a:pt x="1008" y="1236"/>
                  </a:lnTo>
                  <a:lnTo>
                    <a:pt x="1031" y="1276"/>
                  </a:lnTo>
                  <a:lnTo>
                    <a:pt x="1055" y="1317"/>
                  </a:lnTo>
                  <a:lnTo>
                    <a:pt x="1068" y="1359"/>
                  </a:lnTo>
                  <a:lnTo>
                    <a:pt x="1080" y="1400"/>
                  </a:lnTo>
                  <a:lnTo>
                    <a:pt x="1092" y="1441"/>
                  </a:lnTo>
                  <a:lnTo>
                    <a:pt x="1104" y="1482"/>
                  </a:lnTo>
                  <a:lnTo>
                    <a:pt x="1104" y="1537"/>
                  </a:lnTo>
                  <a:lnTo>
                    <a:pt x="1104" y="1606"/>
                  </a:lnTo>
                  <a:lnTo>
                    <a:pt x="1092" y="1606"/>
                  </a:lnTo>
                  <a:lnTo>
                    <a:pt x="1080" y="1593"/>
                  </a:lnTo>
                  <a:lnTo>
                    <a:pt x="1068" y="1593"/>
                  </a:lnTo>
                  <a:lnTo>
                    <a:pt x="1055" y="1593"/>
                  </a:lnTo>
                  <a:lnTo>
                    <a:pt x="1044" y="1593"/>
                  </a:lnTo>
                  <a:lnTo>
                    <a:pt x="1031" y="1593"/>
                  </a:lnTo>
                  <a:lnTo>
                    <a:pt x="1020" y="1593"/>
                  </a:lnTo>
                  <a:lnTo>
                    <a:pt x="1008" y="1593"/>
                  </a:lnTo>
                  <a:lnTo>
                    <a:pt x="1020" y="1593"/>
                  </a:lnTo>
                  <a:lnTo>
                    <a:pt x="1020" y="1606"/>
                  </a:lnTo>
                  <a:lnTo>
                    <a:pt x="1031" y="1606"/>
                  </a:lnTo>
                  <a:lnTo>
                    <a:pt x="1044" y="1606"/>
                  </a:lnTo>
                  <a:lnTo>
                    <a:pt x="1055" y="1606"/>
                  </a:lnTo>
                  <a:lnTo>
                    <a:pt x="1055" y="1620"/>
                  </a:lnTo>
                  <a:lnTo>
                    <a:pt x="1080" y="1633"/>
                  </a:lnTo>
                  <a:lnTo>
                    <a:pt x="1092" y="1661"/>
                  </a:lnTo>
                  <a:lnTo>
                    <a:pt x="1092" y="1689"/>
                  </a:lnTo>
                  <a:lnTo>
                    <a:pt x="1092" y="1730"/>
                  </a:lnTo>
                  <a:lnTo>
                    <a:pt x="1080" y="1770"/>
                  </a:lnTo>
                  <a:lnTo>
                    <a:pt x="1080" y="1798"/>
                  </a:lnTo>
                  <a:lnTo>
                    <a:pt x="1068" y="1839"/>
                  </a:lnTo>
                  <a:lnTo>
                    <a:pt x="1068" y="1853"/>
                  </a:lnTo>
                  <a:lnTo>
                    <a:pt x="1080" y="1867"/>
                  </a:lnTo>
                  <a:lnTo>
                    <a:pt x="1092" y="1867"/>
                  </a:lnTo>
                  <a:lnTo>
                    <a:pt x="1104" y="1867"/>
                  </a:lnTo>
                  <a:lnTo>
                    <a:pt x="1115" y="1867"/>
                  </a:lnTo>
                  <a:lnTo>
                    <a:pt x="1128" y="1853"/>
                  </a:lnTo>
                  <a:lnTo>
                    <a:pt x="1139" y="1853"/>
                  </a:lnTo>
                  <a:lnTo>
                    <a:pt x="1164" y="1853"/>
                  </a:lnTo>
                  <a:lnTo>
                    <a:pt x="1175" y="1867"/>
                  </a:lnTo>
                  <a:lnTo>
                    <a:pt x="1199" y="1880"/>
                  </a:lnTo>
                  <a:lnTo>
                    <a:pt x="1224" y="1894"/>
                  </a:lnTo>
                  <a:lnTo>
                    <a:pt x="1236" y="1907"/>
                  </a:lnTo>
                  <a:lnTo>
                    <a:pt x="1259" y="1922"/>
                  </a:lnTo>
                  <a:lnTo>
                    <a:pt x="1259" y="1950"/>
                  </a:lnTo>
                  <a:lnTo>
                    <a:pt x="1272" y="1990"/>
                  </a:lnTo>
                  <a:lnTo>
                    <a:pt x="1272" y="2018"/>
                  </a:lnTo>
                  <a:lnTo>
                    <a:pt x="1272" y="2044"/>
                  </a:lnTo>
                  <a:lnTo>
                    <a:pt x="1272" y="2059"/>
                  </a:lnTo>
                  <a:lnTo>
                    <a:pt x="1259" y="2059"/>
                  </a:lnTo>
                  <a:lnTo>
                    <a:pt x="1248" y="2072"/>
                  </a:lnTo>
                  <a:lnTo>
                    <a:pt x="1248" y="2087"/>
                  </a:lnTo>
                  <a:lnTo>
                    <a:pt x="1236" y="2100"/>
                  </a:lnTo>
                  <a:lnTo>
                    <a:pt x="1224" y="2100"/>
                  </a:lnTo>
                  <a:lnTo>
                    <a:pt x="1212" y="2114"/>
                  </a:lnTo>
                  <a:lnTo>
                    <a:pt x="1212" y="2127"/>
                  </a:lnTo>
                  <a:lnTo>
                    <a:pt x="1199" y="2155"/>
                  </a:lnTo>
                  <a:lnTo>
                    <a:pt x="1175" y="2168"/>
                  </a:lnTo>
                  <a:lnTo>
                    <a:pt x="1152" y="2196"/>
                  </a:lnTo>
                  <a:lnTo>
                    <a:pt x="1128" y="2209"/>
                  </a:lnTo>
                  <a:lnTo>
                    <a:pt x="1092" y="2224"/>
                  </a:lnTo>
                  <a:lnTo>
                    <a:pt x="1068" y="2237"/>
                  </a:lnTo>
                  <a:lnTo>
                    <a:pt x="1055" y="2251"/>
                  </a:lnTo>
                  <a:lnTo>
                    <a:pt x="1044" y="2279"/>
                  </a:lnTo>
                  <a:lnTo>
                    <a:pt x="1055" y="2279"/>
                  </a:lnTo>
                  <a:lnTo>
                    <a:pt x="1068" y="2292"/>
                  </a:lnTo>
                  <a:lnTo>
                    <a:pt x="1080" y="2292"/>
                  </a:lnTo>
                  <a:lnTo>
                    <a:pt x="1092" y="2305"/>
                  </a:lnTo>
                  <a:lnTo>
                    <a:pt x="1115" y="2305"/>
                  </a:lnTo>
                  <a:lnTo>
                    <a:pt x="1128" y="2305"/>
                  </a:lnTo>
                  <a:lnTo>
                    <a:pt x="1139" y="2320"/>
                  </a:lnTo>
                  <a:lnTo>
                    <a:pt x="1152" y="2320"/>
                  </a:lnTo>
                  <a:lnTo>
                    <a:pt x="1139" y="2347"/>
                  </a:lnTo>
                  <a:lnTo>
                    <a:pt x="1115" y="2361"/>
                  </a:lnTo>
                  <a:lnTo>
                    <a:pt x="1092" y="2388"/>
                  </a:lnTo>
                  <a:lnTo>
                    <a:pt x="1068" y="2402"/>
                  </a:lnTo>
                  <a:lnTo>
                    <a:pt x="1031" y="2416"/>
                  </a:lnTo>
                  <a:lnTo>
                    <a:pt x="1008" y="2416"/>
                  </a:lnTo>
                  <a:lnTo>
                    <a:pt x="971" y="2429"/>
                  </a:lnTo>
                  <a:lnTo>
                    <a:pt x="948" y="2429"/>
                  </a:lnTo>
                  <a:lnTo>
                    <a:pt x="911" y="2429"/>
                  </a:lnTo>
                  <a:lnTo>
                    <a:pt x="876" y="2416"/>
                  </a:lnTo>
                  <a:lnTo>
                    <a:pt x="851" y="2416"/>
                  </a:lnTo>
                  <a:lnTo>
                    <a:pt x="827" y="2402"/>
                  </a:lnTo>
                  <a:lnTo>
                    <a:pt x="791" y="2388"/>
                  </a:lnTo>
                  <a:lnTo>
                    <a:pt x="767" y="2374"/>
                  </a:lnTo>
                  <a:lnTo>
                    <a:pt x="756" y="2361"/>
                  </a:lnTo>
                  <a:lnTo>
                    <a:pt x="732" y="2347"/>
                  </a:lnTo>
                  <a:lnTo>
                    <a:pt x="720" y="2347"/>
                  </a:lnTo>
                  <a:lnTo>
                    <a:pt x="707" y="2347"/>
                  </a:lnTo>
                  <a:lnTo>
                    <a:pt x="707" y="2361"/>
                  </a:lnTo>
                  <a:lnTo>
                    <a:pt x="707" y="2374"/>
                  </a:lnTo>
                  <a:lnTo>
                    <a:pt x="720" y="2374"/>
                  </a:lnTo>
                  <a:lnTo>
                    <a:pt x="707" y="2388"/>
                  </a:lnTo>
                  <a:lnTo>
                    <a:pt x="696" y="2388"/>
                  </a:lnTo>
                  <a:lnTo>
                    <a:pt x="683" y="2388"/>
                  </a:lnTo>
                  <a:lnTo>
                    <a:pt x="683" y="2374"/>
                  </a:lnTo>
                  <a:lnTo>
                    <a:pt x="672" y="2347"/>
                  </a:lnTo>
                  <a:lnTo>
                    <a:pt x="672" y="2333"/>
                  </a:lnTo>
                  <a:lnTo>
                    <a:pt x="672" y="2320"/>
                  </a:lnTo>
                  <a:lnTo>
                    <a:pt x="660" y="2305"/>
                  </a:lnTo>
                  <a:lnTo>
                    <a:pt x="647" y="2320"/>
                  </a:lnTo>
                  <a:lnTo>
                    <a:pt x="636" y="2320"/>
                  </a:lnTo>
                  <a:lnTo>
                    <a:pt x="623" y="2320"/>
                  </a:lnTo>
                  <a:lnTo>
                    <a:pt x="623" y="2333"/>
                  </a:lnTo>
                  <a:lnTo>
                    <a:pt x="612" y="2333"/>
                  </a:lnTo>
                  <a:lnTo>
                    <a:pt x="612" y="2347"/>
                  </a:lnTo>
                  <a:lnTo>
                    <a:pt x="612" y="2361"/>
                  </a:lnTo>
                  <a:lnTo>
                    <a:pt x="576" y="2361"/>
                  </a:lnTo>
                  <a:lnTo>
                    <a:pt x="552" y="2361"/>
                  </a:lnTo>
                  <a:lnTo>
                    <a:pt x="539" y="2361"/>
                  </a:lnTo>
                  <a:lnTo>
                    <a:pt x="516" y="2361"/>
                  </a:lnTo>
                  <a:lnTo>
                    <a:pt x="503" y="2347"/>
                  </a:lnTo>
                  <a:lnTo>
                    <a:pt x="492" y="2347"/>
                  </a:lnTo>
                  <a:lnTo>
                    <a:pt x="468" y="2333"/>
                  </a:lnTo>
                  <a:lnTo>
                    <a:pt x="455" y="2305"/>
                  </a:lnTo>
                  <a:lnTo>
                    <a:pt x="432" y="2279"/>
                  </a:lnTo>
                  <a:lnTo>
                    <a:pt x="408" y="2279"/>
                  </a:lnTo>
                  <a:lnTo>
                    <a:pt x="384" y="2279"/>
                  </a:lnTo>
                  <a:lnTo>
                    <a:pt x="359" y="2292"/>
                  </a:lnTo>
                  <a:lnTo>
                    <a:pt x="348" y="2320"/>
                  </a:lnTo>
                  <a:lnTo>
                    <a:pt x="324" y="2333"/>
                  </a:lnTo>
                  <a:lnTo>
                    <a:pt x="311" y="2361"/>
                  </a:lnTo>
                  <a:lnTo>
                    <a:pt x="300" y="2374"/>
                  </a:lnTo>
                  <a:lnTo>
                    <a:pt x="275" y="2347"/>
                  </a:lnTo>
                  <a:lnTo>
                    <a:pt x="264" y="2333"/>
                  </a:lnTo>
                  <a:lnTo>
                    <a:pt x="240" y="2320"/>
                  </a:lnTo>
                  <a:lnTo>
                    <a:pt x="228" y="2305"/>
                  </a:lnTo>
                  <a:lnTo>
                    <a:pt x="204" y="2292"/>
                  </a:lnTo>
                  <a:lnTo>
                    <a:pt x="191" y="2292"/>
                  </a:lnTo>
                  <a:lnTo>
                    <a:pt x="180" y="2279"/>
                  </a:lnTo>
                  <a:lnTo>
                    <a:pt x="156" y="2279"/>
                  </a:lnTo>
                  <a:lnTo>
                    <a:pt x="144" y="2279"/>
                  </a:lnTo>
                  <a:lnTo>
                    <a:pt x="131" y="2279"/>
                  </a:lnTo>
                  <a:lnTo>
                    <a:pt x="120" y="2292"/>
                  </a:lnTo>
                  <a:lnTo>
                    <a:pt x="96" y="2292"/>
                  </a:lnTo>
                  <a:lnTo>
                    <a:pt x="84" y="2305"/>
                  </a:lnTo>
                  <a:lnTo>
                    <a:pt x="71" y="2320"/>
                  </a:lnTo>
                  <a:lnTo>
                    <a:pt x="60" y="2333"/>
                  </a:lnTo>
                  <a:lnTo>
                    <a:pt x="47" y="2347"/>
                  </a:lnTo>
                  <a:lnTo>
                    <a:pt x="36" y="2333"/>
                  </a:lnTo>
                  <a:lnTo>
                    <a:pt x="23" y="2320"/>
                  </a:lnTo>
                  <a:lnTo>
                    <a:pt x="23" y="2305"/>
                  </a:lnTo>
                  <a:lnTo>
                    <a:pt x="12" y="2305"/>
                  </a:lnTo>
                  <a:lnTo>
                    <a:pt x="0" y="2292"/>
                  </a:lnTo>
                  <a:lnTo>
                    <a:pt x="0" y="2279"/>
                  </a:lnTo>
                  <a:lnTo>
                    <a:pt x="12" y="2264"/>
                  </a:lnTo>
                  <a:lnTo>
                    <a:pt x="23" y="2251"/>
                  </a:lnTo>
                  <a:lnTo>
                    <a:pt x="47" y="2251"/>
                  </a:lnTo>
                  <a:lnTo>
                    <a:pt x="71" y="2237"/>
                  </a:lnTo>
                  <a:lnTo>
                    <a:pt x="96" y="2237"/>
                  </a:lnTo>
                  <a:lnTo>
                    <a:pt x="107" y="2237"/>
                  </a:lnTo>
                  <a:lnTo>
                    <a:pt x="120" y="2237"/>
                  </a:lnTo>
                  <a:lnTo>
                    <a:pt x="144" y="2224"/>
                  </a:lnTo>
                  <a:lnTo>
                    <a:pt x="156" y="2196"/>
                  </a:lnTo>
                  <a:lnTo>
                    <a:pt x="180" y="2183"/>
                  </a:lnTo>
                  <a:lnTo>
                    <a:pt x="204" y="2155"/>
                  </a:lnTo>
                  <a:lnTo>
                    <a:pt x="228" y="2141"/>
                  </a:lnTo>
                  <a:lnTo>
                    <a:pt x="251" y="2127"/>
                  </a:lnTo>
                  <a:lnTo>
                    <a:pt x="275" y="2114"/>
                  </a:lnTo>
                  <a:lnTo>
                    <a:pt x="300" y="2100"/>
                  </a:lnTo>
                  <a:lnTo>
                    <a:pt x="311" y="2100"/>
                  </a:lnTo>
                  <a:lnTo>
                    <a:pt x="324" y="2114"/>
                  </a:lnTo>
                  <a:lnTo>
                    <a:pt x="335" y="2114"/>
                  </a:lnTo>
                  <a:lnTo>
                    <a:pt x="348" y="2114"/>
                  </a:lnTo>
                  <a:lnTo>
                    <a:pt x="359" y="2114"/>
                  </a:lnTo>
                  <a:lnTo>
                    <a:pt x="384" y="2114"/>
                  </a:lnTo>
                  <a:lnTo>
                    <a:pt x="395" y="2114"/>
                  </a:lnTo>
                  <a:lnTo>
                    <a:pt x="419" y="2114"/>
                  </a:lnTo>
                  <a:lnTo>
                    <a:pt x="444" y="2114"/>
                  </a:lnTo>
                  <a:lnTo>
                    <a:pt x="468" y="2114"/>
                  </a:lnTo>
                  <a:lnTo>
                    <a:pt x="492" y="2114"/>
                  </a:lnTo>
                  <a:lnTo>
                    <a:pt x="516" y="2100"/>
                  </a:lnTo>
                  <a:lnTo>
                    <a:pt x="539" y="2100"/>
                  </a:lnTo>
                  <a:lnTo>
                    <a:pt x="552" y="2100"/>
                  </a:lnTo>
                  <a:lnTo>
                    <a:pt x="576" y="2087"/>
                  </a:lnTo>
                  <a:lnTo>
                    <a:pt x="588" y="2072"/>
                  </a:lnTo>
                  <a:lnTo>
                    <a:pt x="599" y="2059"/>
                  </a:lnTo>
                  <a:lnTo>
                    <a:pt x="599" y="2044"/>
                  </a:lnTo>
                  <a:lnTo>
                    <a:pt x="599" y="2031"/>
                  </a:lnTo>
                  <a:lnTo>
                    <a:pt x="588" y="2018"/>
                  </a:lnTo>
                  <a:lnTo>
                    <a:pt x="576" y="2031"/>
                  </a:lnTo>
                  <a:lnTo>
                    <a:pt x="563" y="2031"/>
                  </a:lnTo>
                  <a:lnTo>
                    <a:pt x="552" y="2044"/>
                  </a:lnTo>
                  <a:lnTo>
                    <a:pt x="539" y="2059"/>
                  </a:lnTo>
                  <a:lnTo>
                    <a:pt x="528" y="2059"/>
                  </a:lnTo>
                  <a:lnTo>
                    <a:pt x="516" y="2072"/>
                  </a:lnTo>
                  <a:lnTo>
                    <a:pt x="503" y="2072"/>
                  </a:lnTo>
                  <a:lnTo>
                    <a:pt x="503" y="2087"/>
                  </a:lnTo>
                  <a:lnTo>
                    <a:pt x="492" y="2087"/>
                  </a:lnTo>
                  <a:lnTo>
                    <a:pt x="479" y="2087"/>
                  </a:lnTo>
                  <a:lnTo>
                    <a:pt x="455" y="2087"/>
                  </a:lnTo>
                  <a:lnTo>
                    <a:pt x="444" y="2072"/>
                  </a:lnTo>
                  <a:lnTo>
                    <a:pt x="432" y="2072"/>
                  </a:lnTo>
                  <a:lnTo>
                    <a:pt x="408" y="2072"/>
                  </a:lnTo>
                  <a:lnTo>
                    <a:pt x="395" y="2059"/>
                  </a:lnTo>
                  <a:lnTo>
                    <a:pt x="384" y="2018"/>
                  </a:lnTo>
                  <a:lnTo>
                    <a:pt x="372" y="1976"/>
                  </a:lnTo>
                  <a:lnTo>
                    <a:pt x="348" y="1963"/>
                  </a:lnTo>
                  <a:lnTo>
                    <a:pt x="324" y="1950"/>
                  </a:lnTo>
                  <a:lnTo>
                    <a:pt x="300" y="1950"/>
                  </a:lnTo>
                  <a:lnTo>
                    <a:pt x="275" y="1935"/>
                  </a:lnTo>
                  <a:lnTo>
                    <a:pt x="251" y="1935"/>
                  </a:lnTo>
                  <a:lnTo>
                    <a:pt x="215" y="1922"/>
                  </a:lnTo>
                  <a:lnTo>
                    <a:pt x="191" y="1907"/>
                  </a:lnTo>
                  <a:lnTo>
                    <a:pt x="191" y="1880"/>
                  </a:lnTo>
                  <a:lnTo>
                    <a:pt x="191" y="1853"/>
                  </a:lnTo>
                  <a:lnTo>
                    <a:pt x="204" y="1839"/>
                  </a:lnTo>
                  <a:lnTo>
                    <a:pt x="204" y="1826"/>
                  </a:lnTo>
                  <a:lnTo>
                    <a:pt x="191" y="1811"/>
                  </a:lnTo>
                  <a:lnTo>
                    <a:pt x="191" y="1798"/>
                  </a:lnTo>
                  <a:lnTo>
                    <a:pt x="204" y="1798"/>
                  </a:lnTo>
                  <a:lnTo>
                    <a:pt x="215" y="1798"/>
                  </a:lnTo>
                  <a:lnTo>
                    <a:pt x="240" y="1798"/>
                  </a:lnTo>
                  <a:lnTo>
                    <a:pt x="251" y="1798"/>
                  </a:lnTo>
                  <a:lnTo>
                    <a:pt x="275" y="1798"/>
                  </a:lnTo>
                  <a:lnTo>
                    <a:pt x="300" y="1798"/>
                  </a:lnTo>
                  <a:lnTo>
                    <a:pt x="311" y="1798"/>
                  </a:lnTo>
                  <a:lnTo>
                    <a:pt x="335" y="1798"/>
                  </a:lnTo>
                  <a:lnTo>
                    <a:pt x="359" y="1798"/>
                  </a:lnTo>
                  <a:lnTo>
                    <a:pt x="372" y="1785"/>
                  </a:lnTo>
                  <a:lnTo>
                    <a:pt x="395" y="1785"/>
                  </a:lnTo>
                  <a:lnTo>
                    <a:pt x="408" y="1770"/>
                  </a:lnTo>
                  <a:lnTo>
                    <a:pt x="419" y="1757"/>
                  </a:lnTo>
                  <a:lnTo>
                    <a:pt x="432" y="1730"/>
                  </a:lnTo>
                  <a:lnTo>
                    <a:pt x="432" y="1715"/>
                  </a:lnTo>
                  <a:lnTo>
                    <a:pt x="444" y="1689"/>
                  </a:lnTo>
                  <a:lnTo>
                    <a:pt x="444" y="1620"/>
                  </a:lnTo>
                  <a:lnTo>
                    <a:pt x="348" y="1633"/>
                  </a:lnTo>
                  <a:lnTo>
                    <a:pt x="348" y="1620"/>
                  </a:lnTo>
                  <a:lnTo>
                    <a:pt x="359" y="1620"/>
                  </a:lnTo>
                  <a:lnTo>
                    <a:pt x="372" y="1606"/>
                  </a:lnTo>
                  <a:lnTo>
                    <a:pt x="384" y="1593"/>
                  </a:lnTo>
                  <a:lnTo>
                    <a:pt x="395" y="1578"/>
                  </a:lnTo>
                  <a:lnTo>
                    <a:pt x="408" y="1578"/>
                  </a:lnTo>
                  <a:lnTo>
                    <a:pt x="432" y="1565"/>
                  </a:lnTo>
                  <a:lnTo>
                    <a:pt x="444" y="1550"/>
                  </a:lnTo>
                  <a:lnTo>
                    <a:pt x="468" y="1550"/>
                  </a:lnTo>
                  <a:lnTo>
                    <a:pt x="479" y="1537"/>
                  </a:lnTo>
                  <a:lnTo>
                    <a:pt x="503" y="1537"/>
                  </a:lnTo>
                  <a:lnTo>
                    <a:pt x="516" y="1524"/>
                  </a:lnTo>
                  <a:lnTo>
                    <a:pt x="539" y="1524"/>
                  </a:lnTo>
                  <a:lnTo>
                    <a:pt x="552" y="1510"/>
                  </a:lnTo>
                  <a:lnTo>
                    <a:pt x="563" y="1510"/>
                  </a:lnTo>
                  <a:lnTo>
                    <a:pt x="576" y="1510"/>
                  </a:lnTo>
                  <a:lnTo>
                    <a:pt x="576" y="1524"/>
                  </a:lnTo>
                  <a:lnTo>
                    <a:pt x="588" y="1524"/>
                  </a:lnTo>
                  <a:lnTo>
                    <a:pt x="599" y="1537"/>
                  </a:lnTo>
                  <a:lnTo>
                    <a:pt x="599" y="1550"/>
                  </a:lnTo>
                  <a:lnTo>
                    <a:pt x="612" y="1565"/>
                  </a:lnTo>
                  <a:lnTo>
                    <a:pt x="623" y="1565"/>
                  </a:lnTo>
                  <a:lnTo>
                    <a:pt x="636" y="1565"/>
                  </a:lnTo>
                  <a:lnTo>
                    <a:pt x="636" y="1578"/>
                  </a:lnTo>
                  <a:lnTo>
                    <a:pt x="647" y="1550"/>
                  </a:lnTo>
                  <a:lnTo>
                    <a:pt x="647" y="1537"/>
                  </a:lnTo>
                  <a:lnTo>
                    <a:pt x="647" y="1524"/>
                  </a:lnTo>
                  <a:lnTo>
                    <a:pt x="636" y="1496"/>
                  </a:lnTo>
                  <a:lnTo>
                    <a:pt x="623" y="1496"/>
                  </a:lnTo>
                  <a:lnTo>
                    <a:pt x="623" y="1482"/>
                  </a:lnTo>
                  <a:lnTo>
                    <a:pt x="612" y="1482"/>
                  </a:lnTo>
                  <a:lnTo>
                    <a:pt x="636" y="1469"/>
                  </a:lnTo>
                  <a:lnTo>
                    <a:pt x="660" y="1456"/>
                  </a:lnTo>
                  <a:lnTo>
                    <a:pt x="672" y="1441"/>
                  </a:lnTo>
                  <a:lnTo>
                    <a:pt x="696" y="1413"/>
                  </a:lnTo>
                  <a:lnTo>
                    <a:pt x="720" y="1400"/>
                  </a:lnTo>
                  <a:lnTo>
                    <a:pt x="732" y="1373"/>
                  </a:lnTo>
                  <a:lnTo>
                    <a:pt x="743" y="1345"/>
                  </a:lnTo>
                  <a:lnTo>
                    <a:pt x="732" y="1317"/>
                  </a:lnTo>
                  <a:lnTo>
                    <a:pt x="732" y="1304"/>
                  </a:lnTo>
                  <a:lnTo>
                    <a:pt x="720" y="1304"/>
                  </a:lnTo>
                  <a:lnTo>
                    <a:pt x="707" y="1304"/>
                  </a:lnTo>
                  <a:lnTo>
                    <a:pt x="696" y="1291"/>
                  </a:lnTo>
                  <a:lnTo>
                    <a:pt x="683" y="1291"/>
                  </a:lnTo>
                  <a:lnTo>
                    <a:pt x="672" y="1276"/>
                  </a:lnTo>
                  <a:lnTo>
                    <a:pt x="660" y="1263"/>
                  </a:lnTo>
                  <a:lnTo>
                    <a:pt x="647" y="1249"/>
                  </a:lnTo>
                  <a:lnTo>
                    <a:pt x="660" y="1236"/>
                  </a:lnTo>
                  <a:lnTo>
                    <a:pt x="660" y="1221"/>
                  </a:lnTo>
                  <a:lnTo>
                    <a:pt x="672" y="1195"/>
                  </a:lnTo>
                  <a:lnTo>
                    <a:pt x="696" y="1167"/>
                  </a:lnTo>
                  <a:lnTo>
                    <a:pt x="707" y="1153"/>
                  </a:lnTo>
                  <a:lnTo>
                    <a:pt x="720" y="1126"/>
                  </a:lnTo>
                  <a:lnTo>
                    <a:pt x="732" y="1126"/>
                  </a:lnTo>
                  <a:lnTo>
                    <a:pt x="732" y="1112"/>
                  </a:lnTo>
                  <a:lnTo>
                    <a:pt x="720" y="1084"/>
                  </a:lnTo>
                  <a:lnTo>
                    <a:pt x="707" y="1084"/>
                  </a:lnTo>
                  <a:lnTo>
                    <a:pt x="683" y="1099"/>
                  </a:lnTo>
                  <a:lnTo>
                    <a:pt x="672" y="1099"/>
                  </a:lnTo>
                  <a:lnTo>
                    <a:pt x="647" y="1099"/>
                  </a:lnTo>
                  <a:lnTo>
                    <a:pt x="636" y="1099"/>
                  </a:lnTo>
                  <a:lnTo>
                    <a:pt x="612" y="1084"/>
                  </a:lnTo>
                  <a:lnTo>
                    <a:pt x="599" y="1084"/>
                  </a:lnTo>
                  <a:lnTo>
                    <a:pt x="599" y="1056"/>
                  </a:lnTo>
                  <a:lnTo>
                    <a:pt x="588" y="1056"/>
                  </a:lnTo>
                  <a:lnTo>
                    <a:pt x="588" y="1071"/>
                  </a:lnTo>
                  <a:lnTo>
                    <a:pt x="576" y="1071"/>
                  </a:lnTo>
                  <a:lnTo>
                    <a:pt x="576" y="1084"/>
                  </a:lnTo>
                  <a:lnTo>
                    <a:pt x="563" y="1084"/>
                  </a:lnTo>
                  <a:lnTo>
                    <a:pt x="563" y="1099"/>
                  </a:lnTo>
                  <a:lnTo>
                    <a:pt x="552" y="1099"/>
                  </a:lnTo>
                  <a:lnTo>
                    <a:pt x="552" y="1112"/>
                  </a:lnTo>
                  <a:lnTo>
                    <a:pt x="539" y="1084"/>
                  </a:lnTo>
                  <a:lnTo>
                    <a:pt x="539" y="1071"/>
                  </a:lnTo>
                  <a:lnTo>
                    <a:pt x="539" y="1056"/>
                  </a:lnTo>
                  <a:lnTo>
                    <a:pt x="528" y="1043"/>
                  </a:lnTo>
                  <a:lnTo>
                    <a:pt x="516" y="1043"/>
                  </a:lnTo>
                  <a:lnTo>
                    <a:pt x="503" y="1056"/>
                  </a:lnTo>
                  <a:lnTo>
                    <a:pt x="503" y="1071"/>
                  </a:lnTo>
                  <a:lnTo>
                    <a:pt x="492" y="1084"/>
                  </a:lnTo>
                  <a:lnTo>
                    <a:pt x="479" y="1056"/>
                  </a:lnTo>
                  <a:lnTo>
                    <a:pt x="468" y="1016"/>
                  </a:lnTo>
                  <a:lnTo>
                    <a:pt x="468" y="975"/>
                  </a:lnTo>
                  <a:lnTo>
                    <a:pt x="479" y="947"/>
                  </a:lnTo>
                  <a:lnTo>
                    <a:pt x="479" y="962"/>
                  </a:lnTo>
                  <a:lnTo>
                    <a:pt x="492" y="975"/>
                  </a:lnTo>
                  <a:lnTo>
                    <a:pt x="503" y="988"/>
                  </a:lnTo>
                  <a:lnTo>
                    <a:pt x="516" y="1002"/>
                  </a:lnTo>
                  <a:lnTo>
                    <a:pt x="528" y="975"/>
                  </a:lnTo>
                  <a:lnTo>
                    <a:pt x="528" y="947"/>
                  </a:lnTo>
                  <a:lnTo>
                    <a:pt x="539" y="934"/>
                  </a:lnTo>
                  <a:lnTo>
                    <a:pt x="552" y="919"/>
                  </a:lnTo>
                  <a:lnTo>
                    <a:pt x="576" y="906"/>
                  </a:lnTo>
                  <a:lnTo>
                    <a:pt x="588" y="892"/>
                  </a:lnTo>
                  <a:lnTo>
                    <a:pt x="588" y="879"/>
                  </a:lnTo>
                  <a:lnTo>
                    <a:pt x="599" y="865"/>
                  </a:lnTo>
                  <a:lnTo>
                    <a:pt x="599" y="838"/>
                  </a:lnTo>
                  <a:lnTo>
                    <a:pt x="599" y="797"/>
                  </a:lnTo>
                  <a:lnTo>
                    <a:pt x="612" y="769"/>
                  </a:lnTo>
                  <a:lnTo>
                    <a:pt x="612" y="727"/>
                  </a:lnTo>
                  <a:lnTo>
                    <a:pt x="599" y="701"/>
                  </a:lnTo>
                  <a:lnTo>
                    <a:pt x="576" y="714"/>
                  </a:lnTo>
                  <a:lnTo>
                    <a:pt x="552" y="727"/>
                  </a:lnTo>
                  <a:lnTo>
                    <a:pt x="528" y="755"/>
                  </a:lnTo>
                  <a:lnTo>
                    <a:pt x="503" y="782"/>
                  </a:lnTo>
                  <a:lnTo>
                    <a:pt x="479" y="823"/>
                  </a:lnTo>
                  <a:lnTo>
                    <a:pt x="468" y="838"/>
                  </a:lnTo>
                  <a:lnTo>
                    <a:pt x="444" y="851"/>
                  </a:lnTo>
                  <a:lnTo>
                    <a:pt x="455" y="810"/>
                  </a:lnTo>
                  <a:lnTo>
                    <a:pt x="468" y="769"/>
                  </a:lnTo>
                  <a:lnTo>
                    <a:pt x="479" y="727"/>
                  </a:lnTo>
                  <a:lnTo>
                    <a:pt x="503" y="701"/>
                  </a:lnTo>
                  <a:lnTo>
                    <a:pt x="528" y="659"/>
                  </a:lnTo>
                  <a:lnTo>
                    <a:pt x="552" y="632"/>
                  </a:lnTo>
                  <a:lnTo>
                    <a:pt x="576" y="590"/>
                  </a:lnTo>
                  <a:lnTo>
                    <a:pt x="588" y="549"/>
                  </a:lnTo>
                  <a:lnTo>
                    <a:pt x="576" y="536"/>
                  </a:lnTo>
                  <a:lnTo>
                    <a:pt x="563" y="536"/>
                  </a:lnTo>
                  <a:lnTo>
                    <a:pt x="552" y="536"/>
                  </a:lnTo>
                  <a:lnTo>
                    <a:pt x="539" y="522"/>
                  </a:lnTo>
                  <a:lnTo>
                    <a:pt x="539" y="508"/>
                  </a:lnTo>
                  <a:lnTo>
                    <a:pt x="528" y="508"/>
                  </a:lnTo>
                  <a:lnTo>
                    <a:pt x="539" y="481"/>
                  </a:lnTo>
                  <a:lnTo>
                    <a:pt x="563" y="467"/>
                  </a:lnTo>
                  <a:lnTo>
                    <a:pt x="576" y="453"/>
                  </a:lnTo>
                  <a:lnTo>
                    <a:pt x="588" y="425"/>
                  </a:lnTo>
                  <a:lnTo>
                    <a:pt x="612" y="412"/>
                  </a:lnTo>
                  <a:lnTo>
                    <a:pt x="623" y="384"/>
                  </a:lnTo>
                  <a:lnTo>
                    <a:pt x="636" y="357"/>
                  </a:lnTo>
                  <a:lnTo>
                    <a:pt x="647" y="344"/>
                  </a:lnTo>
                  <a:lnTo>
                    <a:pt x="636" y="316"/>
                  </a:lnTo>
                  <a:lnTo>
                    <a:pt x="636" y="288"/>
                  </a:lnTo>
                  <a:lnTo>
                    <a:pt x="636" y="261"/>
                  </a:lnTo>
                  <a:lnTo>
                    <a:pt x="647" y="247"/>
                  </a:lnTo>
                  <a:lnTo>
                    <a:pt x="660" y="220"/>
                  </a:lnTo>
                  <a:lnTo>
                    <a:pt x="660" y="207"/>
                  </a:lnTo>
                  <a:lnTo>
                    <a:pt x="672" y="207"/>
                  </a:lnTo>
                  <a:lnTo>
                    <a:pt x="683" y="207"/>
                  </a:lnTo>
                  <a:lnTo>
                    <a:pt x="696" y="207"/>
                  </a:lnTo>
                  <a:lnTo>
                    <a:pt x="707" y="207"/>
                  </a:lnTo>
                  <a:lnTo>
                    <a:pt x="720" y="207"/>
                  </a:lnTo>
                  <a:lnTo>
                    <a:pt x="732" y="179"/>
                  </a:lnTo>
                  <a:lnTo>
                    <a:pt x="732" y="164"/>
                  </a:lnTo>
                  <a:lnTo>
                    <a:pt x="743" y="138"/>
                  </a:lnTo>
                  <a:lnTo>
                    <a:pt x="756" y="124"/>
                  </a:lnTo>
                  <a:lnTo>
                    <a:pt x="767" y="96"/>
                  </a:lnTo>
                  <a:lnTo>
                    <a:pt x="780" y="83"/>
                  </a:lnTo>
                  <a:lnTo>
                    <a:pt x="804" y="55"/>
                  </a:lnTo>
                  <a:lnTo>
                    <a:pt x="816" y="42"/>
                  </a:lnTo>
                </a:path>
              </a:pathLst>
            </a:custGeom>
            <a:solidFill>
              <a:srgbClr val="B7DBFF"/>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64" name="Freeform 103"/>
            <p:cNvSpPr>
              <a:spLocks/>
            </p:cNvSpPr>
            <p:nvPr/>
          </p:nvSpPr>
          <p:spPr bwMode="auto">
            <a:xfrm>
              <a:off x="10550425" y="5416550"/>
              <a:ext cx="1025525" cy="909638"/>
            </a:xfrm>
            <a:custGeom>
              <a:avLst/>
              <a:gdLst>
                <a:gd name="T0" fmla="*/ 304839149 w 2065"/>
                <a:gd name="T1" fmla="*/ 32169111 h 2717"/>
                <a:gd name="T2" fmla="*/ 308045340 w 2065"/>
                <a:gd name="T3" fmla="*/ 52344865 h 2717"/>
                <a:gd name="T4" fmla="*/ 242934156 w 2065"/>
                <a:gd name="T5" fmla="*/ 58509778 h 2717"/>
                <a:gd name="T6" fmla="*/ 254772632 w 2065"/>
                <a:gd name="T7" fmla="*/ 72184474 h 2717"/>
                <a:gd name="T8" fmla="*/ 293247494 w 2065"/>
                <a:gd name="T9" fmla="*/ 118476582 h 2717"/>
                <a:gd name="T10" fmla="*/ 308045340 w 2065"/>
                <a:gd name="T11" fmla="*/ 144593261 h 2717"/>
                <a:gd name="T12" fmla="*/ 334435339 w 2065"/>
                <a:gd name="T13" fmla="*/ 166113875 h 2717"/>
                <a:gd name="T14" fmla="*/ 361318483 w 2065"/>
                <a:gd name="T15" fmla="*/ 173847972 h 2717"/>
                <a:gd name="T16" fmla="*/ 390667853 w 2065"/>
                <a:gd name="T17" fmla="*/ 176874224 h 2717"/>
                <a:gd name="T18" fmla="*/ 408671892 w 2065"/>
                <a:gd name="T19" fmla="*/ 178443743 h 2717"/>
                <a:gd name="T20" fmla="*/ 411384938 w 2065"/>
                <a:gd name="T21" fmla="*/ 193799779 h 2717"/>
                <a:gd name="T22" fmla="*/ 458985167 w 2065"/>
                <a:gd name="T23" fmla="*/ 209155481 h 2717"/>
                <a:gd name="T24" fmla="*/ 506339072 w 2065"/>
                <a:gd name="T25" fmla="*/ 229219403 h 2717"/>
                <a:gd name="T26" fmla="*/ 494500099 w 2065"/>
                <a:gd name="T27" fmla="*/ 241436738 h 2717"/>
                <a:gd name="T28" fmla="*/ 482415299 w 2065"/>
                <a:gd name="T29" fmla="*/ 232357770 h 2717"/>
                <a:gd name="T30" fmla="*/ 456025300 w 2065"/>
                <a:gd name="T31" fmla="*/ 227538063 h 2717"/>
                <a:gd name="T32" fmla="*/ 438268082 w 2065"/>
                <a:gd name="T33" fmla="*/ 227538063 h 2717"/>
                <a:gd name="T34" fmla="*/ 417550501 w 2065"/>
                <a:gd name="T35" fmla="*/ 244575440 h 2717"/>
                <a:gd name="T36" fmla="*/ 450106062 w 2065"/>
                <a:gd name="T37" fmla="*/ 263069843 h 2717"/>
                <a:gd name="T38" fmla="*/ 429388977 w 2065"/>
                <a:gd name="T39" fmla="*/ 273830150 h 2717"/>
                <a:gd name="T40" fmla="*/ 417550501 w 2065"/>
                <a:gd name="T41" fmla="*/ 289186187 h 2717"/>
                <a:gd name="T42" fmla="*/ 408671892 w 2065"/>
                <a:gd name="T43" fmla="*/ 292212733 h 2717"/>
                <a:gd name="T44" fmla="*/ 393874045 w 2065"/>
                <a:gd name="T45" fmla="*/ 303085196 h 2717"/>
                <a:gd name="T46" fmla="*/ 375869509 w 2065"/>
                <a:gd name="T47" fmla="*/ 304542223 h 2717"/>
                <a:gd name="T48" fmla="*/ 379075701 w 2065"/>
                <a:gd name="T49" fmla="*/ 287729160 h 2717"/>
                <a:gd name="T50" fmla="*/ 396833415 w 2065"/>
                <a:gd name="T51" fmla="*/ 267553416 h 2717"/>
                <a:gd name="T52" fmla="*/ 390667853 w 2065"/>
                <a:gd name="T53" fmla="*/ 258474114 h 2717"/>
                <a:gd name="T54" fmla="*/ 379075701 w 2065"/>
                <a:gd name="T55" fmla="*/ 247713807 h 2717"/>
                <a:gd name="T56" fmla="*/ 373156463 w 2065"/>
                <a:gd name="T57" fmla="*/ 235272160 h 2717"/>
                <a:gd name="T58" fmla="*/ 340354577 w 2065"/>
                <a:gd name="T59" fmla="*/ 229219403 h 2717"/>
                <a:gd name="T60" fmla="*/ 331722293 w 2065"/>
                <a:gd name="T61" fmla="*/ 216777421 h 2717"/>
                <a:gd name="T62" fmla="*/ 316924446 w 2065"/>
                <a:gd name="T63" fmla="*/ 213863367 h 2717"/>
                <a:gd name="T64" fmla="*/ 298919910 w 2065"/>
                <a:gd name="T65" fmla="*/ 204560087 h 2717"/>
                <a:gd name="T66" fmla="*/ 281409017 w 2065"/>
                <a:gd name="T67" fmla="*/ 193799779 h 2717"/>
                <a:gd name="T68" fmla="*/ 251812765 w 2065"/>
                <a:gd name="T69" fmla="*/ 189204050 h 2717"/>
                <a:gd name="T70" fmla="*/ 231095680 w 2065"/>
                <a:gd name="T71" fmla="*/ 175304999 h 2717"/>
                <a:gd name="T72" fmla="*/ 207418727 w 2065"/>
                <a:gd name="T73" fmla="*/ 164544692 h 2717"/>
                <a:gd name="T74" fmla="*/ 180782404 w 2065"/>
                <a:gd name="T75" fmla="*/ 149188655 h 2717"/>
                <a:gd name="T76" fmla="*/ 151186213 w 2065"/>
                <a:gd name="T77" fmla="*/ 130694252 h 2717"/>
                <a:gd name="T78" fmla="*/ 145267472 w 2065"/>
                <a:gd name="T79" fmla="*/ 119933944 h 2717"/>
                <a:gd name="T80" fmla="*/ 139348234 w 2065"/>
                <a:gd name="T81" fmla="*/ 93817266 h 2717"/>
                <a:gd name="T82" fmla="*/ 106545820 w 2065"/>
                <a:gd name="T83" fmla="*/ 84626121 h 2717"/>
                <a:gd name="T84" fmla="*/ 76949630 w 2065"/>
                <a:gd name="T85" fmla="*/ 79918571 h 2717"/>
                <a:gd name="T86" fmla="*/ 53519483 w 2065"/>
                <a:gd name="T87" fmla="*/ 87540511 h 2717"/>
                <a:gd name="T88" fmla="*/ 26883152 w 2065"/>
                <a:gd name="T89" fmla="*/ 86083483 h 2717"/>
                <a:gd name="T90" fmla="*/ 3206193 w 2065"/>
                <a:gd name="T91" fmla="*/ 73865814 h 2717"/>
                <a:gd name="T92" fmla="*/ 9125434 w 2065"/>
                <a:gd name="T93" fmla="*/ 59966805 h 2717"/>
                <a:gd name="T94" fmla="*/ 5919240 w 2065"/>
                <a:gd name="T95" fmla="*/ 47749470 h 2717"/>
                <a:gd name="T96" fmla="*/ 18004047 w 2065"/>
                <a:gd name="T97" fmla="*/ 33850451 h 2717"/>
                <a:gd name="T98" fmla="*/ 41434682 w 2065"/>
                <a:gd name="T99" fmla="*/ 24547171 h 2717"/>
                <a:gd name="T100" fmla="*/ 76949630 w 2065"/>
                <a:gd name="T101" fmla="*/ 18494409 h 2717"/>
                <a:gd name="T102" fmla="*/ 100872907 w 2065"/>
                <a:gd name="T103" fmla="*/ 27685538 h 2717"/>
                <a:gd name="T104" fmla="*/ 130469128 w 2065"/>
                <a:gd name="T105" fmla="*/ 18494409 h 2717"/>
                <a:gd name="T106" fmla="*/ 162778365 w 2065"/>
                <a:gd name="T107" fmla="*/ 16813069 h 2717"/>
                <a:gd name="T108" fmla="*/ 177576212 w 2065"/>
                <a:gd name="T109" fmla="*/ 1457028 h 2717"/>
                <a:gd name="T110" fmla="*/ 195580251 w 2065"/>
                <a:gd name="T111" fmla="*/ 1457028 h 2717"/>
                <a:gd name="T112" fmla="*/ 219257203 w 2065"/>
                <a:gd name="T113" fmla="*/ 0 h 2717"/>
                <a:gd name="T114" fmla="*/ 260691932 w 2065"/>
                <a:gd name="T115" fmla="*/ 6052759 h 2717"/>
                <a:gd name="T116" fmla="*/ 269324217 w 2065"/>
                <a:gd name="T117" fmla="*/ 15356042 h 27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65"/>
                <a:gd name="T178" fmla="*/ 0 h 2717"/>
                <a:gd name="T179" fmla="*/ 2065 w 2065"/>
                <a:gd name="T180" fmla="*/ 2717 h 27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65" h="2717">
                  <a:moveTo>
                    <a:pt x="1309" y="233"/>
                  </a:moveTo>
                  <a:lnTo>
                    <a:pt x="1296" y="233"/>
                  </a:lnTo>
                  <a:lnTo>
                    <a:pt x="1296" y="247"/>
                  </a:lnTo>
                  <a:lnTo>
                    <a:pt x="1285" y="247"/>
                  </a:lnTo>
                  <a:lnTo>
                    <a:pt x="1273" y="261"/>
                  </a:lnTo>
                  <a:lnTo>
                    <a:pt x="1261" y="261"/>
                  </a:lnTo>
                  <a:lnTo>
                    <a:pt x="1249" y="274"/>
                  </a:lnTo>
                  <a:lnTo>
                    <a:pt x="1236" y="274"/>
                  </a:lnTo>
                  <a:lnTo>
                    <a:pt x="1236" y="287"/>
                  </a:lnTo>
                  <a:lnTo>
                    <a:pt x="1249" y="302"/>
                  </a:lnTo>
                  <a:lnTo>
                    <a:pt x="1249" y="330"/>
                  </a:lnTo>
                  <a:lnTo>
                    <a:pt x="1261" y="357"/>
                  </a:lnTo>
                  <a:lnTo>
                    <a:pt x="1273" y="384"/>
                  </a:lnTo>
                  <a:lnTo>
                    <a:pt x="1273" y="411"/>
                  </a:lnTo>
                  <a:lnTo>
                    <a:pt x="1273" y="439"/>
                  </a:lnTo>
                  <a:lnTo>
                    <a:pt x="1273" y="467"/>
                  </a:lnTo>
                  <a:lnTo>
                    <a:pt x="1261" y="480"/>
                  </a:lnTo>
                  <a:lnTo>
                    <a:pt x="1249" y="467"/>
                  </a:lnTo>
                  <a:lnTo>
                    <a:pt x="1236" y="452"/>
                  </a:lnTo>
                  <a:lnTo>
                    <a:pt x="1225" y="439"/>
                  </a:lnTo>
                  <a:lnTo>
                    <a:pt x="1212" y="439"/>
                  </a:lnTo>
                  <a:lnTo>
                    <a:pt x="1212" y="426"/>
                  </a:lnTo>
                  <a:lnTo>
                    <a:pt x="1201" y="411"/>
                  </a:lnTo>
                  <a:lnTo>
                    <a:pt x="1189" y="411"/>
                  </a:lnTo>
                  <a:lnTo>
                    <a:pt x="997" y="522"/>
                  </a:lnTo>
                  <a:lnTo>
                    <a:pt x="985" y="522"/>
                  </a:lnTo>
                  <a:lnTo>
                    <a:pt x="985" y="535"/>
                  </a:lnTo>
                  <a:lnTo>
                    <a:pt x="985" y="548"/>
                  </a:lnTo>
                  <a:lnTo>
                    <a:pt x="997" y="563"/>
                  </a:lnTo>
                  <a:lnTo>
                    <a:pt x="1008" y="576"/>
                  </a:lnTo>
                  <a:lnTo>
                    <a:pt x="1021" y="590"/>
                  </a:lnTo>
                  <a:lnTo>
                    <a:pt x="1021" y="604"/>
                  </a:lnTo>
                  <a:lnTo>
                    <a:pt x="1033" y="631"/>
                  </a:lnTo>
                  <a:lnTo>
                    <a:pt x="1033" y="644"/>
                  </a:lnTo>
                  <a:lnTo>
                    <a:pt x="1033" y="659"/>
                  </a:lnTo>
                  <a:lnTo>
                    <a:pt x="1033" y="672"/>
                  </a:lnTo>
                  <a:lnTo>
                    <a:pt x="1033" y="687"/>
                  </a:lnTo>
                  <a:lnTo>
                    <a:pt x="1021" y="700"/>
                  </a:lnTo>
                  <a:lnTo>
                    <a:pt x="1008" y="713"/>
                  </a:lnTo>
                  <a:lnTo>
                    <a:pt x="997" y="727"/>
                  </a:lnTo>
                  <a:lnTo>
                    <a:pt x="973" y="878"/>
                  </a:lnTo>
                  <a:lnTo>
                    <a:pt x="1177" y="1057"/>
                  </a:lnTo>
                  <a:lnTo>
                    <a:pt x="1189" y="1057"/>
                  </a:lnTo>
                  <a:lnTo>
                    <a:pt x="1201" y="1070"/>
                  </a:lnTo>
                  <a:lnTo>
                    <a:pt x="1212" y="1098"/>
                  </a:lnTo>
                  <a:lnTo>
                    <a:pt x="1212" y="1111"/>
                  </a:lnTo>
                  <a:lnTo>
                    <a:pt x="1225" y="1138"/>
                  </a:lnTo>
                  <a:lnTo>
                    <a:pt x="1225" y="1166"/>
                  </a:lnTo>
                  <a:lnTo>
                    <a:pt x="1236" y="1194"/>
                  </a:lnTo>
                  <a:lnTo>
                    <a:pt x="1236" y="1235"/>
                  </a:lnTo>
                  <a:lnTo>
                    <a:pt x="1249" y="1262"/>
                  </a:lnTo>
                  <a:lnTo>
                    <a:pt x="1249" y="1290"/>
                  </a:lnTo>
                  <a:lnTo>
                    <a:pt x="1261" y="1318"/>
                  </a:lnTo>
                  <a:lnTo>
                    <a:pt x="1261" y="1358"/>
                  </a:lnTo>
                  <a:lnTo>
                    <a:pt x="1273" y="1372"/>
                  </a:lnTo>
                  <a:lnTo>
                    <a:pt x="1285" y="1386"/>
                  </a:lnTo>
                  <a:lnTo>
                    <a:pt x="1296" y="1414"/>
                  </a:lnTo>
                  <a:lnTo>
                    <a:pt x="1309" y="1427"/>
                  </a:lnTo>
                  <a:lnTo>
                    <a:pt x="1321" y="1455"/>
                  </a:lnTo>
                  <a:lnTo>
                    <a:pt x="1345" y="1468"/>
                  </a:lnTo>
                  <a:lnTo>
                    <a:pt x="1356" y="1482"/>
                  </a:lnTo>
                  <a:lnTo>
                    <a:pt x="1369" y="1482"/>
                  </a:lnTo>
                  <a:lnTo>
                    <a:pt x="1380" y="1495"/>
                  </a:lnTo>
                  <a:lnTo>
                    <a:pt x="1393" y="1495"/>
                  </a:lnTo>
                  <a:lnTo>
                    <a:pt x="1405" y="1510"/>
                  </a:lnTo>
                  <a:lnTo>
                    <a:pt x="1417" y="1523"/>
                  </a:lnTo>
                  <a:lnTo>
                    <a:pt x="1429" y="1523"/>
                  </a:lnTo>
                  <a:lnTo>
                    <a:pt x="1440" y="1536"/>
                  </a:lnTo>
                  <a:lnTo>
                    <a:pt x="1453" y="1551"/>
                  </a:lnTo>
                  <a:lnTo>
                    <a:pt x="1465" y="1551"/>
                  </a:lnTo>
                  <a:lnTo>
                    <a:pt x="1477" y="1564"/>
                  </a:lnTo>
                  <a:lnTo>
                    <a:pt x="1500" y="1578"/>
                  </a:lnTo>
                  <a:lnTo>
                    <a:pt x="1513" y="1578"/>
                  </a:lnTo>
                  <a:lnTo>
                    <a:pt x="1524" y="1578"/>
                  </a:lnTo>
                  <a:lnTo>
                    <a:pt x="1537" y="1592"/>
                  </a:lnTo>
                  <a:lnTo>
                    <a:pt x="1549" y="1592"/>
                  </a:lnTo>
                  <a:lnTo>
                    <a:pt x="1573" y="1592"/>
                  </a:lnTo>
                  <a:lnTo>
                    <a:pt x="1584" y="1578"/>
                  </a:lnTo>
                  <a:lnTo>
                    <a:pt x="1597" y="1578"/>
                  </a:lnTo>
                  <a:lnTo>
                    <a:pt x="1609" y="1578"/>
                  </a:lnTo>
                  <a:lnTo>
                    <a:pt x="1621" y="1578"/>
                  </a:lnTo>
                  <a:lnTo>
                    <a:pt x="1633" y="1578"/>
                  </a:lnTo>
                  <a:lnTo>
                    <a:pt x="1644" y="1578"/>
                  </a:lnTo>
                  <a:lnTo>
                    <a:pt x="1657" y="1578"/>
                  </a:lnTo>
                  <a:lnTo>
                    <a:pt x="1657" y="1592"/>
                  </a:lnTo>
                  <a:lnTo>
                    <a:pt x="1644" y="1605"/>
                  </a:lnTo>
                  <a:lnTo>
                    <a:pt x="1633" y="1619"/>
                  </a:lnTo>
                  <a:lnTo>
                    <a:pt x="1621" y="1632"/>
                  </a:lnTo>
                  <a:lnTo>
                    <a:pt x="1609" y="1660"/>
                  </a:lnTo>
                  <a:lnTo>
                    <a:pt x="1609" y="1675"/>
                  </a:lnTo>
                  <a:lnTo>
                    <a:pt x="1609" y="1688"/>
                  </a:lnTo>
                  <a:lnTo>
                    <a:pt x="1633" y="1701"/>
                  </a:lnTo>
                  <a:lnTo>
                    <a:pt x="1644" y="1715"/>
                  </a:lnTo>
                  <a:lnTo>
                    <a:pt x="1668" y="1729"/>
                  </a:lnTo>
                  <a:lnTo>
                    <a:pt x="1693" y="1743"/>
                  </a:lnTo>
                  <a:lnTo>
                    <a:pt x="1705" y="1756"/>
                  </a:lnTo>
                  <a:lnTo>
                    <a:pt x="1728" y="1784"/>
                  </a:lnTo>
                  <a:lnTo>
                    <a:pt x="1741" y="1797"/>
                  </a:lnTo>
                  <a:lnTo>
                    <a:pt x="1765" y="1812"/>
                  </a:lnTo>
                  <a:lnTo>
                    <a:pt x="1788" y="1825"/>
                  </a:lnTo>
                  <a:lnTo>
                    <a:pt x="1812" y="1839"/>
                  </a:lnTo>
                  <a:lnTo>
                    <a:pt x="1837" y="1852"/>
                  </a:lnTo>
                  <a:lnTo>
                    <a:pt x="1861" y="1866"/>
                  </a:lnTo>
                  <a:lnTo>
                    <a:pt x="1885" y="1880"/>
                  </a:lnTo>
                  <a:lnTo>
                    <a:pt x="1909" y="1908"/>
                  </a:lnTo>
                  <a:lnTo>
                    <a:pt x="1921" y="1921"/>
                  </a:lnTo>
                  <a:lnTo>
                    <a:pt x="1945" y="1934"/>
                  </a:lnTo>
                  <a:lnTo>
                    <a:pt x="1969" y="1949"/>
                  </a:lnTo>
                  <a:lnTo>
                    <a:pt x="1993" y="1962"/>
                  </a:lnTo>
                  <a:lnTo>
                    <a:pt x="2016" y="1990"/>
                  </a:lnTo>
                  <a:lnTo>
                    <a:pt x="2029" y="2017"/>
                  </a:lnTo>
                  <a:lnTo>
                    <a:pt x="2053" y="2045"/>
                  </a:lnTo>
                  <a:lnTo>
                    <a:pt x="2053" y="2073"/>
                  </a:lnTo>
                  <a:lnTo>
                    <a:pt x="2065" y="2099"/>
                  </a:lnTo>
                  <a:lnTo>
                    <a:pt x="2065" y="2141"/>
                  </a:lnTo>
                  <a:lnTo>
                    <a:pt x="2053" y="2169"/>
                  </a:lnTo>
                  <a:lnTo>
                    <a:pt x="2053" y="2182"/>
                  </a:lnTo>
                  <a:lnTo>
                    <a:pt x="2041" y="2182"/>
                  </a:lnTo>
                  <a:lnTo>
                    <a:pt x="2029" y="2169"/>
                  </a:lnTo>
                  <a:lnTo>
                    <a:pt x="2016" y="2169"/>
                  </a:lnTo>
                  <a:lnTo>
                    <a:pt x="2005" y="2154"/>
                  </a:lnTo>
                  <a:lnTo>
                    <a:pt x="1993" y="2154"/>
                  </a:lnTo>
                  <a:lnTo>
                    <a:pt x="1981" y="2141"/>
                  </a:lnTo>
                  <a:lnTo>
                    <a:pt x="1981" y="2127"/>
                  </a:lnTo>
                  <a:lnTo>
                    <a:pt x="1981" y="2113"/>
                  </a:lnTo>
                  <a:lnTo>
                    <a:pt x="1969" y="2099"/>
                  </a:lnTo>
                  <a:lnTo>
                    <a:pt x="1956" y="2073"/>
                  </a:lnTo>
                  <a:lnTo>
                    <a:pt x="1956" y="2058"/>
                  </a:lnTo>
                  <a:lnTo>
                    <a:pt x="1945" y="2058"/>
                  </a:lnTo>
                  <a:lnTo>
                    <a:pt x="1932" y="2045"/>
                  </a:lnTo>
                  <a:lnTo>
                    <a:pt x="1921" y="2045"/>
                  </a:lnTo>
                  <a:lnTo>
                    <a:pt x="1909" y="2045"/>
                  </a:lnTo>
                  <a:lnTo>
                    <a:pt x="1885" y="2045"/>
                  </a:lnTo>
                  <a:lnTo>
                    <a:pt x="1872" y="2045"/>
                  </a:lnTo>
                  <a:lnTo>
                    <a:pt x="1861" y="2030"/>
                  </a:lnTo>
                  <a:lnTo>
                    <a:pt x="1849" y="2030"/>
                  </a:lnTo>
                  <a:lnTo>
                    <a:pt x="1837" y="2017"/>
                  </a:lnTo>
                  <a:lnTo>
                    <a:pt x="1825" y="2017"/>
                  </a:lnTo>
                  <a:lnTo>
                    <a:pt x="1812" y="2004"/>
                  </a:lnTo>
                  <a:lnTo>
                    <a:pt x="1801" y="1990"/>
                  </a:lnTo>
                  <a:lnTo>
                    <a:pt x="1788" y="2004"/>
                  </a:lnTo>
                  <a:lnTo>
                    <a:pt x="1777" y="2004"/>
                  </a:lnTo>
                  <a:lnTo>
                    <a:pt x="1777" y="2017"/>
                  </a:lnTo>
                  <a:lnTo>
                    <a:pt x="1777" y="2030"/>
                  </a:lnTo>
                  <a:lnTo>
                    <a:pt x="1753" y="2030"/>
                  </a:lnTo>
                  <a:lnTo>
                    <a:pt x="1753" y="2045"/>
                  </a:lnTo>
                  <a:lnTo>
                    <a:pt x="1741" y="2073"/>
                  </a:lnTo>
                  <a:lnTo>
                    <a:pt x="1728" y="2086"/>
                  </a:lnTo>
                  <a:lnTo>
                    <a:pt x="1728" y="2113"/>
                  </a:lnTo>
                  <a:lnTo>
                    <a:pt x="1717" y="2127"/>
                  </a:lnTo>
                  <a:lnTo>
                    <a:pt x="1705" y="2141"/>
                  </a:lnTo>
                  <a:lnTo>
                    <a:pt x="1693" y="2154"/>
                  </a:lnTo>
                  <a:lnTo>
                    <a:pt x="1693" y="2182"/>
                  </a:lnTo>
                  <a:lnTo>
                    <a:pt x="1705" y="2210"/>
                  </a:lnTo>
                  <a:lnTo>
                    <a:pt x="1728" y="2237"/>
                  </a:lnTo>
                  <a:lnTo>
                    <a:pt x="1741" y="2250"/>
                  </a:lnTo>
                  <a:lnTo>
                    <a:pt x="1765" y="2278"/>
                  </a:lnTo>
                  <a:lnTo>
                    <a:pt x="1788" y="2291"/>
                  </a:lnTo>
                  <a:lnTo>
                    <a:pt x="1812" y="2306"/>
                  </a:lnTo>
                  <a:lnTo>
                    <a:pt x="1825" y="2333"/>
                  </a:lnTo>
                  <a:lnTo>
                    <a:pt x="1825" y="2347"/>
                  </a:lnTo>
                  <a:lnTo>
                    <a:pt x="1812" y="2360"/>
                  </a:lnTo>
                  <a:lnTo>
                    <a:pt x="1801" y="2387"/>
                  </a:lnTo>
                  <a:lnTo>
                    <a:pt x="1801" y="2402"/>
                  </a:lnTo>
                  <a:lnTo>
                    <a:pt x="1801" y="2415"/>
                  </a:lnTo>
                  <a:lnTo>
                    <a:pt x="1788" y="2428"/>
                  </a:lnTo>
                  <a:lnTo>
                    <a:pt x="1777" y="2443"/>
                  </a:lnTo>
                  <a:lnTo>
                    <a:pt x="1765" y="2443"/>
                  </a:lnTo>
                  <a:lnTo>
                    <a:pt x="1741" y="2443"/>
                  </a:lnTo>
                  <a:lnTo>
                    <a:pt x="1728" y="2443"/>
                  </a:lnTo>
                  <a:lnTo>
                    <a:pt x="1717" y="2443"/>
                  </a:lnTo>
                  <a:lnTo>
                    <a:pt x="1705" y="2443"/>
                  </a:lnTo>
                  <a:lnTo>
                    <a:pt x="1705" y="2456"/>
                  </a:lnTo>
                  <a:lnTo>
                    <a:pt x="1693" y="2484"/>
                  </a:lnTo>
                  <a:lnTo>
                    <a:pt x="1693" y="2511"/>
                  </a:lnTo>
                  <a:lnTo>
                    <a:pt x="1681" y="2552"/>
                  </a:lnTo>
                  <a:lnTo>
                    <a:pt x="1693" y="2580"/>
                  </a:lnTo>
                  <a:lnTo>
                    <a:pt x="1693" y="2593"/>
                  </a:lnTo>
                  <a:lnTo>
                    <a:pt x="1693" y="2607"/>
                  </a:lnTo>
                  <a:lnTo>
                    <a:pt x="1681" y="2607"/>
                  </a:lnTo>
                  <a:lnTo>
                    <a:pt x="1668" y="2607"/>
                  </a:lnTo>
                  <a:lnTo>
                    <a:pt x="1657" y="2607"/>
                  </a:lnTo>
                  <a:lnTo>
                    <a:pt x="1644" y="2621"/>
                  </a:lnTo>
                  <a:lnTo>
                    <a:pt x="1633" y="2621"/>
                  </a:lnTo>
                  <a:lnTo>
                    <a:pt x="1633" y="2635"/>
                  </a:lnTo>
                  <a:lnTo>
                    <a:pt x="1633" y="2648"/>
                  </a:lnTo>
                  <a:lnTo>
                    <a:pt x="1621" y="2663"/>
                  </a:lnTo>
                  <a:lnTo>
                    <a:pt x="1609" y="2676"/>
                  </a:lnTo>
                  <a:lnTo>
                    <a:pt x="1609" y="2689"/>
                  </a:lnTo>
                  <a:lnTo>
                    <a:pt x="1597" y="2704"/>
                  </a:lnTo>
                  <a:lnTo>
                    <a:pt x="1584" y="2717"/>
                  </a:lnTo>
                  <a:lnTo>
                    <a:pt x="1573" y="2717"/>
                  </a:lnTo>
                  <a:lnTo>
                    <a:pt x="1561" y="2717"/>
                  </a:lnTo>
                  <a:lnTo>
                    <a:pt x="1561" y="2704"/>
                  </a:lnTo>
                  <a:lnTo>
                    <a:pt x="1549" y="2704"/>
                  </a:lnTo>
                  <a:lnTo>
                    <a:pt x="1549" y="2717"/>
                  </a:lnTo>
                  <a:lnTo>
                    <a:pt x="1537" y="2717"/>
                  </a:lnTo>
                  <a:lnTo>
                    <a:pt x="1524" y="2717"/>
                  </a:lnTo>
                  <a:lnTo>
                    <a:pt x="1513" y="2689"/>
                  </a:lnTo>
                  <a:lnTo>
                    <a:pt x="1500" y="2676"/>
                  </a:lnTo>
                  <a:lnTo>
                    <a:pt x="1513" y="2648"/>
                  </a:lnTo>
                  <a:lnTo>
                    <a:pt x="1513" y="2635"/>
                  </a:lnTo>
                  <a:lnTo>
                    <a:pt x="1524" y="2621"/>
                  </a:lnTo>
                  <a:lnTo>
                    <a:pt x="1537" y="2607"/>
                  </a:lnTo>
                  <a:lnTo>
                    <a:pt x="1537" y="2580"/>
                  </a:lnTo>
                  <a:lnTo>
                    <a:pt x="1537" y="2567"/>
                  </a:lnTo>
                  <a:lnTo>
                    <a:pt x="1537" y="2539"/>
                  </a:lnTo>
                  <a:lnTo>
                    <a:pt x="1549" y="2511"/>
                  </a:lnTo>
                  <a:lnTo>
                    <a:pt x="1573" y="2498"/>
                  </a:lnTo>
                  <a:lnTo>
                    <a:pt x="1597" y="2470"/>
                  </a:lnTo>
                  <a:lnTo>
                    <a:pt x="1609" y="2456"/>
                  </a:lnTo>
                  <a:lnTo>
                    <a:pt x="1621" y="2428"/>
                  </a:lnTo>
                  <a:lnTo>
                    <a:pt x="1621" y="2415"/>
                  </a:lnTo>
                  <a:lnTo>
                    <a:pt x="1597" y="2402"/>
                  </a:lnTo>
                  <a:lnTo>
                    <a:pt x="1609" y="2387"/>
                  </a:lnTo>
                  <a:lnTo>
                    <a:pt x="1609" y="2374"/>
                  </a:lnTo>
                  <a:lnTo>
                    <a:pt x="1621" y="2360"/>
                  </a:lnTo>
                  <a:lnTo>
                    <a:pt x="1621" y="2347"/>
                  </a:lnTo>
                  <a:lnTo>
                    <a:pt x="1609" y="2347"/>
                  </a:lnTo>
                  <a:lnTo>
                    <a:pt x="1597" y="2347"/>
                  </a:lnTo>
                  <a:lnTo>
                    <a:pt x="1584" y="2333"/>
                  </a:lnTo>
                  <a:lnTo>
                    <a:pt x="1584" y="2319"/>
                  </a:lnTo>
                  <a:lnTo>
                    <a:pt x="1584" y="2306"/>
                  </a:lnTo>
                  <a:lnTo>
                    <a:pt x="1584" y="2291"/>
                  </a:lnTo>
                  <a:lnTo>
                    <a:pt x="1584" y="2278"/>
                  </a:lnTo>
                  <a:lnTo>
                    <a:pt x="1573" y="2264"/>
                  </a:lnTo>
                  <a:lnTo>
                    <a:pt x="1561" y="2264"/>
                  </a:lnTo>
                  <a:lnTo>
                    <a:pt x="1561" y="2250"/>
                  </a:lnTo>
                  <a:lnTo>
                    <a:pt x="1549" y="2237"/>
                  </a:lnTo>
                  <a:lnTo>
                    <a:pt x="1537" y="2223"/>
                  </a:lnTo>
                  <a:lnTo>
                    <a:pt x="1537" y="2210"/>
                  </a:lnTo>
                  <a:lnTo>
                    <a:pt x="1537" y="2195"/>
                  </a:lnTo>
                  <a:lnTo>
                    <a:pt x="1537" y="2169"/>
                  </a:lnTo>
                  <a:lnTo>
                    <a:pt x="1537" y="2154"/>
                  </a:lnTo>
                  <a:lnTo>
                    <a:pt x="1549" y="2141"/>
                  </a:lnTo>
                  <a:lnTo>
                    <a:pt x="1524" y="2141"/>
                  </a:lnTo>
                  <a:lnTo>
                    <a:pt x="1524" y="2127"/>
                  </a:lnTo>
                  <a:lnTo>
                    <a:pt x="1513" y="2127"/>
                  </a:lnTo>
                  <a:lnTo>
                    <a:pt x="1513" y="2099"/>
                  </a:lnTo>
                  <a:lnTo>
                    <a:pt x="1489" y="2099"/>
                  </a:lnTo>
                  <a:lnTo>
                    <a:pt x="1465" y="2099"/>
                  </a:lnTo>
                  <a:lnTo>
                    <a:pt x="1453" y="2099"/>
                  </a:lnTo>
                  <a:lnTo>
                    <a:pt x="1440" y="2086"/>
                  </a:lnTo>
                  <a:lnTo>
                    <a:pt x="1429" y="2086"/>
                  </a:lnTo>
                  <a:lnTo>
                    <a:pt x="1405" y="2073"/>
                  </a:lnTo>
                  <a:lnTo>
                    <a:pt x="1393" y="2073"/>
                  </a:lnTo>
                  <a:lnTo>
                    <a:pt x="1380" y="2058"/>
                  </a:lnTo>
                  <a:lnTo>
                    <a:pt x="1380" y="2045"/>
                  </a:lnTo>
                  <a:lnTo>
                    <a:pt x="1369" y="2030"/>
                  </a:lnTo>
                  <a:lnTo>
                    <a:pt x="1369" y="2017"/>
                  </a:lnTo>
                  <a:lnTo>
                    <a:pt x="1369" y="1990"/>
                  </a:lnTo>
                  <a:lnTo>
                    <a:pt x="1369" y="1976"/>
                  </a:lnTo>
                  <a:lnTo>
                    <a:pt x="1369" y="1949"/>
                  </a:lnTo>
                  <a:lnTo>
                    <a:pt x="1369" y="1934"/>
                  </a:lnTo>
                  <a:lnTo>
                    <a:pt x="1356" y="1934"/>
                  </a:lnTo>
                  <a:lnTo>
                    <a:pt x="1345" y="1934"/>
                  </a:lnTo>
                  <a:lnTo>
                    <a:pt x="1333" y="1949"/>
                  </a:lnTo>
                  <a:lnTo>
                    <a:pt x="1321" y="1949"/>
                  </a:lnTo>
                  <a:lnTo>
                    <a:pt x="1309" y="1949"/>
                  </a:lnTo>
                  <a:lnTo>
                    <a:pt x="1296" y="1949"/>
                  </a:lnTo>
                  <a:lnTo>
                    <a:pt x="1285" y="1934"/>
                  </a:lnTo>
                  <a:lnTo>
                    <a:pt x="1285" y="1921"/>
                  </a:lnTo>
                  <a:lnTo>
                    <a:pt x="1285" y="1908"/>
                  </a:lnTo>
                  <a:lnTo>
                    <a:pt x="1285" y="1893"/>
                  </a:lnTo>
                  <a:lnTo>
                    <a:pt x="1273" y="1880"/>
                  </a:lnTo>
                  <a:lnTo>
                    <a:pt x="1261" y="1866"/>
                  </a:lnTo>
                  <a:lnTo>
                    <a:pt x="1249" y="1866"/>
                  </a:lnTo>
                  <a:lnTo>
                    <a:pt x="1236" y="1852"/>
                  </a:lnTo>
                  <a:lnTo>
                    <a:pt x="1225" y="1852"/>
                  </a:lnTo>
                  <a:lnTo>
                    <a:pt x="1225" y="1839"/>
                  </a:lnTo>
                  <a:lnTo>
                    <a:pt x="1212" y="1825"/>
                  </a:lnTo>
                  <a:lnTo>
                    <a:pt x="1201" y="1812"/>
                  </a:lnTo>
                  <a:lnTo>
                    <a:pt x="1201" y="1797"/>
                  </a:lnTo>
                  <a:lnTo>
                    <a:pt x="1189" y="1784"/>
                  </a:lnTo>
                  <a:lnTo>
                    <a:pt x="1177" y="1769"/>
                  </a:lnTo>
                  <a:lnTo>
                    <a:pt x="1165" y="1756"/>
                  </a:lnTo>
                  <a:lnTo>
                    <a:pt x="1152" y="1743"/>
                  </a:lnTo>
                  <a:lnTo>
                    <a:pt x="1141" y="1729"/>
                  </a:lnTo>
                  <a:lnTo>
                    <a:pt x="1129" y="1729"/>
                  </a:lnTo>
                  <a:lnTo>
                    <a:pt x="1117" y="1715"/>
                  </a:lnTo>
                  <a:lnTo>
                    <a:pt x="1105" y="1715"/>
                  </a:lnTo>
                  <a:lnTo>
                    <a:pt x="1092" y="1729"/>
                  </a:lnTo>
                  <a:lnTo>
                    <a:pt x="1068" y="1729"/>
                  </a:lnTo>
                  <a:lnTo>
                    <a:pt x="1057" y="1729"/>
                  </a:lnTo>
                  <a:lnTo>
                    <a:pt x="1045" y="1715"/>
                  </a:lnTo>
                  <a:lnTo>
                    <a:pt x="1033" y="1701"/>
                  </a:lnTo>
                  <a:lnTo>
                    <a:pt x="1021" y="1688"/>
                  </a:lnTo>
                  <a:lnTo>
                    <a:pt x="1008" y="1675"/>
                  </a:lnTo>
                  <a:lnTo>
                    <a:pt x="997" y="1660"/>
                  </a:lnTo>
                  <a:lnTo>
                    <a:pt x="985" y="1647"/>
                  </a:lnTo>
                  <a:lnTo>
                    <a:pt x="973" y="1632"/>
                  </a:lnTo>
                  <a:lnTo>
                    <a:pt x="961" y="1619"/>
                  </a:lnTo>
                  <a:lnTo>
                    <a:pt x="961" y="1605"/>
                  </a:lnTo>
                  <a:lnTo>
                    <a:pt x="948" y="1592"/>
                  </a:lnTo>
                  <a:lnTo>
                    <a:pt x="937" y="1578"/>
                  </a:lnTo>
                  <a:lnTo>
                    <a:pt x="937" y="1564"/>
                  </a:lnTo>
                  <a:lnTo>
                    <a:pt x="937" y="1551"/>
                  </a:lnTo>
                  <a:lnTo>
                    <a:pt x="924" y="1536"/>
                  </a:lnTo>
                  <a:lnTo>
                    <a:pt x="913" y="1523"/>
                  </a:lnTo>
                  <a:lnTo>
                    <a:pt x="901" y="1510"/>
                  </a:lnTo>
                  <a:lnTo>
                    <a:pt x="877" y="1495"/>
                  </a:lnTo>
                  <a:lnTo>
                    <a:pt x="864" y="1495"/>
                  </a:lnTo>
                  <a:lnTo>
                    <a:pt x="853" y="1482"/>
                  </a:lnTo>
                  <a:lnTo>
                    <a:pt x="841" y="1468"/>
                  </a:lnTo>
                  <a:lnTo>
                    <a:pt x="829" y="1440"/>
                  </a:lnTo>
                  <a:lnTo>
                    <a:pt x="829" y="1427"/>
                  </a:lnTo>
                  <a:lnTo>
                    <a:pt x="817" y="1414"/>
                  </a:lnTo>
                  <a:lnTo>
                    <a:pt x="804" y="1386"/>
                  </a:lnTo>
                  <a:lnTo>
                    <a:pt x="793" y="1372"/>
                  </a:lnTo>
                  <a:lnTo>
                    <a:pt x="780" y="1358"/>
                  </a:lnTo>
                  <a:lnTo>
                    <a:pt x="757" y="1358"/>
                  </a:lnTo>
                  <a:lnTo>
                    <a:pt x="744" y="1358"/>
                  </a:lnTo>
                  <a:lnTo>
                    <a:pt x="733" y="1331"/>
                  </a:lnTo>
                  <a:lnTo>
                    <a:pt x="720" y="1303"/>
                  </a:lnTo>
                  <a:lnTo>
                    <a:pt x="709" y="1275"/>
                  </a:lnTo>
                  <a:lnTo>
                    <a:pt x="697" y="1262"/>
                  </a:lnTo>
                  <a:lnTo>
                    <a:pt x="685" y="1235"/>
                  </a:lnTo>
                  <a:lnTo>
                    <a:pt x="660" y="1221"/>
                  </a:lnTo>
                  <a:lnTo>
                    <a:pt x="649" y="1207"/>
                  </a:lnTo>
                  <a:lnTo>
                    <a:pt x="625" y="1194"/>
                  </a:lnTo>
                  <a:lnTo>
                    <a:pt x="625" y="1181"/>
                  </a:lnTo>
                  <a:lnTo>
                    <a:pt x="613" y="1166"/>
                  </a:lnTo>
                  <a:lnTo>
                    <a:pt x="613" y="1153"/>
                  </a:lnTo>
                  <a:lnTo>
                    <a:pt x="600" y="1153"/>
                  </a:lnTo>
                  <a:lnTo>
                    <a:pt x="600" y="1138"/>
                  </a:lnTo>
                  <a:lnTo>
                    <a:pt x="613" y="1138"/>
                  </a:lnTo>
                  <a:lnTo>
                    <a:pt x="613" y="1125"/>
                  </a:lnTo>
                  <a:lnTo>
                    <a:pt x="600" y="1111"/>
                  </a:lnTo>
                  <a:lnTo>
                    <a:pt x="600" y="1084"/>
                  </a:lnTo>
                  <a:lnTo>
                    <a:pt x="589" y="1070"/>
                  </a:lnTo>
                  <a:lnTo>
                    <a:pt x="576" y="1042"/>
                  </a:lnTo>
                  <a:lnTo>
                    <a:pt x="576" y="1029"/>
                  </a:lnTo>
                  <a:lnTo>
                    <a:pt x="576" y="1001"/>
                  </a:lnTo>
                  <a:lnTo>
                    <a:pt x="565" y="988"/>
                  </a:lnTo>
                  <a:lnTo>
                    <a:pt x="576" y="961"/>
                  </a:lnTo>
                  <a:lnTo>
                    <a:pt x="565" y="920"/>
                  </a:lnTo>
                  <a:lnTo>
                    <a:pt x="576" y="892"/>
                  </a:lnTo>
                  <a:lnTo>
                    <a:pt x="565" y="864"/>
                  </a:lnTo>
                  <a:lnTo>
                    <a:pt x="565" y="837"/>
                  </a:lnTo>
                  <a:lnTo>
                    <a:pt x="541" y="824"/>
                  </a:lnTo>
                  <a:lnTo>
                    <a:pt x="529" y="824"/>
                  </a:lnTo>
                  <a:lnTo>
                    <a:pt x="516" y="809"/>
                  </a:lnTo>
                  <a:lnTo>
                    <a:pt x="505" y="809"/>
                  </a:lnTo>
                  <a:lnTo>
                    <a:pt x="492" y="796"/>
                  </a:lnTo>
                  <a:lnTo>
                    <a:pt x="481" y="781"/>
                  </a:lnTo>
                  <a:lnTo>
                    <a:pt x="469" y="768"/>
                  </a:lnTo>
                  <a:lnTo>
                    <a:pt x="445" y="755"/>
                  </a:lnTo>
                  <a:lnTo>
                    <a:pt x="432" y="755"/>
                  </a:lnTo>
                  <a:lnTo>
                    <a:pt x="421" y="741"/>
                  </a:lnTo>
                  <a:lnTo>
                    <a:pt x="409" y="727"/>
                  </a:lnTo>
                  <a:lnTo>
                    <a:pt x="397" y="727"/>
                  </a:lnTo>
                  <a:lnTo>
                    <a:pt x="372" y="713"/>
                  </a:lnTo>
                  <a:lnTo>
                    <a:pt x="361" y="713"/>
                  </a:lnTo>
                  <a:lnTo>
                    <a:pt x="348" y="700"/>
                  </a:lnTo>
                  <a:lnTo>
                    <a:pt x="337" y="700"/>
                  </a:lnTo>
                  <a:lnTo>
                    <a:pt x="325" y="700"/>
                  </a:lnTo>
                  <a:lnTo>
                    <a:pt x="312" y="713"/>
                  </a:lnTo>
                  <a:lnTo>
                    <a:pt x="301" y="727"/>
                  </a:lnTo>
                  <a:lnTo>
                    <a:pt x="288" y="741"/>
                  </a:lnTo>
                  <a:lnTo>
                    <a:pt x="277" y="755"/>
                  </a:lnTo>
                  <a:lnTo>
                    <a:pt x="265" y="768"/>
                  </a:lnTo>
                  <a:lnTo>
                    <a:pt x="241" y="768"/>
                  </a:lnTo>
                  <a:lnTo>
                    <a:pt x="217" y="781"/>
                  </a:lnTo>
                  <a:lnTo>
                    <a:pt x="193" y="796"/>
                  </a:lnTo>
                  <a:lnTo>
                    <a:pt x="168" y="809"/>
                  </a:lnTo>
                  <a:lnTo>
                    <a:pt x="157" y="824"/>
                  </a:lnTo>
                  <a:lnTo>
                    <a:pt x="133" y="837"/>
                  </a:lnTo>
                  <a:lnTo>
                    <a:pt x="109" y="837"/>
                  </a:lnTo>
                  <a:lnTo>
                    <a:pt x="73" y="824"/>
                  </a:lnTo>
                  <a:lnTo>
                    <a:pt x="84" y="809"/>
                  </a:lnTo>
                  <a:lnTo>
                    <a:pt x="97" y="781"/>
                  </a:lnTo>
                  <a:lnTo>
                    <a:pt x="109" y="768"/>
                  </a:lnTo>
                  <a:lnTo>
                    <a:pt x="109" y="741"/>
                  </a:lnTo>
                  <a:lnTo>
                    <a:pt x="97" y="741"/>
                  </a:lnTo>
                  <a:lnTo>
                    <a:pt x="73" y="727"/>
                  </a:lnTo>
                  <a:lnTo>
                    <a:pt x="60" y="713"/>
                  </a:lnTo>
                  <a:lnTo>
                    <a:pt x="49" y="700"/>
                  </a:lnTo>
                  <a:lnTo>
                    <a:pt x="37" y="687"/>
                  </a:lnTo>
                  <a:lnTo>
                    <a:pt x="24" y="672"/>
                  </a:lnTo>
                  <a:lnTo>
                    <a:pt x="13" y="659"/>
                  </a:lnTo>
                  <a:lnTo>
                    <a:pt x="0" y="659"/>
                  </a:lnTo>
                  <a:lnTo>
                    <a:pt x="0" y="644"/>
                  </a:lnTo>
                  <a:lnTo>
                    <a:pt x="0" y="631"/>
                  </a:lnTo>
                  <a:lnTo>
                    <a:pt x="0" y="604"/>
                  </a:lnTo>
                  <a:lnTo>
                    <a:pt x="13" y="590"/>
                  </a:lnTo>
                  <a:lnTo>
                    <a:pt x="13" y="576"/>
                  </a:lnTo>
                  <a:lnTo>
                    <a:pt x="24" y="563"/>
                  </a:lnTo>
                  <a:lnTo>
                    <a:pt x="24" y="548"/>
                  </a:lnTo>
                  <a:lnTo>
                    <a:pt x="37" y="535"/>
                  </a:lnTo>
                  <a:lnTo>
                    <a:pt x="37" y="522"/>
                  </a:lnTo>
                  <a:lnTo>
                    <a:pt x="37" y="507"/>
                  </a:lnTo>
                  <a:lnTo>
                    <a:pt x="37" y="494"/>
                  </a:lnTo>
                  <a:lnTo>
                    <a:pt x="37" y="480"/>
                  </a:lnTo>
                  <a:lnTo>
                    <a:pt x="24" y="467"/>
                  </a:lnTo>
                  <a:lnTo>
                    <a:pt x="24" y="452"/>
                  </a:lnTo>
                  <a:lnTo>
                    <a:pt x="24" y="439"/>
                  </a:lnTo>
                  <a:lnTo>
                    <a:pt x="24" y="426"/>
                  </a:lnTo>
                  <a:lnTo>
                    <a:pt x="37" y="411"/>
                  </a:lnTo>
                  <a:lnTo>
                    <a:pt x="49" y="398"/>
                  </a:lnTo>
                  <a:lnTo>
                    <a:pt x="60" y="384"/>
                  </a:lnTo>
                  <a:lnTo>
                    <a:pt x="73" y="384"/>
                  </a:lnTo>
                  <a:lnTo>
                    <a:pt x="84" y="370"/>
                  </a:lnTo>
                  <a:lnTo>
                    <a:pt x="84" y="357"/>
                  </a:lnTo>
                  <a:lnTo>
                    <a:pt x="84" y="343"/>
                  </a:lnTo>
                  <a:lnTo>
                    <a:pt x="73" y="330"/>
                  </a:lnTo>
                  <a:lnTo>
                    <a:pt x="73" y="302"/>
                  </a:lnTo>
                  <a:lnTo>
                    <a:pt x="60" y="274"/>
                  </a:lnTo>
                  <a:lnTo>
                    <a:pt x="60" y="261"/>
                  </a:lnTo>
                  <a:lnTo>
                    <a:pt x="60" y="247"/>
                  </a:lnTo>
                  <a:lnTo>
                    <a:pt x="73" y="219"/>
                  </a:lnTo>
                  <a:lnTo>
                    <a:pt x="84" y="206"/>
                  </a:lnTo>
                  <a:lnTo>
                    <a:pt x="109" y="206"/>
                  </a:lnTo>
                  <a:lnTo>
                    <a:pt x="133" y="206"/>
                  </a:lnTo>
                  <a:lnTo>
                    <a:pt x="144" y="219"/>
                  </a:lnTo>
                  <a:lnTo>
                    <a:pt x="168" y="219"/>
                  </a:lnTo>
                  <a:lnTo>
                    <a:pt x="193" y="219"/>
                  </a:lnTo>
                  <a:lnTo>
                    <a:pt x="217" y="219"/>
                  </a:lnTo>
                  <a:lnTo>
                    <a:pt x="241" y="219"/>
                  </a:lnTo>
                  <a:lnTo>
                    <a:pt x="265" y="206"/>
                  </a:lnTo>
                  <a:lnTo>
                    <a:pt x="277" y="206"/>
                  </a:lnTo>
                  <a:lnTo>
                    <a:pt x="288" y="192"/>
                  </a:lnTo>
                  <a:lnTo>
                    <a:pt x="288" y="178"/>
                  </a:lnTo>
                  <a:lnTo>
                    <a:pt x="301" y="165"/>
                  </a:lnTo>
                  <a:lnTo>
                    <a:pt x="312" y="165"/>
                  </a:lnTo>
                  <a:lnTo>
                    <a:pt x="325" y="150"/>
                  </a:lnTo>
                  <a:lnTo>
                    <a:pt x="337" y="150"/>
                  </a:lnTo>
                  <a:lnTo>
                    <a:pt x="361" y="150"/>
                  </a:lnTo>
                  <a:lnTo>
                    <a:pt x="361" y="165"/>
                  </a:lnTo>
                  <a:lnTo>
                    <a:pt x="372" y="192"/>
                  </a:lnTo>
                  <a:lnTo>
                    <a:pt x="385" y="206"/>
                  </a:lnTo>
                  <a:lnTo>
                    <a:pt x="397" y="219"/>
                  </a:lnTo>
                  <a:lnTo>
                    <a:pt x="397" y="233"/>
                  </a:lnTo>
                  <a:lnTo>
                    <a:pt x="409" y="247"/>
                  </a:lnTo>
                  <a:lnTo>
                    <a:pt x="421" y="261"/>
                  </a:lnTo>
                  <a:lnTo>
                    <a:pt x="432" y="274"/>
                  </a:lnTo>
                  <a:lnTo>
                    <a:pt x="445" y="261"/>
                  </a:lnTo>
                  <a:lnTo>
                    <a:pt x="469" y="233"/>
                  </a:lnTo>
                  <a:lnTo>
                    <a:pt x="481" y="206"/>
                  </a:lnTo>
                  <a:lnTo>
                    <a:pt x="492" y="192"/>
                  </a:lnTo>
                  <a:lnTo>
                    <a:pt x="505" y="165"/>
                  </a:lnTo>
                  <a:lnTo>
                    <a:pt x="516" y="165"/>
                  </a:lnTo>
                  <a:lnTo>
                    <a:pt x="529" y="165"/>
                  </a:lnTo>
                  <a:lnTo>
                    <a:pt x="553" y="192"/>
                  </a:lnTo>
                  <a:lnTo>
                    <a:pt x="565" y="192"/>
                  </a:lnTo>
                  <a:lnTo>
                    <a:pt x="576" y="178"/>
                  </a:lnTo>
                  <a:lnTo>
                    <a:pt x="589" y="178"/>
                  </a:lnTo>
                  <a:lnTo>
                    <a:pt x="589" y="165"/>
                  </a:lnTo>
                  <a:lnTo>
                    <a:pt x="613" y="178"/>
                  </a:lnTo>
                  <a:lnTo>
                    <a:pt x="625" y="165"/>
                  </a:lnTo>
                  <a:lnTo>
                    <a:pt x="636" y="165"/>
                  </a:lnTo>
                  <a:lnTo>
                    <a:pt x="660" y="150"/>
                  </a:lnTo>
                  <a:lnTo>
                    <a:pt x="673" y="137"/>
                  </a:lnTo>
                  <a:lnTo>
                    <a:pt x="685" y="123"/>
                  </a:lnTo>
                  <a:lnTo>
                    <a:pt x="697" y="109"/>
                  </a:lnTo>
                  <a:lnTo>
                    <a:pt x="709" y="96"/>
                  </a:lnTo>
                  <a:lnTo>
                    <a:pt x="709" y="82"/>
                  </a:lnTo>
                  <a:lnTo>
                    <a:pt x="709" y="54"/>
                  </a:lnTo>
                  <a:lnTo>
                    <a:pt x="709" y="41"/>
                  </a:lnTo>
                  <a:lnTo>
                    <a:pt x="709" y="13"/>
                  </a:lnTo>
                  <a:lnTo>
                    <a:pt x="720" y="13"/>
                  </a:lnTo>
                  <a:lnTo>
                    <a:pt x="733" y="13"/>
                  </a:lnTo>
                  <a:lnTo>
                    <a:pt x="744" y="13"/>
                  </a:lnTo>
                  <a:lnTo>
                    <a:pt x="757" y="13"/>
                  </a:lnTo>
                  <a:lnTo>
                    <a:pt x="769" y="13"/>
                  </a:lnTo>
                  <a:lnTo>
                    <a:pt x="780" y="13"/>
                  </a:lnTo>
                  <a:lnTo>
                    <a:pt x="793" y="13"/>
                  </a:lnTo>
                  <a:lnTo>
                    <a:pt x="804" y="13"/>
                  </a:lnTo>
                  <a:lnTo>
                    <a:pt x="817" y="13"/>
                  </a:lnTo>
                  <a:lnTo>
                    <a:pt x="829" y="13"/>
                  </a:lnTo>
                  <a:lnTo>
                    <a:pt x="841" y="13"/>
                  </a:lnTo>
                  <a:lnTo>
                    <a:pt x="853" y="13"/>
                  </a:lnTo>
                  <a:lnTo>
                    <a:pt x="864" y="0"/>
                  </a:lnTo>
                  <a:lnTo>
                    <a:pt x="877" y="0"/>
                  </a:lnTo>
                  <a:lnTo>
                    <a:pt x="889" y="0"/>
                  </a:lnTo>
                  <a:lnTo>
                    <a:pt x="901" y="0"/>
                  </a:lnTo>
                  <a:lnTo>
                    <a:pt x="913" y="0"/>
                  </a:lnTo>
                  <a:lnTo>
                    <a:pt x="924" y="0"/>
                  </a:lnTo>
                  <a:lnTo>
                    <a:pt x="937" y="0"/>
                  </a:lnTo>
                  <a:lnTo>
                    <a:pt x="948" y="0"/>
                  </a:lnTo>
                  <a:lnTo>
                    <a:pt x="1033" y="28"/>
                  </a:lnTo>
                  <a:lnTo>
                    <a:pt x="1045" y="28"/>
                  </a:lnTo>
                  <a:lnTo>
                    <a:pt x="1057" y="41"/>
                  </a:lnTo>
                  <a:lnTo>
                    <a:pt x="1057" y="54"/>
                  </a:lnTo>
                  <a:lnTo>
                    <a:pt x="1068" y="69"/>
                  </a:lnTo>
                  <a:lnTo>
                    <a:pt x="1068" y="82"/>
                  </a:lnTo>
                  <a:lnTo>
                    <a:pt x="1068" y="96"/>
                  </a:lnTo>
                  <a:lnTo>
                    <a:pt x="1068" y="109"/>
                  </a:lnTo>
                  <a:lnTo>
                    <a:pt x="1081" y="123"/>
                  </a:lnTo>
                  <a:lnTo>
                    <a:pt x="1081" y="137"/>
                  </a:lnTo>
                  <a:lnTo>
                    <a:pt x="1092" y="137"/>
                  </a:lnTo>
                  <a:lnTo>
                    <a:pt x="1285" y="219"/>
                  </a:lnTo>
                  <a:lnTo>
                    <a:pt x="1309" y="233"/>
                  </a:lnTo>
                </a:path>
              </a:pathLst>
            </a:custGeom>
            <a:solidFill>
              <a:srgbClr val="B7DBFF"/>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65" name="Freeform 104"/>
            <p:cNvSpPr>
              <a:spLocks/>
            </p:cNvSpPr>
            <p:nvPr/>
          </p:nvSpPr>
          <p:spPr bwMode="auto">
            <a:xfrm>
              <a:off x="9035950" y="5384800"/>
              <a:ext cx="1133475" cy="792163"/>
            </a:xfrm>
            <a:custGeom>
              <a:avLst/>
              <a:gdLst>
                <a:gd name="T0" fmla="*/ 480205054 w 2280"/>
                <a:gd name="T1" fmla="*/ 105143951 h 2361"/>
                <a:gd name="T2" fmla="*/ 489349409 w 2280"/>
                <a:gd name="T3" fmla="*/ 114374777 h 2361"/>
                <a:gd name="T4" fmla="*/ 507144462 w 2280"/>
                <a:gd name="T5" fmla="*/ 109759364 h 2361"/>
                <a:gd name="T6" fmla="*/ 530623417 w 2280"/>
                <a:gd name="T7" fmla="*/ 119102924 h 2361"/>
                <a:gd name="T8" fmla="*/ 563493681 w 2280"/>
                <a:gd name="T9" fmla="*/ 125181875 h 2361"/>
                <a:gd name="T10" fmla="*/ 551383400 w 2280"/>
                <a:gd name="T11" fmla="*/ 139141184 h 2361"/>
                <a:gd name="T12" fmla="*/ 495034181 w 2280"/>
                <a:gd name="T13" fmla="*/ 149948283 h 2361"/>
                <a:gd name="T14" fmla="*/ 468589426 w 2280"/>
                <a:gd name="T15" fmla="*/ 151411821 h 2361"/>
                <a:gd name="T16" fmla="*/ 444615942 w 2280"/>
                <a:gd name="T17" fmla="*/ 151411821 h 2361"/>
                <a:gd name="T18" fmla="*/ 429787312 w 2280"/>
                <a:gd name="T19" fmla="*/ 159179108 h 2361"/>
                <a:gd name="T20" fmla="*/ 412239834 w 2280"/>
                <a:gd name="T21" fmla="*/ 165370794 h 2361"/>
                <a:gd name="T22" fmla="*/ 382582573 w 2280"/>
                <a:gd name="T23" fmla="*/ 177641473 h 2361"/>
                <a:gd name="T24" fmla="*/ 364788017 w 2280"/>
                <a:gd name="T25" fmla="*/ 193289118 h 2361"/>
                <a:gd name="T26" fmla="*/ 364788017 w 2280"/>
                <a:gd name="T27" fmla="*/ 210175168 h 2361"/>
                <a:gd name="T28" fmla="*/ 373438217 w 2280"/>
                <a:gd name="T29" fmla="*/ 219518728 h 2361"/>
                <a:gd name="T30" fmla="*/ 358609089 w 2280"/>
                <a:gd name="T31" fmla="*/ 222445804 h 2361"/>
                <a:gd name="T32" fmla="*/ 349959386 w 2280"/>
                <a:gd name="T33" fmla="*/ 225597679 h 2361"/>
                <a:gd name="T34" fmla="*/ 320301628 w 2280"/>
                <a:gd name="T35" fmla="*/ 241020526 h 2361"/>
                <a:gd name="T36" fmla="*/ 308191348 w 2280"/>
                <a:gd name="T37" fmla="*/ 245748338 h 2361"/>
                <a:gd name="T38" fmla="*/ 263952533 w 2280"/>
                <a:gd name="T39" fmla="*/ 251827624 h 2361"/>
                <a:gd name="T40" fmla="*/ 243191991 w 2280"/>
                <a:gd name="T41" fmla="*/ 264323059 h 2361"/>
                <a:gd name="T42" fmla="*/ 225150357 w 2280"/>
                <a:gd name="T43" fmla="*/ 262634387 h 2361"/>
                <a:gd name="T44" fmla="*/ 213534232 w 2280"/>
                <a:gd name="T45" fmla="*/ 265786598 h 2361"/>
                <a:gd name="T46" fmla="*/ 186595321 w 2280"/>
                <a:gd name="T47" fmla="*/ 258018975 h 2361"/>
                <a:gd name="T48" fmla="*/ 115417068 w 2280"/>
                <a:gd name="T49" fmla="*/ 250364086 h 2361"/>
                <a:gd name="T50" fmla="*/ 82793882 w 2280"/>
                <a:gd name="T51" fmla="*/ 256555436 h 2361"/>
                <a:gd name="T52" fmla="*/ 62280960 w 2280"/>
                <a:gd name="T53" fmla="*/ 256555436 h 2361"/>
                <a:gd name="T54" fmla="*/ 44239327 w 2280"/>
                <a:gd name="T55" fmla="*/ 242596463 h 2361"/>
                <a:gd name="T56" fmla="*/ 35589127 w 2280"/>
                <a:gd name="T57" fmla="*/ 219518728 h 2361"/>
                <a:gd name="T58" fmla="*/ 0 w 2280"/>
                <a:gd name="T59" fmla="*/ 205559755 h 2361"/>
                <a:gd name="T60" fmla="*/ 11615632 w 2280"/>
                <a:gd name="T61" fmla="*/ 190136908 h 2361"/>
                <a:gd name="T62" fmla="*/ 38307477 w 2280"/>
                <a:gd name="T63" fmla="*/ 179329809 h 2361"/>
                <a:gd name="T64" fmla="*/ 35589127 w 2280"/>
                <a:gd name="T65" fmla="*/ 168523004 h 2361"/>
                <a:gd name="T66" fmla="*/ 47204755 w 2280"/>
                <a:gd name="T67" fmla="*/ 149948283 h 2361"/>
                <a:gd name="T68" fmla="*/ 56349110 w 2280"/>
                <a:gd name="T69" fmla="*/ 129797624 h 2361"/>
                <a:gd name="T70" fmla="*/ 73896604 w 2280"/>
                <a:gd name="T71" fmla="*/ 122030001 h 2361"/>
                <a:gd name="T72" fmla="*/ 82793882 w 2280"/>
                <a:gd name="T73" fmla="*/ 109759364 h 2361"/>
                <a:gd name="T74" fmla="*/ 100835515 w 2280"/>
                <a:gd name="T75" fmla="*/ 92648181 h 2361"/>
                <a:gd name="T76" fmla="*/ 130246196 w 2280"/>
                <a:gd name="T77" fmla="*/ 83529733 h 2361"/>
                <a:gd name="T78" fmla="*/ 121595995 w 2280"/>
                <a:gd name="T79" fmla="*/ 78914320 h 2361"/>
                <a:gd name="T80" fmla="*/ 115417068 w 2280"/>
                <a:gd name="T81" fmla="*/ 64955011 h 2361"/>
                <a:gd name="T82" fmla="*/ 79828454 w 2280"/>
                <a:gd name="T83" fmla="*/ 58763661 h 2361"/>
                <a:gd name="T84" fmla="*/ 53136605 w 2280"/>
                <a:gd name="T85" fmla="*/ 54147913 h 2361"/>
                <a:gd name="T86" fmla="*/ 62280960 w 2280"/>
                <a:gd name="T87" fmla="*/ 47956563 h 2361"/>
                <a:gd name="T88" fmla="*/ 26691841 w 2280"/>
                <a:gd name="T89" fmla="*/ 49532500 h 2361"/>
                <a:gd name="T90" fmla="*/ 38307477 w 2280"/>
                <a:gd name="T91" fmla="*/ 35573181 h 2361"/>
                <a:gd name="T92" fmla="*/ 35589127 w 2280"/>
                <a:gd name="T93" fmla="*/ 27918292 h 2361"/>
                <a:gd name="T94" fmla="*/ 35589127 w 2280"/>
                <a:gd name="T95" fmla="*/ 20150664 h 2361"/>
                <a:gd name="T96" fmla="*/ 35589127 w 2280"/>
                <a:gd name="T97" fmla="*/ 12495776 h 2361"/>
                <a:gd name="T98" fmla="*/ 53136605 w 2280"/>
                <a:gd name="T99" fmla="*/ 6191688 h 2361"/>
                <a:gd name="T100" fmla="*/ 86006884 w 2280"/>
                <a:gd name="T101" fmla="*/ 4728149 h 2361"/>
                <a:gd name="T102" fmla="*/ 121595995 w 2280"/>
                <a:gd name="T103" fmla="*/ 4728149 h 2361"/>
                <a:gd name="T104" fmla="*/ 192774249 w 2280"/>
                <a:gd name="T105" fmla="*/ 23302880 h 2361"/>
                <a:gd name="T106" fmla="*/ 219466082 w 2280"/>
                <a:gd name="T107" fmla="*/ 30957768 h 2361"/>
                <a:gd name="T108" fmla="*/ 243191991 w 2280"/>
                <a:gd name="T109" fmla="*/ 35573181 h 2361"/>
                <a:gd name="T110" fmla="*/ 272602236 w 2280"/>
                <a:gd name="T111" fmla="*/ 38725391 h 2361"/>
                <a:gd name="T112" fmla="*/ 308191348 w 2280"/>
                <a:gd name="T113" fmla="*/ 47956563 h 2361"/>
                <a:gd name="T114" fmla="*/ 341062109 w 2280"/>
                <a:gd name="T115" fmla="*/ 57300123 h 2361"/>
                <a:gd name="T116" fmla="*/ 361822092 w 2280"/>
                <a:gd name="T117" fmla="*/ 58763661 h 2361"/>
                <a:gd name="T118" fmla="*/ 394198201 w 2280"/>
                <a:gd name="T119" fmla="*/ 80377523 h 2361"/>
                <a:gd name="T120" fmla="*/ 444615942 w 2280"/>
                <a:gd name="T121" fmla="*/ 95800391 h 2361"/>
                <a:gd name="T122" fmla="*/ 471554853 w 2280"/>
                <a:gd name="T123" fmla="*/ 95800391 h 2361"/>
                <a:gd name="T124" fmla="*/ 489349409 w 2280"/>
                <a:gd name="T125" fmla="*/ 103567678 h 23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80"/>
                <a:gd name="T190" fmla="*/ 0 h 2361"/>
                <a:gd name="T191" fmla="*/ 2280 w 2280"/>
                <a:gd name="T192" fmla="*/ 2361 h 23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80" h="2361">
                  <a:moveTo>
                    <a:pt x="1980" y="934"/>
                  </a:moveTo>
                  <a:lnTo>
                    <a:pt x="1980" y="934"/>
                  </a:lnTo>
                  <a:lnTo>
                    <a:pt x="1967" y="934"/>
                  </a:lnTo>
                  <a:lnTo>
                    <a:pt x="1956" y="934"/>
                  </a:lnTo>
                  <a:lnTo>
                    <a:pt x="1943" y="934"/>
                  </a:lnTo>
                  <a:lnTo>
                    <a:pt x="1943" y="947"/>
                  </a:lnTo>
                  <a:lnTo>
                    <a:pt x="1932" y="947"/>
                  </a:lnTo>
                  <a:lnTo>
                    <a:pt x="1932" y="962"/>
                  </a:lnTo>
                  <a:lnTo>
                    <a:pt x="1943" y="988"/>
                  </a:lnTo>
                  <a:lnTo>
                    <a:pt x="1943" y="1003"/>
                  </a:lnTo>
                  <a:lnTo>
                    <a:pt x="1956" y="1016"/>
                  </a:lnTo>
                  <a:lnTo>
                    <a:pt x="1980" y="1016"/>
                  </a:lnTo>
                  <a:lnTo>
                    <a:pt x="1992" y="1016"/>
                  </a:lnTo>
                  <a:lnTo>
                    <a:pt x="2003" y="1016"/>
                  </a:lnTo>
                  <a:lnTo>
                    <a:pt x="2016" y="1003"/>
                  </a:lnTo>
                  <a:lnTo>
                    <a:pt x="2027" y="988"/>
                  </a:lnTo>
                  <a:lnTo>
                    <a:pt x="2040" y="988"/>
                  </a:lnTo>
                  <a:lnTo>
                    <a:pt x="2052" y="975"/>
                  </a:lnTo>
                  <a:lnTo>
                    <a:pt x="2063" y="988"/>
                  </a:lnTo>
                  <a:lnTo>
                    <a:pt x="2076" y="1003"/>
                  </a:lnTo>
                  <a:lnTo>
                    <a:pt x="2087" y="1016"/>
                  </a:lnTo>
                  <a:lnTo>
                    <a:pt x="2111" y="1030"/>
                  </a:lnTo>
                  <a:lnTo>
                    <a:pt x="2124" y="1043"/>
                  </a:lnTo>
                  <a:lnTo>
                    <a:pt x="2136" y="1043"/>
                  </a:lnTo>
                  <a:lnTo>
                    <a:pt x="2147" y="1058"/>
                  </a:lnTo>
                  <a:lnTo>
                    <a:pt x="2160" y="1058"/>
                  </a:lnTo>
                  <a:lnTo>
                    <a:pt x="2255" y="1071"/>
                  </a:lnTo>
                  <a:lnTo>
                    <a:pt x="2268" y="1084"/>
                  </a:lnTo>
                  <a:lnTo>
                    <a:pt x="2280" y="1099"/>
                  </a:lnTo>
                  <a:lnTo>
                    <a:pt x="2280" y="1112"/>
                  </a:lnTo>
                  <a:lnTo>
                    <a:pt x="2280" y="1126"/>
                  </a:lnTo>
                  <a:lnTo>
                    <a:pt x="2268" y="1140"/>
                  </a:lnTo>
                  <a:lnTo>
                    <a:pt x="2268" y="1167"/>
                  </a:lnTo>
                  <a:lnTo>
                    <a:pt x="2255" y="1195"/>
                  </a:lnTo>
                  <a:lnTo>
                    <a:pt x="2244" y="1208"/>
                  </a:lnTo>
                  <a:lnTo>
                    <a:pt x="2244" y="1223"/>
                  </a:lnTo>
                  <a:lnTo>
                    <a:pt x="2231" y="1236"/>
                  </a:lnTo>
                  <a:lnTo>
                    <a:pt x="2087" y="1304"/>
                  </a:lnTo>
                  <a:lnTo>
                    <a:pt x="2076" y="1304"/>
                  </a:lnTo>
                  <a:lnTo>
                    <a:pt x="2063" y="1317"/>
                  </a:lnTo>
                  <a:lnTo>
                    <a:pt x="2040" y="1317"/>
                  </a:lnTo>
                  <a:lnTo>
                    <a:pt x="2027" y="1332"/>
                  </a:lnTo>
                  <a:lnTo>
                    <a:pt x="2016" y="1332"/>
                  </a:lnTo>
                  <a:lnTo>
                    <a:pt x="2003" y="1332"/>
                  </a:lnTo>
                  <a:lnTo>
                    <a:pt x="1980" y="1345"/>
                  </a:lnTo>
                  <a:lnTo>
                    <a:pt x="1967" y="1345"/>
                  </a:lnTo>
                  <a:lnTo>
                    <a:pt x="1956" y="1345"/>
                  </a:lnTo>
                  <a:lnTo>
                    <a:pt x="1932" y="1345"/>
                  </a:lnTo>
                  <a:lnTo>
                    <a:pt x="1919" y="1345"/>
                  </a:lnTo>
                  <a:lnTo>
                    <a:pt x="1908" y="1345"/>
                  </a:lnTo>
                  <a:lnTo>
                    <a:pt x="1896" y="1345"/>
                  </a:lnTo>
                  <a:lnTo>
                    <a:pt x="1872" y="1345"/>
                  </a:lnTo>
                  <a:lnTo>
                    <a:pt x="1859" y="1332"/>
                  </a:lnTo>
                  <a:lnTo>
                    <a:pt x="1848" y="1332"/>
                  </a:lnTo>
                  <a:lnTo>
                    <a:pt x="1836" y="1332"/>
                  </a:lnTo>
                  <a:lnTo>
                    <a:pt x="1823" y="1332"/>
                  </a:lnTo>
                  <a:lnTo>
                    <a:pt x="1812" y="1345"/>
                  </a:lnTo>
                  <a:lnTo>
                    <a:pt x="1799" y="1345"/>
                  </a:lnTo>
                  <a:lnTo>
                    <a:pt x="1788" y="1360"/>
                  </a:lnTo>
                  <a:lnTo>
                    <a:pt x="1775" y="1373"/>
                  </a:lnTo>
                  <a:lnTo>
                    <a:pt x="1764" y="1373"/>
                  </a:lnTo>
                  <a:lnTo>
                    <a:pt x="1752" y="1387"/>
                  </a:lnTo>
                  <a:lnTo>
                    <a:pt x="1752" y="1400"/>
                  </a:lnTo>
                  <a:lnTo>
                    <a:pt x="1739" y="1414"/>
                  </a:lnTo>
                  <a:lnTo>
                    <a:pt x="1728" y="1428"/>
                  </a:lnTo>
                  <a:lnTo>
                    <a:pt x="1715" y="1428"/>
                  </a:lnTo>
                  <a:lnTo>
                    <a:pt x="1704" y="1441"/>
                  </a:lnTo>
                  <a:lnTo>
                    <a:pt x="1692" y="1441"/>
                  </a:lnTo>
                  <a:lnTo>
                    <a:pt x="1679" y="1456"/>
                  </a:lnTo>
                  <a:lnTo>
                    <a:pt x="1668" y="1469"/>
                  </a:lnTo>
                  <a:lnTo>
                    <a:pt x="1655" y="1497"/>
                  </a:lnTo>
                  <a:lnTo>
                    <a:pt x="1631" y="1510"/>
                  </a:lnTo>
                  <a:lnTo>
                    <a:pt x="1608" y="1524"/>
                  </a:lnTo>
                  <a:lnTo>
                    <a:pt x="1584" y="1537"/>
                  </a:lnTo>
                  <a:lnTo>
                    <a:pt x="1571" y="1565"/>
                  </a:lnTo>
                  <a:lnTo>
                    <a:pt x="1548" y="1578"/>
                  </a:lnTo>
                  <a:lnTo>
                    <a:pt x="1524" y="1593"/>
                  </a:lnTo>
                  <a:lnTo>
                    <a:pt x="1511" y="1620"/>
                  </a:lnTo>
                  <a:lnTo>
                    <a:pt x="1511" y="1634"/>
                  </a:lnTo>
                  <a:lnTo>
                    <a:pt x="1511" y="1647"/>
                  </a:lnTo>
                  <a:lnTo>
                    <a:pt x="1500" y="1674"/>
                  </a:lnTo>
                  <a:lnTo>
                    <a:pt x="1487" y="1689"/>
                  </a:lnTo>
                  <a:lnTo>
                    <a:pt x="1476" y="1717"/>
                  </a:lnTo>
                  <a:lnTo>
                    <a:pt x="1464" y="1743"/>
                  </a:lnTo>
                  <a:lnTo>
                    <a:pt x="1464" y="1771"/>
                  </a:lnTo>
                  <a:lnTo>
                    <a:pt x="1464" y="1785"/>
                  </a:lnTo>
                  <a:lnTo>
                    <a:pt x="1476" y="1811"/>
                  </a:lnTo>
                  <a:lnTo>
                    <a:pt x="1476" y="1839"/>
                  </a:lnTo>
                  <a:lnTo>
                    <a:pt x="1476" y="1854"/>
                  </a:lnTo>
                  <a:lnTo>
                    <a:pt x="1476" y="1867"/>
                  </a:lnTo>
                  <a:lnTo>
                    <a:pt x="1487" y="1881"/>
                  </a:lnTo>
                  <a:lnTo>
                    <a:pt x="1500" y="1894"/>
                  </a:lnTo>
                  <a:lnTo>
                    <a:pt x="1511" y="1908"/>
                  </a:lnTo>
                  <a:lnTo>
                    <a:pt x="1524" y="1922"/>
                  </a:lnTo>
                  <a:lnTo>
                    <a:pt x="1524" y="1950"/>
                  </a:lnTo>
                  <a:lnTo>
                    <a:pt x="1511" y="1950"/>
                  </a:lnTo>
                  <a:lnTo>
                    <a:pt x="1500" y="1950"/>
                  </a:lnTo>
                  <a:lnTo>
                    <a:pt x="1487" y="1950"/>
                  </a:lnTo>
                  <a:lnTo>
                    <a:pt x="1476" y="1950"/>
                  </a:lnTo>
                  <a:lnTo>
                    <a:pt x="1464" y="1950"/>
                  </a:lnTo>
                  <a:lnTo>
                    <a:pt x="1464" y="1963"/>
                  </a:lnTo>
                  <a:lnTo>
                    <a:pt x="1451" y="1976"/>
                  </a:lnTo>
                  <a:lnTo>
                    <a:pt x="1440" y="1991"/>
                  </a:lnTo>
                  <a:lnTo>
                    <a:pt x="1440" y="2004"/>
                  </a:lnTo>
                  <a:lnTo>
                    <a:pt x="1427" y="2004"/>
                  </a:lnTo>
                  <a:lnTo>
                    <a:pt x="1416" y="2004"/>
                  </a:lnTo>
                  <a:lnTo>
                    <a:pt x="1391" y="2018"/>
                  </a:lnTo>
                  <a:lnTo>
                    <a:pt x="1367" y="2032"/>
                  </a:lnTo>
                  <a:lnTo>
                    <a:pt x="1343" y="2046"/>
                  </a:lnTo>
                  <a:lnTo>
                    <a:pt x="1320" y="2059"/>
                  </a:lnTo>
                  <a:lnTo>
                    <a:pt x="1307" y="2087"/>
                  </a:lnTo>
                  <a:lnTo>
                    <a:pt x="1296" y="2115"/>
                  </a:lnTo>
                  <a:lnTo>
                    <a:pt x="1296" y="2141"/>
                  </a:lnTo>
                  <a:lnTo>
                    <a:pt x="1296" y="2183"/>
                  </a:lnTo>
                  <a:lnTo>
                    <a:pt x="1296" y="2196"/>
                  </a:lnTo>
                  <a:lnTo>
                    <a:pt x="1272" y="2196"/>
                  </a:lnTo>
                  <a:lnTo>
                    <a:pt x="1247" y="2183"/>
                  </a:lnTo>
                  <a:lnTo>
                    <a:pt x="1223" y="2183"/>
                  </a:lnTo>
                  <a:lnTo>
                    <a:pt x="1199" y="2183"/>
                  </a:lnTo>
                  <a:lnTo>
                    <a:pt x="1188" y="2196"/>
                  </a:lnTo>
                  <a:lnTo>
                    <a:pt x="1163" y="2196"/>
                  </a:lnTo>
                  <a:lnTo>
                    <a:pt x="1139" y="2196"/>
                  </a:lnTo>
                  <a:lnTo>
                    <a:pt x="1128" y="2211"/>
                  </a:lnTo>
                  <a:lnTo>
                    <a:pt x="1068" y="2237"/>
                  </a:lnTo>
                  <a:lnTo>
                    <a:pt x="1044" y="2252"/>
                  </a:lnTo>
                  <a:lnTo>
                    <a:pt x="1032" y="2265"/>
                  </a:lnTo>
                  <a:lnTo>
                    <a:pt x="1032" y="2279"/>
                  </a:lnTo>
                  <a:lnTo>
                    <a:pt x="1019" y="2306"/>
                  </a:lnTo>
                  <a:lnTo>
                    <a:pt x="1008" y="2320"/>
                  </a:lnTo>
                  <a:lnTo>
                    <a:pt x="995" y="2333"/>
                  </a:lnTo>
                  <a:lnTo>
                    <a:pt x="984" y="2348"/>
                  </a:lnTo>
                  <a:lnTo>
                    <a:pt x="959" y="2361"/>
                  </a:lnTo>
                  <a:lnTo>
                    <a:pt x="948" y="2361"/>
                  </a:lnTo>
                  <a:lnTo>
                    <a:pt x="935" y="2348"/>
                  </a:lnTo>
                  <a:lnTo>
                    <a:pt x="924" y="2348"/>
                  </a:lnTo>
                  <a:lnTo>
                    <a:pt x="924" y="2333"/>
                  </a:lnTo>
                  <a:lnTo>
                    <a:pt x="911" y="2333"/>
                  </a:lnTo>
                  <a:lnTo>
                    <a:pt x="900" y="2333"/>
                  </a:lnTo>
                  <a:lnTo>
                    <a:pt x="888" y="2333"/>
                  </a:lnTo>
                  <a:lnTo>
                    <a:pt x="875" y="2348"/>
                  </a:lnTo>
                  <a:lnTo>
                    <a:pt x="875" y="2361"/>
                  </a:lnTo>
                  <a:lnTo>
                    <a:pt x="864" y="2361"/>
                  </a:lnTo>
                  <a:lnTo>
                    <a:pt x="851" y="2348"/>
                  </a:lnTo>
                  <a:lnTo>
                    <a:pt x="828" y="2333"/>
                  </a:lnTo>
                  <a:lnTo>
                    <a:pt x="815" y="2320"/>
                  </a:lnTo>
                  <a:lnTo>
                    <a:pt x="804" y="2306"/>
                  </a:lnTo>
                  <a:lnTo>
                    <a:pt x="780" y="2292"/>
                  </a:lnTo>
                  <a:lnTo>
                    <a:pt x="767" y="2292"/>
                  </a:lnTo>
                  <a:lnTo>
                    <a:pt x="755" y="2292"/>
                  </a:lnTo>
                  <a:lnTo>
                    <a:pt x="587" y="2224"/>
                  </a:lnTo>
                  <a:lnTo>
                    <a:pt x="576" y="2211"/>
                  </a:lnTo>
                  <a:lnTo>
                    <a:pt x="552" y="2211"/>
                  </a:lnTo>
                  <a:lnTo>
                    <a:pt x="527" y="2211"/>
                  </a:lnTo>
                  <a:lnTo>
                    <a:pt x="503" y="2211"/>
                  </a:lnTo>
                  <a:lnTo>
                    <a:pt x="479" y="2224"/>
                  </a:lnTo>
                  <a:lnTo>
                    <a:pt x="467" y="2224"/>
                  </a:lnTo>
                  <a:lnTo>
                    <a:pt x="443" y="2224"/>
                  </a:lnTo>
                  <a:lnTo>
                    <a:pt x="419" y="2224"/>
                  </a:lnTo>
                  <a:lnTo>
                    <a:pt x="408" y="2224"/>
                  </a:lnTo>
                  <a:lnTo>
                    <a:pt x="396" y="2224"/>
                  </a:lnTo>
                  <a:lnTo>
                    <a:pt x="372" y="2237"/>
                  </a:lnTo>
                  <a:lnTo>
                    <a:pt x="359" y="2252"/>
                  </a:lnTo>
                  <a:lnTo>
                    <a:pt x="335" y="2279"/>
                  </a:lnTo>
                  <a:lnTo>
                    <a:pt x="323" y="2292"/>
                  </a:lnTo>
                  <a:lnTo>
                    <a:pt x="312" y="2306"/>
                  </a:lnTo>
                  <a:lnTo>
                    <a:pt x="299" y="2306"/>
                  </a:lnTo>
                  <a:lnTo>
                    <a:pt x="288" y="2306"/>
                  </a:lnTo>
                  <a:lnTo>
                    <a:pt x="275" y="2292"/>
                  </a:lnTo>
                  <a:lnTo>
                    <a:pt x="264" y="2292"/>
                  </a:lnTo>
                  <a:lnTo>
                    <a:pt x="252" y="2279"/>
                  </a:lnTo>
                  <a:lnTo>
                    <a:pt x="239" y="2265"/>
                  </a:lnTo>
                  <a:lnTo>
                    <a:pt x="239" y="2252"/>
                  </a:lnTo>
                  <a:lnTo>
                    <a:pt x="228" y="2237"/>
                  </a:lnTo>
                  <a:lnTo>
                    <a:pt x="228" y="2224"/>
                  </a:lnTo>
                  <a:lnTo>
                    <a:pt x="204" y="2211"/>
                  </a:lnTo>
                  <a:lnTo>
                    <a:pt x="191" y="2183"/>
                  </a:lnTo>
                  <a:lnTo>
                    <a:pt x="179" y="2155"/>
                  </a:lnTo>
                  <a:lnTo>
                    <a:pt x="179" y="2128"/>
                  </a:lnTo>
                  <a:lnTo>
                    <a:pt x="168" y="2087"/>
                  </a:lnTo>
                  <a:lnTo>
                    <a:pt x="168" y="2059"/>
                  </a:lnTo>
                  <a:lnTo>
                    <a:pt x="168" y="2032"/>
                  </a:lnTo>
                  <a:lnTo>
                    <a:pt x="168" y="2004"/>
                  </a:lnTo>
                  <a:lnTo>
                    <a:pt x="155" y="1976"/>
                  </a:lnTo>
                  <a:lnTo>
                    <a:pt x="144" y="1950"/>
                  </a:lnTo>
                  <a:lnTo>
                    <a:pt x="120" y="1922"/>
                  </a:lnTo>
                  <a:lnTo>
                    <a:pt x="95" y="1894"/>
                  </a:lnTo>
                  <a:lnTo>
                    <a:pt x="71" y="1881"/>
                  </a:lnTo>
                  <a:lnTo>
                    <a:pt x="47" y="1854"/>
                  </a:lnTo>
                  <a:lnTo>
                    <a:pt x="24" y="1839"/>
                  </a:lnTo>
                  <a:lnTo>
                    <a:pt x="0" y="1826"/>
                  </a:lnTo>
                  <a:lnTo>
                    <a:pt x="0" y="1811"/>
                  </a:lnTo>
                  <a:lnTo>
                    <a:pt x="0" y="1785"/>
                  </a:lnTo>
                  <a:lnTo>
                    <a:pt x="11" y="1757"/>
                  </a:lnTo>
                  <a:lnTo>
                    <a:pt x="11" y="1743"/>
                  </a:lnTo>
                  <a:lnTo>
                    <a:pt x="24" y="1717"/>
                  </a:lnTo>
                  <a:lnTo>
                    <a:pt x="35" y="1702"/>
                  </a:lnTo>
                  <a:lnTo>
                    <a:pt x="47" y="1689"/>
                  </a:lnTo>
                  <a:lnTo>
                    <a:pt x="60" y="1689"/>
                  </a:lnTo>
                  <a:lnTo>
                    <a:pt x="84" y="1674"/>
                  </a:lnTo>
                  <a:lnTo>
                    <a:pt x="95" y="1661"/>
                  </a:lnTo>
                  <a:lnTo>
                    <a:pt x="120" y="1647"/>
                  </a:lnTo>
                  <a:lnTo>
                    <a:pt x="131" y="1634"/>
                  </a:lnTo>
                  <a:lnTo>
                    <a:pt x="144" y="1606"/>
                  </a:lnTo>
                  <a:lnTo>
                    <a:pt x="155" y="1593"/>
                  </a:lnTo>
                  <a:lnTo>
                    <a:pt x="155" y="1578"/>
                  </a:lnTo>
                  <a:lnTo>
                    <a:pt x="144" y="1565"/>
                  </a:lnTo>
                  <a:lnTo>
                    <a:pt x="131" y="1565"/>
                  </a:lnTo>
                  <a:lnTo>
                    <a:pt x="131" y="1552"/>
                  </a:lnTo>
                  <a:lnTo>
                    <a:pt x="120" y="1537"/>
                  </a:lnTo>
                  <a:lnTo>
                    <a:pt x="131" y="1524"/>
                  </a:lnTo>
                  <a:lnTo>
                    <a:pt x="144" y="1497"/>
                  </a:lnTo>
                  <a:lnTo>
                    <a:pt x="144" y="1482"/>
                  </a:lnTo>
                  <a:lnTo>
                    <a:pt x="155" y="1456"/>
                  </a:lnTo>
                  <a:lnTo>
                    <a:pt x="168" y="1428"/>
                  </a:lnTo>
                  <a:lnTo>
                    <a:pt x="179" y="1414"/>
                  </a:lnTo>
                  <a:lnTo>
                    <a:pt x="191" y="1387"/>
                  </a:lnTo>
                  <a:lnTo>
                    <a:pt x="204" y="1373"/>
                  </a:lnTo>
                  <a:lnTo>
                    <a:pt x="191" y="1332"/>
                  </a:lnTo>
                  <a:lnTo>
                    <a:pt x="179" y="1277"/>
                  </a:lnTo>
                  <a:lnTo>
                    <a:pt x="179" y="1223"/>
                  </a:lnTo>
                  <a:lnTo>
                    <a:pt x="179" y="1180"/>
                  </a:lnTo>
                  <a:lnTo>
                    <a:pt x="179" y="1167"/>
                  </a:lnTo>
                  <a:lnTo>
                    <a:pt x="191" y="1167"/>
                  </a:lnTo>
                  <a:lnTo>
                    <a:pt x="204" y="1167"/>
                  </a:lnTo>
                  <a:lnTo>
                    <a:pt x="228" y="1153"/>
                  </a:lnTo>
                  <a:lnTo>
                    <a:pt x="239" y="1153"/>
                  </a:lnTo>
                  <a:lnTo>
                    <a:pt x="252" y="1153"/>
                  </a:lnTo>
                  <a:lnTo>
                    <a:pt x="264" y="1140"/>
                  </a:lnTo>
                  <a:lnTo>
                    <a:pt x="275" y="1140"/>
                  </a:lnTo>
                  <a:lnTo>
                    <a:pt x="275" y="1126"/>
                  </a:lnTo>
                  <a:lnTo>
                    <a:pt x="288" y="1099"/>
                  </a:lnTo>
                  <a:lnTo>
                    <a:pt x="299" y="1084"/>
                  </a:lnTo>
                  <a:lnTo>
                    <a:pt x="312" y="1071"/>
                  </a:lnTo>
                  <a:lnTo>
                    <a:pt x="323" y="1058"/>
                  </a:lnTo>
                  <a:lnTo>
                    <a:pt x="323" y="1043"/>
                  </a:lnTo>
                  <a:lnTo>
                    <a:pt x="335" y="1030"/>
                  </a:lnTo>
                  <a:lnTo>
                    <a:pt x="335" y="1003"/>
                  </a:lnTo>
                  <a:lnTo>
                    <a:pt x="335" y="988"/>
                  </a:lnTo>
                  <a:lnTo>
                    <a:pt x="335" y="975"/>
                  </a:lnTo>
                  <a:lnTo>
                    <a:pt x="348" y="947"/>
                  </a:lnTo>
                  <a:lnTo>
                    <a:pt x="359" y="920"/>
                  </a:lnTo>
                  <a:lnTo>
                    <a:pt x="372" y="893"/>
                  </a:lnTo>
                  <a:lnTo>
                    <a:pt x="383" y="866"/>
                  </a:lnTo>
                  <a:lnTo>
                    <a:pt x="396" y="838"/>
                  </a:lnTo>
                  <a:lnTo>
                    <a:pt x="396" y="823"/>
                  </a:lnTo>
                  <a:lnTo>
                    <a:pt x="408" y="823"/>
                  </a:lnTo>
                  <a:lnTo>
                    <a:pt x="443" y="823"/>
                  </a:lnTo>
                  <a:lnTo>
                    <a:pt x="456" y="823"/>
                  </a:lnTo>
                  <a:lnTo>
                    <a:pt x="467" y="810"/>
                  </a:lnTo>
                  <a:lnTo>
                    <a:pt x="492" y="797"/>
                  </a:lnTo>
                  <a:lnTo>
                    <a:pt x="503" y="783"/>
                  </a:lnTo>
                  <a:lnTo>
                    <a:pt x="516" y="755"/>
                  </a:lnTo>
                  <a:lnTo>
                    <a:pt x="527" y="742"/>
                  </a:lnTo>
                  <a:lnTo>
                    <a:pt x="527" y="729"/>
                  </a:lnTo>
                  <a:lnTo>
                    <a:pt x="516" y="701"/>
                  </a:lnTo>
                  <a:lnTo>
                    <a:pt x="516" y="714"/>
                  </a:lnTo>
                  <a:lnTo>
                    <a:pt x="503" y="714"/>
                  </a:lnTo>
                  <a:lnTo>
                    <a:pt x="492" y="714"/>
                  </a:lnTo>
                  <a:lnTo>
                    <a:pt x="492" y="701"/>
                  </a:lnTo>
                  <a:lnTo>
                    <a:pt x="492" y="673"/>
                  </a:lnTo>
                  <a:lnTo>
                    <a:pt x="503" y="646"/>
                  </a:lnTo>
                  <a:lnTo>
                    <a:pt x="516" y="632"/>
                  </a:lnTo>
                  <a:lnTo>
                    <a:pt x="503" y="618"/>
                  </a:lnTo>
                  <a:lnTo>
                    <a:pt x="492" y="605"/>
                  </a:lnTo>
                  <a:lnTo>
                    <a:pt x="479" y="590"/>
                  </a:lnTo>
                  <a:lnTo>
                    <a:pt x="467" y="577"/>
                  </a:lnTo>
                  <a:lnTo>
                    <a:pt x="443" y="564"/>
                  </a:lnTo>
                  <a:lnTo>
                    <a:pt x="432" y="564"/>
                  </a:lnTo>
                  <a:lnTo>
                    <a:pt x="408" y="549"/>
                  </a:lnTo>
                  <a:lnTo>
                    <a:pt x="383" y="549"/>
                  </a:lnTo>
                  <a:lnTo>
                    <a:pt x="359" y="536"/>
                  </a:lnTo>
                  <a:lnTo>
                    <a:pt x="348" y="536"/>
                  </a:lnTo>
                  <a:lnTo>
                    <a:pt x="323" y="522"/>
                  </a:lnTo>
                  <a:lnTo>
                    <a:pt x="299" y="522"/>
                  </a:lnTo>
                  <a:lnTo>
                    <a:pt x="275" y="509"/>
                  </a:lnTo>
                  <a:lnTo>
                    <a:pt x="264" y="509"/>
                  </a:lnTo>
                  <a:lnTo>
                    <a:pt x="239" y="509"/>
                  </a:lnTo>
                  <a:lnTo>
                    <a:pt x="228" y="494"/>
                  </a:lnTo>
                  <a:lnTo>
                    <a:pt x="215" y="494"/>
                  </a:lnTo>
                  <a:lnTo>
                    <a:pt x="215" y="481"/>
                  </a:lnTo>
                  <a:lnTo>
                    <a:pt x="228" y="468"/>
                  </a:lnTo>
                  <a:lnTo>
                    <a:pt x="239" y="453"/>
                  </a:lnTo>
                  <a:lnTo>
                    <a:pt x="252" y="453"/>
                  </a:lnTo>
                  <a:lnTo>
                    <a:pt x="252" y="440"/>
                  </a:lnTo>
                  <a:lnTo>
                    <a:pt x="252" y="426"/>
                  </a:lnTo>
                  <a:lnTo>
                    <a:pt x="239" y="426"/>
                  </a:lnTo>
                  <a:lnTo>
                    <a:pt x="228" y="426"/>
                  </a:lnTo>
                  <a:lnTo>
                    <a:pt x="204" y="426"/>
                  </a:lnTo>
                  <a:lnTo>
                    <a:pt x="179" y="426"/>
                  </a:lnTo>
                  <a:lnTo>
                    <a:pt x="155" y="426"/>
                  </a:lnTo>
                  <a:lnTo>
                    <a:pt x="131" y="440"/>
                  </a:lnTo>
                  <a:lnTo>
                    <a:pt x="108" y="440"/>
                  </a:lnTo>
                  <a:lnTo>
                    <a:pt x="95" y="440"/>
                  </a:lnTo>
                  <a:lnTo>
                    <a:pt x="95" y="426"/>
                  </a:lnTo>
                  <a:lnTo>
                    <a:pt x="108" y="412"/>
                  </a:lnTo>
                  <a:lnTo>
                    <a:pt x="120" y="385"/>
                  </a:lnTo>
                  <a:lnTo>
                    <a:pt x="131" y="357"/>
                  </a:lnTo>
                  <a:lnTo>
                    <a:pt x="144" y="344"/>
                  </a:lnTo>
                  <a:lnTo>
                    <a:pt x="155" y="316"/>
                  </a:lnTo>
                  <a:lnTo>
                    <a:pt x="168" y="303"/>
                  </a:lnTo>
                  <a:lnTo>
                    <a:pt x="168" y="289"/>
                  </a:lnTo>
                  <a:lnTo>
                    <a:pt x="168" y="275"/>
                  </a:lnTo>
                  <a:lnTo>
                    <a:pt x="155" y="275"/>
                  </a:lnTo>
                  <a:lnTo>
                    <a:pt x="155" y="261"/>
                  </a:lnTo>
                  <a:lnTo>
                    <a:pt x="144" y="261"/>
                  </a:lnTo>
                  <a:lnTo>
                    <a:pt x="144" y="248"/>
                  </a:lnTo>
                  <a:lnTo>
                    <a:pt x="131" y="234"/>
                  </a:lnTo>
                  <a:lnTo>
                    <a:pt x="131" y="220"/>
                  </a:lnTo>
                  <a:lnTo>
                    <a:pt x="131" y="207"/>
                  </a:lnTo>
                  <a:lnTo>
                    <a:pt x="144" y="192"/>
                  </a:lnTo>
                  <a:lnTo>
                    <a:pt x="144" y="179"/>
                  </a:lnTo>
                  <a:lnTo>
                    <a:pt x="155" y="179"/>
                  </a:lnTo>
                  <a:lnTo>
                    <a:pt x="155" y="165"/>
                  </a:lnTo>
                  <a:lnTo>
                    <a:pt x="144" y="165"/>
                  </a:lnTo>
                  <a:lnTo>
                    <a:pt x="131" y="151"/>
                  </a:lnTo>
                  <a:lnTo>
                    <a:pt x="144" y="138"/>
                  </a:lnTo>
                  <a:lnTo>
                    <a:pt x="144" y="124"/>
                  </a:lnTo>
                  <a:lnTo>
                    <a:pt x="144" y="111"/>
                  </a:lnTo>
                  <a:lnTo>
                    <a:pt x="155" y="96"/>
                  </a:lnTo>
                  <a:lnTo>
                    <a:pt x="168" y="83"/>
                  </a:lnTo>
                  <a:lnTo>
                    <a:pt x="168" y="70"/>
                  </a:lnTo>
                  <a:lnTo>
                    <a:pt x="168" y="55"/>
                  </a:lnTo>
                  <a:lnTo>
                    <a:pt x="179" y="55"/>
                  </a:lnTo>
                  <a:lnTo>
                    <a:pt x="191" y="55"/>
                  </a:lnTo>
                  <a:lnTo>
                    <a:pt x="215" y="55"/>
                  </a:lnTo>
                  <a:lnTo>
                    <a:pt x="239" y="70"/>
                  </a:lnTo>
                  <a:lnTo>
                    <a:pt x="275" y="70"/>
                  </a:lnTo>
                  <a:lnTo>
                    <a:pt x="299" y="83"/>
                  </a:lnTo>
                  <a:lnTo>
                    <a:pt x="323" y="83"/>
                  </a:lnTo>
                  <a:lnTo>
                    <a:pt x="335" y="83"/>
                  </a:lnTo>
                  <a:lnTo>
                    <a:pt x="348" y="70"/>
                  </a:lnTo>
                  <a:lnTo>
                    <a:pt x="348" y="42"/>
                  </a:lnTo>
                  <a:lnTo>
                    <a:pt x="359" y="14"/>
                  </a:lnTo>
                  <a:lnTo>
                    <a:pt x="372" y="14"/>
                  </a:lnTo>
                  <a:lnTo>
                    <a:pt x="396" y="0"/>
                  </a:lnTo>
                  <a:lnTo>
                    <a:pt x="432" y="0"/>
                  </a:lnTo>
                  <a:lnTo>
                    <a:pt x="456" y="0"/>
                  </a:lnTo>
                  <a:lnTo>
                    <a:pt x="479" y="14"/>
                  </a:lnTo>
                  <a:lnTo>
                    <a:pt x="492" y="42"/>
                  </a:lnTo>
                  <a:lnTo>
                    <a:pt x="492" y="55"/>
                  </a:lnTo>
                  <a:lnTo>
                    <a:pt x="503" y="70"/>
                  </a:lnTo>
                  <a:lnTo>
                    <a:pt x="503" y="96"/>
                  </a:lnTo>
                  <a:lnTo>
                    <a:pt x="516" y="96"/>
                  </a:lnTo>
                  <a:lnTo>
                    <a:pt x="755" y="192"/>
                  </a:lnTo>
                  <a:lnTo>
                    <a:pt x="767" y="192"/>
                  </a:lnTo>
                  <a:lnTo>
                    <a:pt x="780" y="207"/>
                  </a:lnTo>
                  <a:lnTo>
                    <a:pt x="804" y="220"/>
                  </a:lnTo>
                  <a:lnTo>
                    <a:pt x="815" y="220"/>
                  </a:lnTo>
                  <a:lnTo>
                    <a:pt x="828" y="234"/>
                  </a:lnTo>
                  <a:lnTo>
                    <a:pt x="840" y="248"/>
                  </a:lnTo>
                  <a:lnTo>
                    <a:pt x="864" y="261"/>
                  </a:lnTo>
                  <a:lnTo>
                    <a:pt x="875" y="261"/>
                  </a:lnTo>
                  <a:lnTo>
                    <a:pt x="888" y="275"/>
                  </a:lnTo>
                  <a:lnTo>
                    <a:pt x="900" y="275"/>
                  </a:lnTo>
                  <a:lnTo>
                    <a:pt x="911" y="289"/>
                  </a:lnTo>
                  <a:lnTo>
                    <a:pt x="924" y="289"/>
                  </a:lnTo>
                  <a:lnTo>
                    <a:pt x="935" y="303"/>
                  </a:lnTo>
                  <a:lnTo>
                    <a:pt x="948" y="303"/>
                  </a:lnTo>
                  <a:lnTo>
                    <a:pt x="972" y="316"/>
                  </a:lnTo>
                  <a:lnTo>
                    <a:pt x="984" y="316"/>
                  </a:lnTo>
                  <a:lnTo>
                    <a:pt x="995" y="329"/>
                  </a:lnTo>
                  <a:lnTo>
                    <a:pt x="1019" y="329"/>
                  </a:lnTo>
                  <a:lnTo>
                    <a:pt x="1032" y="329"/>
                  </a:lnTo>
                  <a:lnTo>
                    <a:pt x="1055" y="329"/>
                  </a:lnTo>
                  <a:lnTo>
                    <a:pt x="1068" y="329"/>
                  </a:lnTo>
                  <a:lnTo>
                    <a:pt x="1092" y="329"/>
                  </a:lnTo>
                  <a:lnTo>
                    <a:pt x="1103" y="344"/>
                  </a:lnTo>
                  <a:lnTo>
                    <a:pt x="1116" y="357"/>
                  </a:lnTo>
                  <a:lnTo>
                    <a:pt x="1128" y="357"/>
                  </a:lnTo>
                  <a:lnTo>
                    <a:pt x="1128" y="385"/>
                  </a:lnTo>
                  <a:lnTo>
                    <a:pt x="1128" y="399"/>
                  </a:lnTo>
                  <a:lnTo>
                    <a:pt x="1139" y="399"/>
                  </a:lnTo>
                  <a:lnTo>
                    <a:pt x="1223" y="426"/>
                  </a:lnTo>
                  <a:lnTo>
                    <a:pt x="1247" y="426"/>
                  </a:lnTo>
                  <a:lnTo>
                    <a:pt x="1260" y="440"/>
                  </a:lnTo>
                  <a:lnTo>
                    <a:pt x="1283" y="453"/>
                  </a:lnTo>
                  <a:lnTo>
                    <a:pt x="1296" y="468"/>
                  </a:lnTo>
                  <a:lnTo>
                    <a:pt x="1320" y="481"/>
                  </a:lnTo>
                  <a:lnTo>
                    <a:pt x="1343" y="494"/>
                  </a:lnTo>
                  <a:lnTo>
                    <a:pt x="1356" y="509"/>
                  </a:lnTo>
                  <a:lnTo>
                    <a:pt x="1380" y="509"/>
                  </a:lnTo>
                  <a:lnTo>
                    <a:pt x="1391" y="522"/>
                  </a:lnTo>
                  <a:lnTo>
                    <a:pt x="1404" y="522"/>
                  </a:lnTo>
                  <a:lnTo>
                    <a:pt x="1416" y="522"/>
                  </a:lnTo>
                  <a:lnTo>
                    <a:pt x="1427" y="522"/>
                  </a:lnTo>
                  <a:lnTo>
                    <a:pt x="1440" y="522"/>
                  </a:lnTo>
                  <a:lnTo>
                    <a:pt x="1451" y="522"/>
                  </a:lnTo>
                  <a:lnTo>
                    <a:pt x="1464" y="522"/>
                  </a:lnTo>
                  <a:lnTo>
                    <a:pt x="1476" y="536"/>
                  </a:lnTo>
                  <a:lnTo>
                    <a:pt x="1500" y="564"/>
                  </a:lnTo>
                  <a:lnTo>
                    <a:pt x="1511" y="590"/>
                  </a:lnTo>
                  <a:lnTo>
                    <a:pt x="1535" y="618"/>
                  </a:lnTo>
                  <a:lnTo>
                    <a:pt x="1560" y="659"/>
                  </a:lnTo>
                  <a:lnTo>
                    <a:pt x="1571" y="686"/>
                  </a:lnTo>
                  <a:lnTo>
                    <a:pt x="1595" y="714"/>
                  </a:lnTo>
                  <a:lnTo>
                    <a:pt x="1631" y="742"/>
                  </a:lnTo>
                  <a:lnTo>
                    <a:pt x="1655" y="755"/>
                  </a:lnTo>
                  <a:lnTo>
                    <a:pt x="1668" y="783"/>
                  </a:lnTo>
                  <a:lnTo>
                    <a:pt x="1692" y="797"/>
                  </a:lnTo>
                  <a:lnTo>
                    <a:pt x="1728" y="823"/>
                  </a:lnTo>
                  <a:lnTo>
                    <a:pt x="1764" y="851"/>
                  </a:lnTo>
                  <a:lnTo>
                    <a:pt x="1799" y="851"/>
                  </a:lnTo>
                  <a:lnTo>
                    <a:pt x="1823" y="851"/>
                  </a:lnTo>
                  <a:lnTo>
                    <a:pt x="1848" y="838"/>
                  </a:lnTo>
                  <a:lnTo>
                    <a:pt x="1859" y="810"/>
                  </a:lnTo>
                  <a:lnTo>
                    <a:pt x="1872" y="823"/>
                  </a:lnTo>
                  <a:lnTo>
                    <a:pt x="1883" y="823"/>
                  </a:lnTo>
                  <a:lnTo>
                    <a:pt x="1896" y="838"/>
                  </a:lnTo>
                  <a:lnTo>
                    <a:pt x="1908" y="851"/>
                  </a:lnTo>
                  <a:lnTo>
                    <a:pt x="1932" y="866"/>
                  </a:lnTo>
                  <a:lnTo>
                    <a:pt x="1943" y="879"/>
                  </a:lnTo>
                  <a:lnTo>
                    <a:pt x="1956" y="893"/>
                  </a:lnTo>
                  <a:lnTo>
                    <a:pt x="1980" y="893"/>
                  </a:lnTo>
                  <a:lnTo>
                    <a:pt x="1980" y="906"/>
                  </a:lnTo>
                  <a:lnTo>
                    <a:pt x="1980" y="920"/>
                  </a:lnTo>
                  <a:lnTo>
                    <a:pt x="1980" y="934"/>
                  </a:lnTo>
                </a:path>
              </a:pathLst>
            </a:custGeom>
            <a:solidFill>
              <a:srgbClr val="B7DBFF"/>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66" name="Freeform 105"/>
            <p:cNvSpPr>
              <a:spLocks/>
            </p:cNvSpPr>
            <p:nvPr/>
          </p:nvSpPr>
          <p:spPr bwMode="auto">
            <a:xfrm>
              <a:off x="10613925" y="4632325"/>
              <a:ext cx="774700" cy="762000"/>
            </a:xfrm>
            <a:custGeom>
              <a:avLst/>
              <a:gdLst>
                <a:gd name="T0" fmla="*/ 146161698 w 1440"/>
                <a:gd name="T1" fmla="*/ 250049067 h 2237"/>
                <a:gd name="T2" fmla="*/ 163527346 w 1440"/>
                <a:gd name="T3" fmla="*/ 258055343 h 2237"/>
                <a:gd name="T4" fmla="*/ 177420295 w 1440"/>
                <a:gd name="T5" fmla="*/ 254806370 h 2237"/>
                <a:gd name="T6" fmla="*/ 194785943 w 1440"/>
                <a:gd name="T7" fmla="*/ 254806370 h 2237"/>
                <a:gd name="T8" fmla="*/ 246882886 w 1440"/>
                <a:gd name="T9" fmla="*/ 254806370 h 2237"/>
                <a:gd name="T10" fmla="*/ 281614181 w 1440"/>
                <a:gd name="T11" fmla="*/ 254806370 h 2237"/>
                <a:gd name="T12" fmla="*/ 302453672 w 1440"/>
                <a:gd name="T13" fmla="*/ 253298040 h 2237"/>
                <a:gd name="T14" fmla="*/ 288560723 w 1440"/>
                <a:gd name="T15" fmla="*/ 237285487 h 2237"/>
                <a:gd name="T16" fmla="*/ 312872845 w 1440"/>
                <a:gd name="T17" fmla="*/ 234152670 h 2237"/>
                <a:gd name="T18" fmla="*/ 340658204 w 1440"/>
                <a:gd name="T19" fmla="*/ 223013577 h 2237"/>
                <a:gd name="T20" fmla="*/ 330238493 w 1440"/>
                <a:gd name="T21" fmla="*/ 205492695 h 2237"/>
                <a:gd name="T22" fmla="*/ 309110172 w 1440"/>
                <a:gd name="T23" fmla="*/ 191104628 h 2237"/>
                <a:gd name="T24" fmla="*/ 285087486 w 1440"/>
                <a:gd name="T25" fmla="*/ 168826740 h 2237"/>
                <a:gd name="T26" fmla="*/ 316056646 w 1440"/>
                <a:gd name="T27" fmla="*/ 159312134 h 2237"/>
                <a:gd name="T28" fmla="*/ 333422294 w 1440"/>
                <a:gd name="T29" fmla="*/ 154554490 h 2237"/>
                <a:gd name="T30" fmla="*/ 357734416 w 1440"/>
                <a:gd name="T31" fmla="*/ 149681371 h 2237"/>
                <a:gd name="T32" fmla="*/ 385809211 w 1440"/>
                <a:gd name="T33" fmla="*/ 144924068 h 2237"/>
                <a:gd name="T34" fmla="*/ 403174859 w 1440"/>
                <a:gd name="T35" fmla="*/ 143415738 h 2237"/>
                <a:gd name="T36" fmla="*/ 416777833 w 1440"/>
                <a:gd name="T37" fmla="*/ 135409461 h 2237"/>
                <a:gd name="T38" fmla="*/ 406647558 w 1440"/>
                <a:gd name="T39" fmla="*/ 111506789 h 2237"/>
                <a:gd name="T40" fmla="*/ 406647558 w 1440"/>
                <a:gd name="T41" fmla="*/ 103500512 h 2237"/>
                <a:gd name="T42" fmla="*/ 406647558 w 1440"/>
                <a:gd name="T43" fmla="*/ 90853089 h 2237"/>
                <a:gd name="T44" fmla="*/ 389281911 w 1440"/>
                <a:gd name="T45" fmla="*/ 74956672 h 2237"/>
                <a:gd name="T46" fmla="*/ 406647558 w 1440"/>
                <a:gd name="T47" fmla="*/ 66950395 h 2237"/>
                <a:gd name="T48" fmla="*/ 382335974 w 1440"/>
                <a:gd name="T49" fmla="*/ 51053999 h 2237"/>
                <a:gd name="T50" fmla="*/ 371916263 w 1440"/>
                <a:gd name="T51" fmla="*/ 30284473 h 2237"/>
                <a:gd name="T52" fmla="*/ 357734416 w 1440"/>
                <a:gd name="T53" fmla="*/ 28775802 h 2237"/>
                <a:gd name="T54" fmla="*/ 323292557 w 1440"/>
                <a:gd name="T55" fmla="*/ 25527170 h 2237"/>
                <a:gd name="T56" fmla="*/ 281614181 w 1440"/>
                <a:gd name="T57" fmla="*/ 33533106 h 2237"/>
                <a:gd name="T58" fmla="*/ 250066687 w 1440"/>
                <a:gd name="T59" fmla="*/ 38174593 h 2237"/>
                <a:gd name="T60" fmla="*/ 257302597 w 1440"/>
                <a:gd name="T61" fmla="*/ 25527170 h 2237"/>
                <a:gd name="T62" fmla="*/ 229517238 w 1440"/>
                <a:gd name="T63" fmla="*/ 22278191 h 2237"/>
                <a:gd name="T64" fmla="*/ 173657621 w 1440"/>
                <a:gd name="T65" fmla="*/ 0 h 2237"/>
                <a:gd name="T66" fmla="*/ 173657621 w 1440"/>
                <a:gd name="T67" fmla="*/ 15896402 h 2237"/>
                <a:gd name="T68" fmla="*/ 163527346 w 1440"/>
                <a:gd name="T69" fmla="*/ 22278191 h 2237"/>
                <a:gd name="T70" fmla="*/ 177420295 w 1440"/>
                <a:gd name="T71" fmla="*/ 33533106 h 2237"/>
                <a:gd name="T72" fmla="*/ 177420295 w 1440"/>
                <a:gd name="T73" fmla="*/ 36666263 h 2237"/>
                <a:gd name="T74" fmla="*/ 146161698 w 1440"/>
                <a:gd name="T75" fmla="*/ 36666263 h 2237"/>
                <a:gd name="T76" fmla="*/ 97537420 w 1440"/>
                <a:gd name="T77" fmla="*/ 38174593 h 2237"/>
                <a:gd name="T78" fmla="*/ 83355573 w 1440"/>
                <a:gd name="T79" fmla="*/ 49429512 h 2237"/>
                <a:gd name="T80" fmla="*/ 76698536 w 1440"/>
                <a:gd name="T81" fmla="*/ 66950395 h 2237"/>
                <a:gd name="T82" fmla="*/ 62806108 w 1440"/>
                <a:gd name="T83" fmla="*/ 78089488 h 2237"/>
                <a:gd name="T84" fmla="*/ 52386397 w 1440"/>
                <a:gd name="T85" fmla="*/ 93985906 h 2237"/>
                <a:gd name="T86" fmla="*/ 24312131 w 1440"/>
                <a:gd name="T87" fmla="*/ 93985906 h 2237"/>
                <a:gd name="T88" fmla="*/ 10708614 w 1440"/>
                <a:gd name="T89" fmla="*/ 114639605 h 2237"/>
                <a:gd name="T90" fmla="*/ 3762675 w 1440"/>
                <a:gd name="T91" fmla="*/ 121137552 h 2237"/>
                <a:gd name="T92" fmla="*/ 3762675 w 1440"/>
                <a:gd name="T93" fmla="*/ 138658434 h 2237"/>
                <a:gd name="T94" fmla="*/ 0 w 1440"/>
                <a:gd name="T95" fmla="*/ 152930344 h 2237"/>
                <a:gd name="T96" fmla="*/ 14181851 w 1440"/>
                <a:gd name="T97" fmla="*/ 162560766 h 2237"/>
                <a:gd name="T98" fmla="*/ 3762675 w 1440"/>
                <a:gd name="T99" fmla="*/ 171959557 h 2237"/>
                <a:gd name="T100" fmla="*/ 48624261 w 1440"/>
                <a:gd name="T101" fmla="*/ 186347325 h 2237"/>
                <a:gd name="T102" fmla="*/ 76698536 w 1440"/>
                <a:gd name="T103" fmla="*/ 197486418 h 2237"/>
                <a:gd name="T104" fmla="*/ 59043434 w 1440"/>
                <a:gd name="T105" fmla="*/ 208625511 h 2237"/>
                <a:gd name="T106" fmla="*/ 41677787 w 1440"/>
                <a:gd name="T107" fmla="*/ 221389091 h 2237"/>
                <a:gd name="T108" fmla="*/ 38493986 w 1440"/>
                <a:gd name="T109" fmla="*/ 240418304 h 2237"/>
                <a:gd name="T110" fmla="*/ 76698536 w 1440"/>
                <a:gd name="T111" fmla="*/ 240418304 h 2237"/>
                <a:gd name="T112" fmla="*/ 114903068 w 1440"/>
                <a:gd name="T113" fmla="*/ 243667277 h 22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40"/>
                <a:gd name="T172" fmla="*/ 0 h 2237"/>
                <a:gd name="T173" fmla="*/ 1440 w 1440"/>
                <a:gd name="T174" fmla="*/ 2237 h 22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40" h="2237">
                  <a:moveTo>
                    <a:pt x="445" y="2169"/>
                  </a:moveTo>
                  <a:lnTo>
                    <a:pt x="456" y="2169"/>
                  </a:lnTo>
                  <a:lnTo>
                    <a:pt x="456" y="2155"/>
                  </a:lnTo>
                  <a:lnTo>
                    <a:pt x="469" y="2155"/>
                  </a:lnTo>
                  <a:lnTo>
                    <a:pt x="481" y="2155"/>
                  </a:lnTo>
                  <a:lnTo>
                    <a:pt x="492" y="2155"/>
                  </a:lnTo>
                  <a:lnTo>
                    <a:pt x="505" y="2155"/>
                  </a:lnTo>
                  <a:lnTo>
                    <a:pt x="516" y="2155"/>
                  </a:lnTo>
                  <a:lnTo>
                    <a:pt x="516" y="2169"/>
                  </a:lnTo>
                  <a:lnTo>
                    <a:pt x="529" y="2169"/>
                  </a:lnTo>
                  <a:lnTo>
                    <a:pt x="541" y="2183"/>
                  </a:lnTo>
                  <a:lnTo>
                    <a:pt x="541" y="2196"/>
                  </a:lnTo>
                  <a:lnTo>
                    <a:pt x="553" y="2209"/>
                  </a:lnTo>
                  <a:lnTo>
                    <a:pt x="553" y="2224"/>
                  </a:lnTo>
                  <a:lnTo>
                    <a:pt x="565" y="2237"/>
                  </a:lnTo>
                  <a:lnTo>
                    <a:pt x="565" y="2224"/>
                  </a:lnTo>
                  <a:lnTo>
                    <a:pt x="576" y="2224"/>
                  </a:lnTo>
                  <a:lnTo>
                    <a:pt x="589" y="2224"/>
                  </a:lnTo>
                  <a:lnTo>
                    <a:pt x="600" y="2224"/>
                  </a:lnTo>
                  <a:lnTo>
                    <a:pt x="613" y="2224"/>
                  </a:lnTo>
                  <a:lnTo>
                    <a:pt x="613" y="2209"/>
                  </a:lnTo>
                  <a:lnTo>
                    <a:pt x="613" y="2196"/>
                  </a:lnTo>
                  <a:lnTo>
                    <a:pt x="613" y="2183"/>
                  </a:lnTo>
                  <a:lnTo>
                    <a:pt x="600" y="2183"/>
                  </a:lnTo>
                  <a:lnTo>
                    <a:pt x="600" y="2169"/>
                  </a:lnTo>
                  <a:lnTo>
                    <a:pt x="613" y="2169"/>
                  </a:lnTo>
                  <a:lnTo>
                    <a:pt x="613" y="2155"/>
                  </a:lnTo>
                  <a:lnTo>
                    <a:pt x="625" y="2155"/>
                  </a:lnTo>
                  <a:lnTo>
                    <a:pt x="636" y="2183"/>
                  </a:lnTo>
                  <a:lnTo>
                    <a:pt x="660" y="2196"/>
                  </a:lnTo>
                  <a:lnTo>
                    <a:pt x="673" y="2196"/>
                  </a:lnTo>
                  <a:lnTo>
                    <a:pt x="685" y="2209"/>
                  </a:lnTo>
                  <a:lnTo>
                    <a:pt x="709" y="2209"/>
                  </a:lnTo>
                  <a:lnTo>
                    <a:pt x="733" y="2209"/>
                  </a:lnTo>
                  <a:lnTo>
                    <a:pt x="745" y="2209"/>
                  </a:lnTo>
                  <a:lnTo>
                    <a:pt x="769" y="2209"/>
                  </a:lnTo>
                  <a:lnTo>
                    <a:pt x="793" y="2209"/>
                  </a:lnTo>
                  <a:lnTo>
                    <a:pt x="804" y="2196"/>
                  </a:lnTo>
                  <a:lnTo>
                    <a:pt x="829" y="2196"/>
                  </a:lnTo>
                  <a:lnTo>
                    <a:pt x="853" y="2196"/>
                  </a:lnTo>
                  <a:lnTo>
                    <a:pt x="864" y="2183"/>
                  </a:lnTo>
                  <a:lnTo>
                    <a:pt x="889" y="2183"/>
                  </a:lnTo>
                  <a:lnTo>
                    <a:pt x="901" y="2169"/>
                  </a:lnTo>
                  <a:lnTo>
                    <a:pt x="913" y="2169"/>
                  </a:lnTo>
                  <a:lnTo>
                    <a:pt x="924" y="2169"/>
                  </a:lnTo>
                  <a:lnTo>
                    <a:pt x="937" y="2169"/>
                  </a:lnTo>
                  <a:lnTo>
                    <a:pt x="948" y="2169"/>
                  </a:lnTo>
                  <a:lnTo>
                    <a:pt x="961" y="2183"/>
                  </a:lnTo>
                  <a:lnTo>
                    <a:pt x="973" y="2196"/>
                  </a:lnTo>
                  <a:lnTo>
                    <a:pt x="985" y="2196"/>
                  </a:lnTo>
                  <a:lnTo>
                    <a:pt x="997" y="2209"/>
                  </a:lnTo>
                  <a:lnTo>
                    <a:pt x="1008" y="2209"/>
                  </a:lnTo>
                  <a:lnTo>
                    <a:pt x="1021" y="2224"/>
                  </a:lnTo>
                  <a:lnTo>
                    <a:pt x="1033" y="2224"/>
                  </a:lnTo>
                  <a:lnTo>
                    <a:pt x="1033" y="2209"/>
                  </a:lnTo>
                  <a:lnTo>
                    <a:pt x="1045" y="2209"/>
                  </a:lnTo>
                  <a:lnTo>
                    <a:pt x="1045" y="2196"/>
                  </a:lnTo>
                  <a:lnTo>
                    <a:pt x="1045" y="2183"/>
                  </a:lnTo>
                  <a:lnTo>
                    <a:pt x="1045" y="2169"/>
                  </a:lnTo>
                  <a:lnTo>
                    <a:pt x="1045" y="2155"/>
                  </a:lnTo>
                  <a:lnTo>
                    <a:pt x="1021" y="2113"/>
                  </a:lnTo>
                  <a:lnTo>
                    <a:pt x="1021" y="2100"/>
                  </a:lnTo>
                  <a:lnTo>
                    <a:pt x="1008" y="2087"/>
                  </a:lnTo>
                  <a:lnTo>
                    <a:pt x="1008" y="2072"/>
                  </a:lnTo>
                  <a:lnTo>
                    <a:pt x="997" y="2072"/>
                  </a:lnTo>
                  <a:lnTo>
                    <a:pt x="997" y="2059"/>
                  </a:lnTo>
                  <a:lnTo>
                    <a:pt x="997" y="2045"/>
                  </a:lnTo>
                  <a:lnTo>
                    <a:pt x="997" y="2032"/>
                  </a:lnTo>
                  <a:lnTo>
                    <a:pt x="1008" y="2018"/>
                  </a:lnTo>
                  <a:lnTo>
                    <a:pt x="1021" y="2032"/>
                  </a:lnTo>
                  <a:lnTo>
                    <a:pt x="1045" y="2032"/>
                  </a:lnTo>
                  <a:lnTo>
                    <a:pt x="1057" y="2032"/>
                  </a:lnTo>
                  <a:lnTo>
                    <a:pt x="1081" y="2018"/>
                  </a:lnTo>
                  <a:lnTo>
                    <a:pt x="1092" y="2004"/>
                  </a:lnTo>
                  <a:lnTo>
                    <a:pt x="1105" y="1976"/>
                  </a:lnTo>
                  <a:lnTo>
                    <a:pt x="1117" y="1963"/>
                  </a:lnTo>
                  <a:lnTo>
                    <a:pt x="1129" y="1949"/>
                  </a:lnTo>
                  <a:lnTo>
                    <a:pt x="1141" y="1949"/>
                  </a:lnTo>
                  <a:lnTo>
                    <a:pt x="1152" y="1935"/>
                  </a:lnTo>
                  <a:lnTo>
                    <a:pt x="1165" y="1935"/>
                  </a:lnTo>
                  <a:lnTo>
                    <a:pt x="1165" y="1922"/>
                  </a:lnTo>
                  <a:lnTo>
                    <a:pt x="1177" y="1922"/>
                  </a:lnTo>
                  <a:lnTo>
                    <a:pt x="1177" y="1908"/>
                  </a:lnTo>
                  <a:lnTo>
                    <a:pt x="1189" y="1895"/>
                  </a:lnTo>
                  <a:lnTo>
                    <a:pt x="1189" y="1880"/>
                  </a:lnTo>
                  <a:lnTo>
                    <a:pt x="1189" y="1812"/>
                  </a:lnTo>
                  <a:lnTo>
                    <a:pt x="1177" y="1798"/>
                  </a:lnTo>
                  <a:lnTo>
                    <a:pt x="1165" y="1798"/>
                  </a:lnTo>
                  <a:lnTo>
                    <a:pt x="1152" y="1784"/>
                  </a:lnTo>
                  <a:lnTo>
                    <a:pt x="1141" y="1771"/>
                  </a:lnTo>
                  <a:lnTo>
                    <a:pt x="1141" y="1758"/>
                  </a:lnTo>
                  <a:lnTo>
                    <a:pt x="1129" y="1743"/>
                  </a:lnTo>
                  <a:lnTo>
                    <a:pt x="1117" y="1730"/>
                  </a:lnTo>
                  <a:lnTo>
                    <a:pt x="1105" y="1715"/>
                  </a:lnTo>
                  <a:lnTo>
                    <a:pt x="1105" y="1702"/>
                  </a:lnTo>
                  <a:lnTo>
                    <a:pt x="1105" y="1689"/>
                  </a:lnTo>
                  <a:lnTo>
                    <a:pt x="1092" y="1675"/>
                  </a:lnTo>
                  <a:lnTo>
                    <a:pt x="1092" y="1647"/>
                  </a:lnTo>
                  <a:lnTo>
                    <a:pt x="1068" y="1647"/>
                  </a:lnTo>
                  <a:lnTo>
                    <a:pt x="1057" y="1634"/>
                  </a:lnTo>
                  <a:lnTo>
                    <a:pt x="1045" y="1606"/>
                  </a:lnTo>
                  <a:lnTo>
                    <a:pt x="1033" y="1578"/>
                  </a:lnTo>
                  <a:lnTo>
                    <a:pt x="1008" y="1551"/>
                  </a:lnTo>
                  <a:lnTo>
                    <a:pt x="997" y="1538"/>
                  </a:lnTo>
                  <a:lnTo>
                    <a:pt x="997" y="1510"/>
                  </a:lnTo>
                  <a:lnTo>
                    <a:pt x="985" y="1482"/>
                  </a:lnTo>
                  <a:lnTo>
                    <a:pt x="985" y="1469"/>
                  </a:lnTo>
                  <a:lnTo>
                    <a:pt x="985" y="1455"/>
                  </a:lnTo>
                  <a:lnTo>
                    <a:pt x="973" y="1441"/>
                  </a:lnTo>
                  <a:lnTo>
                    <a:pt x="985" y="1428"/>
                  </a:lnTo>
                  <a:lnTo>
                    <a:pt x="997" y="1414"/>
                  </a:lnTo>
                  <a:lnTo>
                    <a:pt x="1008" y="1401"/>
                  </a:lnTo>
                  <a:lnTo>
                    <a:pt x="1033" y="1386"/>
                  </a:lnTo>
                  <a:lnTo>
                    <a:pt x="1057" y="1386"/>
                  </a:lnTo>
                  <a:lnTo>
                    <a:pt x="1068" y="1373"/>
                  </a:lnTo>
                  <a:lnTo>
                    <a:pt x="1092" y="1373"/>
                  </a:lnTo>
                  <a:lnTo>
                    <a:pt x="1105" y="1360"/>
                  </a:lnTo>
                  <a:lnTo>
                    <a:pt x="1117" y="1360"/>
                  </a:lnTo>
                  <a:lnTo>
                    <a:pt x="1117" y="1345"/>
                  </a:lnTo>
                  <a:lnTo>
                    <a:pt x="1129" y="1345"/>
                  </a:lnTo>
                  <a:lnTo>
                    <a:pt x="1141" y="1345"/>
                  </a:lnTo>
                  <a:lnTo>
                    <a:pt x="1141" y="1332"/>
                  </a:lnTo>
                  <a:lnTo>
                    <a:pt x="1152" y="1332"/>
                  </a:lnTo>
                  <a:lnTo>
                    <a:pt x="1165" y="1332"/>
                  </a:lnTo>
                  <a:lnTo>
                    <a:pt x="1165" y="1318"/>
                  </a:lnTo>
                  <a:lnTo>
                    <a:pt x="1177" y="1318"/>
                  </a:lnTo>
                  <a:lnTo>
                    <a:pt x="1189" y="1318"/>
                  </a:lnTo>
                  <a:lnTo>
                    <a:pt x="1201" y="1318"/>
                  </a:lnTo>
                  <a:lnTo>
                    <a:pt x="1201" y="1304"/>
                  </a:lnTo>
                  <a:lnTo>
                    <a:pt x="1212" y="1304"/>
                  </a:lnTo>
                  <a:lnTo>
                    <a:pt x="1225" y="1290"/>
                  </a:lnTo>
                  <a:lnTo>
                    <a:pt x="1236" y="1290"/>
                  </a:lnTo>
                  <a:lnTo>
                    <a:pt x="1249" y="1277"/>
                  </a:lnTo>
                  <a:lnTo>
                    <a:pt x="1261" y="1264"/>
                  </a:lnTo>
                  <a:lnTo>
                    <a:pt x="1273" y="1264"/>
                  </a:lnTo>
                  <a:lnTo>
                    <a:pt x="1285" y="1264"/>
                  </a:lnTo>
                  <a:lnTo>
                    <a:pt x="1296" y="1249"/>
                  </a:lnTo>
                  <a:lnTo>
                    <a:pt x="1309" y="1249"/>
                  </a:lnTo>
                  <a:lnTo>
                    <a:pt x="1321" y="1249"/>
                  </a:lnTo>
                  <a:lnTo>
                    <a:pt x="1333" y="1249"/>
                  </a:lnTo>
                  <a:lnTo>
                    <a:pt x="1345" y="1249"/>
                  </a:lnTo>
                  <a:lnTo>
                    <a:pt x="1356" y="1249"/>
                  </a:lnTo>
                  <a:lnTo>
                    <a:pt x="1356" y="1236"/>
                  </a:lnTo>
                  <a:lnTo>
                    <a:pt x="1369" y="1236"/>
                  </a:lnTo>
                  <a:lnTo>
                    <a:pt x="1369" y="1221"/>
                  </a:lnTo>
                  <a:lnTo>
                    <a:pt x="1380" y="1221"/>
                  </a:lnTo>
                  <a:lnTo>
                    <a:pt x="1393" y="1236"/>
                  </a:lnTo>
                  <a:lnTo>
                    <a:pt x="1405" y="1236"/>
                  </a:lnTo>
                  <a:lnTo>
                    <a:pt x="1417" y="1221"/>
                  </a:lnTo>
                  <a:lnTo>
                    <a:pt x="1417" y="1208"/>
                  </a:lnTo>
                  <a:lnTo>
                    <a:pt x="1429" y="1208"/>
                  </a:lnTo>
                  <a:lnTo>
                    <a:pt x="1429" y="1195"/>
                  </a:lnTo>
                  <a:lnTo>
                    <a:pt x="1440" y="1181"/>
                  </a:lnTo>
                  <a:lnTo>
                    <a:pt x="1440" y="1167"/>
                  </a:lnTo>
                  <a:lnTo>
                    <a:pt x="1440" y="1140"/>
                  </a:lnTo>
                  <a:lnTo>
                    <a:pt x="1440" y="1125"/>
                  </a:lnTo>
                  <a:lnTo>
                    <a:pt x="1440" y="1112"/>
                  </a:lnTo>
                  <a:lnTo>
                    <a:pt x="1429" y="1099"/>
                  </a:lnTo>
                  <a:lnTo>
                    <a:pt x="1417" y="1084"/>
                  </a:lnTo>
                  <a:lnTo>
                    <a:pt x="1417" y="1057"/>
                  </a:lnTo>
                  <a:lnTo>
                    <a:pt x="1405" y="1044"/>
                  </a:lnTo>
                  <a:lnTo>
                    <a:pt x="1405" y="1030"/>
                  </a:lnTo>
                  <a:lnTo>
                    <a:pt x="1405" y="961"/>
                  </a:lnTo>
                  <a:lnTo>
                    <a:pt x="1405" y="947"/>
                  </a:lnTo>
                  <a:lnTo>
                    <a:pt x="1417" y="934"/>
                  </a:lnTo>
                  <a:lnTo>
                    <a:pt x="1429" y="920"/>
                  </a:lnTo>
                  <a:lnTo>
                    <a:pt x="1429" y="907"/>
                  </a:lnTo>
                  <a:lnTo>
                    <a:pt x="1417" y="907"/>
                  </a:lnTo>
                  <a:lnTo>
                    <a:pt x="1417" y="892"/>
                  </a:lnTo>
                  <a:lnTo>
                    <a:pt x="1405" y="892"/>
                  </a:lnTo>
                  <a:lnTo>
                    <a:pt x="1393" y="879"/>
                  </a:lnTo>
                  <a:lnTo>
                    <a:pt x="1393" y="866"/>
                  </a:lnTo>
                  <a:lnTo>
                    <a:pt x="1405" y="838"/>
                  </a:lnTo>
                  <a:lnTo>
                    <a:pt x="1405" y="824"/>
                  </a:lnTo>
                  <a:lnTo>
                    <a:pt x="1417" y="810"/>
                  </a:lnTo>
                  <a:lnTo>
                    <a:pt x="1405" y="796"/>
                  </a:lnTo>
                  <a:lnTo>
                    <a:pt x="1405" y="783"/>
                  </a:lnTo>
                  <a:lnTo>
                    <a:pt x="1393" y="755"/>
                  </a:lnTo>
                  <a:lnTo>
                    <a:pt x="1380" y="742"/>
                  </a:lnTo>
                  <a:lnTo>
                    <a:pt x="1369" y="727"/>
                  </a:lnTo>
                  <a:lnTo>
                    <a:pt x="1356" y="714"/>
                  </a:lnTo>
                  <a:lnTo>
                    <a:pt x="1345" y="701"/>
                  </a:lnTo>
                  <a:lnTo>
                    <a:pt x="1333" y="686"/>
                  </a:lnTo>
                  <a:lnTo>
                    <a:pt x="1345" y="673"/>
                  </a:lnTo>
                  <a:lnTo>
                    <a:pt x="1345" y="659"/>
                  </a:lnTo>
                  <a:lnTo>
                    <a:pt x="1345" y="646"/>
                  </a:lnTo>
                  <a:lnTo>
                    <a:pt x="1356" y="631"/>
                  </a:lnTo>
                  <a:lnTo>
                    <a:pt x="1356" y="618"/>
                  </a:lnTo>
                  <a:lnTo>
                    <a:pt x="1369" y="618"/>
                  </a:lnTo>
                  <a:lnTo>
                    <a:pt x="1369" y="605"/>
                  </a:lnTo>
                  <a:lnTo>
                    <a:pt x="1380" y="605"/>
                  </a:lnTo>
                  <a:lnTo>
                    <a:pt x="1393" y="605"/>
                  </a:lnTo>
                  <a:lnTo>
                    <a:pt x="1393" y="590"/>
                  </a:lnTo>
                  <a:lnTo>
                    <a:pt x="1393" y="577"/>
                  </a:lnTo>
                  <a:lnTo>
                    <a:pt x="1405" y="577"/>
                  </a:lnTo>
                  <a:lnTo>
                    <a:pt x="1393" y="577"/>
                  </a:lnTo>
                  <a:lnTo>
                    <a:pt x="1380" y="563"/>
                  </a:lnTo>
                  <a:lnTo>
                    <a:pt x="1380" y="549"/>
                  </a:lnTo>
                  <a:lnTo>
                    <a:pt x="1369" y="522"/>
                  </a:lnTo>
                  <a:lnTo>
                    <a:pt x="1369" y="509"/>
                  </a:lnTo>
                  <a:lnTo>
                    <a:pt x="1356" y="481"/>
                  </a:lnTo>
                  <a:lnTo>
                    <a:pt x="1345" y="466"/>
                  </a:lnTo>
                  <a:lnTo>
                    <a:pt x="1333" y="453"/>
                  </a:lnTo>
                  <a:lnTo>
                    <a:pt x="1321" y="440"/>
                  </a:lnTo>
                  <a:lnTo>
                    <a:pt x="1309" y="426"/>
                  </a:lnTo>
                  <a:lnTo>
                    <a:pt x="1296" y="398"/>
                  </a:lnTo>
                  <a:lnTo>
                    <a:pt x="1296" y="372"/>
                  </a:lnTo>
                  <a:lnTo>
                    <a:pt x="1296" y="357"/>
                  </a:lnTo>
                  <a:lnTo>
                    <a:pt x="1296" y="329"/>
                  </a:lnTo>
                  <a:lnTo>
                    <a:pt x="1296" y="302"/>
                  </a:lnTo>
                  <a:lnTo>
                    <a:pt x="1285" y="289"/>
                  </a:lnTo>
                  <a:lnTo>
                    <a:pt x="1285" y="275"/>
                  </a:lnTo>
                  <a:lnTo>
                    <a:pt x="1285" y="261"/>
                  </a:lnTo>
                  <a:lnTo>
                    <a:pt x="1285" y="248"/>
                  </a:lnTo>
                  <a:lnTo>
                    <a:pt x="1273" y="233"/>
                  </a:lnTo>
                  <a:lnTo>
                    <a:pt x="1273" y="220"/>
                  </a:lnTo>
                  <a:lnTo>
                    <a:pt x="1261" y="207"/>
                  </a:lnTo>
                  <a:lnTo>
                    <a:pt x="1261" y="192"/>
                  </a:lnTo>
                  <a:lnTo>
                    <a:pt x="1249" y="192"/>
                  </a:lnTo>
                  <a:lnTo>
                    <a:pt x="1249" y="207"/>
                  </a:lnTo>
                  <a:lnTo>
                    <a:pt x="1236" y="220"/>
                  </a:lnTo>
                  <a:lnTo>
                    <a:pt x="1236" y="248"/>
                  </a:lnTo>
                  <a:lnTo>
                    <a:pt x="1225" y="248"/>
                  </a:lnTo>
                  <a:lnTo>
                    <a:pt x="1212" y="261"/>
                  </a:lnTo>
                  <a:lnTo>
                    <a:pt x="1201" y="248"/>
                  </a:lnTo>
                  <a:lnTo>
                    <a:pt x="1189" y="248"/>
                  </a:lnTo>
                  <a:lnTo>
                    <a:pt x="1165" y="248"/>
                  </a:lnTo>
                  <a:lnTo>
                    <a:pt x="1152" y="233"/>
                  </a:lnTo>
                  <a:lnTo>
                    <a:pt x="1141" y="233"/>
                  </a:lnTo>
                  <a:lnTo>
                    <a:pt x="1129" y="233"/>
                  </a:lnTo>
                  <a:lnTo>
                    <a:pt x="1117" y="220"/>
                  </a:lnTo>
                  <a:lnTo>
                    <a:pt x="1117" y="233"/>
                  </a:lnTo>
                  <a:lnTo>
                    <a:pt x="1105" y="248"/>
                  </a:lnTo>
                  <a:lnTo>
                    <a:pt x="1105" y="261"/>
                  </a:lnTo>
                  <a:lnTo>
                    <a:pt x="1092" y="261"/>
                  </a:lnTo>
                  <a:lnTo>
                    <a:pt x="1068" y="275"/>
                  </a:lnTo>
                  <a:lnTo>
                    <a:pt x="1045" y="275"/>
                  </a:lnTo>
                  <a:lnTo>
                    <a:pt x="1021" y="289"/>
                  </a:lnTo>
                  <a:lnTo>
                    <a:pt x="997" y="289"/>
                  </a:lnTo>
                  <a:lnTo>
                    <a:pt x="973" y="289"/>
                  </a:lnTo>
                  <a:lnTo>
                    <a:pt x="948" y="302"/>
                  </a:lnTo>
                  <a:lnTo>
                    <a:pt x="924" y="302"/>
                  </a:lnTo>
                  <a:lnTo>
                    <a:pt x="901" y="302"/>
                  </a:lnTo>
                  <a:lnTo>
                    <a:pt x="901" y="316"/>
                  </a:lnTo>
                  <a:lnTo>
                    <a:pt x="901" y="329"/>
                  </a:lnTo>
                  <a:lnTo>
                    <a:pt x="877" y="329"/>
                  </a:lnTo>
                  <a:lnTo>
                    <a:pt x="864" y="329"/>
                  </a:lnTo>
                  <a:lnTo>
                    <a:pt x="864" y="316"/>
                  </a:lnTo>
                  <a:lnTo>
                    <a:pt x="877" y="302"/>
                  </a:lnTo>
                  <a:lnTo>
                    <a:pt x="889" y="289"/>
                  </a:lnTo>
                  <a:lnTo>
                    <a:pt x="889" y="275"/>
                  </a:lnTo>
                  <a:lnTo>
                    <a:pt x="901" y="261"/>
                  </a:lnTo>
                  <a:lnTo>
                    <a:pt x="913" y="248"/>
                  </a:lnTo>
                  <a:lnTo>
                    <a:pt x="901" y="233"/>
                  </a:lnTo>
                  <a:lnTo>
                    <a:pt x="889" y="220"/>
                  </a:lnTo>
                  <a:lnTo>
                    <a:pt x="877" y="207"/>
                  </a:lnTo>
                  <a:lnTo>
                    <a:pt x="853" y="207"/>
                  </a:lnTo>
                  <a:lnTo>
                    <a:pt x="841" y="192"/>
                  </a:lnTo>
                  <a:lnTo>
                    <a:pt x="829" y="192"/>
                  </a:lnTo>
                  <a:lnTo>
                    <a:pt x="817" y="192"/>
                  </a:lnTo>
                  <a:lnTo>
                    <a:pt x="804" y="192"/>
                  </a:lnTo>
                  <a:lnTo>
                    <a:pt x="793" y="192"/>
                  </a:lnTo>
                  <a:lnTo>
                    <a:pt x="780" y="207"/>
                  </a:lnTo>
                  <a:lnTo>
                    <a:pt x="769" y="207"/>
                  </a:lnTo>
                  <a:lnTo>
                    <a:pt x="757" y="207"/>
                  </a:lnTo>
                  <a:lnTo>
                    <a:pt x="757" y="179"/>
                  </a:lnTo>
                  <a:lnTo>
                    <a:pt x="745" y="137"/>
                  </a:lnTo>
                  <a:lnTo>
                    <a:pt x="733" y="96"/>
                  </a:lnTo>
                  <a:lnTo>
                    <a:pt x="720" y="69"/>
                  </a:lnTo>
                  <a:lnTo>
                    <a:pt x="600" y="0"/>
                  </a:lnTo>
                  <a:lnTo>
                    <a:pt x="589" y="15"/>
                  </a:lnTo>
                  <a:lnTo>
                    <a:pt x="589" y="28"/>
                  </a:lnTo>
                  <a:lnTo>
                    <a:pt x="576" y="28"/>
                  </a:lnTo>
                  <a:lnTo>
                    <a:pt x="576" y="55"/>
                  </a:lnTo>
                  <a:lnTo>
                    <a:pt x="589" y="83"/>
                  </a:lnTo>
                  <a:lnTo>
                    <a:pt x="600" y="111"/>
                  </a:lnTo>
                  <a:lnTo>
                    <a:pt x="600" y="124"/>
                  </a:lnTo>
                  <a:lnTo>
                    <a:pt x="600" y="137"/>
                  </a:lnTo>
                  <a:lnTo>
                    <a:pt x="589" y="137"/>
                  </a:lnTo>
                  <a:lnTo>
                    <a:pt x="589" y="152"/>
                  </a:lnTo>
                  <a:lnTo>
                    <a:pt x="576" y="152"/>
                  </a:lnTo>
                  <a:lnTo>
                    <a:pt x="565" y="165"/>
                  </a:lnTo>
                  <a:lnTo>
                    <a:pt x="553" y="165"/>
                  </a:lnTo>
                  <a:lnTo>
                    <a:pt x="541" y="179"/>
                  </a:lnTo>
                  <a:lnTo>
                    <a:pt x="553" y="192"/>
                  </a:lnTo>
                  <a:lnTo>
                    <a:pt x="565" y="192"/>
                  </a:lnTo>
                  <a:lnTo>
                    <a:pt x="576" y="207"/>
                  </a:lnTo>
                  <a:lnTo>
                    <a:pt x="576" y="220"/>
                  </a:lnTo>
                  <a:lnTo>
                    <a:pt x="589" y="233"/>
                  </a:lnTo>
                  <a:lnTo>
                    <a:pt x="576" y="261"/>
                  </a:lnTo>
                  <a:lnTo>
                    <a:pt x="589" y="275"/>
                  </a:lnTo>
                  <a:lnTo>
                    <a:pt x="600" y="289"/>
                  </a:lnTo>
                  <a:lnTo>
                    <a:pt x="613" y="289"/>
                  </a:lnTo>
                  <a:lnTo>
                    <a:pt x="625" y="302"/>
                  </a:lnTo>
                  <a:lnTo>
                    <a:pt x="636" y="316"/>
                  </a:lnTo>
                  <a:lnTo>
                    <a:pt x="649" y="329"/>
                  </a:lnTo>
                  <a:lnTo>
                    <a:pt x="660" y="344"/>
                  </a:lnTo>
                  <a:lnTo>
                    <a:pt x="673" y="357"/>
                  </a:lnTo>
                  <a:lnTo>
                    <a:pt x="660" y="357"/>
                  </a:lnTo>
                  <a:lnTo>
                    <a:pt x="649" y="344"/>
                  </a:lnTo>
                  <a:lnTo>
                    <a:pt x="625" y="329"/>
                  </a:lnTo>
                  <a:lnTo>
                    <a:pt x="613" y="316"/>
                  </a:lnTo>
                  <a:lnTo>
                    <a:pt x="589" y="302"/>
                  </a:lnTo>
                  <a:lnTo>
                    <a:pt x="576" y="302"/>
                  </a:lnTo>
                  <a:lnTo>
                    <a:pt x="553" y="302"/>
                  </a:lnTo>
                  <a:lnTo>
                    <a:pt x="541" y="302"/>
                  </a:lnTo>
                  <a:lnTo>
                    <a:pt x="529" y="302"/>
                  </a:lnTo>
                  <a:lnTo>
                    <a:pt x="516" y="316"/>
                  </a:lnTo>
                  <a:lnTo>
                    <a:pt x="505" y="316"/>
                  </a:lnTo>
                  <a:lnTo>
                    <a:pt x="492" y="316"/>
                  </a:lnTo>
                  <a:lnTo>
                    <a:pt x="481" y="329"/>
                  </a:lnTo>
                  <a:lnTo>
                    <a:pt x="456" y="329"/>
                  </a:lnTo>
                  <a:lnTo>
                    <a:pt x="432" y="329"/>
                  </a:lnTo>
                  <a:lnTo>
                    <a:pt x="409" y="316"/>
                  </a:lnTo>
                  <a:lnTo>
                    <a:pt x="385" y="316"/>
                  </a:lnTo>
                  <a:lnTo>
                    <a:pt x="361" y="316"/>
                  </a:lnTo>
                  <a:lnTo>
                    <a:pt x="337" y="329"/>
                  </a:lnTo>
                  <a:lnTo>
                    <a:pt x="312" y="344"/>
                  </a:lnTo>
                  <a:lnTo>
                    <a:pt x="301" y="372"/>
                  </a:lnTo>
                  <a:lnTo>
                    <a:pt x="288" y="385"/>
                  </a:lnTo>
                  <a:lnTo>
                    <a:pt x="277" y="398"/>
                  </a:lnTo>
                  <a:lnTo>
                    <a:pt x="265" y="398"/>
                  </a:lnTo>
                  <a:lnTo>
                    <a:pt x="265" y="412"/>
                  </a:lnTo>
                  <a:lnTo>
                    <a:pt x="277" y="412"/>
                  </a:lnTo>
                  <a:lnTo>
                    <a:pt x="288" y="426"/>
                  </a:lnTo>
                  <a:lnTo>
                    <a:pt x="288" y="453"/>
                  </a:lnTo>
                  <a:lnTo>
                    <a:pt x="288" y="481"/>
                  </a:lnTo>
                  <a:lnTo>
                    <a:pt x="277" y="494"/>
                  </a:lnTo>
                  <a:lnTo>
                    <a:pt x="277" y="522"/>
                  </a:lnTo>
                  <a:lnTo>
                    <a:pt x="265" y="536"/>
                  </a:lnTo>
                  <a:lnTo>
                    <a:pt x="265" y="549"/>
                  </a:lnTo>
                  <a:lnTo>
                    <a:pt x="265" y="563"/>
                  </a:lnTo>
                  <a:lnTo>
                    <a:pt x="265" y="577"/>
                  </a:lnTo>
                  <a:lnTo>
                    <a:pt x="253" y="590"/>
                  </a:lnTo>
                  <a:lnTo>
                    <a:pt x="241" y="605"/>
                  </a:lnTo>
                  <a:lnTo>
                    <a:pt x="241" y="618"/>
                  </a:lnTo>
                  <a:lnTo>
                    <a:pt x="228" y="618"/>
                  </a:lnTo>
                  <a:lnTo>
                    <a:pt x="217" y="631"/>
                  </a:lnTo>
                  <a:lnTo>
                    <a:pt x="217" y="646"/>
                  </a:lnTo>
                  <a:lnTo>
                    <a:pt x="217" y="659"/>
                  </a:lnTo>
                  <a:lnTo>
                    <a:pt x="217" y="673"/>
                  </a:lnTo>
                  <a:lnTo>
                    <a:pt x="228" y="686"/>
                  </a:lnTo>
                  <a:lnTo>
                    <a:pt x="228" y="714"/>
                  </a:lnTo>
                  <a:lnTo>
                    <a:pt x="217" y="727"/>
                  </a:lnTo>
                  <a:lnTo>
                    <a:pt x="204" y="742"/>
                  </a:lnTo>
                  <a:lnTo>
                    <a:pt x="204" y="755"/>
                  </a:lnTo>
                  <a:lnTo>
                    <a:pt x="204" y="769"/>
                  </a:lnTo>
                  <a:lnTo>
                    <a:pt x="193" y="783"/>
                  </a:lnTo>
                  <a:lnTo>
                    <a:pt x="193" y="796"/>
                  </a:lnTo>
                  <a:lnTo>
                    <a:pt x="181" y="810"/>
                  </a:lnTo>
                  <a:lnTo>
                    <a:pt x="168" y="810"/>
                  </a:lnTo>
                  <a:lnTo>
                    <a:pt x="157" y="810"/>
                  </a:lnTo>
                  <a:lnTo>
                    <a:pt x="144" y="810"/>
                  </a:lnTo>
                  <a:lnTo>
                    <a:pt x="133" y="810"/>
                  </a:lnTo>
                  <a:lnTo>
                    <a:pt x="121" y="810"/>
                  </a:lnTo>
                  <a:lnTo>
                    <a:pt x="109" y="810"/>
                  </a:lnTo>
                  <a:lnTo>
                    <a:pt x="97" y="810"/>
                  </a:lnTo>
                  <a:lnTo>
                    <a:pt x="84" y="810"/>
                  </a:lnTo>
                  <a:lnTo>
                    <a:pt x="60" y="824"/>
                  </a:lnTo>
                  <a:lnTo>
                    <a:pt x="37" y="838"/>
                  </a:lnTo>
                  <a:lnTo>
                    <a:pt x="37" y="851"/>
                  </a:lnTo>
                  <a:lnTo>
                    <a:pt x="37" y="879"/>
                  </a:lnTo>
                  <a:lnTo>
                    <a:pt x="37" y="907"/>
                  </a:lnTo>
                  <a:lnTo>
                    <a:pt x="37" y="934"/>
                  </a:lnTo>
                  <a:lnTo>
                    <a:pt x="37" y="961"/>
                  </a:lnTo>
                  <a:lnTo>
                    <a:pt x="37" y="988"/>
                  </a:lnTo>
                  <a:lnTo>
                    <a:pt x="24" y="988"/>
                  </a:lnTo>
                  <a:lnTo>
                    <a:pt x="24" y="1003"/>
                  </a:lnTo>
                  <a:lnTo>
                    <a:pt x="24" y="1016"/>
                  </a:lnTo>
                  <a:lnTo>
                    <a:pt x="24" y="1030"/>
                  </a:lnTo>
                  <a:lnTo>
                    <a:pt x="13" y="1044"/>
                  </a:lnTo>
                  <a:lnTo>
                    <a:pt x="13" y="1057"/>
                  </a:lnTo>
                  <a:lnTo>
                    <a:pt x="0" y="1057"/>
                  </a:lnTo>
                  <a:lnTo>
                    <a:pt x="0" y="1084"/>
                  </a:lnTo>
                  <a:lnTo>
                    <a:pt x="0" y="1099"/>
                  </a:lnTo>
                  <a:lnTo>
                    <a:pt x="0" y="1125"/>
                  </a:lnTo>
                  <a:lnTo>
                    <a:pt x="13" y="1153"/>
                  </a:lnTo>
                  <a:lnTo>
                    <a:pt x="13" y="1167"/>
                  </a:lnTo>
                  <a:lnTo>
                    <a:pt x="13" y="1195"/>
                  </a:lnTo>
                  <a:lnTo>
                    <a:pt x="13" y="1208"/>
                  </a:lnTo>
                  <a:lnTo>
                    <a:pt x="13" y="1236"/>
                  </a:lnTo>
                  <a:lnTo>
                    <a:pt x="0" y="1249"/>
                  </a:lnTo>
                  <a:lnTo>
                    <a:pt x="0" y="1264"/>
                  </a:lnTo>
                  <a:lnTo>
                    <a:pt x="0" y="1277"/>
                  </a:lnTo>
                  <a:lnTo>
                    <a:pt x="0" y="1290"/>
                  </a:lnTo>
                  <a:lnTo>
                    <a:pt x="0" y="1304"/>
                  </a:lnTo>
                  <a:lnTo>
                    <a:pt x="0" y="1318"/>
                  </a:lnTo>
                  <a:lnTo>
                    <a:pt x="0" y="1332"/>
                  </a:lnTo>
                  <a:lnTo>
                    <a:pt x="13" y="1345"/>
                  </a:lnTo>
                  <a:lnTo>
                    <a:pt x="13" y="1360"/>
                  </a:lnTo>
                  <a:lnTo>
                    <a:pt x="24" y="1360"/>
                  </a:lnTo>
                  <a:lnTo>
                    <a:pt x="24" y="1373"/>
                  </a:lnTo>
                  <a:lnTo>
                    <a:pt x="37" y="1386"/>
                  </a:lnTo>
                  <a:lnTo>
                    <a:pt x="37" y="1401"/>
                  </a:lnTo>
                  <a:lnTo>
                    <a:pt x="49" y="1401"/>
                  </a:lnTo>
                  <a:lnTo>
                    <a:pt x="37" y="1414"/>
                  </a:lnTo>
                  <a:lnTo>
                    <a:pt x="24" y="1414"/>
                  </a:lnTo>
                  <a:lnTo>
                    <a:pt x="24" y="1428"/>
                  </a:lnTo>
                  <a:lnTo>
                    <a:pt x="13" y="1428"/>
                  </a:lnTo>
                  <a:lnTo>
                    <a:pt x="13" y="1441"/>
                  </a:lnTo>
                  <a:lnTo>
                    <a:pt x="13" y="1455"/>
                  </a:lnTo>
                  <a:lnTo>
                    <a:pt x="13" y="1482"/>
                  </a:lnTo>
                  <a:lnTo>
                    <a:pt x="24" y="1497"/>
                  </a:lnTo>
                  <a:lnTo>
                    <a:pt x="37" y="1524"/>
                  </a:lnTo>
                  <a:lnTo>
                    <a:pt x="49" y="1538"/>
                  </a:lnTo>
                  <a:lnTo>
                    <a:pt x="60" y="1551"/>
                  </a:lnTo>
                  <a:lnTo>
                    <a:pt x="84" y="1565"/>
                  </a:lnTo>
                  <a:lnTo>
                    <a:pt x="97" y="1578"/>
                  </a:lnTo>
                  <a:lnTo>
                    <a:pt x="121" y="1593"/>
                  </a:lnTo>
                  <a:lnTo>
                    <a:pt x="144" y="1606"/>
                  </a:lnTo>
                  <a:lnTo>
                    <a:pt x="168" y="1606"/>
                  </a:lnTo>
                  <a:lnTo>
                    <a:pt x="193" y="1619"/>
                  </a:lnTo>
                  <a:lnTo>
                    <a:pt x="217" y="1634"/>
                  </a:lnTo>
                  <a:lnTo>
                    <a:pt x="228" y="1634"/>
                  </a:lnTo>
                  <a:lnTo>
                    <a:pt x="253" y="1647"/>
                  </a:lnTo>
                  <a:lnTo>
                    <a:pt x="265" y="1661"/>
                  </a:lnTo>
                  <a:lnTo>
                    <a:pt x="277" y="1661"/>
                  </a:lnTo>
                  <a:lnTo>
                    <a:pt x="277" y="1675"/>
                  </a:lnTo>
                  <a:lnTo>
                    <a:pt x="277" y="1689"/>
                  </a:lnTo>
                  <a:lnTo>
                    <a:pt x="265" y="1702"/>
                  </a:lnTo>
                  <a:lnTo>
                    <a:pt x="265" y="1715"/>
                  </a:lnTo>
                  <a:lnTo>
                    <a:pt x="253" y="1730"/>
                  </a:lnTo>
                  <a:lnTo>
                    <a:pt x="253" y="1743"/>
                  </a:lnTo>
                  <a:lnTo>
                    <a:pt x="241" y="1758"/>
                  </a:lnTo>
                  <a:lnTo>
                    <a:pt x="241" y="1771"/>
                  </a:lnTo>
                  <a:lnTo>
                    <a:pt x="228" y="1771"/>
                  </a:lnTo>
                  <a:lnTo>
                    <a:pt x="217" y="1784"/>
                  </a:lnTo>
                  <a:lnTo>
                    <a:pt x="204" y="1784"/>
                  </a:lnTo>
                  <a:lnTo>
                    <a:pt x="204" y="1798"/>
                  </a:lnTo>
                  <a:lnTo>
                    <a:pt x="193" y="1812"/>
                  </a:lnTo>
                  <a:lnTo>
                    <a:pt x="193" y="1826"/>
                  </a:lnTo>
                  <a:lnTo>
                    <a:pt x="193" y="1839"/>
                  </a:lnTo>
                  <a:lnTo>
                    <a:pt x="193" y="1854"/>
                  </a:lnTo>
                  <a:lnTo>
                    <a:pt x="181" y="1854"/>
                  </a:lnTo>
                  <a:lnTo>
                    <a:pt x="168" y="1867"/>
                  </a:lnTo>
                  <a:lnTo>
                    <a:pt x="157" y="1880"/>
                  </a:lnTo>
                  <a:lnTo>
                    <a:pt x="157" y="1895"/>
                  </a:lnTo>
                  <a:lnTo>
                    <a:pt x="144" y="1908"/>
                  </a:lnTo>
                  <a:lnTo>
                    <a:pt x="144" y="1922"/>
                  </a:lnTo>
                  <a:lnTo>
                    <a:pt x="144" y="1949"/>
                  </a:lnTo>
                  <a:lnTo>
                    <a:pt x="144" y="1963"/>
                  </a:lnTo>
                  <a:lnTo>
                    <a:pt x="121" y="1976"/>
                  </a:lnTo>
                  <a:lnTo>
                    <a:pt x="121" y="2004"/>
                  </a:lnTo>
                  <a:lnTo>
                    <a:pt x="109" y="2032"/>
                  </a:lnTo>
                  <a:lnTo>
                    <a:pt x="109" y="2059"/>
                  </a:lnTo>
                  <a:lnTo>
                    <a:pt x="121" y="2072"/>
                  </a:lnTo>
                  <a:lnTo>
                    <a:pt x="133" y="2072"/>
                  </a:lnTo>
                  <a:lnTo>
                    <a:pt x="144" y="2072"/>
                  </a:lnTo>
                  <a:lnTo>
                    <a:pt x="168" y="2059"/>
                  </a:lnTo>
                  <a:lnTo>
                    <a:pt x="181" y="2059"/>
                  </a:lnTo>
                  <a:lnTo>
                    <a:pt x="193" y="2059"/>
                  </a:lnTo>
                  <a:lnTo>
                    <a:pt x="204" y="2059"/>
                  </a:lnTo>
                  <a:lnTo>
                    <a:pt x="228" y="2072"/>
                  </a:lnTo>
                  <a:lnTo>
                    <a:pt x="241" y="2072"/>
                  </a:lnTo>
                  <a:lnTo>
                    <a:pt x="253" y="2072"/>
                  </a:lnTo>
                  <a:lnTo>
                    <a:pt x="265" y="2072"/>
                  </a:lnTo>
                  <a:lnTo>
                    <a:pt x="277" y="2059"/>
                  </a:lnTo>
                  <a:lnTo>
                    <a:pt x="288" y="2059"/>
                  </a:lnTo>
                  <a:lnTo>
                    <a:pt x="301" y="2059"/>
                  </a:lnTo>
                  <a:lnTo>
                    <a:pt x="325" y="2059"/>
                  </a:lnTo>
                  <a:lnTo>
                    <a:pt x="337" y="2059"/>
                  </a:lnTo>
                  <a:lnTo>
                    <a:pt x="348" y="2059"/>
                  </a:lnTo>
                  <a:lnTo>
                    <a:pt x="361" y="2072"/>
                  </a:lnTo>
                  <a:lnTo>
                    <a:pt x="385" y="2087"/>
                  </a:lnTo>
                  <a:lnTo>
                    <a:pt x="397" y="2100"/>
                  </a:lnTo>
                  <a:lnTo>
                    <a:pt x="409" y="2113"/>
                  </a:lnTo>
                  <a:lnTo>
                    <a:pt x="432" y="2128"/>
                  </a:lnTo>
                  <a:lnTo>
                    <a:pt x="445" y="2141"/>
                  </a:lnTo>
                  <a:lnTo>
                    <a:pt x="445" y="2169"/>
                  </a:lnTo>
                </a:path>
              </a:pathLst>
            </a:custGeom>
            <a:solidFill>
              <a:srgbClr val="B7DBFF"/>
            </a:solidFill>
            <a:ln w="0">
              <a:solidFill>
                <a:srgbClr val="000000"/>
              </a:solidFill>
              <a:round/>
              <a:headEnd/>
              <a:tailEnd/>
            </a:ln>
          </p:spPr>
          <p:txBody>
            <a:bodyPr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smtClean="0">
                <a:ln>
                  <a:noFill/>
                </a:ln>
                <a:solidFill>
                  <a:srgbClr val="000000"/>
                </a:solidFill>
                <a:effectLst/>
                <a:uLnTx/>
                <a:uFillTx/>
                <a:latin typeface="Arial" charset="0"/>
              </a:endParaRPr>
            </a:p>
          </p:txBody>
        </p:sp>
        <p:sp>
          <p:nvSpPr>
            <p:cNvPr id="367" name="Oval 106"/>
            <p:cNvSpPr>
              <a:spLocks noChangeArrowheads="1"/>
            </p:cNvSpPr>
            <p:nvPr/>
          </p:nvSpPr>
          <p:spPr bwMode="auto">
            <a:xfrm>
              <a:off x="10074175" y="5160963"/>
              <a:ext cx="295275" cy="363537"/>
            </a:xfrm>
            <a:prstGeom prst="ellipse">
              <a:avLst/>
            </a:prstGeom>
            <a:solidFill>
              <a:srgbClr val="8CC68C"/>
            </a:solidFill>
            <a:ln w="76200">
              <a:solidFill>
                <a:srgbClr val="00FF00"/>
              </a:solidFill>
              <a:round/>
              <a:headEnd/>
              <a:tailEnd/>
            </a:ln>
          </p:spPr>
          <p:txBody>
            <a:bodyPr lIns="18000" tIns="43200" rIns="18000" bIns="43200"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800" b="1" i="0" u="none" strike="noStrike" kern="0" cap="none" spc="0" normalizeH="0" baseline="0" noProof="0" dirty="0" smtClean="0">
                <a:ln>
                  <a:noFill/>
                </a:ln>
                <a:solidFill>
                  <a:srgbClr val="7D0C00"/>
                </a:solidFill>
                <a:effectLst/>
                <a:uLnTx/>
                <a:uFillTx/>
                <a:latin typeface="Arial" charset="0"/>
              </a:endParaRPr>
            </a:p>
          </p:txBody>
        </p:sp>
        <p:sp>
          <p:nvSpPr>
            <p:cNvPr id="368" name="Oval 107"/>
            <p:cNvSpPr>
              <a:spLocks noChangeArrowheads="1"/>
            </p:cNvSpPr>
            <p:nvPr/>
          </p:nvSpPr>
          <p:spPr bwMode="auto">
            <a:xfrm>
              <a:off x="10123388" y="5199063"/>
              <a:ext cx="195262" cy="300037"/>
            </a:xfrm>
            <a:prstGeom prst="ellipse">
              <a:avLst/>
            </a:prstGeom>
            <a:solidFill>
              <a:srgbClr val="8CC68C"/>
            </a:solidFill>
            <a:ln w="28575">
              <a:solidFill>
                <a:srgbClr val="B7DBFF"/>
              </a:solidFill>
              <a:round/>
              <a:headEnd/>
              <a:tailEnd/>
            </a:ln>
          </p:spPr>
          <p:txBody>
            <a:bodyPr lIns="90000" tIns="43200" rIns="90000" bIns="43200"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Arial" charset="0"/>
              </a:endParaRPr>
            </a:p>
          </p:txBody>
        </p:sp>
        <p:sp>
          <p:nvSpPr>
            <p:cNvPr id="369" name="Oval 110"/>
            <p:cNvSpPr>
              <a:spLocks noChangeArrowheads="1"/>
            </p:cNvSpPr>
            <p:nvPr/>
          </p:nvSpPr>
          <p:spPr bwMode="auto">
            <a:xfrm>
              <a:off x="9348688" y="5672138"/>
              <a:ext cx="204787" cy="307975"/>
            </a:xfrm>
            <a:prstGeom prst="ellipse">
              <a:avLst/>
            </a:prstGeom>
            <a:solidFill>
              <a:srgbClr val="B7DBFF"/>
            </a:solidFill>
            <a:ln w="38100">
              <a:solidFill>
                <a:srgbClr val="003366"/>
              </a:solidFill>
              <a:round/>
              <a:headEnd/>
              <a:tailEnd/>
            </a:ln>
          </p:spPr>
          <p:txBody>
            <a:bodyPr lIns="90000" tIns="43200" rIns="90000" bIns="43200"/>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800" b="1" i="0" u="none" strike="noStrike" kern="0" cap="none" spc="0" normalizeH="0" baseline="0" noProof="0" dirty="0" smtClean="0">
                <a:ln>
                  <a:noFill/>
                </a:ln>
                <a:solidFill>
                  <a:srgbClr val="7D0C00"/>
                </a:solidFill>
                <a:effectLst/>
                <a:uLnTx/>
                <a:uFillTx/>
                <a:latin typeface="Arial" charset="0"/>
              </a:endParaRPr>
            </a:p>
          </p:txBody>
        </p:sp>
        <p:sp>
          <p:nvSpPr>
            <p:cNvPr id="370" name="Line 111"/>
            <p:cNvSpPr>
              <a:spLocks noChangeShapeType="1"/>
            </p:cNvSpPr>
            <p:nvPr/>
          </p:nvSpPr>
          <p:spPr bwMode="auto">
            <a:xfrm>
              <a:off x="8667650" y="5607050"/>
              <a:ext cx="696913" cy="188913"/>
            </a:xfrm>
            <a:prstGeom prst="line">
              <a:avLst/>
            </a:prstGeom>
            <a:noFill/>
            <a:ln w="38100">
              <a:solidFill>
                <a:srgbClr val="003366"/>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71" name="Rectangle 112"/>
            <p:cNvSpPr>
              <a:spLocks noChangeArrowheads="1"/>
            </p:cNvSpPr>
            <p:nvPr/>
          </p:nvSpPr>
          <p:spPr bwMode="auto">
            <a:xfrm>
              <a:off x="8186637" y="5426075"/>
              <a:ext cx="1081087" cy="441241"/>
            </a:xfrm>
            <a:prstGeom prst="rect">
              <a:avLst/>
            </a:prstGeom>
            <a:noFill/>
            <a:ln w="12700">
              <a:noFill/>
              <a:miter lim="800000"/>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800" b="1" i="0" u="none" strike="noStrike" kern="0" cap="none" spc="0" normalizeH="0" baseline="0" noProof="0" dirty="0" smtClean="0">
                  <a:ln>
                    <a:noFill/>
                  </a:ln>
                  <a:solidFill>
                    <a:srgbClr val="000000"/>
                  </a:solidFill>
                  <a:effectLst/>
                  <a:uLnTx/>
                  <a:uFillTx/>
                  <a:latin typeface="Arial" charset="0"/>
                </a:rPr>
                <a:t>America, Europe</a:t>
              </a:r>
            </a:p>
          </p:txBody>
        </p:sp>
        <p:sp>
          <p:nvSpPr>
            <p:cNvPr id="372" name="Line 119"/>
            <p:cNvSpPr>
              <a:spLocks noChangeShapeType="1"/>
            </p:cNvSpPr>
            <p:nvPr/>
          </p:nvSpPr>
          <p:spPr bwMode="auto">
            <a:xfrm flipH="1">
              <a:off x="10240863" y="5499100"/>
              <a:ext cx="28575" cy="666750"/>
            </a:xfrm>
            <a:prstGeom prst="line">
              <a:avLst/>
            </a:prstGeom>
            <a:noFill/>
            <a:ln w="38100">
              <a:solidFill>
                <a:srgbClr val="FFFFFF"/>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73" name="Line 120"/>
            <p:cNvSpPr>
              <a:spLocks noChangeShapeType="1"/>
            </p:cNvSpPr>
            <p:nvPr/>
          </p:nvSpPr>
          <p:spPr bwMode="auto">
            <a:xfrm>
              <a:off x="10248800" y="5553075"/>
              <a:ext cx="273050" cy="493713"/>
            </a:xfrm>
            <a:prstGeom prst="line">
              <a:avLst/>
            </a:prstGeom>
            <a:noFill/>
            <a:ln w="76200">
              <a:solidFill>
                <a:srgbClr val="00FF00"/>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74" name="Rectangle 121"/>
            <p:cNvSpPr>
              <a:spLocks noChangeArrowheads="1"/>
            </p:cNvSpPr>
            <p:nvPr/>
          </p:nvSpPr>
          <p:spPr bwMode="auto">
            <a:xfrm>
              <a:off x="9436000" y="6200775"/>
              <a:ext cx="1082675" cy="278341"/>
            </a:xfrm>
            <a:prstGeom prst="rect">
              <a:avLst/>
            </a:prstGeom>
            <a:noFill/>
            <a:ln w="12700">
              <a:noFill/>
              <a:miter lim="800000"/>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800" b="1" i="0" u="none" strike="noStrike" kern="0" cap="none" spc="0" normalizeH="0" baseline="0" noProof="0" dirty="0" smtClean="0">
                  <a:ln>
                    <a:noFill/>
                  </a:ln>
                  <a:solidFill>
                    <a:srgbClr val="000000"/>
                  </a:solidFill>
                  <a:effectLst/>
                  <a:uLnTx/>
                  <a:uFillTx/>
                  <a:latin typeface="Arial" charset="0"/>
                </a:rPr>
                <a:t>Morocco</a:t>
              </a:r>
            </a:p>
          </p:txBody>
        </p:sp>
        <p:sp>
          <p:nvSpPr>
            <p:cNvPr id="375" name="Rectangle 122"/>
            <p:cNvSpPr>
              <a:spLocks noChangeArrowheads="1"/>
            </p:cNvSpPr>
            <p:nvPr/>
          </p:nvSpPr>
          <p:spPr bwMode="auto">
            <a:xfrm>
              <a:off x="10113863" y="6053138"/>
              <a:ext cx="1082675" cy="278341"/>
            </a:xfrm>
            <a:prstGeom prst="rect">
              <a:avLst/>
            </a:prstGeom>
            <a:noFill/>
            <a:ln w="12700">
              <a:noFill/>
              <a:miter lim="800000"/>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800" b="1" i="0" u="none" strike="noStrike" kern="0" cap="none" spc="0" normalizeH="0" baseline="0" noProof="0" dirty="0" smtClean="0">
                  <a:ln>
                    <a:noFill/>
                  </a:ln>
                  <a:solidFill>
                    <a:srgbClr val="000000"/>
                  </a:solidFill>
                  <a:effectLst/>
                  <a:uLnTx/>
                  <a:uFillTx/>
                  <a:latin typeface="Arial" charset="0"/>
                </a:rPr>
                <a:t>Africa</a:t>
              </a:r>
            </a:p>
          </p:txBody>
        </p:sp>
        <p:grpSp>
          <p:nvGrpSpPr>
            <p:cNvPr id="376" name="Group 125"/>
            <p:cNvGrpSpPr>
              <a:grpSpLocks/>
            </p:cNvGrpSpPr>
            <p:nvPr/>
          </p:nvGrpSpPr>
          <p:grpSpPr bwMode="auto">
            <a:xfrm>
              <a:off x="9775725" y="4413250"/>
              <a:ext cx="307975" cy="377825"/>
              <a:chOff x="5538" y="2335"/>
              <a:chExt cx="194" cy="238"/>
            </a:xfrm>
          </p:grpSpPr>
          <p:sp>
            <p:nvSpPr>
              <p:cNvPr id="401" name="Oval 126"/>
              <p:cNvSpPr>
                <a:spLocks noChangeArrowheads="1"/>
              </p:cNvSpPr>
              <p:nvPr/>
            </p:nvSpPr>
            <p:spPr bwMode="auto">
              <a:xfrm>
                <a:off x="5578" y="2358"/>
                <a:ext cx="123" cy="189"/>
              </a:xfrm>
              <a:prstGeom prst="ellipse">
                <a:avLst/>
              </a:prstGeom>
              <a:solidFill>
                <a:srgbClr val="B7DBFF"/>
              </a:solidFill>
              <a:ln w="28575">
                <a:solidFill>
                  <a:srgbClr val="FF3300"/>
                </a:solidFill>
                <a:round/>
                <a:headEnd/>
                <a:tailEnd/>
              </a:ln>
            </p:spPr>
            <p:txBody>
              <a:bodyPr lIns="90000" tIns="43200" rIns="90000" bIns="43200"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Arial" charset="0"/>
                </a:endParaRPr>
              </a:p>
            </p:txBody>
          </p:sp>
          <p:sp>
            <p:nvSpPr>
              <p:cNvPr id="402" name="Oval 127"/>
              <p:cNvSpPr>
                <a:spLocks noChangeArrowheads="1"/>
              </p:cNvSpPr>
              <p:nvPr/>
            </p:nvSpPr>
            <p:spPr bwMode="auto">
              <a:xfrm>
                <a:off x="5538" y="2335"/>
                <a:ext cx="194" cy="238"/>
              </a:xfrm>
              <a:prstGeom prst="ellipse">
                <a:avLst/>
              </a:prstGeom>
              <a:solidFill>
                <a:srgbClr val="B7DBFF"/>
              </a:solidFill>
              <a:ln w="76200">
                <a:solidFill>
                  <a:srgbClr val="000000"/>
                </a:solidFill>
                <a:round/>
                <a:headEnd/>
                <a:tailEnd/>
              </a:ln>
            </p:spPr>
            <p:txBody>
              <a:bodyPr lIns="18000" tIns="43200" rIns="18000" bIns="43200"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800" b="1" i="0" u="none" strike="noStrike" kern="0" cap="none" spc="0" normalizeH="0" baseline="0" noProof="0" dirty="0" smtClean="0">
                  <a:ln>
                    <a:noFill/>
                  </a:ln>
                  <a:solidFill>
                    <a:srgbClr val="7D0C00"/>
                  </a:solidFill>
                  <a:effectLst/>
                  <a:uLnTx/>
                  <a:uFillTx/>
                  <a:latin typeface="Arial" charset="0"/>
                </a:endParaRPr>
              </a:p>
            </p:txBody>
          </p:sp>
        </p:grpSp>
        <p:sp>
          <p:nvSpPr>
            <p:cNvPr id="377" name="Oval 130"/>
            <p:cNvSpPr>
              <a:spLocks noChangeArrowheads="1"/>
            </p:cNvSpPr>
            <p:nvPr/>
          </p:nvSpPr>
          <p:spPr bwMode="auto">
            <a:xfrm>
              <a:off x="10555188" y="4668838"/>
              <a:ext cx="174625" cy="176212"/>
            </a:xfrm>
            <a:prstGeom prst="ellipse">
              <a:avLst/>
            </a:prstGeom>
            <a:solidFill>
              <a:srgbClr val="8CC68C"/>
            </a:solidFill>
            <a:ln w="38100">
              <a:solidFill>
                <a:srgbClr val="B7DBFF"/>
              </a:solidFill>
              <a:round/>
              <a:headEnd/>
              <a:tailEnd/>
            </a:ln>
          </p:spPr>
          <p:txBody>
            <a:bodyPr lIns="90000" tIns="43200" rIns="90000" bIns="43200"/>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800" b="1" i="0" u="none" strike="noStrike" kern="0" cap="none" spc="0" normalizeH="0" baseline="0" noProof="0" dirty="0" smtClean="0">
                <a:ln>
                  <a:noFill/>
                </a:ln>
                <a:solidFill>
                  <a:srgbClr val="7D0C00"/>
                </a:solidFill>
                <a:effectLst/>
                <a:uLnTx/>
                <a:uFillTx/>
                <a:latin typeface="Arial" charset="0"/>
              </a:endParaRPr>
            </a:p>
          </p:txBody>
        </p:sp>
        <p:sp>
          <p:nvSpPr>
            <p:cNvPr id="378" name="Oval 131"/>
            <p:cNvSpPr>
              <a:spLocks noChangeArrowheads="1"/>
            </p:cNvSpPr>
            <p:nvPr/>
          </p:nvSpPr>
          <p:spPr bwMode="auto">
            <a:xfrm>
              <a:off x="10931425" y="4729163"/>
              <a:ext cx="204788" cy="234950"/>
            </a:xfrm>
            <a:prstGeom prst="ellipse">
              <a:avLst/>
            </a:prstGeom>
            <a:solidFill>
              <a:srgbClr val="B7DBFF"/>
            </a:solidFill>
            <a:ln w="38100">
              <a:solidFill>
                <a:srgbClr val="FF3300"/>
              </a:solidFill>
              <a:round/>
              <a:headEnd/>
              <a:tailEnd/>
            </a:ln>
          </p:spPr>
          <p:txBody>
            <a:bodyPr lIns="90000" tIns="43200" rIns="90000" bIns="43200"/>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800" b="1" i="0" u="none" strike="noStrike" kern="0" cap="none" spc="0" normalizeH="0" baseline="0" noProof="0" dirty="0" smtClean="0">
                <a:ln>
                  <a:noFill/>
                </a:ln>
                <a:solidFill>
                  <a:srgbClr val="7D0C00"/>
                </a:solidFill>
                <a:effectLst/>
                <a:uLnTx/>
                <a:uFillTx/>
                <a:latin typeface="Arial" charset="0"/>
              </a:endParaRPr>
            </a:p>
          </p:txBody>
        </p:sp>
        <p:sp>
          <p:nvSpPr>
            <p:cNvPr id="379" name="Line 132"/>
            <p:cNvSpPr>
              <a:spLocks noChangeShapeType="1"/>
            </p:cNvSpPr>
            <p:nvPr/>
          </p:nvSpPr>
          <p:spPr bwMode="auto">
            <a:xfrm>
              <a:off x="10618688" y="4352925"/>
              <a:ext cx="0" cy="319088"/>
            </a:xfrm>
            <a:prstGeom prst="line">
              <a:avLst/>
            </a:prstGeom>
            <a:noFill/>
            <a:ln w="76200">
              <a:solidFill>
                <a:srgbClr val="FFFF66"/>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0" name="Line 133"/>
            <p:cNvSpPr>
              <a:spLocks noChangeShapeType="1"/>
            </p:cNvSpPr>
            <p:nvPr/>
          </p:nvSpPr>
          <p:spPr bwMode="auto">
            <a:xfrm>
              <a:off x="10685363" y="4362450"/>
              <a:ext cx="0" cy="319088"/>
            </a:xfrm>
            <a:prstGeom prst="line">
              <a:avLst/>
            </a:prstGeom>
            <a:noFill/>
            <a:ln w="38100">
              <a:solidFill>
                <a:srgbClr val="66FF33"/>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1" name="Line 134"/>
            <p:cNvSpPr>
              <a:spLocks noChangeShapeType="1"/>
            </p:cNvSpPr>
            <p:nvPr/>
          </p:nvSpPr>
          <p:spPr bwMode="auto">
            <a:xfrm flipH="1">
              <a:off x="11098113" y="4371975"/>
              <a:ext cx="319087" cy="406400"/>
            </a:xfrm>
            <a:prstGeom prst="line">
              <a:avLst/>
            </a:prstGeom>
            <a:noFill/>
            <a:ln w="76200">
              <a:solidFill>
                <a:srgbClr val="FF3300"/>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nvGrpSpPr>
            <p:cNvPr id="382" name="Group 135"/>
            <p:cNvGrpSpPr>
              <a:grpSpLocks/>
            </p:cNvGrpSpPr>
            <p:nvPr/>
          </p:nvGrpSpPr>
          <p:grpSpPr bwMode="auto">
            <a:xfrm rot="-1300320">
              <a:off x="10601225" y="4865688"/>
              <a:ext cx="968375" cy="604837"/>
              <a:chOff x="5210" y="3143"/>
              <a:chExt cx="635" cy="419"/>
            </a:xfrm>
          </p:grpSpPr>
          <p:sp>
            <p:nvSpPr>
              <p:cNvPr id="398" name="Line 136"/>
              <p:cNvSpPr>
                <a:spLocks noChangeShapeType="1"/>
              </p:cNvSpPr>
              <p:nvPr/>
            </p:nvSpPr>
            <p:spPr bwMode="auto">
              <a:xfrm flipH="1" flipV="1">
                <a:off x="5258" y="3143"/>
                <a:ext cx="587" cy="370"/>
              </a:xfrm>
              <a:prstGeom prst="line">
                <a:avLst/>
              </a:prstGeom>
              <a:noFill/>
              <a:ln w="85725">
                <a:solidFill>
                  <a:srgbClr val="FF3300"/>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9" name="Line 137"/>
              <p:cNvSpPr>
                <a:spLocks noChangeShapeType="1"/>
              </p:cNvSpPr>
              <p:nvPr/>
            </p:nvSpPr>
            <p:spPr bwMode="auto">
              <a:xfrm flipH="1" flipV="1">
                <a:off x="5210" y="3191"/>
                <a:ext cx="588" cy="371"/>
              </a:xfrm>
              <a:prstGeom prst="line">
                <a:avLst/>
              </a:prstGeom>
              <a:noFill/>
              <a:ln w="85725">
                <a:solidFill>
                  <a:srgbClr val="996633"/>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00" name="Line 138"/>
              <p:cNvSpPr>
                <a:spLocks noChangeShapeType="1"/>
              </p:cNvSpPr>
              <p:nvPr/>
            </p:nvSpPr>
            <p:spPr bwMode="auto">
              <a:xfrm flipH="1" flipV="1">
                <a:off x="5227" y="3159"/>
                <a:ext cx="587" cy="370"/>
              </a:xfrm>
              <a:prstGeom prst="line">
                <a:avLst/>
              </a:prstGeom>
              <a:noFill/>
              <a:ln w="28575">
                <a:solidFill>
                  <a:srgbClr val="66FF33"/>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sp>
          <p:nvSpPr>
            <p:cNvPr id="383" name="Line 139"/>
            <p:cNvSpPr>
              <a:spLocks noChangeShapeType="1"/>
            </p:cNvSpPr>
            <p:nvPr/>
          </p:nvSpPr>
          <p:spPr bwMode="auto">
            <a:xfrm flipH="1" flipV="1">
              <a:off x="8854975" y="4537075"/>
              <a:ext cx="928688" cy="57150"/>
            </a:xfrm>
            <a:prstGeom prst="line">
              <a:avLst/>
            </a:prstGeom>
            <a:noFill/>
            <a:ln w="76200">
              <a:solidFill>
                <a:srgbClr val="000000"/>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4" name="Line 140"/>
            <p:cNvSpPr>
              <a:spLocks noChangeShapeType="1"/>
            </p:cNvSpPr>
            <p:nvPr/>
          </p:nvSpPr>
          <p:spPr bwMode="auto">
            <a:xfrm>
              <a:off x="10023375" y="4791075"/>
              <a:ext cx="160338" cy="363538"/>
            </a:xfrm>
            <a:prstGeom prst="line">
              <a:avLst/>
            </a:prstGeom>
            <a:noFill/>
            <a:ln w="38100">
              <a:solidFill>
                <a:srgbClr val="66FF33"/>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5" name="Rectangle 141"/>
            <p:cNvSpPr>
              <a:spLocks noChangeArrowheads="1"/>
            </p:cNvSpPr>
            <p:nvPr/>
          </p:nvSpPr>
          <p:spPr bwMode="auto">
            <a:xfrm>
              <a:off x="8175525" y="4419600"/>
              <a:ext cx="1082675" cy="278341"/>
            </a:xfrm>
            <a:prstGeom prst="rect">
              <a:avLst/>
            </a:prstGeom>
            <a:noFill/>
            <a:ln w="12700">
              <a:noFill/>
              <a:miter lim="800000"/>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800" b="1" i="0" u="none" strike="noStrike" kern="0" cap="none" spc="0" normalizeH="0" baseline="0" noProof="0" dirty="0" smtClean="0">
                  <a:ln>
                    <a:noFill/>
                  </a:ln>
                  <a:solidFill>
                    <a:srgbClr val="000000"/>
                  </a:solidFill>
                  <a:effectLst/>
                  <a:uLnTx/>
                  <a:uFillTx/>
                  <a:latin typeface="Arial" charset="0"/>
                </a:rPr>
                <a:t>America</a:t>
              </a:r>
            </a:p>
          </p:txBody>
        </p:sp>
        <p:sp>
          <p:nvSpPr>
            <p:cNvPr id="386" name="Line 157"/>
            <p:cNvSpPr>
              <a:spLocks noChangeShapeType="1"/>
            </p:cNvSpPr>
            <p:nvPr/>
          </p:nvSpPr>
          <p:spPr bwMode="auto">
            <a:xfrm>
              <a:off x="9013725" y="5014913"/>
              <a:ext cx="1046163" cy="220662"/>
            </a:xfrm>
            <a:prstGeom prst="line">
              <a:avLst/>
            </a:prstGeom>
            <a:noFill/>
            <a:ln w="76200">
              <a:solidFill>
                <a:srgbClr val="66FF33"/>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7" name="Line 158"/>
            <p:cNvSpPr>
              <a:spLocks noChangeShapeType="1"/>
            </p:cNvSpPr>
            <p:nvPr/>
          </p:nvSpPr>
          <p:spPr bwMode="auto">
            <a:xfrm>
              <a:off x="8994675" y="4938713"/>
              <a:ext cx="1147763" cy="263525"/>
            </a:xfrm>
            <a:prstGeom prst="line">
              <a:avLst/>
            </a:prstGeom>
            <a:noFill/>
            <a:ln w="38100">
              <a:solidFill>
                <a:srgbClr val="FF3300"/>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8" name="Rectangle 159"/>
            <p:cNvSpPr>
              <a:spLocks noChangeArrowheads="1"/>
            </p:cNvSpPr>
            <p:nvPr/>
          </p:nvSpPr>
          <p:spPr bwMode="auto">
            <a:xfrm>
              <a:off x="8143775" y="4872039"/>
              <a:ext cx="1082675" cy="278341"/>
            </a:xfrm>
            <a:prstGeom prst="rect">
              <a:avLst/>
            </a:prstGeom>
            <a:noFill/>
            <a:ln w="12700">
              <a:noFill/>
              <a:miter lim="800000"/>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800" b="1" i="0" u="none" strike="noStrike" kern="0" cap="none" spc="0" normalizeH="0" baseline="0" noProof="0" dirty="0" smtClean="0">
                  <a:ln>
                    <a:noFill/>
                  </a:ln>
                  <a:solidFill>
                    <a:srgbClr val="000000"/>
                  </a:solidFill>
                  <a:effectLst/>
                  <a:uLnTx/>
                  <a:uFillTx/>
                  <a:latin typeface="Arial" charset="0"/>
                </a:rPr>
                <a:t>Nth America</a:t>
              </a:r>
            </a:p>
          </p:txBody>
        </p:sp>
        <p:sp>
          <p:nvSpPr>
            <p:cNvPr id="389" name="Rectangle 160"/>
            <p:cNvSpPr>
              <a:spLocks noChangeArrowheads="1"/>
            </p:cNvSpPr>
            <p:nvPr/>
          </p:nvSpPr>
          <p:spPr bwMode="auto">
            <a:xfrm>
              <a:off x="8143775" y="5110163"/>
              <a:ext cx="1082675" cy="278341"/>
            </a:xfrm>
            <a:prstGeom prst="rect">
              <a:avLst/>
            </a:prstGeom>
            <a:noFill/>
            <a:ln w="12700">
              <a:noFill/>
              <a:miter lim="800000"/>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800" b="1" i="0" u="none" strike="noStrike" kern="0" cap="none" spc="0" normalizeH="0" baseline="0" noProof="0" dirty="0" smtClean="0">
                  <a:ln>
                    <a:noFill/>
                  </a:ln>
                  <a:solidFill>
                    <a:srgbClr val="000000"/>
                  </a:solidFill>
                  <a:effectLst/>
                  <a:uLnTx/>
                  <a:uFillTx/>
                  <a:latin typeface="Arial" charset="0"/>
                </a:rPr>
                <a:t>Sth America</a:t>
              </a:r>
            </a:p>
          </p:txBody>
        </p:sp>
        <p:sp>
          <p:nvSpPr>
            <p:cNvPr id="390" name="Line 161"/>
            <p:cNvSpPr>
              <a:spLocks noChangeShapeType="1"/>
            </p:cNvSpPr>
            <p:nvPr/>
          </p:nvSpPr>
          <p:spPr bwMode="auto">
            <a:xfrm>
              <a:off x="9037538" y="5199063"/>
              <a:ext cx="1016000" cy="131762"/>
            </a:xfrm>
            <a:prstGeom prst="line">
              <a:avLst/>
            </a:prstGeom>
            <a:noFill/>
            <a:ln w="76200">
              <a:solidFill>
                <a:srgbClr val="66FF33"/>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1" name="Line 162"/>
            <p:cNvSpPr>
              <a:spLocks noChangeShapeType="1"/>
            </p:cNvSpPr>
            <p:nvPr/>
          </p:nvSpPr>
          <p:spPr bwMode="auto">
            <a:xfrm>
              <a:off x="9061350" y="5251450"/>
              <a:ext cx="1016000" cy="131763"/>
            </a:xfrm>
            <a:prstGeom prst="line">
              <a:avLst/>
            </a:prstGeom>
            <a:noFill/>
            <a:ln w="38100">
              <a:solidFill>
                <a:srgbClr val="FF3300"/>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2" name="Line 163"/>
            <p:cNvSpPr>
              <a:spLocks noChangeShapeType="1"/>
            </p:cNvSpPr>
            <p:nvPr/>
          </p:nvSpPr>
          <p:spPr bwMode="auto">
            <a:xfrm>
              <a:off x="9085163" y="5289550"/>
              <a:ext cx="1016000" cy="131763"/>
            </a:xfrm>
            <a:prstGeom prst="line">
              <a:avLst/>
            </a:prstGeom>
            <a:noFill/>
            <a:ln w="76200">
              <a:solidFill>
                <a:srgbClr val="003366"/>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nvGrpSpPr>
            <p:cNvPr id="393" name="Group 164"/>
            <p:cNvGrpSpPr>
              <a:grpSpLocks/>
            </p:cNvGrpSpPr>
            <p:nvPr/>
          </p:nvGrpSpPr>
          <p:grpSpPr bwMode="auto">
            <a:xfrm flipH="1" flipV="1">
              <a:off x="10293250" y="5387975"/>
              <a:ext cx="944563" cy="284163"/>
              <a:chOff x="4346" y="3182"/>
              <a:chExt cx="722" cy="187"/>
            </a:xfrm>
          </p:grpSpPr>
          <p:sp>
            <p:nvSpPr>
              <p:cNvPr id="396" name="Line 165"/>
              <p:cNvSpPr>
                <a:spLocks noChangeShapeType="1"/>
              </p:cNvSpPr>
              <p:nvPr/>
            </p:nvSpPr>
            <p:spPr bwMode="auto">
              <a:xfrm>
                <a:off x="4358" y="3230"/>
                <a:ext cx="659" cy="139"/>
              </a:xfrm>
              <a:prstGeom prst="line">
                <a:avLst/>
              </a:prstGeom>
              <a:noFill/>
              <a:ln w="76200">
                <a:solidFill>
                  <a:srgbClr val="66FF33"/>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7" name="Line 166"/>
              <p:cNvSpPr>
                <a:spLocks noChangeShapeType="1"/>
              </p:cNvSpPr>
              <p:nvPr/>
            </p:nvSpPr>
            <p:spPr bwMode="auto">
              <a:xfrm>
                <a:off x="4346" y="3182"/>
                <a:ext cx="722" cy="166"/>
              </a:xfrm>
              <a:prstGeom prst="line">
                <a:avLst/>
              </a:prstGeom>
              <a:noFill/>
              <a:ln w="38100">
                <a:solidFill>
                  <a:srgbClr val="FF3300"/>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sp>
          <p:nvSpPr>
            <p:cNvPr id="394" name="Rectangle 167"/>
            <p:cNvSpPr>
              <a:spLocks noChangeArrowheads="1"/>
            </p:cNvSpPr>
            <p:nvPr/>
          </p:nvSpPr>
          <p:spPr bwMode="auto">
            <a:xfrm>
              <a:off x="11179076" y="5589588"/>
              <a:ext cx="501649" cy="278341"/>
            </a:xfrm>
            <a:prstGeom prst="rect">
              <a:avLst/>
            </a:prstGeom>
            <a:noFill/>
            <a:ln w="12700">
              <a:noFill/>
              <a:miter lim="800000"/>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800" b="1" i="0" u="none" strike="noStrike" kern="0" cap="none" spc="0" normalizeH="0" baseline="0" noProof="0" dirty="0" smtClean="0">
                  <a:ln>
                    <a:noFill/>
                  </a:ln>
                  <a:solidFill>
                    <a:srgbClr val="000000"/>
                  </a:solidFill>
                  <a:effectLst/>
                  <a:uLnTx/>
                  <a:uFillTx/>
                  <a:latin typeface="Arial" charset="0"/>
                </a:rPr>
                <a:t>Asia</a:t>
              </a:r>
            </a:p>
          </p:txBody>
        </p:sp>
        <p:sp>
          <p:nvSpPr>
            <p:cNvPr id="395" name="Line 183"/>
            <p:cNvSpPr>
              <a:spLocks noChangeShapeType="1"/>
            </p:cNvSpPr>
            <p:nvPr/>
          </p:nvSpPr>
          <p:spPr bwMode="auto">
            <a:xfrm>
              <a:off x="9051825" y="4979988"/>
              <a:ext cx="1477963" cy="58737"/>
            </a:xfrm>
            <a:prstGeom prst="line">
              <a:avLst/>
            </a:prstGeom>
            <a:noFill/>
            <a:ln w="38100">
              <a:solidFill>
                <a:srgbClr val="660066"/>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grpSp>
        <p:nvGrpSpPr>
          <p:cNvPr id="403" name="Group 194"/>
          <p:cNvGrpSpPr>
            <a:grpSpLocks/>
          </p:cNvGrpSpPr>
          <p:nvPr/>
        </p:nvGrpSpPr>
        <p:grpSpPr bwMode="auto">
          <a:xfrm>
            <a:off x="404813" y="4687507"/>
            <a:ext cx="274637" cy="1628775"/>
            <a:chOff x="289" y="3035"/>
            <a:chExt cx="358" cy="1026"/>
          </a:xfrm>
        </p:grpSpPr>
        <p:sp>
          <p:nvSpPr>
            <p:cNvPr id="404" name="Line 57"/>
            <p:cNvSpPr>
              <a:spLocks noChangeShapeType="1"/>
            </p:cNvSpPr>
            <p:nvPr/>
          </p:nvSpPr>
          <p:spPr bwMode="auto">
            <a:xfrm>
              <a:off x="289" y="3035"/>
              <a:ext cx="353" cy="0"/>
            </a:xfrm>
            <a:prstGeom prst="line">
              <a:avLst/>
            </a:prstGeom>
            <a:noFill/>
            <a:ln w="38100">
              <a:solidFill>
                <a:srgbClr val="FF3300"/>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05" name="Line 59"/>
            <p:cNvSpPr>
              <a:spLocks noChangeShapeType="1"/>
            </p:cNvSpPr>
            <p:nvPr/>
          </p:nvSpPr>
          <p:spPr bwMode="auto">
            <a:xfrm>
              <a:off x="289" y="3159"/>
              <a:ext cx="357" cy="0"/>
            </a:xfrm>
            <a:prstGeom prst="line">
              <a:avLst/>
            </a:prstGeom>
            <a:noFill/>
            <a:ln w="38100">
              <a:solidFill>
                <a:srgbClr val="00FF00"/>
              </a:solidFill>
              <a:round/>
              <a:headEnd/>
              <a:tailEnd/>
            </a:ln>
          </p:spPr>
          <p:txBody>
            <a:bodyPr wrap="none"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06" name="Line 61"/>
            <p:cNvSpPr>
              <a:spLocks noChangeShapeType="1"/>
            </p:cNvSpPr>
            <p:nvPr/>
          </p:nvSpPr>
          <p:spPr bwMode="auto">
            <a:xfrm>
              <a:off x="289" y="3284"/>
              <a:ext cx="357" cy="0"/>
            </a:xfrm>
            <a:prstGeom prst="line">
              <a:avLst/>
            </a:prstGeom>
            <a:noFill/>
            <a:ln w="38100">
              <a:solidFill>
                <a:srgbClr val="00FFFF"/>
              </a:solidFill>
              <a:round/>
              <a:headEnd/>
              <a:tailEnd/>
            </a:ln>
          </p:spPr>
          <p:txBody>
            <a:bodyPr wrap="none"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07" name="Line 63"/>
            <p:cNvSpPr>
              <a:spLocks noChangeShapeType="1"/>
            </p:cNvSpPr>
            <p:nvPr/>
          </p:nvSpPr>
          <p:spPr bwMode="auto">
            <a:xfrm>
              <a:off x="289" y="3534"/>
              <a:ext cx="357" cy="0"/>
            </a:xfrm>
            <a:prstGeom prst="line">
              <a:avLst/>
            </a:prstGeom>
            <a:noFill/>
            <a:ln w="38100">
              <a:solidFill>
                <a:srgbClr val="660066"/>
              </a:solidFill>
              <a:round/>
              <a:headEnd/>
              <a:tailEnd/>
            </a:ln>
          </p:spPr>
          <p:txBody>
            <a:bodyPr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08" name="Line 65"/>
            <p:cNvSpPr>
              <a:spLocks noChangeShapeType="1"/>
            </p:cNvSpPr>
            <p:nvPr/>
          </p:nvSpPr>
          <p:spPr bwMode="auto">
            <a:xfrm>
              <a:off x="289" y="3659"/>
              <a:ext cx="357" cy="0"/>
            </a:xfrm>
            <a:prstGeom prst="line">
              <a:avLst/>
            </a:prstGeom>
            <a:noFill/>
            <a:ln w="38100">
              <a:solidFill>
                <a:srgbClr val="FFFF00"/>
              </a:solidFill>
              <a:round/>
              <a:headEnd/>
              <a:tailEnd/>
            </a:ln>
          </p:spPr>
          <p:txBody>
            <a:bodyPr wrap="none"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09" name="Line 67"/>
            <p:cNvSpPr>
              <a:spLocks noChangeShapeType="1"/>
            </p:cNvSpPr>
            <p:nvPr/>
          </p:nvSpPr>
          <p:spPr bwMode="auto">
            <a:xfrm>
              <a:off x="289" y="3784"/>
              <a:ext cx="357" cy="0"/>
            </a:xfrm>
            <a:prstGeom prst="line">
              <a:avLst/>
            </a:prstGeom>
            <a:noFill/>
            <a:ln w="38100">
              <a:solidFill>
                <a:srgbClr val="993300"/>
              </a:solidFill>
              <a:round/>
              <a:headEnd/>
              <a:tailEnd/>
            </a:ln>
          </p:spPr>
          <p:txBody>
            <a:bodyPr wrap="none"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10" name="Line 69"/>
            <p:cNvSpPr>
              <a:spLocks noChangeShapeType="1"/>
            </p:cNvSpPr>
            <p:nvPr/>
          </p:nvSpPr>
          <p:spPr bwMode="auto">
            <a:xfrm>
              <a:off x="289" y="3909"/>
              <a:ext cx="357" cy="0"/>
            </a:xfrm>
            <a:prstGeom prst="line">
              <a:avLst/>
            </a:prstGeom>
            <a:noFill/>
            <a:ln w="38100">
              <a:solidFill>
                <a:srgbClr val="003366"/>
              </a:solidFill>
              <a:round/>
              <a:headEnd/>
              <a:tailEnd/>
            </a:ln>
          </p:spPr>
          <p:txBody>
            <a:bodyPr wrap="none"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11" name="Line 128"/>
            <p:cNvSpPr>
              <a:spLocks noChangeShapeType="1"/>
            </p:cNvSpPr>
            <p:nvPr/>
          </p:nvSpPr>
          <p:spPr bwMode="auto">
            <a:xfrm>
              <a:off x="289" y="3409"/>
              <a:ext cx="358" cy="0"/>
            </a:xfrm>
            <a:prstGeom prst="line">
              <a:avLst/>
            </a:prstGeom>
            <a:noFill/>
            <a:ln w="38100">
              <a:solidFill>
                <a:srgbClr val="000000"/>
              </a:solidFill>
              <a:round/>
              <a:headEnd/>
              <a:tailEnd/>
            </a:ln>
          </p:spPr>
          <p:txBody>
            <a:bodyPr wrap="none" lIns="90000" tIns="43200" rIns="90000" bIns="43200">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12" name="Rectangle 193"/>
            <p:cNvSpPr>
              <a:spLocks noChangeArrowheads="1"/>
            </p:cNvSpPr>
            <p:nvPr/>
          </p:nvSpPr>
          <p:spPr bwMode="auto">
            <a:xfrm>
              <a:off x="296" y="4034"/>
              <a:ext cx="342" cy="27"/>
            </a:xfrm>
            <a:prstGeom prst="rect">
              <a:avLst/>
            </a:prstGeom>
            <a:solidFill>
              <a:srgbClr val="FFFFFF"/>
            </a:solidFill>
            <a:ln w="9525" algn="ctr">
              <a:solidFill>
                <a:srgbClr val="C0C0C0"/>
              </a:solidFill>
              <a:miter lim="800000"/>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sp>
        <p:nvSpPr>
          <p:cNvPr id="413" name="TextBox 189"/>
          <p:cNvSpPr txBox="1">
            <a:spLocks noChangeArrowheads="1"/>
          </p:cNvSpPr>
          <p:nvPr/>
        </p:nvSpPr>
        <p:spPr bwMode="auto">
          <a:xfrm>
            <a:off x="514348" y="1600200"/>
            <a:ext cx="7323365" cy="387798"/>
          </a:xfrm>
          <a:prstGeom prst="rect">
            <a:avLst/>
          </a:prstGeom>
          <a:noFill/>
          <a:ln w="9525">
            <a:noFill/>
            <a:miter lim="800000"/>
            <a:headEnd/>
            <a:tailEnd/>
          </a:ln>
        </p:spPr>
        <p:txBody>
          <a:bodyPr wrap="square">
            <a:spAutoFit/>
          </a:bodyPr>
          <a:lstStyle/>
          <a:p>
            <a:pPr eaLnBrk="0" fontAlgn="base" hangingPunct="0">
              <a:lnSpc>
                <a:spcPct val="80000"/>
              </a:lnSpc>
              <a:spcBef>
                <a:spcPct val="0"/>
              </a:spcBef>
              <a:spcAft>
                <a:spcPct val="0"/>
              </a:spcAft>
            </a:pPr>
            <a:r>
              <a:rPr lang="en-US" sz="1200" dirty="0">
                <a:solidFill>
                  <a:srgbClr val="000000"/>
                </a:solidFill>
                <a:latin typeface="Arial" charset="0"/>
              </a:rPr>
              <a:t>Taking airlines as an example, it is relatively easy to determine which airlines cater for different geographies and therefore which ones are of interest depending on the buyers perspective</a:t>
            </a:r>
          </a:p>
        </p:txBody>
      </p:sp>
    </p:spTree>
    <p:extLst>
      <p:ext uri="{BB962C8B-B14F-4D97-AF65-F5344CB8AC3E}">
        <p14:creationId xmlns:p14="http://schemas.microsoft.com/office/powerpoint/2010/main" xmlns="" val="2701211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197669365"/>
              </p:ext>
            </p:extLst>
          </p:nvPr>
        </p:nvGraphicFramePr>
        <p:xfrm>
          <a:off x="1588" y="1588"/>
          <a:ext cx="1587" cy="1587"/>
        </p:xfrm>
        <a:graphic>
          <a:graphicData uri="http://schemas.openxmlformats.org/presentationml/2006/ole">
            <p:oleObj spid="_x0000_s46156"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17</a:t>
            </a:fld>
            <a:endParaRPr lang="en-US" dirty="0"/>
          </a:p>
        </p:txBody>
      </p:sp>
      <p:sp>
        <p:nvSpPr>
          <p:cNvPr id="4" name="Title 3"/>
          <p:cNvSpPr>
            <a:spLocks noGrp="1"/>
          </p:cNvSpPr>
          <p:nvPr>
            <p:ph type="title"/>
          </p:nvPr>
        </p:nvSpPr>
        <p:spPr/>
        <p:txBody>
          <a:bodyPr/>
          <a:lstStyle/>
          <a:p>
            <a:r>
              <a:rPr lang="en-GB" dirty="0"/>
              <a:t>Identifying Supplier Positioning</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There are a number of key questions which can give insight into the positioning of a supplier relative to the competitors in the </a:t>
            </a:r>
            <a:r>
              <a:rPr lang="en-US" dirty="0" smtClean="0"/>
              <a:t>market.</a:t>
            </a:r>
            <a:endParaRPr lang="en-US" dirty="0"/>
          </a:p>
        </p:txBody>
      </p:sp>
      <p:sp>
        <p:nvSpPr>
          <p:cNvPr id="7" name="Rectangle 6"/>
          <p:cNvSpPr/>
          <p:nvPr/>
        </p:nvSpPr>
        <p:spPr bwMode="auto">
          <a:xfrm>
            <a:off x="514350" y="2222500"/>
            <a:ext cx="7453313" cy="2663825"/>
          </a:xfrm>
          <a:prstGeom prst="rect">
            <a:avLst/>
          </a:prstGeom>
          <a:solidFill>
            <a:srgbClr val="FFFFFF"/>
          </a:solidFill>
          <a:ln w="9525">
            <a:solidFill>
              <a:srgbClr val="FFFFFF">
                <a:lumMod val="85000"/>
              </a:srgbClr>
            </a:solidFill>
            <a:prstDash val="solid"/>
            <a:round/>
            <a:headEnd type="none" w="sm" len="sm"/>
            <a:tailEnd type="none" w="sm" len="sm"/>
          </a:ln>
          <a:effectLst>
            <a:outerShdw blurRad="50800" dist="38100" dir="10800000" algn="r" rotWithShape="0">
              <a:prstClr val="black">
                <a:alpha val="40000"/>
              </a:prstClr>
            </a:outerShdw>
          </a:effectLst>
        </p:spPr>
        <p:txBody>
          <a:bodyPr anchor="t"/>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smtClean="0">
              <a:ln>
                <a:noFill/>
              </a:ln>
              <a:solidFill>
                <a:srgbClr val="000000"/>
              </a:solidFill>
              <a:effectLst/>
              <a:uLnTx/>
              <a:uFillTx/>
              <a:latin typeface="Arial" charset="0"/>
              <a:cs typeface="Arial" charset="0"/>
            </a:endParaRPr>
          </a:p>
          <a:p>
            <a:pPr marL="0" marR="0" lvl="0" indent="0"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Key </a:t>
            </a:r>
            <a:r>
              <a:rPr kumimoji="0" lang="en-GB" sz="1400" b="1" i="0" u="none" strike="noStrike" kern="0" cap="none" spc="0" normalizeH="0" baseline="0" noProof="0" dirty="0">
                <a:ln>
                  <a:noFill/>
                </a:ln>
                <a:solidFill>
                  <a:srgbClr val="000000"/>
                </a:solidFill>
                <a:effectLst/>
                <a:uLnTx/>
                <a:uFillTx/>
                <a:latin typeface="Arial" charset="0"/>
                <a:cs typeface="Arial" charset="0"/>
              </a:rPr>
              <a:t>Questions</a:t>
            </a:r>
          </a:p>
          <a:p>
            <a:pPr marL="95250" marR="0" lvl="0" indent="-9525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a:p>
            <a:pPr marL="95250" marR="0" lvl="0" indent="-95250" defTabSz="914400" eaLnBrk="0" fontAlgn="base" latinLnBrk="0" hangingPunct="0">
              <a:lnSpc>
                <a:spcPct val="8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cs typeface="Arial" charset="0"/>
              </a:rPr>
              <a:t>What are the suppliers’ market positions?</a:t>
            </a:r>
          </a:p>
          <a:p>
            <a:pPr marL="95250" marR="0" lvl="0" indent="-95250" defTabSz="914400" eaLnBrk="0" fontAlgn="base" latinLnBrk="0" hangingPunct="0">
              <a:lnSpc>
                <a:spcPct val="8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charset="0"/>
            </a:endParaRPr>
          </a:p>
          <a:p>
            <a:pPr marL="95250" marR="0" lvl="0" indent="-95250" defTabSz="914400" eaLnBrk="0" fontAlgn="base" latinLnBrk="0" hangingPunct="0">
              <a:lnSpc>
                <a:spcPct val="80000"/>
              </a:lnSpc>
              <a:spcBef>
                <a:spcPct val="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Arial" charset="0"/>
                <a:cs typeface="Arial" charset="0"/>
              </a:rPr>
              <a:t>Sub Question 1: </a:t>
            </a:r>
            <a:r>
              <a:rPr kumimoji="0" lang="en-US" sz="1400" b="0" i="0" u="none" strike="noStrike" kern="0" cap="none" spc="0" normalizeH="0" baseline="0" noProof="0" dirty="0">
                <a:ln>
                  <a:noFill/>
                </a:ln>
                <a:solidFill>
                  <a:srgbClr val="000000"/>
                </a:solidFill>
                <a:effectLst/>
                <a:uLnTx/>
                <a:uFillTx/>
                <a:latin typeface="Arial" charset="0"/>
                <a:cs typeface="Arial" charset="0"/>
              </a:rPr>
              <a:t>What are the suppliers' corporate strategies?</a:t>
            </a:r>
          </a:p>
          <a:p>
            <a:pPr marL="95250" marR="0" lvl="0" indent="-95250" defTabSz="914400" eaLnBrk="0" fontAlgn="base" latinLnBrk="0" hangingPunct="0">
              <a:lnSpc>
                <a:spcPct val="8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charset="0"/>
            </a:endParaRPr>
          </a:p>
          <a:p>
            <a:pPr marL="95250" marR="0" lvl="0" indent="-95250" defTabSz="914400" eaLnBrk="0" fontAlgn="base" latinLnBrk="0" hangingPunct="0">
              <a:lnSpc>
                <a:spcPct val="8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cs typeface="Arial" charset="0"/>
              </a:rPr>
              <a:t>	</a:t>
            </a:r>
            <a:r>
              <a:rPr kumimoji="0" lang="en-US" sz="1400" b="0" i="1" u="none" strike="noStrike" kern="0" cap="none" spc="0" normalizeH="0" baseline="0" noProof="0" dirty="0">
                <a:ln>
                  <a:noFill/>
                </a:ln>
                <a:solidFill>
                  <a:srgbClr val="000000"/>
                </a:solidFill>
                <a:effectLst/>
                <a:uLnTx/>
                <a:uFillTx/>
                <a:latin typeface="Arial" charset="0"/>
                <a:cs typeface="Arial" charset="0"/>
              </a:rPr>
              <a:t>Key Sources: Supplier Websites, Industry Publications, Press Conferences, News Articles</a:t>
            </a:r>
          </a:p>
          <a:p>
            <a:pPr marL="95250" marR="0" lvl="0" indent="-95250" defTabSz="914400" eaLnBrk="0" fontAlgn="base" latinLnBrk="0" hangingPunct="0">
              <a:lnSpc>
                <a:spcPct val="8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charset="0"/>
            </a:endParaRPr>
          </a:p>
          <a:p>
            <a:pPr marL="95250" marR="0" lvl="0" indent="-95250" defTabSz="914400" eaLnBrk="0" fontAlgn="base" latinLnBrk="0" hangingPunct="0">
              <a:lnSpc>
                <a:spcPct val="80000"/>
              </a:lnSpc>
              <a:spcBef>
                <a:spcPct val="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Arial" charset="0"/>
                <a:cs typeface="Arial" charset="0"/>
              </a:rPr>
              <a:t>Sub Question 2:</a:t>
            </a:r>
            <a:r>
              <a:rPr kumimoji="0" lang="en-US" sz="1400" b="0" i="0" u="none" strike="noStrike" kern="0" cap="none" spc="0" normalizeH="0" baseline="0" noProof="0" dirty="0">
                <a:ln>
                  <a:noFill/>
                </a:ln>
                <a:solidFill>
                  <a:srgbClr val="000000"/>
                </a:solidFill>
                <a:effectLst/>
                <a:uLnTx/>
                <a:uFillTx/>
                <a:latin typeface="Arial" charset="0"/>
                <a:cs typeface="Arial" charset="0"/>
              </a:rPr>
              <a:t> What prices do suppliers charge?</a:t>
            </a:r>
          </a:p>
          <a:p>
            <a:pPr marL="95250" marR="0" lvl="0" indent="-95250" defTabSz="914400" eaLnBrk="0" fontAlgn="base" latinLnBrk="0" hangingPunct="0">
              <a:lnSpc>
                <a:spcPct val="8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charset="0"/>
              <a:cs typeface="Arial" charset="0"/>
            </a:endParaRPr>
          </a:p>
          <a:p>
            <a:pPr marL="95250" marR="0" lvl="0" indent="-95250" defTabSz="914400" eaLnBrk="0" fontAlgn="base" latinLnBrk="0" hangingPunct="0">
              <a:lnSpc>
                <a:spcPct val="8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cs typeface="Arial" charset="0"/>
              </a:rPr>
              <a:t>	</a:t>
            </a:r>
            <a:r>
              <a:rPr kumimoji="0" lang="en-US" sz="1400" b="0" i="1" u="none" strike="noStrike" kern="0" cap="none" spc="0" normalizeH="0" baseline="0" noProof="0" dirty="0">
                <a:ln>
                  <a:noFill/>
                </a:ln>
                <a:solidFill>
                  <a:srgbClr val="000000"/>
                </a:solidFill>
                <a:effectLst/>
                <a:uLnTx/>
                <a:uFillTx/>
                <a:latin typeface="Arial" charset="0"/>
                <a:cs typeface="Arial" charset="0"/>
              </a:rPr>
              <a:t>Key Sources:  Supplier </a:t>
            </a:r>
            <a:r>
              <a:rPr kumimoji="0" lang="en-US" sz="1400" b="0" i="1" u="none" strike="noStrike" kern="0" cap="none" spc="0" normalizeH="0" baseline="0" noProof="0" dirty="0" smtClean="0">
                <a:ln>
                  <a:noFill/>
                </a:ln>
                <a:solidFill>
                  <a:srgbClr val="000000"/>
                </a:solidFill>
                <a:effectLst/>
                <a:uLnTx/>
                <a:uFillTx/>
                <a:latin typeface="Arial" charset="0"/>
                <a:cs typeface="Arial" charset="0"/>
              </a:rPr>
              <a:t>Catalogs</a:t>
            </a:r>
            <a:r>
              <a:rPr kumimoji="0" lang="en-US" sz="1400" b="0" i="1" u="none" strike="noStrike" kern="0" cap="none" spc="0" normalizeH="0" baseline="0" noProof="0" dirty="0">
                <a:ln>
                  <a:noFill/>
                </a:ln>
                <a:solidFill>
                  <a:srgbClr val="000000"/>
                </a:solidFill>
                <a:effectLst/>
                <a:uLnTx/>
                <a:uFillTx/>
                <a:latin typeface="Arial" charset="0"/>
                <a:cs typeface="Arial" charset="0"/>
              </a:rPr>
              <a:t>, Distributor </a:t>
            </a:r>
            <a:r>
              <a:rPr kumimoji="0" lang="en-US" sz="1400" b="0" i="1" u="none" strike="noStrike" kern="0" cap="none" spc="0" normalizeH="0" baseline="0" noProof="0" dirty="0" smtClean="0">
                <a:ln>
                  <a:noFill/>
                </a:ln>
                <a:solidFill>
                  <a:srgbClr val="000000"/>
                </a:solidFill>
                <a:effectLst/>
                <a:uLnTx/>
                <a:uFillTx/>
                <a:latin typeface="Arial" charset="0"/>
                <a:cs typeface="Arial" charset="0"/>
              </a:rPr>
              <a:t>Catalogs</a:t>
            </a:r>
            <a:r>
              <a:rPr kumimoji="0" lang="en-US" sz="1400" b="0" i="1" u="none" strike="noStrike" kern="0" cap="none" spc="0" normalizeH="0" baseline="0" noProof="0" dirty="0">
                <a:ln>
                  <a:noFill/>
                </a:ln>
                <a:solidFill>
                  <a:srgbClr val="000000"/>
                </a:solidFill>
                <a:effectLst/>
                <a:uLnTx/>
                <a:uFillTx/>
                <a:latin typeface="Arial" charset="0"/>
                <a:cs typeface="Arial" charset="0"/>
              </a:rPr>
              <a:t>, Historic Prices Paid</a:t>
            </a:r>
          </a:p>
        </p:txBody>
      </p:sp>
    </p:spTree>
    <p:extLst>
      <p:ext uri="{BB962C8B-B14F-4D97-AF65-F5344CB8AC3E}">
        <p14:creationId xmlns:p14="http://schemas.microsoft.com/office/powerpoint/2010/main" xmlns="" val="987928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197669365"/>
              </p:ext>
            </p:extLst>
          </p:nvPr>
        </p:nvGraphicFramePr>
        <p:xfrm>
          <a:off x="1588" y="1588"/>
          <a:ext cx="1587" cy="1587"/>
        </p:xfrm>
        <a:graphic>
          <a:graphicData uri="http://schemas.openxmlformats.org/presentationml/2006/ole">
            <p:oleObj spid="_x0000_s47180"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18</a:t>
            </a:fld>
            <a:endParaRPr lang="en-US" dirty="0"/>
          </a:p>
        </p:txBody>
      </p:sp>
      <p:sp>
        <p:nvSpPr>
          <p:cNvPr id="4" name="Title 3"/>
          <p:cNvSpPr>
            <a:spLocks noGrp="1"/>
          </p:cNvSpPr>
          <p:nvPr>
            <p:ph type="title"/>
          </p:nvPr>
        </p:nvSpPr>
        <p:spPr/>
        <p:txBody>
          <a:bodyPr/>
          <a:lstStyle/>
          <a:p>
            <a:r>
              <a:rPr lang="en-GB" dirty="0"/>
              <a:t>Measuring Supplier Financials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Construct a cost-breakdown for each supplier that allows us to </a:t>
            </a:r>
            <a:r>
              <a:rPr lang="en-US" dirty="0" smtClean="0"/>
              <a:t>hypothesize </a:t>
            </a:r>
            <a:r>
              <a:rPr lang="en-US" dirty="0"/>
              <a:t>how we can drive them down and reduce the overall cost of </a:t>
            </a:r>
            <a:r>
              <a:rPr lang="en-US" dirty="0" smtClean="0"/>
              <a:t>procurement.</a:t>
            </a:r>
            <a:endParaRPr lang="en-US" dirty="0"/>
          </a:p>
        </p:txBody>
      </p:sp>
      <p:sp>
        <p:nvSpPr>
          <p:cNvPr id="59" name="Rectangle 62"/>
          <p:cNvSpPr>
            <a:spLocks noChangeArrowheads="1"/>
          </p:cNvSpPr>
          <p:nvPr/>
        </p:nvSpPr>
        <p:spPr bwMode="auto">
          <a:xfrm>
            <a:off x="1770063" y="4780873"/>
            <a:ext cx="2762250" cy="392112"/>
          </a:xfrm>
          <a:prstGeom prst="rect">
            <a:avLst/>
          </a:prstGeom>
          <a:solidFill>
            <a:srgbClr val="8FF2FF">
              <a:alpha val="50195"/>
            </a:srgbClr>
          </a:solidFill>
          <a:ln w="9525">
            <a:noFill/>
            <a:miter lim="800000"/>
            <a:headEnd/>
            <a:tailEnd/>
          </a:ln>
        </p:spPr>
        <p:txBody>
          <a:bodyPr wrap="none"/>
          <a:lstStyle/>
          <a:p>
            <a:pPr algn="ctr" eaLnBrk="0" fontAlgn="base" hangingPunct="0">
              <a:lnSpc>
                <a:spcPct val="80000"/>
              </a:lnSpc>
              <a:spcBef>
                <a:spcPct val="0"/>
              </a:spcBef>
              <a:spcAft>
                <a:spcPct val="0"/>
              </a:spcAft>
            </a:pPr>
            <a:endParaRPr lang="en-US" sz="1200" b="1" dirty="0">
              <a:solidFill>
                <a:srgbClr val="4D4D4D"/>
              </a:solidFill>
              <a:latin typeface="Arial" charset="0"/>
            </a:endParaRPr>
          </a:p>
        </p:txBody>
      </p:sp>
      <p:sp>
        <p:nvSpPr>
          <p:cNvPr id="60" name="Rectangle 61"/>
          <p:cNvSpPr>
            <a:spLocks noChangeArrowheads="1"/>
          </p:cNvSpPr>
          <p:nvPr/>
        </p:nvSpPr>
        <p:spPr bwMode="auto">
          <a:xfrm>
            <a:off x="1778000" y="4029985"/>
            <a:ext cx="2762250" cy="427038"/>
          </a:xfrm>
          <a:prstGeom prst="rect">
            <a:avLst/>
          </a:prstGeom>
          <a:solidFill>
            <a:srgbClr val="8FF2FF">
              <a:alpha val="50195"/>
            </a:srgbClr>
          </a:solidFill>
          <a:ln w="9525">
            <a:noFill/>
            <a:miter lim="800000"/>
            <a:headEnd/>
            <a:tailEnd/>
          </a:ln>
        </p:spPr>
        <p:txBody>
          <a:bodyPr wrap="none"/>
          <a:lstStyle/>
          <a:p>
            <a:pPr algn="ctr" eaLnBrk="0" fontAlgn="base" hangingPunct="0">
              <a:lnSpc>
                <a:spcPct val="80000"/>
              </a:lnSpc>
              <a:spcBef>
                <a:spcPct val="0"/>
              </a:spcBef>
              <a:spcAft>
                <a:spcPct val="0"/>
              </a:spcAft>
            </a:pPr>
            <a:endParaRPr lang="en-US" sz="1200" b="1" dirty="0">
              <a:solidFill>
                <a:srgbClr val="4D4D4D"/>
              </a:solidFill>
              <a:latin typeface="Arial" charset="0"/>
            </a:endParaRPr>
          </a:p>
        </p:txBody>
      </p:sp>
      <p:sp>
        <p:nvSpPr>
          <p:cNvPr id="61" name="Rectangle 60"/>
          <p:cNvSpPr>
            <a:spLocks noChangeArrowheads="1"/>
          </p:cNvSpPr>
          <p:nvPr/>
        </p:nvSpPr>
        <p:spPr bwMode="auto">
          <a:xfrm>
            <a:off x="1768475" y="3058435"/>
            <a:ext cx="2762250" cy="396875"/>
          </a:xfrm>
          <a:prstGeom prst="rect">
            <a:avLst/>
          </a:prstGeom>
          <a:solidFill>
            <a:srgbClr val="8FF2FF">
              <a:alpha val="50195"/>
            </a:srgbClr>
          </a:solidFill>
          <a:ln w="9525">
            <a:noFill/>
            <a:miter lim="800000"/>
            <a:headEnd/>
            <a:tailEnd/>
          </a:ln>
        </p:spPr>
        <p:txBody>
          <a:bodyPr wrap="none"/>
          <a:lstStyle/>
          <a:p>
            <a:pPr algn="ctr" eaLnBrk="0" fontAlgn="base" hangingPunct="0">
              <a:lnSpc>
                <a:spcPct val="80000"/>
              </a:lnSpc>
              <a:spcBef>
                <a:spcPct val="0"/>
              </a:spcBef>
              <a:spcAft>
                <a:spcPct val="0"/>
              </a:spcAft>
            </a:pPr>
            <a:endParaRPr lang="en-US" sz="1200" b="1" dirty="0">
              <a:solidFill>
                <a:srgbClr val="4D4D4D"/>
              </a:solidFill>
              <a:latin typeface="Arial" charset="0"/>
            </a:endParaRPr>
          </a:p>
        </p:txBody>
      </p:sp>
      <p:sp>
        <p:nvSpPr>
          <p:cNvPr id="62" name="Line 7"/>
          <p:cNvSpPr>
            <a:spLocks noChangeAspect="1" noChangeShapeType="1"/>
          </p:cNvSpPr>
          <p:nvPr/>
        </p:nvSpPr>
        <p:spPr bwMode="auto">
          <a:xfrm>
            <a:off x="1328738" y="2534560"/>
            <a:ext cx="0" cy="3154363"/>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3" name="Line 8"/>
          <p:cNvSpPr>
            <a:spLocks noChangeAspect="1" noChangeShapeType="1"/>
          </p:cNvSpPr>
          <p:nvPr/>
        </p:nvSpPr>
        <p:spPr bwMode="auto">
          <a:xfrm>
            <a:off x="1328738" y="5688923"/>
            <a:ext cx="4816475"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4" name="Rectangle 9"/>
          <p:cNvSpPr>
            <a:spLocks noChangeAspect="1" noChangeArrowheads="1"/>
          </p:cNvSpPr>
          <p:nvPr/>
        </p:nvSpPr>
        <p:spPr bwMode="auto">
          <a:xfrm>
            <a:off x="1770063" y="5169810"/>
            <a:ext cx="2765425" cy="515938"/>
          </a:xfrm>
          <a:prstGeom prst="rect">
            <a:avLst/>
          </a:prstGeom>
          <a:noFill/>
          <a:ln w="12700">
            <a:noFill/>
            <a:miter lim="800000"/>
            <a:headEnd/>
            <a:tailEnd/>
          </a:ln>
        </p:spPr>
        <p:txBody>
          <a:bodyPr wrap="none" lIns="92075" tIns="46038" rIns="92075" bIns="46038" anchor="ctr"/>
          <a:lstStyle/>
          <a:p>
            <a:pPr algn="ctr" eaLnBrk="0" fontAlgn="base" hangingPunct="0">
              <a:lnSpc>
                <a:spcPct val="80000"/>
              </a:lnSpc>
              <a:spcBef>
                <a:spcPct val="0"/>
              </a:spcBef>
              <a:spcAft>
                <a:spcPct val="0"/>
              </a:spcAft>
            </a:pPr>
            <a:r>
              <a:rPr lang="en-US" sz="1200" b="1" dirty="0">
                <a:solidFill>
                  <a:srgbClr val="000000"/>
                </a:solidFill>
                <a:latin typeface="Arial" charset="0"/>
              </a:rPr>
              <a:t>Raw Materials</a:t>
            </a:r>
          </a:p>
        </p:txBody>
      </p:sp>
      <p:sp>
        <p:nvSpPr>
          <p:cNvPr id="65" name="Rectangle 10"/>
          <p:cNvSpPr>
            <a:spLocks noChangeAspect="1" noChangeArrowheads="1"/>
          </p:cNvSpPr>
          <p:nvPr/>
        </p:nvSpPr>
        <p:spPr bwMode="auto">
          <a:xfrm>
            <a:off x="1770063" y="4749123"/>
            <a:ext cx="2765425" cy="423862"/>
          </a:xfrm>
          <a:prstGeom prst="rect">
            <a:avLst/>
          </a:prstGeom>
          <a:noFill/>
          <a:ln w="12700">
            <a:noFill/>
            <a:miter lim="800000"/>
            <a:headEnd/>
            <a:tailEnd/>
          </a:ln>
        </p:spPr>
        <p:txBody>
          <a:bodyPr wrap="none" lIns="92075" tIns="46038" rIns="92075" bIns="46038" anchor="ctr"/>
          <a:lstStyle/>
          <a:p>
            <a:pPr algn="ctr" eaLnBrk="0" fontAlgn="base" hangingPunct="0">
              <a:lnSpc>
                <a:spcPct val="80000"/>
              </a:lnSpc>
              <a:spcBef>
                <a:spcPct val="0"/>
              </a:spcBef>
              <a:spcAft>
                <a:spcPct val="0"/>
              </a:spcAft>
            </a:pPr>
            <a:r>
              <a:rPr lang="en-US" sz="1200" b="1" dirty="0">
                <a:solidFill>
                  <a:srgbClr val="000000"/>
                </a:solidFill>
                <a:latin typeface="Arial" charset="0"/>
              </a:rPr>
              <a:t>Labor</a:t>
            </a:r>
          </a:p>
        </p:txBody>
      </p:sp>
      <p:sp>
        <p:nvSpPr>
          <p:cNvPr id="66" name="Line 11"/>
          <p:cNvSpPr>
            <a:spLocks noChangeAspect="1" noChangeShapeType="1"/>
          </p:cNvSpPr>
          <p:nvPr/>
        </p:nvSpPr>
        <p:spPr bwMode="auto">
          <a:xfrm>
            <a:off x="1323975" y="3042560"/>
            <a:ext cx="76200"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7" name="Line 12"/>
          <p:cNvSpPr>
            <a:spLocks noChangeAspect="1" noChangeShapeType="1"/>
          </p:cNvSpPr>
          <p:nvPr/>
        </p:nvSpPr>
        <p:spPr bwMode="auto">
          <a:xfrm>
            <a:off x="1323975" y="3558498"/>
            <a:ext cx="76200"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8" name="Line 13"/>
          <p:cNvSpPr>
            <a:spLocks noChangeAspect="1" noChangeShapeType="1"/>
          </p:cNvSpPr>
          <p:nvPr/>
        </p:nvSpPr>
        <p:spPr bwMode="auto">
          <a:xfrm>
            <a:off x="1328738" y="4123648"/>
            <a:ext cx="77787"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9" name="Line 14"/>
          <p:cNvSpPr>
            <a:spLocks noChangeAspect="1" noChangeShapeType="1"/>
          </p:cNvSpPr>
          <p:nvPr/>
        </p:nvSpPr>
        <p:spPr bwMode="auto">
          <a:xfrm>
            <a:off x="1328738" y="4661810"/>
            <a:ext cx="77787"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0" name="Line 15"/>
          <p:cNvSpPr>
            <a:spLocks noChangeAspect="1" noChangeShapeType="1"/>
          </p:cNvSpPr>
          <p:nvPr/>
        </p:nvSpPr>
        <p:spPr bwMode="auto">
          <a:xfrm>
            <a:off x="1328738" y="5187273"/>
            <a:ext cx="77787"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1" name="Rectangle 16"/>
          <p:cNvSpPr>
            <a:spLocks noChangeAspect="1" noChangeArrowheads="1"/>
          </p:cNvSpPr>
          <p:nvPr/>
        </p:nvSpPr>
        <p:spPr bwMode="auto">
          <a:xfrm>
            <a:off x="1770063" y="4422098"/>
            <a:ext cx="2765425" cy="363537"/>
          </a:xfrm>
          <a:prstGeom prst="rect">
            <a:avLst/>
          </a:prstGeom>
          <a:solidFill>
            <a:srgbClr val="FFFFFF"/>
          </a:solidFill>
          <a:ln w="12700">
            <a:noFill/>
            <a:miter lim="800000"/>
            <a:headEnd/>
            <a:tailEnd/>
          </a:ln>
        </p:spPr>
        <p:txBody>
          <a:bodyPr wrap="none" lIns="92075" tIns="46038" rIns="92075" bIns="46038"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rPr>
              <a:t>Utilities</a:t>
            </a:r>
          </a:p>
        </p:txBody>
      </p:sp>
      <p:sp>
        <p:nvSpPr>
          <p:cNvPr id="72" name="Rectangle 17"/>
          <p:cNvSpPr>
            <a:spLocks noChangeAspect="1" noChangeArrowheads="1"/>
          </p:cNvSpPr>
          <p:nvPr/>
        </p:nvSpPr>
        <p:spPr bwMode="auto">
          <a:xfrm>
            <a:off x="1770063" y="4010935"/>
            <a:ext cx="2765425" cy="439738"/>
          </a:xfrm>
          <a:prstGeom prst="rect">
            <a:avLst/>
          </a:prstGeom>
          <a:noFill/>
          <a:ln w="12700">
            <a:noFill/>
            <a:miter lim="800000"/>
            <a:headEnd/>
            <a:tailEnd/>
          </a:ln>
        </p:spPr>
        <p:txBody>
          <a:bodyPr wrap="none" lIns="92075" tIns="46038" rIns="92075" bIns="46038" anchor="ctr"/>
          <a:lstStyle/>
          <a:p>
            <a:pPr algn="ctr" eaLnBrk="0" fontAlgn="base" hangingPunct="0">
              <a:lnSpc>
                <a:spcPct val="80000"/>
              </a:lnSpc>
              <a:spcBef>
                <a:spcPct val="0"/>
              </a:spcBef>
              <a:spcAft>
                <a:spcPct val="0"/>
              </a:spcAft>
            </a:pPr>
            <a:r>
              <a:rPr lang="en-US" sz="1200" b="1" dirty="0">
                <a:solidFill>
                  <a:srgbClr val="000000"/>
                </a:solidFill>
                <a:latin typeface="Arial" charset="0"/>
              </a:rPr>
              <a:t>Depreciation</a:t>
            </a:r>
          </a:p>
        </p:txBody>
      </p:sp>
      <p:sp>
        <p:nvSpPr>
          <p:cNvPr id="73" name="Rectangle 18"/>
          <p:cNvSpPr>
            <a:spLocks noChangeAspect="1" noChangeArrowheads="1"/>
          </p:cNvSpPr>
          <p:nvPr/>
        </p:nvSpPr>
        <p:spPr bwMode="auto">
          <a:xfrm>
            <a:off x="1770063" y="3448960"/>
            <a:ext cx="2765425" cy="576263"/>
          </a:xfrm>
          <a:prstGeom prst="rect">
            <a:avLst/>
          </a:prstGeom>
          <a:solidFill>
            <a:srgbClr val="FFFFFF"/>
          </a:solidFill>
          <a:ln w="12700">
            <a:noFill/>
            <a:miter lim="800000"/>
            <a:headEnd/>
            <a:tailEnd/>
          </a:ln>
        </p:spPr>
        <p:txBody>
          <a:bodyPr wrap="none" lIns="92075" tIns="46038" rIns="92075" bIns="46038"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rPr>
              <a:t>Admin</a:t>
            </a:r>
          </a:p>
        </p:txBody>
      </p:sp>
      <p:sp>
        <p:nvSpPr>
          <p:cNvPr id="74" name="Rectangle 19"/>
          <p:cNvSpPr>
            <a:spLocks noChangeAspect="1" noChangeArrowheads="1"/>
          </p:cNvSpPr>
          <p:nvPr/>
        </p:nvSpPr>
        <p:spPr bwMode="auto">
          <a:xfrm>
            <a:off x="823913" y="2937785"/>
            <a:ext cx="617537" cy="2444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50000"/>
              </a:spcBef>
              <a:spcAft>
                <a:spcPct val="0"/>
              </a:spcAft>
            </a:pPr>
            <a:r>
              <a:rPr lang="en-US" sz="1000" b="1" dirty="0">
                <a:solidFill>
                  <a:srgbClr val="000000"/>
                </a:solidFill>
                <a:latin typeface="Arial" charset="0"/>
              </a:rPr>
              <a:t>100%</a:t>
            </a:r>
          </a:p>
        </p:txBody>
      </p:sp>
      <p:sp>
        <p:nvSpPr>
          <p:cNvPr id="75" name="Rectangle 20"/>
          <p:cNvSpPr>
            <a:spLocks noChangeAspect="1" noChangeArrowheads="1"/>
          </p:cNvSpPr>
          <p:nvPr/>
        </p:nvSpPr>
        <p:spPr bwMode="auto">
          <a:xfrm>
            <a:off x="823913" y="3415623"/>
            <a:ext cx="617537" cy="2444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50000"/>
              </a:spcBef>
              <a:spcAft>
                <a:spcPct val="0"/>
              </a:spcAft>
            </a:pPr>
            <a:r>
              <a:rPr lang="en-US" sz="1000" b="1" dirty="0">
                <a:solidFill>
                  <a:srgbClr val="000000"/>
                </a:solidFill>
                <a:latin typeface="Arial" charset="0"/>
              </a:rPr>
              <a:t>80%</a:t>
            </a:r>
          </a:p>
        </p:txBody>
      </p:sp>
      <p:sp>
        <p:nvSpPr>
          <p:cNvPr id="76" name="Rectangle 21"/>
          <p:cNvSpPr>
            <a:spLocks noChangeAspect="1" noChangeArrowheads="1"/>
          </p:cNvSpPr>
          <p:nvPr/>
        </p:nvSpPr>
        <p:spPr bwMode="auto">
          <a:xfrm>
            <a:off x="838200" y="3964898"/>
            <a:ext cx="617538" cy="2444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50000"/>
              </a:spcBef>
              <a:spcAft>
                <a:spcPct val="0"/>
              </a:spcAft>
            </a:pPr>
            <a:r>
              <a:rPr lang="en-US" sz="1000" b="1" dirty="0">
                <a:solidFill>
                  <a:srgbClr val="000000"/>
                </a:solidFill>
                <a:latin typeface="Arial" charset="0"/>
              </a:rPr>
              <a:t>60%</a:t>
            </a:r>
          </a:p>
        </p:txBody>
      </p:sp>
      <p:sp>
        <p:nvSpPr>
          <p:cNvPr id="77" name="Rectangle 22"/>
          <p:cNvSpPr>
            <a:spLocks noChangeAspect="1" noChangeArrowheads="1"/>
          </p:cNvSpPr>
          <p:nvPr/>
        </p:nvSpPr>
        <p:spPr bwMode="auto">
          <a:xfrm>
            <a:off x="865188" y="4507823"/>
            <a:ext cx="500062" cy="2444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50000"/>
              </a:spcBef>
              <a:spcAft>
                <a:spcPct val="0"/>
              </a:spcAft>
            </a:pPr>
            <a:r>
              <a:rPr lang="en-US" sz="1000" b="1" dirty="0">
                <a:solidFill>
                  <a:srgbClr val="000000"/>
                </a:solidFill>
                <a:latin typeface="Arial" charset="0"/>
              </a:rPr>
              <a:t>40%</a:t>
            </a:r>
          </a:p>
        </p:txBody>
      </p:sp>
      <p:sp>
        <p:nvSpPr>
          <p:cNvPr id="78" name="Rectangle 23"/>
          <p:cNvSpPr>
            <a:spLocks noChangeAspect="1" noChangeArrowheads="1"/>
          </p:cNvSpPr>
          <p:nvPr/>
        </p:nvSpPr>
        <p:spPr bwMode="auto">
          <a:xfrm>
            <a:off x="838200" y="5036460"/>
            <a:ext cx="498475" cy="2444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50000"/>
              </a:spcBef>
              <a:spcAft>
                <a:spcPct val="0"/>
              </a:spcAft>
            </a:pPr>
            <a:r>
              <a:rPr lang="en-US" sz="1000" b="1" dirty="0">
                <a:solidFill>
                  <a:srgbClr val="000000"/>
                </a:solidFill>
                <a:latin typeface="Arial" charset="0"/>
              </a:rPr>
              <a:t>20%</a:t>
            </a:r>
          </a:p>
        </p:txBody>
      </p:sp>
      <p:sp>
        <p:nvSpPr>
          <p:cNvPr id="79" name="Rectangle 24"/>
          <p:cNvSpPr>
            <a:spLocks noChangeAspect="1" noChangeArrowheads="1"/>
          </p:cNvSpPr>
          <p:nvPr/>
        </p:nvSpPr>
        <p:spPr bwMode="auto">
          <a:xfrm>
            <a:off x="838200" y="5496835"/>
            <a:ext cx="617538" cy="2444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50000"/>
              </a:spcBef>
              <a:spcAft>
                <a:spcPct val="0"/>
              </a:spcAft>
            </a:pPr>
            <a:r>
              <a:rPr lang="en-US" sz="1000" b="1" dirty="0">
                <a:solidFill>
                  <a:srgbClr val="000000"/>
                </a:solidFill>
                <a:latin typeface="Arial" charset="0"/>
              </a:rPr>
              <a:t>0%</a:t>
            </a:r>
          </a:p>
        </p:txBody>
      </p:sp>
      <p:sp>
        <p:nvSpPr>
          <p:cNvPr id="80" name="Rectangle 25"/>
          <p:cNvSpPr>
            <a:spLocks noChangeAspect="1" noChangeArrowheads="1"/>
          </p:cNvSpPr>
          <p:nvPr/>
        </p:nvSpPr>
        <p:spPr bwMode="auto">
          <a:xfrm>
            <a:off x="1770063" y="2996523"/>
            <a:ext cx="2765425" cy="455612"/>
          </a:xfrm>
          <a:prstGeom prst="rect">
            <a:avLst/>
          </a:prstGeom>
          <a:noFill/>
          <a:ln w="12700">
            <a:noFill/>
            <a:miter lim="800000"/>
            <a:headEnd/>
            <a:tailEnd/>
          </a:ln>
        </p:spPr>
        <p:txBody>
          <a:bodyPr wrap="none" lIns="92075" tIns="46038" rIns="92075" bIns="46038" anchor="ctr"/>
          <a:lstStyle/>
          <a:p>
            <a:pPr algn="ctr" eaLnBrk="0" fontAlgn="base" hangingPunct="0">
              <a:lnSpc>
                <a:spcPct val="80000"/>
              </a:lnSpc>
              <a:spcBef>
                <a:spcPct val="0"/>
              </a:spcBef>
              <a:spcAft>
                <a:spcPct val="0"/>
              </a:spcAft>
            </a:pPr>
            <a:r>
              <a:rPr lang="en-US" sz="1200" b="1" dirty="0">
                <a:solidFill>
                  <a:srgbClr val="000000"/>
                </a:solidFill>
                <a:latin typeface="Arial" charset="0"/>
              </a:rPr>
              <a:t>Freight</a:t>
            </a:r>
          </a:p>
        </p:txBody>
      </p:sp>
      <p:sp>
        <p:nvSpPr>
          <p:cNvPr id="81" name="Rectangle 26"/>
          <p:cNvSpPr>
            <a:spLocks noChangeAspect="1" noChangeArrowheads="1"/>
          </p:cNvSpPr>
          <p:nvPr/>
        </p:nvSpPr>
        <p:spPr bwMode="auto">
          <a:xfrm>
            <a:off x="5087938" y="2960010"/>
            <a:ext cx="1604962" cy="458788"/>
          </a:xfrm>
          <a:prstGeom prst="rect">
            <a:avLst/>
          </a:prstGeom>
          <a:noFill/>
          <a:ln w="9525">
            <a:noFill/>
            <a:miter lim="800000"/>
            <a:headEnd/>
            <a:tailEnd/>
          </a:ln>
        </p:spPr>
        <p:txBody>
          <a:bodyPr lIns="92075" tIns="46038" rIns="92075" bIns="46038">
            <a:spAutoFit/>
          </a:bodyPr>
          <a:lstStyle/>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Location/distance</a:t>
            </a:r>
          </a:p>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Volume/number of truck loads</a:t>
            </a:r>
          </a:p>
        </p:txBody>
      </p:sp>
      <p:sp>
        <p:nvSpPr>
          <p:cNvPr id="82" name="Rectangle 27"/>
          <p:cNvSpPr>
            <a:spLocks noChangeAspect="1" noChangeArrowheads="1"/>
          </p:cNvSpPr>
          <p:nvPr/>
        </p:nvSpPr>
        <p:spPr bwMode="auto">
          <a:xfrm>
            <a:off x="5065713" y="2548848"/>
            <a:ext cx="1824037" cy="244475"/>
          </a:xfrm>
          <a:prstGeom prst="rect">
            <a:avLst/>
          </a:prstGeom>
          <a:noFill/>
          <a:ln w="9525">
            <a:noFill/>
            <a:miter lim="800000"/>
            <a:headEnd/>
            <a:tailEnd/>
          </a:ln>
        </p:spPr>
        <p:txBody>
          <a:bodyPr lIns="92075" tIns="46038" rIns="92075" bIns="46038">
            <a:spAutoFit/>
          </a:bodyPr>
          <a:lstStyle/>
          <a:p>
            <a:pPr marL="171450" indent="-171450" eaLnBrk="0" fontAlgn="base" hangingPunct="0">
              <a:lnSpc>
                <a:spcPct val="80000"/>
              </a:lnSpc>
              <a:spcBef>
                <a:spcPct val="50000"/>
              </a:spcBef>
              <a:spcAft>
                <a:spcPct val="0"/>
              </a:spcAft>
            </a:pPr>
            <a:r>
              <a:rPr lang="en-US" sz="1000" b="1" u="sng" dirty="0">
                <a:solidFill>
                  <a:srgbClr val="000000"/>
                </a:solidFill>
                <a:latin typeface="Arial" charset="0"/>
              </a:rPr>
              <a:t>Cost Drivers</a:t>
            </a:r>
          </a:p>
        </p:txBody>
      </p:sp>
      <p:sp>
        <p:nvSpPr>
          <p:cNvPr id="83" name="Rectangle 28"/>
          <p:cNvSpPr>
            <a:spLocks noChangeAspect="1" noChangeArrowheads="1"/>
          </p:cNvSpPr>
          <p:nvPr/>
        </p:nvSpPr>
        <p:spPr bwMode="auto">
          <a:xfrm>
            <a:off x="5087938" y="3434673"/>
            <a:ext cx="2035175" cy="457200"/>
          </a:xfrm>
          <a:prstGeom prst="rect">
            <a:avLst/>
          </a:prstGeom>
          <a:noFill/>
          <a:ln w="9525">
            <a:noFill/>
            <a:miter lim="800000"/>
            <a:headEnd/>
            <a:tailEnd/>
          </a:ln>
        </p:spPr>
        <p:txBody>
          <a:bodyPr lIns="92075" tIns="46038" rIns="92075" bIns="46038">
            <a:spAutoFit/>
          </a:bodyPr>
          <a:lstStyle/>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Volume</a:t>
            </a:r>
          </a:p>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Multiple products</a:t>
            </a:r>
          </a:p>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Marketing Strategy</a:t>
            </a:r>
          </a:p>
        </p:txBody>
      </p:sp>
      <p:sp>
        <p:nvSpPr>
          <p:cNvPr id="84" name="Rectangle 29"/>
          <p:cNvSpPr>
            <a:spLocks noChangeAspect="1" noChangeArrowheads="1"/>
          </p:cNvSpPr>
          <p:nvPr/>
        </p:nvSpPr>
        <p:spPr bwMode="auto">
          <a:xfrm>
            <a:off x="5087938" y="3871235"/>
            <a:ext cx="1604962" cy="458788"/>
          </a:xfrm>
          <a:prstGeom prst="rect">
            <a:avLst/>
          </a:prstGeom>
          <a:noFill/>
          <a:ln w="9525">
            <a:noFill/>
            <a:miter lim="800000"/>
            <a:headEnd/>
            <a:tailEnd/>
          </a:ln>
        </p:spPr>
        <p:txBody>
          <a:bodyPr lIns="92075" tIns="46038" rIns="92075" bIns="46038">
            <a:spAutoFit/>
          </a:bodyPr>
          <a:lstStyle/>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Volume</a:t>
            </a:r>
          </a:p>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Plant capacity</a:t>
            </a:r>
          </a:p>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Technology</a:t>
            </a:r>
          </a:p>
        </p:txBody>
      </p:sp>
      <p:sp>
        <p:nvSpPr>
          <p:cNvPr id="85" name="Rectangle 30"/>
          <p:cNvSpPr>
            <a:spLocks noChangeAspect="1" noChangeArrowheads="1"/>
          </p:cNvSpPr>
          <p:nvPr/>
        </p:nvSpPr>
        <p:spPr bwMode="auto">
          <a:xfrm>
            <a:off x="5087938" y="4364948"/>
            <a:ext cx="2038350" cy="336550"/>
          </a:xfrm>
          <a:prstGeom prst="rect">
            <a:avLst/>
          </a:prstGeom>
          <a:noFill/>
          <a:ln w="9525">
            <a:noFill/>
            <a:miter lim="800000"/>
            <a:headEnd/>
            <a:tailEnd/>
          </a:ln>
        </p:spPr>
        <p:txBody>
          <a:bodyPr lIns="92075" tIns="46038" rIns="92075" bIns="46038">
            <a:spAutoFit/>
          </a:bodyPr>
          <a:lstStyle/>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Material type</a:t>
            </a:r>
          </a:p>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Manufacturing process</a:t>
            </a:r>
          </a:p>
        </p:txBody>
      </p:sp>
      <p:sp>
        <p:nvSpPr>
          <p:cNvPr id="86" name="Rectangle 31"/>
          <p:cNvSpPr>
            <a:spLocks noChangeAspect="1" noChangeArrowheads="1"/>
          </p:cNvSpPr>
          <p:nvPr/>
        </p:nvSpPr>
        <p:spPr bwMode="auto">
          <a:xfrm>
            <a:off x="5087938" y="4699910"/>
            <a:ext cx="1604962" cy="336550"/>
          </a:xfrm>
          <a:prstGeom prst="rect">
            <a:avLst/>
          </a:prstGeom>
          <a:noFill/>
          <a:ln w="9525">
            <a:noFill/>
            <a:miter lim="800000"/>
            <a:headEnd/>
            <a:tailEnd/>
          </a:ln>
        </p:spPr>
        <p:txBody>
          <a:bodyPr lIns="92075" tIns="46038" rIns="92075" bIns="46038">
            <a:spAutoFit/>
          </a:bodyPr>
          <a:lstStyle/>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Volume</a:t>
            </a:r>
          </a:p>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Technology</a:t>
            </a:r>
          </a:p>
        </p:txBody>
      </p:sp>
      <p:sp>
        <p:nvSpPr>
          <p:cNvPr id="87" name="Rectangle 32"/>
          <p:cNvSpPr>
            <a:spLocks noChangeAspect="1" noChangeArrowheads="1"/>
          </p:cNvSpPr>
          <p:nvPr/>
        </p:nvSpPr>
        <p:spPr bwMode="auto">
          <a:xfrm>
            <a:off x="5087938" y="5057098"/>
            <a:ext cx="2273300" cy="581025"/>
          </a:xfrm>
          <a:prstGeom prst="rect">
            <a:avLst/>
          </a:prstGeom>
          <a:noFill/>
          <a:ln w="9525">
            <a:noFill/>
            <a:miter lim="800000"/>
            <a:headEnd/>
            <a:tailEnd/>
          </a:ln>
        </p:spPr>
        <p:txBody>
          <a:bodyPr lIns="92075" tIns="46038" rIns="92075" bIns="46038">
            <a:spAutoFit/>
          </a:bodyPr>
          <a:lstStyle/>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Volume</a:t>
            </a:r>
          </a:p>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Order size</a:t>
            </a:r>
          </a:p>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Technology</a:t>
            </a:r>
          </a:p>
          <a:p>
            <a:pPr marL="171450" indent="-171450" eaLnBrk="0" fontAlgn="base" hangingPunct="0">
              <a:lnSpc>
                <a:spcPct val="80000"/>
              </a:lnSpc>
              <a:spcBef>
                <a:spcPct val="0"/>
              </a:spcBef>
              <a:spcAft>
                <a:spcPct val="0"/>
              </a:spcAft>
              <a:buFontTx/>
              <a:buChar char="•"/>
            </a:pPr>
            <a:r>
              <a:rPr lang="en-US" sz="800" b="1" dirty="0">
                <a:solidFill>
                  <a:srgbClr val="000000"/>
                </a:solidFill>
                <a:latin typeface="Arial" charset="0"/>
              </a:rPr>
              <a:t>Level of vertical integration</a:t>
            </a:r>
          </a:p>
        </p:txBody>
      </p:sp>
      <p:sp>
        <p:nvSpPr>
          <p:cNvPr id="88" name="Rectangle 33"/>
          <p:cNvSpPr>
            <a:spLocks noChangeAspect="1" noChangeArrowheads="1"/>
          </p:cNvSpPr>
          <p:nvPr/>
        </p:nvSpPr>
        <p:spPr bwMode="auto">
          <a:xfrm>
            <a:off x="4611688" y="5195210"/>
            <a:ext cx="439737" cy="3968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0"/>
              </a:spcBef>
              <a:spcAft>
                <a:spcPct val="0"/>
              </a:spcAft>
            </a:pPr>
            <a:r>
              <a:rPr lang="en-US" sz="2000" b="1" dirty="0">
                <a:solidFill>
                  <a:srgbClr val="7896B4"/>
                </a:solidFill>
                <a:latin typeface="Arial" charset="0"/>
              </a:rPr>
              <a:t>}</a:t>
            </a:r>
          </a:p>
        </p:txBody>
      </p:sp>
      <p:sp>
        <p:nvSpPr>
          <p:cNvPr id="89" name="Rectangle 34"/>
          <p:cNvSpPr>
            <a:spLocks noChangeAspect="1" noChangeArrowheads="1"/>
          </p:cNvSpPr>
          <p:nvPr/>
        </p:nvSpPr>
        <p:spPr bwMode="auto">
          <a:xfrm>
            <a:off x="219075" y="2018623"/>
            <a:ext cx="2495550" cy="274637"/>
          </a:xfrm>
          <a:prstGeom prst="rect">
            <a:avLst/>
          </a:prstGeom>
          <a:noFill/>
          <a:ln w="9525">
            <a:noFill/>
            <a:miter lim="800000"/>
            <a:headEnd/>
            <a:tailEnd/>
          </a:ln>
        </p:spPr>
        <p:txBody>
          <a:bodyPr wrap="none" lIns="92075" tIns="46038" rIns="92075" bIns="46038">
            <a:spAutoFit/>
          </a:bodyPr>
          <a:lstStyle/>
          <a:p>
            <a:pPr defTabSz="762000" eaLnBrk="0" fontAlgn="base" hangingPunct="0">
              <a:lnSpc>
                <a:spcPct val="80000"/>
              </a:lnSpc>
              <a:spcBef>
                <a:spcPct val="0"/>
              </a:spcBef>
              <a:spcAft>
                <a:spcPct val="0"/>
              </a:spcAft>
            </a:pPr>
            <a:r>
              <a:rPr lang="en-US" sz="1200" b="1" dirty="0">
                <a:solidFill>
                  <a:srgbClr val="000000"/>
                </a:solidFill>
                <a:latin typeface="Arial" charset="0"/>
              </a:rPr>
              <a:t> Supplier Cost Drivers Example </a:t>
            </a:r>
          </a:p>
        </p:txBody>
      </p:sp>
      <p:sp>
        <p:nvSpPr>
          <p:cNvPr id="90" name="Line 35"/>
          <p:cNvSpPr>
            <a:spLocks noChangeShapeType="1"/>
          </p:cNvSpPr>
          <p:nvPr/>
        </p:nvSpPr>
        <p:spPr bwMode="auto">
          <a:xfrm>
            <a:off x="671513" y="2632985"/>
            <a:ext cx="0" cy="3009900"/>
          </a:xfrm>
          <a:prstGeom prst="line">
            <a:avLst/>
          </a:prstGeom>
          <a:noFill/>
          <a:ln w="28575">
            <a:solidFill>
              <a:srgbClr val="000000"/>
            </a:solidFill>
            <a:round/>
            <a:headEnd type="triangle" w="med" len="med"/>
            <a:tailEnd type="triangle" w="med" len="med"/>
          </a:ln>
        </p:spPr>
        <p:txBody>
          <a:bodyPr wrap="none" lIns="92075" tIns="46038" rIns="92075" bIns="46038" anchor="ctr">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91" name="Line 37"/>
          <p:cNvSpPr>
            <a:spLocks noChangeShapeType="1"/>
          </p:cNvSpPr>
          <p:nvPr/>
        </p:nvSpPr>
        <p:spPr bwMode="auto">
          <a:xfrm>
            <a:off x="1374775" y="5938160"/>
            <a:ext cx="3405188" cy="0"/>
          </a:xfrm>
          <a:prstGeom prst="line">
            <a:avLst/>
          </a:prstGeom>
          <a:noFill/>
          <a:ln w="28575">
            <a:solidFill>
              <a:srgbClr val="000000"/>
            </a:solidFill>
            <a:round/>
            <a:headEnd type="triangle" w="med" len="med"/>
            <a:tailEnd type="triangle" w="med" len="med"/>
          </a:ln>
        </p:spPr>
        <p:txBody>
          <a:bodyPr wrap="none" lIns="92075" tIns="46038" rIns="92075" bIns="46038" anchor="ctr">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92" name="Rectangle 38"/>
          <p:cNvSpPr>
            <a:spLocks noChangeAspect="1" noChangeArrowheads="1"/>
          </p:cNvSpPr>
          <p:nvPr/>
        </p:nvSpPr>
        <p:spPr bwMode="auto">
          <a:xfrm>
            <a:off x="2294394" y="5822273"/>
            <a:ext cx="1643644" cy="216086"/>
          </a:xfrm>
          <a:prstGeom prst="rect">
            <a:avLst/>
          </a:prstGeom>
          <a:solidFill>
            <a:srgbClr val="FFFFFF"/>
          </a:solidFill>
          <a:ln w="9525">
            <a:noFill/>
            <a:miter lim="800000"/>
            <a:headEnd/>
            <a:tailEnd/>
          </a:ln>
        </p:spPr>
        <p:txBody>
          <a:bodyPr wrap="square" lIns="92075" tIns="46038" rIns="92075" bIns="46038">
            <a:spAutoFit/>
          </a:bodyPr>
          <a:lstStyle/>
          <a:p>
            <a:pPr marL="0" marR="0" lvl="0" indent="0" defTabSz="914400" eaLnBrk="0" fontAlgn="base" latinLnBrk="0" hangingPunct="0">
              <a:lnSpc>
                <a:spcPct val="80000"/>
              </a:lnSpc>
              <a:spcBef>
                <a:spcPct val="50000"/>
              </a:spcBef>
              <a:spcAft>
                <a:spcPct val="0"/>
              </a:spcAft>
              <a:buClrTx/>
              <a:buSzTx/>
              <a:buFontTx/>
              <a:buNone/>
              <a:tabLst/>
              <a:defRPr/>
            </a:pPr>
            <a:r>
              <a:rPr kumimoji="0" lang="en-US" sz="1000" b="1" i="0" u="none" strike="noStrike" kern="0" cap="none" spc="0" normalizeH="0" baseline="0" noProof="0" dirty="0" smtClean="0">
                <a:ln>
                  <a:noFill/>
                </a:ln>
                <a:solidFill>
                  <a:srgbClr val="003344"/>
                </a:solidFill>
                <a:effectLst/>
                <a:uLnTx/>
                <a:uFillTx/>
                <a:latin typeface="Arial" charset="0"/>
              </a:rPr>
              <a:t>      Cost of goods sold</a:t>
            </a:r>
          </a:p>
        </p:txBody>
      </p:sp>
      <p:sp>
        <p:nvSpPr>
          <p:cNvPr id="93" name="Text Box 40"/>
          <p:cNvSpPr txBox="1">
            <a:spLocks noChangeArrowheads="1"/>
          </p:cNvSpPr>
          <p:nvPr/>
        </p:nvSpPr>
        <p:spPr bwMode="auto">
          <a:xfrm>
            <a:off x="6602456" y="2889299"/>
            <a:ext cx="1973263" cy="2835275"/>
          </a:xfrm>
          <a:prstGeom prst="rect">
            <a:avLst/>
          </a:prstGeom>
          <a:noFill/>
          <a:ln w="9525">
            <a:noFill/>
            <a:miter lim="800000"/>
            <a:headEnd type="none" w="sm" len="sm"/>
            <a:tailEnd type="none" w="sm" len="sm"/>
          </a:ln>
        </p:spPr>
        <p:txBody>
          <a:bodyPr>
            <a:spAutoFit/>
          </a:bodyPr>
          <a:lstStyle/>
          <a:p>
            <a:pPr marL="190500" indent="-190500" eaLnBrk="0" fontAlgn="base" hangingPunct="0">
              <a:lnSpc>
                <a:spcPct val="80000"/>
              </a:lnSpc>
              <a:spcBef>
                <a:spcPct val="100000"/>
              </a:spcBef>
              <a:spcAft>
                <a:spcPct val="0"/>
              </a:spcAft>
              <a:buFont typeface="Arial" pitchFamily="34" charset="0"/>
              <a:buChar char="•"/>
            </a:pPr>
            <a:r>
              <a:rPr lang="en-US" sz="1000" b="1" dirty="0">
                <a:solidFill>
                  <a:srgbClr val="000000"/>
                </a:solidFill>
                <a:latin typeface="Arial" charset="0"/>
              </a:rPr>
              <a:t>Supplier costs are hard to find.  Use analyst and annual reports to breakdown the supplier’s cost bar</a:t>
            </a:r>
          </a:p>
          <a:p>
            <a:pPr marL="190500" indent="-190500" eaLnBrk="0" fontAlgn="base" hangingPunct="0">
              <a:lnSpc>
                <a:spcPct val="80000"/>
              </a:lnSpc>
              <a:spcBef>
                <a:spcPct val="100000"/>
              </a:spcBef>
              <a:spcAft>
                <a:spcPct val="0"/>
              </a:spcAft>
              <a:buFont typeface="Arial" pitchFamily="34" charset="0"/>
              <a:buChar char="•"/>
            </a:pPr>
            <a:r>
              <a:rPr lang="en-US" sz="1000" b="1" dirty="0">
                <a:solidFill>
                  <a:srgbClr val="000000"/>
                </a:solidFill>
                <a:latin typeface="Arial" charset="0"/>
              </a:rPr>
              <a:t>Costs are either variable and change by volume, fixed and allocated for accounting purpose or mixed and change in steps</a:t>
            </a:r>
          </a:p>
          <a:p>
            <a:pPr marL="190500" indent="-190500" eaLnBrk="0" fontAlgn="base" hangingPunct="0">
              <a:lnSpc>
                <a:spcPct val="80000"/>
              </a:lnSpc>
              <a:spcBef>
                <a:spcPct val="100000"/>
              </a:spcBef>
              <a:spcAft>
                <a:spcPct val="0"/>
              </a:spcAft>
              <a:buFont typeface="Arial" pitchFamily="34" charset="0"/>
              <a:buChar char="•"/>
            </a:pPr>
            <a:r>
              <a:rPr lang="en-US" sz="1000" b="1" dirty="0">
                <a:solidFill>
                  <a:srgbClr val="000000"/>
                </a:solidFill>
                <a:latin typeface="Arial" charset="0"/>
              </a:rPr>
              <a:t>The focus of the work is to both understand the relative costs between suppliers of different size or volume and understand the potential impact of this sourcing contract and costs</a:t>
            </a:r>
          </a:p>
        </p:txBody>
      </p:sp>
      <p:sp>
        <p:nvSpPr>
          <p:cNvPr id="94" name="Text Box 41"/>
          <p:cNvSpPr txBox="1">
            <a:spLocks noChangeArrowheads="1"/>
          </p:cNvSpPr>
          <p:nvPr/>
        </p:nvSpPr>
        <p:spPr bwMode="auto">
          <a:xfrm>
            <a:off x="3751263" y="5820685"/>
            <a:ext cx="254000" cy="244475"/>
          </a:xfrm>
          <a:prstGeom prst="rect">
            <a:avLst/>
          </a:prstGeom>
          <a:noFill/>
          <a:ln w="9525">
            <a:noFill/>
            <a:miter lim="800000"/>
            <a:headEnd type="none" w="sm" len="sm"/>
            <a:tailEnd type="none" w="sm" len="sm"/>
          </a:ln>
        </p:spPr>
        <p:txBody>
          <a:bodyPr wrap="none" lIns="92075" tIns="46038" rIns="92075" bIns="46038" anchor="ctr">
            <a:spAutoFit/>
          </a:bodyPr>
          <a:lstStyle/>
          <a:p>
            <a:pPr eaLnBrk="0" fontAlgn="base" hangingPunct="0">
              <a:lnSpc>
                <a:spcPct val="80000"/>
              </a:lnSpc>
              <a:spcBef>
                <a:spcPct val="0"/>
              </a:spcBef>
              <a:spcAft>
                <a:spcPct val="0"/>
              </a:spcAft>
            </a:pPr>
            <a:r>
              <a:rPr lang="en-US" sz="1000" b="1" dirty="0">
                <a:solidFill>
                  <a:srgbClr val="FFFFFF"/>
                </a:solidFill>
                <a:latin typeface="Arial" charset="0"/>
              </a:rPr>
              <a:t>$</a:t>
            </a:r>
          </a:p>
        </p:txBody>
      </p:sp>
      <p:grpSp>
        <p:nvGrpSpPr>
          <p:cNvPr id="95" name="Group 42"/>
          <p:cNvGrpSpPr>
            <a:grpSpLocks/>
          </p:cNvGrpSpPr>
          <p:nvPr/>
        </p:nvGrpSpPr>
        <p:grpSpPr bwMode="auto">
          <a:xfrm>
            <a:off x="4705350" y="2566310"/>
            <a:ext cx="254000" cy="244475"/>
            <a:chOff x="2818" y="1206"/>
            <a:chExt cx="148" cy="154"/>
          </a:xfrm>
        </p:grpSpPr>
        <p:sp>
          <p:nvSpPr>
            <p:cNvPr id="96" name="Oval 43"/>
            <p:cNvSpPr>
              <a:spLocks noChangeArrowheads="1"/>
            </p:cNvSpPr>
            <p:nvPr/>
          </p:nvSpPr>
          <p:spPr bwMode="auto">
            <a:xfrm>
              <a:off x="2838" y="1224"/>
              <a:ext cx="108" cy="108"/>
            </a:xfrm>
            <a:prstGeom prst="ellipse">
              <a:avLst/>
            </a:prstGeom>
            <a:noFill/>
            <a:ln w="9525">
              <a:solidFill>
                <a:srgbClr val="000000"/>
              </a:solidFill>
              <a:round/>
              <a:headEnd type="none" w="sm" len="sm"/>
              <a:tailEnd type="none" w="sm" len="sm"/>
            </a:ln>
          </p:spPr>
          <p:txBody>
            <a:bodyPr wrap="none" lIns="92075" tIns="46038" rIns="92075" bIns="46038" anchor="ctr">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97" name="Text Box 44"/>
            <p:cNvSpPr txBox="1">
              <a:spLocks noChangeArrowheads="1"/>
            </p:cNvSpPr>
            <p:nvPr/>
          </p:nvSpPr>
          <p:spPr bwMode="auto">
            <a:xfrm>
              <a:off x="2818" y="1206"/>
              <a:ext cx="148" cy="154"/>
            </a:xfrm>
            <a:prstGeom prst="rect">
              <a:avLst/>
            </a:prstGeom>
            <a:noFill/>
            <a:ln w="9525">
              <a:noFill/>
              <a:miter lim="800000"/>
              <a:headEnd type="none" w="sm" len="sm"/>
              <a:tailEnd type="none" w="sm" len="sm"/>
            </a:ln>
          </p:spPr>
          <p:txBody>
            <a:bodyPr wrap="none" lIns="92075" tIns="46038" rIns="92075" bIns="46038" anchor="ctr">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Arial" charset="0"/>
                </a:rPr>
                <a:t>1</a:t>
              </a:r>
            </a:p>
          </p:txBody>
        </p:sp>
      </p:grpSp>
      <p:grpSp>
        <p:nvGrpSpPr>
          <p:cNvPr id="98" name="Group 45"/>
          <p:cNvGrpSpPr>
            <a:grpSpLocks/>
          </p:cNvGrpSpPr>
          <p:nvPr/>
        </p:nvGrpSpPr>
        <p:grpSpPr bwMode="auto">
          <a:xfrm>
            <a:off x="6008688" y="2561548"/>
            <a:ext cx="255587" cy="244475"/>
            <a:chOff x="4102" y="1170"/>
            <a:chExt cx="148" cy="154"/>
          </a:xfrm>
        </p:grpSpPr>
        <p:sp>
          <p:nvSpPr>
            <p:cNvPr id="99" name="Oval 46"/>
            <p:cNvSpPr>
              <a:spLocks noChangeArrowheads="1"/>
            </p:cNvSpPr>
            <p:nvPr/>
          </p:nvSpPr>
          <p:spPr bwMode="auto">
            <a:xfrm>
              <a:off x="4122" y="1193"/>
              <a:ext cx="108" cy="108"/>
            </a:xfrm>
            <a:prstGeom prst="ellipse">
              <a:avLst/>
            </a:prstGeom>
            <a:noFill/>
            <a:ln w="9525">
              <a:solidFill>
                <a:srgbClr val="000000"/>
              </a:solidFill>
              <a:round/>
              <a:headEnd type="none" w="sm" len="sm"/>
              <a:tailEnd type="none" w="sm" len="sm"/>
            </a:ln>
          </p:spPr>
          <p:txBody>
            <a:bodyPr wrap="none" lIns="92075" tIns="46038" rIns="92075" bIns="46038" anchor="ctr">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00" name="Text Box 47"/>
            <p:cNvSpPr txBox="1">
              <a:spLocks noChangeArrowheads="1"/>
            </p:cNvSpPr>
            <p:nvPr/>
          </p:nvSpPr>
          <p:spPr bwMode="auto">
            <a:xfrm>
              <a:off x="4102" y="1170"/>
              <a:ext cx="148" cy="154"/>
            </a:xfrm>
            <a:prstGeom prst="rect">
              <a:avLst/>
            </a:prstGeom>
            <a:noFill/>
            <a:ln w="9525">
              <a:noFill/>
              <a:miter lim="800000"/>
              <a:headEnd type="none" w="sm" len="sm"/>
              <a:tailEnd type="none" w="sm" len="sm"/>
            </a:ln>
          </p:spPr>
          <p:txBody>
            <a:bodyPr wrap="none" lIns="92075" tIns="46038" rIns="92075" bIns="46038" anchor="ctr">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Arial" charset="0"/>
                </a:rPr>
                <a:t>2</a:t>
              </a:r>
            </a:p>
          </p:txBody>
        </p:sp>
      </p:grpSp>
      <p:sp>
        <p:nvSpPr>
          <p:cNvPr id="101" name="Rectangle 48"/>
          <p:cNvSpPr>
            <a:spLocks noChangeAspect="1" noChangeArrowheads="1"/>
          </p:cNvSpPr>
          <p:nvPr/>
        </p:nvSpPr>
        <p:spPr bwMode="auto">
          <a:xfrm>
            <a:off x="1770063" y="2593298"/>
            <a:ext cx="2765425" cy="455612"/>
          </a:xfrm>
          <a:prstGeom prst="rect">
            <a:avLst/>
          </a:prstGeom>
          <a:solidFill>
            <a:srgbClr val="00BBEE"/>
          </a:solidFill>
          <a:ln w="12700">
            <a:noFill/>
            <a:miter lim="800000"/>
            <a:headEnd/>
            <a:tailEnd/>
          </a:ln>
        </p:spPr>
        <p:txBody>
          <a:bodyPr wrap="none" lIns="92075" tIns="46038" rIns="92075" bIns="46038" anchor="ctr"/>
          <a:lstStyle/>
          <a:p>
            <a:pPr algn="ctr" eaLnBrk="0" fontAlgn="base" hangingPunct="0">
              <a:lnSpc>
                <a:spcPct val="80000"/>
              </a:lnSpc>
              <a:spcBef>
                <a:spcPct val="0"/>
              </a:spcBef>
              <a:spcAft>
                <a:spcPct val="0"/>
              </a:spcAft>
            </a:pPr>
            <a:r>
              <a:rPr lang="en-US" sz="1200" b="1" dirty="0">
                <a:solidFill>
                  <a:srgbClr val="FFFFFF"/>
                </a:solidFill>
                <a:latin typeface="Arial" charset="0"/>
              </a:rPr>
              <a:t>Profit Margin</a:t>
            </a:r>
          </a:p>
        </p:txBody>
      </p:sp>
      <p:sp>
        <p:nvSpPr>
          <p:cNvPr id="102" name="Rectangle 49"/>
          <p:cNvSpPr>
            <a:spLocks noChangeAspect="1" noChangeArrowheads="1"/>
          </p:cNvSpPr>
          <p:nvPr/>
        </p:nvSpPr>
        <p:spPr bwMode="auto">
          <a:xfrm>
            <a:off x="4611688" y="4738010"/>
            <a:ext cx="439737" cy="3968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0"/>
              </a:spcBef>
              <a:spcAft>
                <a:spcPct val="0"/>
              </a:spcAft>
            </a:pPr>
            <a:r>
              <a:rPr lang="en-US" sz="2000" b="1" dirty="0">
                <a:solidFill>
                  <a:srgbClr val="7896B4"/>
                </a:solidFill>
                <a:latin typeface="Arial" charset="0"/>
              </a:rPr>
              <a:t>}</a:t>
            </a:r>
          </a:p>
        </p:txBody>
      </p:sp>
      <p:sp>
        <p:nvSpPr>
          <p:cNvPr id="103" name="Rectangle 50"/>
          <p:cNvSpPr>
            <a:spLocks noChangeAspect="1" noChangeArrowheads="1"/>
          </p:cNvSpPr>
          <p:nvPr/>
        </p:nvSpPr>
        <p:spPr bwMode="auto">
          <a:xfrm>
            <a:off x="4611688" y="4371298"/>
            <a:ext cx="439737" cy="3968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0"/>
              </a:spcBef>
              <a:spcAft>
                <a:spcPct val="0"/>
              </a:spcAft>
            </a:pPr>
            <a:r>
              <a:rPr lang="en-US" sz="2000" b="1" dirty="0">
                <a:solidFill>
                  <a:srgbClr val="7896B4"/>
                </a:solidFill>
                <a:latin typeface="Arial" charset="0"/>
              </a:rPr>
              <a:t>}</a:t>
            </a:r>
          </a:p>
        </p:txBody>
      </p:sp>
      <p:sp>
        <p:nvSpPr>
          <p:cNvPr id="104" name="Rectangle 51"/>
          <p:cNvSpPr>
            <a:spLocks noChangeAspect="1" noChangeArrowheads="1"/>
          </p:cNvSpPr>
          <p:nvPr/>
        </p:nvSpPr>
        <p:spPr bwMode="auto">
          <a:xfrm>
            <a:off x="4611688" y="4012523"/>
            <a:ext cx="439737" cy="3968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0"/>
              </a:spcBef>
              <a:spcAft>
                <a:spcPct val="0"/>
              </a:spcAft>
            </a:pPr>
            <a:r>
              <a:rPr lang="en-US" sz="2000" b="1" dirty="0">
                <a:solidFill>
                  <a:srgbClr val="7896B4"/>
                </a:solidFill>
                <a:latin typeface="Arial" charset="0"/>
              </a:rPr>
              <a:t>}</a:t>
            </a:r>
          </a:p>
        </p:txBody>
      </p:sp>
      <p:sp>
        <p:nvSpPr>
          <p:cNvPr id="105" name="Rectangle 52"/>
          <p:cNvSpPr>
            <a:spLocks noChangeAspect="1" noChangeArrowheads="1"/>
          </p:cNvSpPr>
          <p:nvPr/>
        </p:nvSpPr>
        <p:spPr bwMode="auto">
          <a:xfrm>
            <a:off x="4611688" y="3515635"/>
            <a:ext cx="439737" cy="3968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0"/>
              </a:spcBef>
              <a:spcAft>
                <a:spcPct val="0"/>
              </a:spcAft>
            </a:pPr>
            <a:r>
              <a:rPr lang="en-US" sz="2000" b="1" dirty="0">
                <a:solidFill>
                  <a:srgbClr val="7896B4"/>
                </a:solidFill>
                <a:latin typeface="Arial" charset="0"/>
              </a:rPr>
              <a:t>}</a:t>
            </a:r>
          </a:p>
        </p:txBody>
      </p:sp>
      <p:sp>
        <p:nvSpPr>
          <p:cNvPr id="106" name="Rectangle 53"/>
          <p:cNvSpPr>
            <a:spLocks noChangeAspect="1" noChangeArrowheads="1"/>
          </p:cNvSpPr>
          <p:nvPr/>
        </p:nvSpPr>
        <p:spPr bwMode="auto">
          <a:xfrm>
            <a:off x="4611688" y="3047323"/>
            <a:ext cx="439737" cy="3968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0"/>
              </a:spcBef>
              <a:spcAft>
                <a:spcPct val="0"/>
              </a:spcAft>
            </a:pPr>
            <a:r>
              <a:rPr lang="en-US" sz="2000" b="1" dirty="0">
                <a:solidFill>
                  <a:srgbClr val="7896B4"/>
                </a:solidFill>
                <a:latin typeface="Arial" charset="0"/>
              </a:rPr>
              <a:t>}</a:t>
            </a:r>
          </a:p>
        </p:txBody>
      </p:sp>
      <p:sp>
        <p:nvSpPr>
          <p:cNvPr id="107" name="Rectangle 55"/>
          <p:cNvSpPr>
            <a:spLocks noChangeArrowheads="1"/>
          </p:cNvSpPr>
          <p:nvPr/>
        </p:nvSpPr>
        <p:spPr bwMode="auto">
          <a:xfrm>
            <a:off x="6788150" y="2507573"/>
            <a:ext cx="2405063" cy="274637"/>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Description</a:t>
            </a:r>
          </a:p>
        </p:txBody>
      </p:sp>
      <p:grpSp>
        <p:nvGrpSpPr>
          <p:cNvPr id="108" name="Group 61"/>
          <p:cNvGrpSpPr>
            <a:grpSpLocks/>
          </p:cNvGrpSpPr>
          <p:nvPr/>
        </p:nvGrpSpPr>
        <p:grpSpPr bwMode="auto">
          <a:xfrm>
            <a:off x="271327" y="4159481"/>
            <a:ext cx="682625" cy="584775"/>
            <a:chOff x="278816" y="3775317"/>
            <a:chExt cx="682625" cy="584776"/>
          </a:xfrm>
          <a:solidFill>
            <a:srgbClr val="FFFFFF"/>
          </a:solidFill>
        </p:grpSpPr>
        <p:sp>
          <p:nvSpPr>
            <p:cNvPr id="109" name="Rectangle 36"/>
            <p:cNvSpPr>
              <a:spLocks noChangeAspect="1" noChangeArrowheads="1"/>
            </p:cNvSpPr>
            <p:nvPr/>
          </p:nvSpPr>
          <p:spPr bwMode="auto">
            <a:xfrm>
              <a:off x="312862" y="3784054"/>
              <a:ext cx="600075" cy="462308"/>
            </a:xfrm>
            <a:prstGeom prst="rect">
              <a:avLst/>
            </a:prstGeom>
            <a:grpFill/>
            <a:ln w="9525">
              <a:noFill/>
              <a:miter lim="800000"/>
              <a:headEnd/>
              <a:tailEnd/>
            </a:ln>
          </p:spPr>
          <p:txBody>
            <a:bodyPr lIns="92075" tIns="46038" rIns="92075" bIns="46038">
              <a:spAutoFit/>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fr-FR" sz="1000" b="1" i="0" u="none" strike="noStrike" kern="0" cap="none" spc="0" normalizeH="0" baseline="0" noProof="0" dirty="0" smtClean="0">
                <a:ln>
                  <a:noFill/>
                </a:ln>
                <a:solidFill>
                  <a:srgbClr val="003344"/>
                </a:solidFill>
                <a:effectLst/>
                <a:uLnTx/>
                <a:uFillTx/>
                <a:latin typeface="Arial" charset="0"/>
              </a:endParaRPr>
            </a:p>
            <a:p>
              <a:pPr marL="0" marR="0" lvl="0" indent="0" defTabSz="914400" eaLnBrk="0" fontAlgn="base" latinLnBrk="0" hangingPunct="0">
                <a:lnSpc>
                  <a:spcPct val="80000"/>
                </a:lnSpc>
                <a:spcBef>
                  <a:spcPct val="0"/>
                </a:spcBef>
                <a:spcAft>
                  <a:spcPct val="0"/>
                </a:spcAft>
                <a:buClrTx/>
                <a:buSzTx/>
                <a:buFontTx/>
                <a:buNone/>
                <a:tabLst/>
                <a:defRPr/>
              </a:pPr>
              <a:endParaRPr kumimoji="0" lang="fr-FR" sz="1000" b="1" i="0" u="none" strike="noStrike" kern="0" cap="none" spc="0" normalizeH="0" baseline="0" noProof="0" dirty="0" smtClean="0">
                <a:ln>
                  <a:noFill/>
                </a:ln>
                <a:solidFill>
                  <a:srgbClr val="003344"/>
                </a:solidFill>
                <a:effectLst/>
                <a:uLnTx/>
                <a:uFillTx/>
                <a:latin typeface="Arial" charset="0"/>
              </a:endParaRPr>
            </a:p>
            <a:p>
              <a:pPr marL="0" marR="0" lvl="0" indent="0" defTabSz="914400" eaLnBrk="0" fontAlgn="base" latinLnBrk="0" hangingPunct="0">
                <a:lnSpc>
                  <a:spcPct val="80000"/>
                </a:lnSpc>
                <a:spcBef>
                  <a:spcPct val="0"/>
                </a:spcBef>
                <a:spcAft>
                  <a:spcPct val="0"/>
                </a:spcAft>
                <a:buClrTx/>
                <a:buSzTx/>
                <a:buFontTx/>
                <a:buNone/>
                <a:tabLst/>
                <a:defRPr/>
              </a:pPr>
              <a:endParaRPr kumimoji="0" lang="en-US" sz="1000" b="1" i="0" u="none" strike="noStrike" kern="0" cap="none" spc="0" normalizeH="0" baseline="0" noProof="0" dirty="0" smtClean="0">
                <a:ln>
                  <a:noFill/>
                </a:ln>
                <a:solidFill>
                  <a:srgbClr val="003344"/>
                </a:solidFill>
                <a:effectLst/>
                <a:uLnTx/>
                <a:uFillTx/>
                <a:latin typeface="Arial" charset="0"/>
              </a:endParaRPr>
            </a:p>
          </p:txBody>
        </p:sp>
        <p:sp>
          <p:nvSpPr>
            <p:cNvPr id="110" name="Text Box 59"/>
            <p:cNvSpPr txBox="1">
              <a:spLocks noChangeArrowheads="1"/>
            </p:cNvSpPr>
            <p:nvPr/>
          </p:nvSpPr>
          <p:spPr bwMode="auto">
            <a:xfrm>
              <a:off x="278816" y="3775317"/>
              <a:ext cx="682625" cy="584776"/>
            </a:xfrm>
            <a:prstGeom prst="rect">
              <a:avLst/>
            </a:prstGeom>
            <a:grpFill/>
            <a:ln w="9525" algn="ctr">
              <a:noFill/>
              <a:miter lim="800000"/>
              <a:headEnd/>
              <a:tailEnd/>
            </a:ln>
          </p:spPr>
          <p:txBody>
            <a:bodyPr>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003344"/>
                  </a:solidFill>
                  <a:effectLst/>
                  <a:uLnTx/>
                  <a:uFillTx/>
                  <a:latin typeface="Arial" charset="0"/>
                </a:rPr>
                <a:t>Percent </a:t>
              </a:r>
            </a:p>
            <a:p>
              <a:pPr marL="0" marR="0" lvl="0" indent="0" defTabSz="914400" eaLnBrk="0" fontAlgn="base" latinLnBrk="0" hangingPunct="0">
                <a:lnSpc>
                  <a:spcPct val="8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003344"/>
                  </a:solidFill>
                  <a:effectLst/>
                  <a:uLnTx/>
                  <a:uFillTx/>
                  <a:latin typeface="Arial" charset="0"/>
                </a:rPr>
                <a:t>of Total </a:t>
              </a:r>
            </a:p>
            <a:p>
              <a:pPr marL="0" marR="0" lvl="0" indent="0" defTabSz="914400" eaLnBrk="0" fontAlgn="base" latinLnBrk="0" hangingPunct="0">
                <a:lnSpc>
                  <a:spcPct val="8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003344"/>
                  </a:solidFill>
                  <a:effectLst/>
                  <a:uLnTx/>
                  <a:uFillTx/>
                  <a:latin typeface="Arial" charset="0"/>
                </a:rPr>
                <a:t>Costs</a:t>
              </a:r>
            </a:p>
            <a:p>
              <a:pPr marL="0" marR="0" lvl="0" indent="0" defTabSz="914400" eaLnBrk="0" fontAlgn="base" latinLnBrk="0" hangingPunct="0">
                <a:lnSpc>
                  <a:spcPct val="80000"/>
                </a:lnSpc>
                <a:spcBef>
                  <a:spcPct val="0"/>
                </a:spcBef>
                <a:spcAft>
                  <a:spcPct val="0"/>
                </a:spcAft>
                <a:buClrTx/>
                <a:buSzTx/>
                <a:buFontTx/>
                <a:buNone/>
                <a:tabLst/>
                <a:defRPr/>
              </a:pPr>
              <a:endParaRPr kumimoji="0" lang="en-US" sz="1000" b="1" i="0" u="none" strike="noStrike" kern="0" cap="none" spc="0" normalizeH="0" baseline="0" noProof="0" dirty="0" smtClean="0">
                <a:ln>
                  <a:noFill/>
                </a:ln>
                <a:solidFill>
                  <a:srgbClr val="003344"/>
                </a:solidFill>
                <a:effectLst/>
                <a:uLnTx/>
                <a:uFillTx/>
                <a:latin typeface="Arial" charset="0"/>
              </a:endParaRPr>
            </a:p>
          </p:txBody>
        </p:sp>
      </p:grpSp>
    </p:spTree>
    <p:extLst>
      <p:ext uri="{BB962C8B-B14F-4D97-AF65-F5344CB8AC3E}">
        <p14:creationId xmlns:p14="http://schemas.microsoft.com/office/powerpoint/2010/main" xmlns="" val="987928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14"/>
          <p:cNvSpPr/>
          <p:nvPr>
            <p:custDataLst>
              <p:tags r:id="rId1"/>
            </p:custDataLst>
          </p:nvPr>
        </p:nvSpPr>
        <p:spPr bwMode="auto">
          <a:xfrm>
            <a:off x="587375" y="4267200"/>
            <a:ext cx="6602412" cy="914400"/>
          </a:xfrm>
          <a:prstGeom prst="homePlate">
            <a:avLst>
              <a:gd name="adj" fmla="val 1118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3" name="Slide Number Placeholder 2"/>
          <p:cNvSpPr>
            <a:spLocks noGrp="1"/>
          </p:cNvSpPr>
          <p:nvPr>
            <p:ph type="sldNum" sz="quarter" idx="4"/>
          </p:nvPr>
        </p:nvSpPr>
        <p:spPr/>
        <p:txBody>
          <a:bodyPr/>
          <a:lstStyle/>
          <a:p>
            <a:fld id="{55B81B02-6718-46E4-8D74-ADF933AC5647}" type="slidenum">
              <a:rPr lang="en-US" smtClean="0"/>
              <a:pPr/>
              <a:t>19</a:t>
            </a:fld>
            <a:endParaRPr lang="en-US" dirty="0"/>
          </a:p>
        </p:txBody>
      </p:sp>
      <p:sp>
        <p:nvSpPr>
          <p:cNvPr id="4" name="Title 3"/>
          <p:cNvSpPr>
            <a:spLocks noGrp="1"/>
          </p:cNvSpPr>
          <p:nvPr>
            <p:ph type="title"/>
          </p:nvPr>
        </p:nvSpPr>
        <p:spPr/>
        <p:txBody>
          <a:bodyPr/>
          <a:lstStyle/>
          <a:p>
            <a:r>
              <a:rPr lang="en-US" dirty="0" smtClean="0"/>
              <a:t>Conducting Sourcing Analysis</a:t>
            </a:r>
            <a:endParaRPr lang="en-US" dirty="0"/>
          </a:p>
        </p:txBody>
      </p:sp>
      <p:sp>
        <p:nvSpPr>
          <p:cNvPr id="19" name="Pentagon 18"/>
          <p:cNvSpPr/>
          <p:nvPr>
            <p:custDataLst>
              <p:tags r:id="rId2"/>
            </p:custDataLst>
          </p:nvPr>
        </p:nvSpPr>
        <p:spPr bwMode="auto">
          <a:xfrm>
            <a:off x="611188" y="2646363"/>
            <a:ext cx="6602412" cy="1447800"/>
          </a:xfrm>
          <a:prstGeom prst="homePlate">
            <a:avLst>
              <a:gd name="adj" fmla="val 1039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20" name="Pentagon 19"/>
          <p:cNvSpPr/>
          <p:nvPr>
            <p:custDataLst>
              <p:tags r:id="rId3"/>
            </p:custDataLst>
          </p:nvPr>
        </p:nvSpPr>
        <p:spPr bwMode="auto">
          <a:xfrm>
            <a:off x="611188" y="5334000"/>
            <a:ext cx="6602412" cy="762000"/>
          </a:xfrm>
          <a:prstGeom prst="homePlate">
            <a:avLst>
              <a:gd name="adj" fmla="val 1118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21" name="Pentagon 20"/>
          <p:cNvSpPr/>
          <p:nvPr>
            <p:custDataLst>
              <p:tags r:id="rId4"/>
            </p:custDataLst>
          </p:nvPr>
        </p:nvSpPr>
        <p:spPr bwMode="auto">
          <a:xfrm>
            <a:off x="611188" y="842962"/>
            <a:ext cx="6602412" cy="1595438"/>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22" name="Rectangle 21"/>
          <p:cNvSpPr/>
          <p:nvPr>
            <p:custDataLst>
              <p:tags r:id="rId5"/>
            </p:custDataLst>
          </p:nvPr>
        </p:nvSpPr>
        <p:spPr bwMode="auto">
          <a:xfrm>
            <a:off x="1187450" y="893763"/>
            <a:ext cx="4968875" cy="4897437"/>
          </a:xfrm>
          <a:prstGeom prst="rect">
            <a:avLst/>
          </a:prstGeom>
          <a:noFill/>
          <a:ln w="9525">
            <a:noFill/>
            <a:prstDash val="lgDash"/>
            <a:round/>
            <a:headEnd type="none" w="sm" len="sm"/>
            <a:tailEnd type="none" w="sm" len="sm"/>
          </a:ln>
          <a:effectLst/>
        </p:spPr>
        <p:txBody>
          <a:bodyPr wrap="none"/>
          <a:lstStyle/>
          <a:p>
            <a:pPr marL="342900" indent="-342900" eaLnBrk="0" fontAlgn="base" hangingPunct="0">
              <a:lnSpc>
                <a:spcPct val="80000"/>
              </a:lnSpc>
              <a:spcBef>
                <a:spcPct val="0"/>
              </a:spcBef>
              <a:spcAft>
                <a:spcPct val="0"/>
              </a:spcAft>
              <a:buFont typeface="Arial" pitchFamily="34" charset="0"/>
              <a:buChar char="•"/>
              <a:defRPr/>
            </a:pPr>
            <a:r>
              <a:rPr lang="en-GB" sz="1600" b="1" dirty="0">
                <a:solidFill>
                  <a:srgbClr val="000000"/>
                </a:solidFill>
                <a:latin typeface="Arial" charset="0"/>
                <a:cs typeface="Arial" charset="0"/>
              </a:rPr>
              <a:t>Industry </a:t>
            </a:r>
            <a:r>
              <a:rPr lang="en-GB" sz="1600" b="1" dirty="0" smtClean="0">
                <a:solidFill>
                  <a:srgbClr val="000000"/>
                </a:solidFill>
                <a:latin typeface="Arial" charset="0"/>
                <a:cs typeface="Arial" charset="0"/>
              </a:rPr>
              <a:t>analysis</a:t>
            </a:r>
          </a:p>
          <a:p>
            <a:pPr marL="342900" indent="-342900" eaLnBrk="0" fontAlgn="base" hangingPunct="0">
              <a:lnSpc>
                <a:spcPct val="80000"/>
              </a:lnSpc>
              <a:spcBef>
                <a:spcPct val="0"/>
              </a:spcBef>
              <a:spcAft>
                <a:spcPct val="0"/>
              </a:spcAft>
              <a:defRPr/>
            </a:pPr>
            <a:endParaRPr lang="en-GB" sz="1600" b="1" dirty="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Developing Industry Analysis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What can Industry Analysis tell us?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Determining Industry Structure</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Measuring Industry Financials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Identifying Industry Trends &amp; Dynamics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Identifying Leading </a:t>
            </a:r>
            <a:r>
              <a:rPr lang="en-GB" sz="1400" dirty="0" smtClean="0">
                <a:solidFill>
                  <a:srgbClr val="000000"/>
                </a:solidFill>
                <a:latin typeface="Arial" charset="0"/>
                <a:cs typeface="Arial" charset="0"/>
              </a:rPr>
              <a:t>Practices</a:t>
            </a:r>
          </a:p>
          <a:p>
            <a:pPr marL="800100" lvl="1" indent="-342900" eaLnBrk="0" fontAlgn="base" hangingPunct="0">
              <a:lnSpc>
                <a:spcPct val="80000"/>
              </a:lnSpc>
              <a:spcBef>
                <a:spcPct val="0"/>
              </a:spcBef>
              <a:spcAft>
                <a:spcPct val="0"/>
              </a:spcAft>
              <a:buSzPct val="60000"/>
              <a:defRPr/>
            </a:pPr>
            <a:endParaRPr lang="en-GB" sz="1600"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defRPr/>
            </a:pPr>
            <a:endParaRPr lang="en-GB" sz="1600" dirty="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Arial" pitchFamily="34" charset="0"/>
              <a:buChar char="•"/>
              <a:defRPr/>
            </a:pPr>
            <a:r>
              <a:rPr lang="en-GB" sz="1600" b="1" dirty="0">
                <a:solidFill>
                  <a:srgbClr val="000000"/>
                </a:solidFill>
                <a:latin typeface="Arial" charset="0"/>
                <a:cs typeface="Arial" charset="0"/>
              </a:rPr>
              <a:t>Supplier </a:t>
            </a:r>
            <a:r>
              <a:rPr lang="en-GB" sz="1600" b="1" dirty="0" smtClean="0">
                <a:solidFill>
                  <a:srgbClr val="000000"/>
                </a:solidFill>
                <a:latin typeface="Arial" charset="0"/>
                <a:cs typeface="Arial" charset="0"/>
              </a:rPr>
              <a:t>Analysis</a:t>
            </a:r>
          </a:p>
          <a:p>
            <a:pPr marL="342900" indent="-342900" eaLnBrk="0" fontAlgn="base" hangingPunct="0">
              <a:lnSpc>
                <a:spcPct val="80000"/>
              </a:lnSpc>
              <a:spcBef>
                <a:spcPct val="0"/>
              </a:spcBef>
              <a:spcAft>
                <a:spcPct val="0"/>
              </a:spcAft>
              <a:buFont typeface="Arial" pitchFamily="34" charset="0"/>
              <a:buChar char="•"/>
              <a:defRPr/>
            </a:pPr>
            <a:endParaRPr lang="en-GB" sz="1600" b="1" dirty="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Developing Supplier Analysis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What can Supplier Analysis tell us?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Assessing Supplier Capabilities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Identifying Supplier Positioning</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Measuring Supplier </a:t>
            </a:r>
            <a:r>
              <a:rPr lang="en-GB" sz="1400" dirty="0" smtClean="0">
                <a:solidFill>
                  <a:srgbClr val="000000"/>
                </a:solidFill>
                <a:latin typeface="Arial" charset="0"/>
                <a:cs typeface="Arial" charset="0"/>
              </a:rPr>
              <a:t>Financials</a:t>
            </a:r>
          </a:p>
          <a:p>
            <a:pPr marL="800100" lvl="1" indent="-342900" eaLnBrk="0" fontAlgn="base" hangingPunct="0">
              <a:lnSpc>
                <a:spcPct val="80000"/>
              </a:lnSpc>
              <a:spcBef>
                <a:spcPct val="0"/>
              </a:spcBef>
              <a:spcAft>
                <a:spcPct val="0"/>
              </a:spcAft>
              <a:buSzPct val="60000"/>
              <a:buFont typeface="Courier New" pitchFamily="49" charset="0"/>
              <a:buChar char="o"/>
              <a:defRPr/>
            </a:pPr>
            <a:endParaRPr lang="en-GB" sz="1400"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endParaRPr lang="en-GB" sz="1400" dirty="0" smtClean="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Arial" pitchFamily="34" charset="0"/>
              <a:buChar char="•"/>
              <a:defRPr/>
            </a:pPr>
            <a:r>
              <a:rPr lang="en-GB" sz="1600" b="1" dirty="0" smtClean="0">
                <a:solidFill>
                  <a:srgbClr val="000000"/>
                </a:solidFill>
                <a:latin typeface="Arial" charset="0"/>
                <a:cs typeface="Arial" charset="0"/>
              </a:rPr>
              <a:t>Category </a:t>
            </a:r>
            <a:r>
              <a:rPr lang="en-GB" sz="1600" b="1" dirty="0">
                <a:solidFill>
                  <a:srgbClr val="000000"/>
                </a:solidFill>
                <a:latin typeface="Arial" charset="0"/>
                <a:cs typeface="Arial" charset="0"/>
              </a:rPr>
              <a:t>Opportunity Assessment </a:t>
            </a:r>
            <a:r>
              <a:rPr lang="en-GB" sz="1600" b="1" dirty="0" smtClean="0">
                <a:solidFill>
                  <a:srgbClr val="000000"/>
                </a:solidFill>
                <a:latin typeface="Arial" charset="0"/>
                <a:cs typeface="Arial" charset="0"/>
              </a:rPr>
              <a:t>Example</a:t>
            </a:r>
          </a:p>
          <a:p>
            <a:pPr marL="342900" indent="-342900" eaLnBrk="0" fontAlgn="base" hangingPunct="0">
              <a:lnSpc>
                <a:spcPct val="80000"/>
              </a:lnSpc>
              <a:spcBef>
                <a:spcPct val="0"/>
              </a:spcBef>
              <a:spcAft>
                <a:spcPct val="0"/>
              </a:spcAft>
              <a:buFont typeface="Arial" pitchFamily="34" charset="0"/>
              <a:buChar char="•"/>
              <a:defRPr/>
            </a:pPr>
            <a:endParaRPr lang="en-GB" sz="1600" b="1" dirty="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Where does Industry and Supplier Analysis fit in?</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Bearings Category Profile </a:t>
            </a:r>
            <a:r>
              <a:rPr lang="en-GB" sz="1400" dirty="0" smtClean="0">
                <a:solidFill>
                  <a:srgbClr val="000000"/>
                </a:solidFill>
                <a:latin typeface="Arial" charset="0"/>
                <a:cs typeface="Arial" charset="0"/>
              </a:rPr>
              <a:t>Example</a:t>
            </a:r>
          </a:p>
          <a:p>
            <a:pPr marL="800100" lvl="1" indent="-342900" eaLnBrk="0" fontAlgn="base" hangingPunct="0">
              <a:lnSpc>
                <a:spcPct val="80000"/>
              </a:lnSpc>
              <a:spcBef>
                <a:spcPct val="0"/>
              </a:spcBef>
              <a:spcAft>
                <a:spcPct val="0"/>
              </a:spcAft>
              <a:buSzPct val="60000"/>
              <a:buFont typeface="Courier New" pitchFamily="49" charset="0"/>
              <a:buChar char="o"/>
              <a:defRPr/>
            </a:pPr>
            <a:endParaRPr lang="en-GB" sz="1400"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defRPr/>
            </a:pPr>
            <a:endParaRPr lang="en-GB" sz="1600" dirty="0" smtClean="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Arial" pitchFamily="34" charset="0"/>
              <a:buChar char="•"/>
              <a:defRPr/>
            </a:pPr>
            <a:r>
              <a:rPr lang="en-GB" sz="1600" b="1" dirty="0" smtClean="0">
                <a:solidFill>
                  <a:srgbClr val="000000"/>
                </a:solidFill>
                <a:latin typeface="Arial" charset="0"/>
                <a:cs typeface="Arial" charset="0"/>
              </a:rPr>
              <a:t>TCO Analysis</a:t>
            </a:r>
          </a:p>
          <a:p>
            <a:pPr marL="342900" indent="-342900" eaLnBrk="0" fontAlgn="base" hangingPunct="0">
              <a:lnSpc>
                <a:spcPct val="80000"/>
              </a:lnSpc>
              <a:spcBef>
                <a:spcPct val="0"/>
              </a:spcBef>
              <a:spcAft>
                <a:spcPct val="0"/>
              </a:spcAft>
              <a:buFont typeface="Arial" pitchFamily="34" charset="0"/>
              <a:buChar char="•"/>
              <a:defRPr/>
            </a:pPr>
            <a:endParaRPr lang="en-GB" sz="1600" b="1"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smtClean="0">
                <a:solidFill>
                  <a:srgbClr val="000000"/>
                </a:solidFill>
                <a:latin typeface="Arial" charset="0"/>
                <a:cs typeface="Arial" charset="0"/>
              </a:rPr>
              <a:t>Determining Total Cost of Ownership</a:t>
            </a:r>
          </a:p>
          <a:p>
            <a:pPr marL="800100" lvl="1" indent="-342900" eaLnBrk="0" fontAlgn="base" hangingPunct="0">
              <a:lnSpc>
                <a:spcPct val="80000"/>
              </a:lnSpc>
              <a:spcBef>
                <a:spcPct val="0"/>
              </a:spcBef>
              <a:spcAft>
                <a:spcPct val="0"/>
              </a:spcAft>
              <a:buSzPct val="60000"/>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r>
              <a:rPr lang="en-GB" sz="1600" dirty="0">
                <a:solidFill>
                  <a:srgbClr val="000000"/>
                </a:solidFill>
                <a:latin typeface="Arial" charset="0"/>
                <a:cs typeface="Arial" charset="0"/>
              </a:rPr>
              <a:t>	</a:t>
            </a: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p:txBody>
      </p:sp>
      <p:sp>
        <p:nvSpPr>
          <p:cNvPr id="23" name="Oval 38"/>
          <p:cNvSpPr>
            <a:spLocks noChangeArrowheads="1"/>
          </p:cNvSpPr>
          <p:nvPr/>
        </p:nvSpPr>
        <p:spPr bwMode="auto">
          <a:xfrm>
            <a:off x="525860" y="784268"/>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24" name="Rectangle 39"/>
          <p:cNvSpPr>
            <a:spLocks noChangeArrowheads="1"/>
          </p:cNvSpPr>
          <p:nvPr/>
        </p:nvSpPr>
        <p:spPr bwMode="auto">
          <a:xfrm>
            <a:off x="481013" y="762000"/>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a:solidFill>
                  <a:srgbClr val="FFFFFF"/>
                </a:solidFill>
                <a:latin typeface="Arial" charset="0"/>
              </a:rPr>
              <a:t>1</a:t>
            </a:r>
          </a:p>
        </p:txBody>
      </p:sp>
      <p:sp>
        <p:nvSpPr>
          <p:cNvPr id="25" name="Oval 38"/>
          <p:cNvSpPr>
            <a:spLocks noChangeArrowheads="1"/>
          </p:cNvSpPr>
          <p:nvPr/>
        </p:nvSpPr>
        <p:spPr bwMode="auto">
          <a:xfrm>
            <a:off x="500460" y="2655930"/>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26" name="Rectangle 39"/>
          <p:cNvSpPr>
            <a:spLocks noChangeArrowheads="1"/>
          </p:cNvSpPr>
          <p:nvPr/>
        </p:nvSpPr>
        <p:spPr bwMode="auto">
          <a:xfrm>
            <a:off x="455613" y="2633662"/>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smtClean="0">
                <a:solidFill>
                  <a:srgbClr val="FFFFFF"/>
                </a:solidFill>
                <a:latin typeface="Arial" charset="0"/>
              </a:rPr>
              <a:t>2</a:t>
            </a:r>
            <a:endParaRPr lang="en-GB" sz="1400" b="1" dirty="0">
              <a:solidFill>
                <a:srgbClr val="FFFFFF"/>
              </a:solidFill>
              <a:latin typeface="Arial" charset="0"/>
            </a:endParaRPr>
          </a:p>
        </p:txBody>
      </p:sp>
      <p:sp>
        <p:nvSpPr>
          <p:cNvPr id="27" name="Oval 38"/>
          <p:cNvSpPr>
            <a:spLocks noChangeArrowheads="1"/>
          </p:cNvSpPr>
          <p:nvPr/>
        </p:nvSpPr>
        <p:spPr bwMode="auto">
          <a:xfrm>
            <a:off x="525860" y="5213393"/>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28" name="Rectangle 39"/>
          <p:cNvSpPr>
            <a:spLocks noChangeArrowheads="1"/>
          </p:cNvSpPr>
          <p:nvPr/>
        </p:nvSpPr>
        <p:spPr bwMode="auto">
          <a:xfrm>
            <a:off x="481013" y="5202238"/>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smtClean="0">
                <a:solidFill>
                  <a:srgbClr val="FFFFFF"/>
                </a:solidFill>
                <a:latin typeface="Arial" charset="0"/>
              </a:rPr>
              <a:t>4</a:t>
            </a:r>
            <a:endParaRPr lang="en-GB" sz="1400" b="1" dirty="0">
              <a:solidFill>
                <a:srgbClr val="FFFFFF"/>
              </a:solidFill>
              <a:latin typeface="Arial" charset="0"/>
            </a:endParaRPr>
          </a:p>
        </p:txBody>
      </p:sp>
      <p:sp>
        <p:nvSpPr>
          <p:cNvPr id="29" name="Right Arrow 28"/>
          <p:cNvSpPr/>
          <p:nvPr/>
        </p:nvSpPr>
        <p:spPr bwMode="auto">
          <a:xfrm>
            <a:off x="6026332" y="4361906"/>
            <a:ext cx="1136468" cy="667294"/>
          </a:xfrm>
          <a:prstGeom prst="rightArrow">
            <a:avLst/>
          </a:prstGeom>
          <a:solidFill>
            <a:srgbClr val="00BBE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6" name="Oval 38"/>
          <p:cNvSpPr>
            <a:spLocks noChangeArrowheads="1"/>
          </p:cNvSpPr>
          <p:nvPr/>
        </p:nvSpPr>
        <p:spPr bwMode="auto">
          <a:xfrm>
            <a:off x="502047" y="4213268"/>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17" name="Rectangle 39"/>
          <p:cNvSpPr>
            <a:spLocks noChangeArrowheads="1"/>
          </p:cNvSpPr>
          <p:nvPr/>
        </p:nvSpPr>
        <p:spPr bwMode="auto">
          <a:xfrm>
            <a:off x="457200" y="4191000"/>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smtClean="0">
                <a:solidFill>
                  <a:srgbClr val="FFFFFF"/>
                </a:solidFill>
                <a:latin typeface="Arial" charset="0"/>
              </a:rPr>
              <a:t>3</a:t>
            </a:r>
            <a:endParaRPr lang="en-GB" sz="1400" b="1" dirty="0">
              <a:solidFill>
                <a:srgbClr val="FFFFFF"/>
              </a:solidFill>
              <a:latin typeface="Arial" charset="0"/>
            </a:endParaRPr>
          </a:p>
        </p:txBody>
      </p:sp>
    </p:spTree>
    <p:extLst>
      <p:ext uri="{BB962C8B-B14F-4D97-AF65-F5344CB8AC3E}">
        <p14:creationId xmlns:p14="http://schemas.microsoft.com/office/powerpoint/2010/main" xmlns="" val="629420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Contents</a:t>
            </a:r>
            <a:endParaRPr lang="en-US" dirty="0"/>
          </a:p>
        </p:txBody>
      </p:sp>
      <p:sp>
        <p:nvSpPr>
          <p:cNvPr id="2" name="Content Placeholder 1"/>
          <p:cNvSpPr>
            <a:spLocks noGrp="1"/>
          </p:cNvSpPr>
          <p:nvPr>
            <p:ph idx="1"/>
          </p:nvPr>
        </p:nvSpPr>
        <p:spPr>
          <a:xfrm>
            <a:off x="381000" y="1219200"/>
            <a:ext cx="8382000" cy="4648200"/>
          </a:xfrm>
        </p:spPr>
        <p:txBody>
          <a:bodyPr/>
          <a:lstStyle/>
          <a:p>
            <a:pPr marL="352425" indent="3175">
              <a:spcAft>
                <a:spcPts val="600"/>
              </a:spcAft>
              <a:buNone/>
            </a:pPr>
            <a:endParaRPr lang="en-AU" dirty="0"/>
          </a:p>
          <a:p>
            <a:pPr marL="352425" indent="3175">
              <a:spcAft>
                <a:spcPts val="600"/>
              </a:spcAft>
              <a:buNone/>
            </a:pPr>
            <a:r>
              <a:rPr lang="en-AU" dirty="0" smtClean="0"/>
              <a:t>This </a:t>
            </a:r>
            <a:r>
              <a:rPr lang="en-AU" dirty="0"/>
              <a:t>training pack is designed to give an Analyst a comprehensive overview of the key tools and methods which they may be required to use in the course the sourcing and procurement process.</a:t>
            </a:r>
          </a:p>
          <a:p>
            <a:pPr marL="352425" indent="3175">
              <a:spcAft>
                <a:spcPts val="600"/>
              </a:spcAft>
              <a:buNone/>
            </a:pPr>
            <a:endParaRPr lang="en-AU" dirty="0"/>
          </a:p>
          <a:p>
            <a:pPr marL="352425" indent="3175">
              <a:spcAft>
                <a:spcPts val="600"/>
              </a:spcAft>
              <a:buNone/>
            </a:pPr>
            <a:r>
              <a:rPr lang="en-AU" dirty="0"/>
              <a:t>The pack contains an introduction to some of the key areas of focus, and details of how to find further information through external resources.</a:t>
            </a:r>
          </a:p>
          <a:p>
            <a:pPr marL="352425" indent="3175">
              <a:spcAft>
                <a:spcPts val="600"/>
              </a:spcAft>
              <a:buNone/>
            </a:pPr>
            <a:endParaRPr lang="en-AU" dirty="0"/>
          </a:p>
          <a:p>
            <a:pPr marL="352425" indent="3175">
              <a:spcAft>
                <a:spcPts val="600"/>
              </a:spcAft>
              <a:buNone/>
            </a:pPr>
            <a:endParaRPr lang="en-AU" dirty="0"/>
          </a:p>
          <a:p>
            <a:endParaRPr lang="en-US" dirty="0"/>
          </a:p>
        </p:txBody>
      </p:sp>
    </p:spTree>
    <p:custDataLst>
      <p:tags r:id="rId1"/>
    </p:custDataLst>
    <p:extLst>
      <p:ext uri="{BB962C8B-B14F-4D97-AF65-F5344CB8AC3E}">
        <p14:creationId xmlns:p14="http://schemas.microsoft.com/office/powerpoint/2010/main" xmlns="" val="1867239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197669365"/>
              </p:ext>
            </p:extLst>
          </p:nvPr>
        </p:nvGraphicFramePr>
        <p:xfrm>
          <a:off x="1588" y="1588"/>
          <a:ext cx="1587" cy="1587"/>
        </p:xfrm>
        <a:graphic>
          <a:graphicData uri="http://schemas.openxmlformats.org/presentationml/2006/ole">
            <p:oleObj spid="_x0000_s48206" name="think-cell Slide" r:id="rId14"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20</a:t>
            </a:fld>
            <a:endParaRPr lang="en-US" dirty="0"/>
          </a:p>
        </p:txBody>
      </p:sp>
      <p:sp>
        <p:nvSpPr>
          <p:cNvPr id="4" name="Title 3"/>
          <p:cNvSpPr>
            <a:spLocks noGrp="1"/>
          </p:cNvSpPr>
          <p:nvPr>
            <p:ph type="title"/>
          </p:nvPr>
        </p:nvSpPr>
        <p:spPr/>
        <p:txBody>
          <a:bodyPr/>
          <a:lstStyle/>
          <a:p>
            <a:r>
              <a:rPr lang="en-GB" dirty="0"/>
              <a:t>Where does it fit in?</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Industry analysis will usually form part of a larger opportunity analysis of a category or </a:t>
            </a:r>
            <a:r>
              <a:rPr lang="en-US" dirty="0" smtClean="0"/>
              <a:t>sub-category.</a:t>
            </a:r>
            <a:endParaRPr lang="en-US" dirty="0"/>
          </a:p>
        </p:txBody>
      </p:sp>
      <p:sp>
        <p:nvSpPr>
          <p:cNvPr id="19" name="Rectangle 18"/>
          <p:cNvSpPr/>
          <p:nvPr>
            <p:custDataLst>
              <p:tags r:id="rId2"/>
            </p:custDataLst>
          </p:nvPr>
        </p:nvSpPr>
        <p:spPr bwMode="auto">
          <a:xfrm>
            <a:off x="3255963" y="3009900"/>
            <a:ext cx="2519362" cy="3313113"/>
          </a:xfrm>
          <a:prstGeom prst="rect">
            <a:avLst/>
          </a:prstGeom>
          <a:solidFill>
            <a:srgbClr val="FFFFFF"/>
          </a:solidFill>
          <a:ln w="9525">
            <a:solidFill>
              <a:srgbClr val="FFFFFF">
                <a:lumMod val="75000"/>
              </a:srgbClr>
            </a:solidFill>
            <a:prstDash val="lgDash"/>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20" name="Rectangle 19"/>
          <p:cNvSpPr/>
          <p:nvPr>
            <p:custDataLst>
              <p:tags r:id="rId3"/>
            </p:custDataLst>
          </p:nvPr>
        </p:nvSpPr>
        <p:spPr bwMode="auto">
          <a:xfrm>
            <a:off x="539750" y="3009900"/>
            <a:ext cx="2519363" cy="3313113"/>
          </a:xfrm>
          <a:prstGeom prst="rect">
            <a:avLst/>
          </a:prstGeom>
          <a:solidFill>
            <a:srgbClr val="FFFFFF"/>
          </a:solidFill>
          <a:ln w="9525">
            <a:solidFill>
              <a:srgbClr val="FFFFFF">
                <a:lumMod val="75000"/>
              </a:srgbClr>
            </a:solidFill>
            <a:prstDash val="lgDash"/>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21" name="Rectangle 20"/>
          <p:cNvSpPr/>
          <p:nvPr>
            <p:custDataLst>
              <p:tags r:id="rId4"/>
            </p:custDataLst>
          </p:nvPr>
        </p:nvSpPr>
        <p:spPr bwMode="auto">
          <a:xfrm>
            <a:off x="5970588" y="3009900"/>
            <a:ext cx="2520950" cy="3313113"/>
          </a:xfrm>
          <a:prstGeom prst="rect">
            <a:avLst/>
          </a:prstGeom>
          <a:solidFill>
            <a:srgbClr val="FFFFFF"/>
          </a:solidFill>
          <a:ln w="9525">
            <a:solidFill>
              <a:srgbClr val="FFFFFF">
                <a:lumMod val="75000"/>
              </a:srgbClr>
            </a:solidFill>
            <a:prstDash val="lgDash"/>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22" name="Rectangle 21"/>
          <p:cNvSpPr/>
          <p:nvPr>
            <p:custDataLst>
              <p:tags r:id="rId5"/>
            </p:custDataLst>
          </p:nvPr>
        </p:nvSpPr>
        <p:spPr bwMode="auto">
          <a:xfrm>
            <a:off x="3362325" y="4922838"/>
            <a:ext cx="2303463" cy="1366837"/>
          </a:xfrm>
          <a:prstGeom prst="rect">
            <a:avLst/>
          </a:prstGeom>
          <a:solidFill>
            <a:srgbClr val="FFFFFF"/>
          </a:solidFill>
          <a:ln w="9525">
            <a:noFill/>
            <a:prstDash val="lgDash"/>
            <a:round/>
            <a:headEnd type="none" w="sm" len="sm"/>
            <a:tailEnd type="none" w="sm" len="sm"/>
          </a:ln>
          <a:effectLst/>
        </p:spPr>
        <p:txBody>
          <a:bodyPr/>
          <a:lstStyle/>
          <a:p>
            <a:pPr marL="0" marR="0" lvl="0" indent="0" defTabSz="914400" eaLnBrk="0" fontAlgn="base" latinLnBrk="0" hangingPunct="0">
              <a:lnSpc>
                <a:spcPct val="80000"/>
              </a:lnSpc>
              <a:spcBef>
                <a:spcPct val="0"/>
              </a:spcBef>
              <a:spcAft>
                <a:spcPts val="600"/>
              </a:spcAft>
              <a:buClrTx/>
              <a:buSzTx/>
              <a:buFontTx/>
              <a:buNone/>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Questions Answered</a:t>
            </a:r>
          </a:p>
          <a:p>
            <a:pPr marL="180975" marR="0" lvl="0" indent="-95250"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Which sites consume the highest number of Bearings?</a:t>
            </a:r>
          </a:p>
          <a:p>
            <a:pPr marL="180975" marR="0" lvl="0" indent="-95250"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Who are the key incumbent suppliers?</a:t>
            </a:r>
          </a:p>
          <a:p>
            <a:pPr marL="180975" marR="0" lvl="0" indent="-95250"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How much spend is under a contract?</a:t>
            </a:r>
          </a:p>
          <a:p>
            <a:pPr marL="180975" marR="0" lvl="0" indent="-95250"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How does demand vary over time?</a:t>
            </a:r>
          </a:p>
        </p:txBody>
      </p:sp>
      <p:sp>
        <p:nvSpPr>
          <p:cNvPr id="23" name="Rectangle 22"/>
          <p:cNvSpPr/>
          <p:nvPr>
            <p:custDataLst>
              <p:tags r:id="rId6"/>
            </p:custDataLst>
          </p:nvPr>
        </p:nvSpPr>
        <p:spPr bwMode="auto">
          <a:xfrm>
            <a:off x="430213" y="1676400"/>
            <a:ext cx="7670800" cy="2663825"/>
          </a:xfrm>
          <a:prstGeom prst="rect">
            <a:avLst/>
          </a:prstGeom>
          <a:noFill/>
          <a:ln w="9525">
            <a:noFill/>
            <a:prstDash val="solid"/>
            <a:round/>
            <a:headEnd type="none" w="sm" len="sm"/>
            <a:tailEnd type="none" w="sm" len="sm"/>
          </a:ln>
          <a:effectLst/>
        </p:spPr>
        <p:txBody>
          <a:bodyPr/>
          <a:lstStyle/>
          <a:p>
            <a:pPr eaLnBrk="0" fontAlgn="base" hangingPunct="0">
              <a:lnSpc>
                <a:spcPct val="80000"/>
              </a:lnSpc>
              <a:spcBef>
                <a:spcPct val="0"/>
              </a:spcBef>
              <a:spcAft>
                <a:spcPts val="600"/>
              </a:spcAft>
              <a:defRPr/>
            </a:pPr>
            <a:r>
              <a:rPr lang="en-GB" sz="1200" b="1" dirty="0">
                <a:solidFill>
                  <a:srgbClr val="000000"/>
                </a:solidFill>
                <a:latin typeface="Arial" charset="0"/>
                <a:cs typeface="Arial" charset="0"/>
              </a:rPr>
              <a:t>Lets take Bearings as an example...</a:t>
            </a:r>
          </a:p>
          <a:p>
            <a:pPr marL="361950" indent="-180975" eaLnBrk="0" fontAlgn="base" hangingPunct="0">
              <a:lnSpc>
                <a:spcPct val="80000"/>
              </a:lnSpc>
              <a:spcAft>
                <a:spcPts val="600"/>
              </a:spcAft>
              <a:buFont typeface="Arial" pitchFamily="34" charset="0"/>
              <a:buChar char="•"/>
              <a:defRPr/>
            </a:pPr>
            <a:r>
              <a:rPr lang="en-GB" sz="1200" b="1" dirty="0">
                <a:solidFill>
                  <a:srgbClr val="000000"/>
                </a:solidFill>
                <a:latin typeface="Arial" charset="0"/>
                <a:cs typeface="Arial" charset="0"/>
              </a:rPr>
              <a:t>Three documents were prepared to identify opportunities within the category</a:t>
            </a:r>
          </a:p>
          <a:p>
            <a:pPr marL="361950" indent="-180975" eaLnBrk="0" fontAlgn="base" hangingPunct="0">
              <a:lnSpc>
                <a:spcPct val="80000"/>
              </a:lnSpc>
              <a:spcAft>
                <a:spcPts val="600"/>
              </a:spcAft>
              <a:buFont typeface="Arial" pitchFamily="34" charset="0"/>
              <a:buChar char="•"/>
              <a:defRPr/>
            </a:pPr>
            <a:r>
              <a:rPr lang="en-GB" sz="1200" b="1" dirty="0">
                <a:solidFill>
                  <a:srgbClr val="000000"/>
                </a:solidFill>
                <a:latin typeface="Arial" charset="0"/>
                <a:cs typeface="Arial" charset="0"/>
              </a:rPr>
              <a:t>These provide background on the category (category profile), identify typical purchasing trends within the business (internal opportunity assessment) and investigate trends within the supplier markets (external market opportunity assessment)</a:t>
            </a:r>
          </a:p>
          <a:p>
            <a:pPr marL="361950" indent="-180975" eaLnBrk="0" fontAlgn="base" hangingPunct="0">
              <a:lnSpc>
                <a:spcPct val="80000"/>
              </a:lnSpc>
              <a:spcBef>
                <a:spcPct val="0"/>
              </a:spcBef>
              <a:spcAft>
                <a:spcPct val="0"/>
              </a:spcAft>
              <a:buFont typeface="Arial" pitchFamily="34" charset="0"/>
              <a:buChar char="•"/>
              <a:defRPr/>
            </a:pPr>
            <a:endParaRPr lang="en-GB" sz="1200" b="1"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US" sz="1200" b="1" i="1" dirty="0">
              <a:solidFill>
                <a:srgbClr val="000000"/>
              </a:solidFill>
              <a:latin typeface="Arial" charset="0"/>
              <a:cs typeface="Arial" charset="0"/>
            </a:endParaRPr>
          </a:p>
        </p:txBody>
      </p:sp>
      <p:pic>
        <p:nvPicPr>
          <p:cNvPr id="24" name="Picture 4"/>
          <p:cNvPicPr>
            <a:picLocks noChangeAspect="1" noChangeArrowheads="1"/>
          </p:cNvPicPr>
          <p:nvPr>
            <p:custDataLst>
              <p:tags r:id="rId7"/>
            </p:custDataLst>
          </p:nvPr>
        </p:nvPicPr>
        <p:blipFill>
          <a:blip r:embed="rId15" cstate="print"/>
          <a:srcRect/>
          <a:stretch>
            <a:fillRect/>
          </a:stretch>
        </p:blipFill>
        <p:spPr bwMode="auto">
          <a:xfrm>
            <a:off x="3276600" y="3108325"/>
            <a:ext cx="2454275" cy="1873250"/>
          </a:xfrm>
          <a:prstGeom prst="rect">
            <a:avLst/>
          </a:prstGeom>
          <a:noFill/>
          <a:ln w="9525">
            <a:noFill/>
            <a:miter lim="800000"/>
            <a:headEnd/>
            <a:tailEnd/>
          </a:ln>
        </p:spPr>
      </p:pic>
      <p:pic>
        <p:nvPicPr>
          <p:cNvPr id="25" name="Picture 5"/>
          <p:cNvPicPr>
            <a:picLocks noChangeAspect="1" noChangeArrowheads="1"/>
          </p:cNvPicPr>
          <p:nvPr>
            <p:custDataLst>
              <p:tags r:id="rId8"/>
            </p:custDataLst>
          </p:nvPr>
        </p:nvPicPr>
        <p:blipFill>
          <a:blip r:embed="rId16" cstate="print"/>
          <a:srcRect/>
          <a:stretch>
            <a:fillRect/>
          </a:stretch>
        </p:blipFill>
        <p:spPr bwMode="auto">
          <a:xfrm>
            <a:off x="6011863" y="3108325"/>
            <a:ext cx="2406650" cy="1824038"/>
          </a:xfrm>
          <a:prstGeom prst="rect">
            <a:avLst/>
          </a:prstGeom>
          <a:noFill/>
          <a:ln w="9525">
            <a:noFill/>
            <a:miter lim="800000"/>
            <a:headEnd/>
            <a:tailEnd/>
          </a:ln>
        </p:spPr>
      </p:pic>
      <p:grpSp>
        <p:nvGrpSpPr>
          <p:cNvPr id="26" name="Group 13"/>
          <p:cNvGrpSpPr>
            <a:grpSpLocks/>
          </p:cNvGrpSpPr>
          <p:nvPr>
            <p:custDataLst>
              <p:tags r:id="rId9"/>
            </p:custDataLst>
          </p:nvPr>
        </p:nvGrpSpPr>
        <p:grpSpPr bwMode="auto">
          <a:xfrm>
            <a:off x="554038" y="3108325"/>
            <a:ext cx="2482850" cy="1905000"/>
            <a:chOff x="3383912" y="2686247"/>
            <a:chExt cx="2484000" cy="1904406"/>
          </a:xfrm>
        </p:grpSpPr>
        <p:pic>
          <p:nvPicPr>
            <p:cNvPr id="27" name="Picture 3"/>
            <p:cNvPicPr>
              <a:picLocks noChangeAspect="1" noChangeArrowheads="1"/>
            </p:cNvPicPr>
            <p:nvPr>
              <p:custDataLst>
                <p:tags r:id="rId12"/>
              </p:custDataLst>
            </p:nvPr>
          </p:nvPicPr>
          <p:blipFill>
            <a:blip r:embed="rId17" cstate="print"/>
            <a:srcRect/>
            <a:stretch>
              <a:fillRect/>
            </a:stretch>
          </p:blipFill>
          <p:spPr bwMode="auto">
            <a:xfrm>
              <a:off x="3383912" y="2686247"/>
              <a:ext cx="2484000" cy="1881604"/>
            </a:xfrm>
            <a:prstGeom prst="rect">
              <a:avLst/>
            </a:prstGeom>
            <a:noFill/>
            <a:ln w="9525">
              <a:noFill/>
              <a:miter lim="800000"/>
              <a:headEnd/>
              <a:tailEnd/>
            </a:ln>
          </p:spPr>
        </p:pic>
        <p:sp>
          <p:nvSpPr>
            <p:cNvPr id="28" name="Rectangle 12"/>
            <p:cNvSpPr>
              <a:spLocks noChangeArrowheads="1"/>
            </p:cNvSpPr>
            <p:nvPr/>
          </p:nvSpPr>
          <p:spPr bwMode="auto">
            <a:xfrm>
              <a:off x="3429752" y="4446637"/>
              <a:ext cx="576064" cy="144016"/>
            </a:xfrm>
            <a:prstGeom prst="rect">
              <a:avLst/>
            </a:prstGeom>
            <a:solidFill>
              <a:srgbClr val="FFFFFF"/>
            </a:solid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sp>
        <p:nvSpPr>
          <p:cNvPr id="29" name="Rectangle 28"/>
          <p:cNvSpPr/>
          <p:nvPr>
            <p:custDataLst>
              <p:tags r:id="rId10"/>
            </p:custDataLst>
          </p:nvPr>
        </p:nvSpPr>
        <p:spPr bwMode="auto">
          <a:xfrm>
            <a:off x="639763" y="4922838"/>
            <a:ext cx="2305050" cy="1366837"/>
          </a:xfrm>
          <a:prstGeom prst="rect">
            <a:avLst/>
          </a:prstGeom>
          <a:solidFill>
            <a:srgbClr val="FFFFFF"/>
          </a:solidFill>
          <a:ln w="9525">
            <a:noFill/>
            <a:prstDash val="lgDash"/>
            <a:round/>
            <a:headEnd type="none" w="sm" len="sm"/>
            <a:tailEnd type="none" w="sm" len="sm"/>
          </a:ln>
          <a:effectLst/>
        </p:spPr>
        <p:txBody>
          <a:bodyPr/>
          <a:lstStyle/>
          <a:p>
            <a:pPr marL="0" marR="0" lvl="0" indent="0" defTabSz="914400" eaLnBrk="0" fontAlgn="base" latinLnBrk="0" hangingPunct="0">
              <a:lnSpc>
                <a:spcPct val="80000"/>
              </a:lnSpc>
              <a:spcBef>
                <a:spcPct val="0"/>
              </a:spcBef>
              <a:spcAft>
                <a:spcPts val="600"/>
              </a:spcAft>
              <a:buClrTx/>
              <a:buSzTx/>
              <a:buFontTx/>
              <a:buNone/>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Questions Answered</a:t>
            </a:r>
          </a:p>
          <a:p>
            <a:pPr marL="180975" marR="0" lvl="0" indent="-95250"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What are the different types of Bearings?</a:t>
            </a:r>
          </a:p>
          <a:p>
            <a:pPr marL="180975" marR="0" lvl="0" indent="-95250"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Which areas of the plant require Bearings?</a:t>
            </a:r>
          </a:p>
          <a:p>
            <a:pPr marL="180975" marR="0" lvl="0" indent="-95250"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What is the typical value chain for a Bearing?</a:t>
            </a:r>
          </a:p>
        </p:txBody>
      </p:sp>
      <p:sp>
        <p:nvSpPr>
          <p:cNvPr id="30" name="Rectangle 29"/>
          <p:cNvSpPr/>
          <p:nvPr>
            <p:custDataLst>
              <p:tags r:id="rId11"/>
            </p:custDataLst>
          </p:nvPr>
        </p:nvSpPr>
        <p:spPr bwMode="auto">
          <a:xfrm>
            <a:off x="6084888" y="4941888"/>
            <a:ext cx="2303462" cy="1366837"/>
          </a:xfrm>
          <a:prstGeom prst="rect">
            <a:avLst/>
          </a:prstGeom>
          <a:solidFill>
            <a:srgbClr val="FFFFFF"/>
          </a:solidFill>
          <a:ln w="9525">
            <a:noFill/>
            <a:prstDash val="lgDash"/>
            <a:round/>
            <a:headEnd type="none" w="sm" len="sm"/>
            <a:tailEnd type="none" w="sm" len="sm"/>
          </a:ln>
          <a:effectLst/>
        </p:spPr>
        <p:txBody>
          <a:bodyPr/>
          <a:lstStyle/>
          <a:p>
            <a:pPr marL="0" marR="0" lvl="0" indent="0" defTabSz="914400" eaLnBrk="0" fontAlgn="base" latinLnBrk="0" hangingPunct="0">
              <a:lnSpc>
                <a:spcPct val="80000"/>
              </a:lnSpc>
              <a:spcBef>
                <a:spcPct val="0"/>
              </a:spcBef>
              <a:spcAft>
                <a:spcPts val="600"/>
              </a:spcAft>
              <a:buClrTx/>
              <a:buSzTx/>
              <a:buFontTx/>
              <a:buNone/>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Questions Answered</a:t>
            </a:r>
          </a:p>
          <a:p>
            <a:pPr marL="180975" marR="0" lvl="0" indent="-95250"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What is the industry structure and competitive landscape?</a:t>
            </a:r>
          </a:p>
          <a:p>
            <a:pPr marL="180975" marR="0" lvl="0" indent="-95250"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What are the current trends in the market?</a:t>
            </a:r>
          </a:p>
          <a:p>
            <a:pPr marL="180975" marR="0" lvl="0" indent="-95250"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How is the industry performing financially?</a:t>
            </a:r>
          </a:p>
          <a:p>
            <a:pPr marL="180975" marR="0" lvl="0" indent="-95250"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Who are the key players in the market ?</a:t>
            </a:r>
          </a:p>
          <a:p>
            <a:pPr marL="180975" marR="0" lvl="0" indent="-95250" defTabSz="914400" eaLnBrk="0" fontAlgn="base" latinLnBrk="0" hangingPunct="0">
              <a:lnSpc>
                <a:spcPct val="80000"/>
              </a:lnSpc>
              <a:spcBef>
                <a:spcPct val="0"/>
              </a:spcBef>
              <a:spcAft>
                <a:spcPts val="600"/>
              </a:spcAft>
              <a:buClrTx/>
              <a:buSzTx/>
              <a:buFont typeface="Arial" pitchFamily="34" charset="0"/>
              <a:buChar char="•"/>
              <a:tabLst/>
              <a:defRPr/>
            </a:pPr>
            <a:endParaRPr kumimoji="0" lang="en-GB" sz="800" b="1" i="0" u="none" strike="noStrike" kern="0" cap="none" spc="0" normalizeH="0" baseline="0" noProof="0" dirty="0">
              <a:ln>
                <a:noFill/>
              </a:ln>
              <a:solidFill>
                <a:srgbClr val="000000"/>
              </a:solidFill>
              <a:effectLst/>
              <a:uLnTx/>
              <a:uFillTx/>
              <a:latin typeface="Arial" charset="0"/>
              <a:cs typeface="Arial" charset="0"/>
            </a:endParaRPr>
          </a:p>
          <a:p>
            <a:pPr marL="0" marR="0" lvl="0" indent="0"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xmlns="" val="987928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197669365"/>
              </p:ext>
            </p:extLst>
          </p:nvPr>
        </p:nvGraphicFramePr>
        <p:xfrm>
          <a:off x="1588" y="1588"/>
          <a:ext cx="1587" cy="1587"/>
        </p:xfrm>
        <a:graphic>
          <a:graphicData uri="http://schemas.openxmlformats.org/presentationml/2006/ole">
            <p:oleObj spid="_x0000_s49230"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21</a:t>
            </a:fld>
            <a:endParaRPr lang="en-US" dirty="0"/>
          </a:p>
        </p:txBody>
      </p:sp>
      <p:sp>
        <p:nvSpPr>
          <p:cNvPr id="4" name="Title 3"/>
          <p:cNvSpPr>
            <a:spLocks noGrp="1"/>
          </p:cNvSpPr>
          <p:nvPr>
            <p:ph type="title"/>
          </p:nvPr>
        </p:nvSpPr>
        <p:spPr/>
        <p:txBody>
          <a:bodyPr/>
          <a:lstStyle/>
          <a:p>
            <a:r>
              <a:rPr lang="en-GB" dirty="0"/>
              <a:t>Bearings: Category Profile</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sz="1400" dirty="0"/>
              <a:t>Industry Analysis can answer several key questions concerning the competitive intensity, profitability trends and best practices in a certain </a:t>
            </a:r>
            <a:r>
              <a:rPr lang="en-US" sz="1400" dirty="0" smtClean="0"/>
              <a:t>market.</a:t>
            </a:r>
            <a:endParaRPr lang="en-US" sz="1400" dirty="0"/>
          </a:p>
        </p:txBody>
      </p:sp>
      <p:graphicFrame>
        <p:nvGraphicFramePr>
          <p:cNvPr id="41" name="Content Placeholder 4"/>
          <p:cNvGraphicFramePr>
            <a:graphicFrameLocks/>
          </p:cNvGraphicFramePr>
          <p:nvPr>
            <p:extLst>
              <p:ext uri="{D42A27DB-BD31-4B8C-83A1-F6EECF244321}">
                <p14:modId xmlns:p14="http://schemas.microsoft.com/office/powerpoint/2010/main" xmlns="" val="530626668"/>
              </p:ext>
            </p:extLst>
          </p:nvPr>
        </p:nvGraphicFramePr>
        <p:xfrm>
          <a:off x="326798" y="1307650"/>
          <a:ext cx="8526431" cy="5377230"/>
        </p:xfrm>
        <a:graphic>
          <a:graphicData uri="http://schemas.openxmlformats.org/drawingml/2006/table">
            <a:tbl>
              <a:tblPr firstRow="1" bandRow="1">
                <a:effectLst/>
              </a:tblPr>
              <a:tblGrid>
                <a:gridCol w="4179856"/>
                <a:gridCol w="4346575"/>
              </a:tblGrid>
              <a:tr h="226126">
                <a:tc gridSpan="2">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Wingdings" pitchFamily="2" charset="2"/>
                        <a:buNone/>
                        <a:tabLst/>
                        <a:defRPr/>
                      </a:pPr>
                      <a:r>
                        <a:rPr lang="en-US" sz="1000" b="1" dirty="0" smtClean="0">
                          <a:solidFill>
                            <a:schemeClr val="tx1"/>
                          </a:solidFill>
                        </a:rPr>
                        <a:t>Category Definition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1347785">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eaLnBrk="0" hangingPunct="0">
                        <a:lnSpc>
                          <a:spcPct val="100000"/>
                        </a:lnSpc>
                        <a:buClr>
                          <a:srgbClr val="CC3300"/>
                        </a:buClr>
                        <a:buFontTx/>
                        <a:buChar char="•"/>
                      </a:pPr>
                      <a:r>
                        <a:rPr lang="en-GB" sz="800" dirty="0" smtClean="0"/>
                        <a:t>A bearing is a device to permit constrained relative motion between two parts, typically rotation or linear movement.  Bearings are used in most of Corus’ plants and production areas.</a:t>
                      </a:r>
                    </a:p>
                    <a:p>
                      <a:pPr marL="82550" indent="-82550" eaLnBrk="0" hangingPunct="0">
                        <a:lnSpc>
                          <a:spcPct val="100000"/>
                        </a:lnSpc>
                        <a:buClr>
                          <a:srgbClr val="CC3300"/>
                        </a:buClr>
                        <a:buFontTx/>
                        <a:buChar char="•"/>
                      </a:pPr>
                      <a:r>
                        <a:rPr lang="en-GB" sz="800" dirty="0" smtClean="0"/>
                        <a:t>Bearings vary greatly over the forces and speeds that they can support. </a:t>
                      </a:r>
                    </a:p>
                    <a:p>
                      <a:pPr marL="82550" indent="-82550" eaLnBrk="0" hangingPunct="0">
                        <a:lnSpc>
                          <a:spcPct val="100000"/>
                        </a:lnSpc>
                        <a:buClr>
                          <a:srgbClr val="CC3300"/>
                        </a:buClr>
                        <a:buFontTx/>
                        <a:buChar char="•"/>
                      </a:pPr>
                      <a:r>
                        <a:rPr lang="en-GB" sz="800" dirty="0" smtClean="0"/>
                        <a:t>A bearing can reduce friction by virtue of its shape, by its material, or by introducing and containing a fluid between surfaces. By shape, it gains advantage usually by using spheres or rollers; by material it exploits the nature of the bearing material used; by fluid it exploits low viscosity of a layer of fluid, such as a lubricant or as a pressurised medium to keep the two solid parts from touching; by field it exploits electromagnetic fields, such as magnetic fields, to keep solid parts from touching. Combinations of these can even be employed with the same bearing. Low friction bearings are often important for efficiency, to reduce wear and to facilitate high speeds.</a:t>
                      </a:r>
                    </a:p>
                    <a:p>
                      <a:pPr marL="82550" indent="-82550" eaLnBrk="0" hangingPunct="0">
                        <a:lnSpc>
                          <a:spcPct val="100000"/>
                        </a:lnSpc>
                        <a:buClr>
                          <a:srgbClr val="CC3300"/>
                        </a:buClr>
                        <a:buFontTx/>
                        <a:buChar char="•"/>
                      </a:pPr>
                      <a:r>
                        <a:rPr lang="en-GB" sz="800" dirty="0" smtClean="0"/>
                        <a:t>A bearing arrangement consists</a:t>
                      </a:r>
                      <a:r>
                        <a:rPr lang="en-GB" sz="800" baseline="0" dirty="0" smtClean="0"/>
                        <a:t> </a:t>
                      </a:r>
                      <a:r>
                        <a:rPr lang="en-GB" sz="800" dirty="0" smtClean="0"/>
                        <a:t>of rolling bearings and the components associated</a:t>
                      </a:r>
                      <a:r>
                        <a:rPr lang="en-GB" sz="800" baseline="0" dirty="0" smtClean="0"/>
                        <a:t> with the bearing, s</a:t>
                      </a:r>
                      <a:r>
                        <a:rPr lang="en-GB" sz="800" dirty="0" smtClean="0"/>
                        <a:t>uch as the shaft and housing. The lubricant is also a very important component of the bearing arrangement because it has to prevent wear and protect against corrosion so that the bearing can deploy its full performance. Beside these, the seal is also a very important component, the performance of which is vital to the cleanliness of the lubricant. Cleanliness has a profound effect on bearing service life.</a:t>
                      </a:r>
                    </a:p>
                    <a:p>
                      <a:pPr marL="82550" indent="-82550" eaLnBrk="0" hangingPunct="0">
                        <a:lnSpc>
                          <a:spcPct val="100000"/>
                        </a:lnSpc>
                        <a:buClr>
                          <a:srgbClr val="CC3300"/>
                        </a:buClr>
                        <a:buFontTx/>
                        <a:buChar char="•"/>
                      </a:pPr>
                      <a:r>
                        <a:rPr lang="en-GB" sz="800" b="1" dirty="0" smtClean="0"/>
                        <a:t>Buyers typically select bearings</a:t>
                      </a:r>
                      <a:r>
                        <a:rPr lang="en-GB" sz="800" b="1" baseline="0" dirty="0" smtClean="0"/>
                        <a:t> </a:t>
                      </a:r>
                      <a:r>
                        <a:rPr lang="en-GB" sz="800" b="1" dirty="0" smtClean="0"/>
                        <a:t>on the basis of available space, loads, precision, speed, stiffness, mounting and dismounting methods and integral seals.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r>
              <a:tr h="226126">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Wingdings" pitchFamily="2" charset="2"/>
                        <a:buNone/>
                        <a:tabLst/>
                        <a:defRPr/>
                      </a:pPr>
                      <a:r>
                        <a:rPr lang="en-US" sz="1000" b="1" dirty="0" smtClean="0">
                          <a:solidFill>
                            <a:schemeClr val="tx1"/>
                          </a:solidFill>
                        </a:rPr>
                        <a:t>Supply</a:t>
                      </a:r>
                      <a:r>
                        <a:rPr lang="en-US" sz="1000" b="1" baseline="0" dirty="0" smtClean="0">
                          <a:solidFill>
                            <a:schemeClr val="tx1"/>
                          </a:solidFill>
                        </a:rPr>
                        <a:t> Considerations</a:t>
                      </a:r>
                      <a:endParaRPr lang="en-US" sz="1000" b="1" dirty="0" smtClean="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971659">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855663" rtl="0" eaLnBrk="0" fontAlgn="auto" latinLnBrk="0" hangingPunct="0">
                        <a:lnSpc>
                          <a:spcPct val="100000"/>
                        </a:lnSpc>
                        <a:spcBef>
                          <a:spcPts val="0"/>
                        </a:spcBef>
                        <a:spcAft>
                          <a:spcPts val="0"/>
                        </a:spcAft>
                        <a:buClr>
                          <a:srgbClr val="CC3300"/>
                        </a:buClr>
                        <a:buSzTx/>
                        <a:buFontTx/>
                        <a:buChar char="•"/>
                        <a:tabLst>
                          <a:tab pos="2247900" algn="l"/>
                        </a:tabLst>
                        <a:defRPr/>
                      </a:pPr>
                      <a:r>
                        <a:rPr lang="en-US" altLang="zh-CN" sz="800" b="0" dirty="0" smtClean="0">
                          <a:ea typeface="宋体" pitchFamily="2" charset="-122"/>
                        </a:rPr>
                        <a:t>There are a number of large players in</a:t>
                      </a:r>
                      <a:r>
                        <a:rPr lang="en-US" altLang="zh-CN" sz="800" b="0" baseline="0" dirty="0" smtClean="0">
                          <a:ea typeface="宋体" pitchFamily="2" charset="-122"/>
                        </a:rPr>
                        <a:t> the Bearing OEM market (SKF, Timken, NSK, Schaffler  Group etc.)which dominate many of the mature markets in Western and Northern Europe, North America, and are now beginning to locate manufacturing facilities in LCCs.  These main OEMs have also experienced a drop in demand (due to the decline in major industries e.g. Automotive), and will be looking to aggressively increase sales as this trend reverses. The large global players are positioning themselves to fulfill growing demand in emerging bearings markets (China, India, S. America), which currently have a large number of small scale bearing manufacturers.  This increases the bargaining position as margins are higher when bearings are manufactured in LCCs.</a:t>
                      </a:r>
                    </a:p>
                    <a:p>
                      <a:pPr marL="82550" marR="0" indent="-82550" algn="l" defTabSz="855663" rtl="0" eaLnBrk="0" fontAlgn="auto" latinLnBrk="0" hangingPunct="0">
                        <a:lnSpc>
                          <a:spcPct val="100000"/>
                        </a:lnSpc>
                        <a:spcBef>
                          <a:spcPts val="0"/>
                        </a:spcBef>
                        <a:spcAft>
                          <a:spcPts val="0"/>
                        </a:spcAft>
                        <a:buClr>
                          <a:srgbClr val="CC3300"/>
                        </a:buClr>
                        <a:buSzTx/>
                        <a:buFontTx/>
                        <a:buChar char="•"/>
                        <a:tabLst>
                          <a:tab pos="2247900" algn="l"/>
                        </a:tabLst>
                        <a:defRPr/>
                      </a:pPr>
                      <a:r>
                        <a:rPr lang="en-US" altLang="zh-CN" sz="800" b="0" baseline="0" dirty="0" smtClean="0">
                          <a:ea typeface="宋体" pitchFamily="2" charset="-122"/>
                        </a:rPr>
                        <a:t>There are also a significant number of distributors who serve Corus in the US, including BSL Brammer, Eriks &amp; Hayley Group, </a:t>
                      </a:r>
                      <a:endParaRPr lang="en-US" altLang="zh-CN" sz="800" b="0" dirty="0" smtClean="0">
                        <a:ea typeface="宋体" pitchFamily="2" charset="-122"/>
                      </a:endParaRPr>
                    </a:p>
                    <a:p>
                      <a:pPr marL="82550" marR="0" indent="-82550" algn="l" defTabSz="855663" rtl="0" eaLnBrk="0" fontAlgn="auto" latinLnBrk="0" hangingPunct="0">
                        <a:lnSpc>
                          <a:spcPct val="100000"/>
                        </a:lnSpc>
                        <a:spcBef>
                          <a:spcPts val="0"/>
                        </a:spcBef>
                        <a:spcAft>
                          <a:spcPts val="0"/>
                        </a:spcAft>
                        <a:buClr>
                          <a:srgbClr val="CC3300"/>
                        </a:buClr>
                        <a:buSzTx/>
                        <a:buFontTx/>
                        <a:buChar char="•"/>
                        <a:tabLst>
                          <a:tab pos="2247900" algn="l"/>
                        </a:tabLst>
                        <a:defRPr/>
                      </a:pPr>
                      <a:r>
                        <a:rPr lang="en-US" altLang="zh-CN" sz="800" b="0" i="0" dirty="0" smtClean="0">
                          <a:ea typeface="宋体" pitchFamily="2" charset="-122"/>
                        </a:rPr>
                        <a:t>The nature</a:t>
                      </a:r>
                      <a:r>
                        <a:rPr lang="en-US" altLang="zh-CN" sz="800" b="0" i="0" baseline="0" dirty="0" smtClean="0">
                          <a:ea typeface="宋体" pitchFamily="2" charset="-122"/>
                        </a:rPr>
                        <a:t> of the engineering requirement will dictate the bearing sourcing strategy, but there is a potential to leverage LCC value drivers in this category.</a:t>
                      </a:r>
                      <a:endParaRPr lang="en-US" altLang="zh-CN" sz="800" b="0" i="0" dirty="0" smtClean="0">
                        <a:ea typeface="宋体"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r>
              <a:tr h="224631">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1000" b="1" baseline="0" dirty="0" smtClean="0"/>
                        <a:t>Value Chain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1000" b="1" baseline="0" dirty="0" smtClean="0"/>
                        <a:t>Roller Bearing Sub-categorization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2380903">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1" baseline="0" dirty="0" smtClean="0"/>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1" baseline="0" dirty="0" smtClean="0"/>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1" baseline="0" dirty="0" smtClean="0"/>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1" baseline="0" dirty="0" smtClean="0"/>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1" baseline="0" dirty="0" smtClean="0"/>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1" baseline="0" dirty="0" smtClean="0"/>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1" baseline="0" dirty="0" smtClean="0"/>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1" baseline="0" dirty="0" smtClean="0"/>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1" baseline="0" dirty="0" smtClean="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1" baseline="0" dirty="0" smtClean="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2" name="Left Brace 36"/>
          <p:cNvSpPr>
            <a:spLocks/>
          </p:cNvSpPr>
          <p:nvPr/>
        </p:nvSpPr>
        <p:spPr bwMode="auto">
          <a:xfrm rot="5400000">
            <a:off x="5145653" y="4132607"/>
            <a:ext cx="214313" cy="1104900"/>
          </a:xfrm>
          <a:prstGeom prst="leftBrace">
            <a:avLst>
              <a:gd name="adj1" fmla="val 8330"/>
              <a:gd name="adj2" fmla="val 50000"/>
            </a:avLst>
          </a:prstGeom>
          <a:solidFill>
            <a:srgbClr val="FFFFFF"/>
          </a:solidFill>
          <a:ln w="8001" algn="ctr">
            <a:solidFill>
              <a:srgbClr val="000000"/>
            </a:solidFill>
            <a:round/>
            <a:headEnd/>
            <a:tailEnd/>
          </a:ln>
        </p:spPr>
        <p:txBody>
          <a:bodyPr lIns="90000" tIns="46800" rIns="90000" bIns="46800"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600" b="1" i="0" u="none" strike="noStrike" kern="0" cap="none" spc="0" normalizeH="0" baseline="0" noProof="0" dirty="0" smtClean="0">
              <a:ln>
                <a:noFill/>
              </a:ln>
              <a:solidFill>
                <a:srgbClr val="000000"/>
              </a:solidFill>
              <a:effectLst/>
              <a:uLnTx/>
              <a:uFillTx/>
              <a:latin typeface="Arial" charset="0"/>
            </a:endParaRPr>
          </a:p>
        </p:txBody>
      </p:sp>
      <p:pic>
        <p:nvPicPr>
          <p:cNvPr id="43" name="Picture 16" descr="004_0301"/>
          <p:cNvPicPr>
            <a:picLocks noChangeAspect="1" noChangeArrowheads="1"/>
          </p:cNvPicPr>
          <p:nvPr/>
        </p:nvPicPr>
        <p:blipFill>
          <a:blip r:embed="rId4" cstate="print"/>
          <a:srcRect/>
          <a:stretch>
            <a:fillRect/>
          </a:stretch>
        </p:blipFill>
        <p:spPr bwMode="auto">
          <a:xfrm>
            <a:off x="5286148" y="4766813"/>
            <a:ext cx="390525" cy="719137"/>
          </a:xfrm>
          <a:prstGeom prst="rect">
            <a:avLst/>
          </a:prstGeom>
          <a:noFill/>
          <a:ln w="9525">
            <a:noFill/>
            <a:miter lim="800000"/>
            <a:headEnd/>
            <a:tailEnd/>
          </a:ln>
        </p:spPr>
      </p:pic>
      <p:pic>
        <p:nvPicPr>
          <p:cNvPr id="44" name="Picture 17" descr="0101f01"/>
          <p:cNvPicPr>
            <a:picLocks noChangeAspect="1" noChangeArrowheads="1"/>
          </p:cNvPicPr>
          <p:nvPr/>
        </p:nvPicPr>
        <p:blipFill>
          <a:blip r:embed="rId5" cstate="print"/>
          <a:srcRect/>
          <a:stretch>
            <a:fillRect/>
          </a:stretch>
        </p:blipFill>
        <p:spPr bwMode="auto">
          <a:xfrm>
            <a:off x="4765448" y="4766813"/>
            <a:ext cx="369887" cy="719137"/>
          </a:xfrm>
          <a:prstGeom prst="rect">
            <a:avLst/>
          </a:prstGeom>
          <a:noFill/>
          <a:ln w="9525">
            <a:noFill/>
            <a:miter lim="800000"/>
            <a:headEnd/>
            <a:tailEnd/>
          </a:ln>
        </p:spPr>
      </p:pic>
      <p:pic>
        <p:nvPicPr>
          <p:cNvPr id="45" name="Picture 19" descr="0400f01"/>
          <p:cNvPicPr>
            <a:picLocks noChangeAspect="1" noChangeArrowheads="1"/>
          </p:cNvPicPr>
          <p:nvPr/>
        </p:nvPicPr>
        <p:blipFill>
          <a:blip r:embed="rId6" cstate="print"/>
          <a:srcRect/>
          <a:stretch>
            <a:fillRect/>
          </a:stretch>
        </p:blipFill>
        <p:spPr bwMode="auto">
          <a:xfrm>
            <a:off x="8154760" y="4766813"/>
            <a:ext cx="390525" cy="719137"/>
          </a:xfrm>
          <a:prstGeom prst="rect">
            <a:avLst/>
          </a:prstGeom>
          <a:noFill/>
          <a:ln w="9525">
            <a:noFill/>
            <a:miter lim="800000"/>
            <a:headEnd/>
            <a:tailEnd/>
          </a:ln>
        </p:spPr>
      </p:pic>
      <p:pic>
        <p:nvPicPr>
          <p:cNvPr id="46" name="Picture 28" descr="009_0301"/>
          <p:cNvPicPr>
            <a:picLocks noChangeAspect="1" noChangeArrowheads="1"/>
          </p:cNvPicPr>
          <p:nvPr/>
        </p:nvPicPr>
        <p:blipFill>
          <a:blip r:embed="rId7" cstate="print"/>
          <a:srcRect/>
          <a:stretch>
            <a:fillRect/>
          </a:stretch>
        </p:blipFill>
        <p:spPr bwMode="auto">
          <a:xfrm>
            <a:off x="7468960" y="4766813"/>
            <a:ext cx="423863" cy="719137"/>
          </a:xfrm>
          <a:prstGeom prst="rect">
            <a:avLst/>
          </a:prstGeom>
          <a:noFill/>
          <a:ln w="9525">
            <a:noFill/>
            <a:miter lim="800000"/>
            <a:headEnd/>
            <a:tailEnd/>
          </a:ln>
        </p:spPr>
      </p:pic>
      <p:pic>
        <p:nvPicPr>
          <p:cNvPr id="47" name="Picture 34"/>
          <p:cNvPicPr>
            <a:picLocks noChangeAspect="1" noChangeArrowheads="1"/>
          </p:cNvPicPr>
          <p:nvPr/>
        </p:nvPicPr>
        <p:blipFill>
          <a:blip r:embed="rId8" cstate="print"/>
          <a:srcRect/>
          <a:stretch>
            <a:fillRect/>
          </a:stretch>
        </p:blipFill>
        <p:spPr bwMode="auto">
          <a:xfrm>
            <a:off x="6091010" y="4773163"/>
            <a:ext cx="388938" cy="720725"/>
          </a:xfrm>
          <a:prstGeom prst="rect">
            <a:avLst/>
          </a:prstGeom>
          <a:noFill/>
          <a:ln w="12700" algn="ctr">
            <a:noFill/>
            <a:miter lim="800000"/>
            <a:headEnd/>
            <a:tailEnd/>
          </a:ln>
        </p:spPr>
      </p:pic>
      <p:pic>
        <p:nvPicPr>
          <p:cNvPr id="48" name="Picture 35"/>
          <p:cNvPicPr>
            <a:picLocks noChangeAspect="1" noChangeArrowheads="1"/>
          </p:cNvPicPr>
          <p:nvPr/>
        </p:nvPicPr>
        <p:blipFill>
          <a:blip r:embed="rId9" cstate="print"/>
          <a:srcRect/>
          <a:stretch>
            <a:fillRect/>
          </a:stretch>
        </p:blipFill>
        <p:spPr bwMode="auto">
          <a:xfrm>
            <a:off x="6667273" y="4806500"/>
            <a:ext cx="468312" cy="668338"/>
          </a:xfrm>
          <a:prstGeom prst="rect">
            <a:avLst/>
          </a:prstGeom>
          <a:noFill/>
          <a:ln w="12700" algn="ctr">
            <a:noFill/>
            <a:miter lim="800000"/>
            <a:headEnd/>
            <a:tailEnd/>
          </a:ln>
        </p:spPr>
      </p:pic>
      <p:pic>
        <p:nvPicPr>
          <p:cNvPr id="49" name="Picture 21" descr="0300f01"/>
          <p:cNvPicPr>
            <a:picLocks noChangeAspect="1" noChangeArrowheads="1"/>
          </p:cNvPicPr>
          <p:nvPr/>
        </p:nvPicPr>
        <p:blipFill>
          <a:blip r:embed="rId10" cstate="print"/>
          <a:srcRect/>
          <a:stretch>
            <a:fillRect/>
          </a:stretch>
        </p:blipFill>
        <p:spPr bwMode="auto">
          <a:xfrm>
            <a:off x="4771798" y="5919338"/>
            <a:ext cx="382587" cy="720725"/>
          </a:xfrm>
          <a:prstGeom prst="rect">
            <a:avLst/>
          </a:prstGeom>
          <a:noFill/>
          <a:ln w="9525">
            <a:noFill/>
            <a:miter lim="800000"/>
            <a:headEnd/>
            <a:tailEnd/>
          </a:ln>
        </p:spPr>
      </p:pic>
      <p:pic>
        <p:nvPicPr>
          <p:cNvPr id="50" name="Picture 23"/>
          <p:cNvPicPr>
            <a:picLocks noChangeAspect="1" noChangeArrowheads="1"/>
          </p:cNvPicPr>
          <p:nvPr/>
        </p:nvPicPr>
        <p:blipFill>
          <a:blip r:embed="rId11" cstate="print"/>
          <a:srcRect/>
          <a:stretch>
            <a:fillRect/>
          </a:stretch>
        </p:blipFill>
        <p:spPr bwMode="auto">
          <a:xfrm>
            <a:off x="5643335" y="5919338"/>
            <a:ext cx="396875" cy="720725"/>
          </a:xfrm>
          <a:prstGeom prst="rect">
            <a:avLst/>
          </a:prstGeom>
          <a:noFill/>
          <a:ln w="9525">
            <a:noFill/>
            <a:miter lim="800000"/>
            <a:headEnd/>
            <a:tailEnd/>
          </a:ln>
        </p:spPr>
      </p:pic>
      <p:pic>
        <p:nvPicPr>
          <p:cNvPr id="51" name="Picture 25" descr="gc24"/>
          <p:cNvPicPr>
            <a:picLocks noChangeAspect="1" noChangeArrowheads="1"/>
          </p:cNvPicPr>
          <p:nvPr/>
        </p:nvPicPr>
        <p:blipFill>
          <a:blip r:embed="rId12" cstate="print"/>
          <a:srcRect/>
          <a:stretch>
            <a:fillRect/>
          </a:stretch>
        </p:blipFill>
        <p:spPr bwMode="auto">
          <a:xfrm>
            <a:off x="6413273" y="5919338"/>
            <a:ext cx="527050" cy="720725"/>
          </a:xfrm>
          <a:prstGeom prst="rect">
            <a:avLst/>
          </a:prstGeom>
          <a:noFill/>
          <a:ln w="9525">
            <a:noFill/>
            <a:miter lim="800000"/>
            <a:headEnd/>
            <a:tailEnd/>
          </a:ln>
        </p:spPr>
      </p:pic>
      <p:pic>
        <p:nvPicPr>
          <p:cNvPr id="52" name="Picture 27" descr="1000f01"/>
          <p:cNvPicPr>
            <a:picLocks noChangeAspect="1" noChangeArrowheads="1"/>
          </p:cNvPicPr>
          <p:nvPr/>
        </p:nvPicPr>
        <p:blipFill>
          <a:blip r:embed="rId13" cstate="print"/>
          <a:srcRect/>
          <a:stretch>
            <a:fillRect/>
          </a:stretch>
        </p:blipFill>
        <p:spPr bwMode="auto">
          <a:xfrm>
            <a:off x="7307035" y="5919338"/>
            <a:ext cx="387350" cy="720725"/>
          </a:xfrm>
          <a:prstGeom prst="rect">
            <a:avLst/>
          </a:prstGeom>
          <a:noFill/>
          <a:ln w="9525">
            <a:noFill/>
            <a:miter lim="800000"/>
            <a:headEnd/>
            <a:tailEnd/>
          </a:ln>
        </p:spPr>
      </p:pic>
      <p:pic>
        <p:nvPicPr>
          <p:cNvPr id="53" name="Picture 30" descr="gc51"/>
          <p:cNvPicPr>
            <a:picLocks noChangeAspect="1" noChangeArrowheads="1"/>
          </p:cNvPicPr>
          <p:nvPr/>
        </p:nvPicPr>
        <p:blipFill>
          <a:blip r:embed="rId14" cstate="print"/>
          <a:srcRect/>
          <a:stretch>
            <a:fillRect/>
          </a:stretch>
        </p:blipFill>
        <p:spPr bwMode="auto">
          <a:xfrm>
            <a:off x="8046810" y="5919338"/>
            <a:ext cx="466725" cy="720725"/>
          </a:xfrm>
          <a:prstGeom prst="rect">
            <a:avLst/>
          </a:prstGeom>
          <a:noFill/>
          <a:ln w="9525">
            <a:noFill/>
            <a:miter lim="800000"/>
            <a:headEnd/>
            <a:tailEnd/>
          </a:ln>
        </p:spPr>
      </p:pic>
      <p:sp>
        <p:nvSpPr>
          <p:cNvPr id="54" name="Left Brace 37"/>
          <p:cNvSpPr>
            <a:spLocks/>
          </p:cNvSpPr>
          <p:nvPr/>
        </p:nvSpPr>
        <p:spPr bwMode="auto">
          <a:xfrm rot="5400000">
            <a:off x="6545828" y="4104032"/>
            <a:ext cx="214313" cy="1143000"/>
          </a:xfrm>
          <a:prstGeom prst="leftBrace">
            <a:avLst>
              <a:gd name="adj1" fmla="val 8321"/>
              <a:gd name="adj2" fmla="val 50000"/>
            </a:avLst>
          </a:prstGeom>
          <a:solidFill>
            <a:srgbClr val="FFFFFF"/>
          </a:solidFill>
          <a:ln w="8001" algn="ctr">
            <a:solidFill>
              <a:srgbClr val="000000"/>
            </a:solidFill>
            <a:round/>
            <a:headEnd/>
            <a:tailEnd/>
          </a:ln>
        </p:spPr>
        <p:txBody>
          <a:bodyPr lIns="90000" tIns="46800" rIns="90000" bIns="46800"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600" b="1" i="0" u="none" strike="noStrike" kern="0" cap="none" spc="0" normalizeH="0" baseline="0" noProof="0" dirty="0" smtClean="0">
              <a:ln>
                <a:noFill/>
              </a:ln>
              <a:solidFill>
                <a:srgbClr val="000000"/>
              </a:solidFill>
              <a:effectLst/>
              <a:uLnTx/>
              <a:uFillTx/>
              <a:latin typeface="Arial" charset="0"/>
            </a:endParaRPr>
          </a:p>
        </p:txBody>
      </p:sp>
      <p:sp>
        <p:nvSpPr>
          <p:cNvPr id="55" name="Rectangle 38"/>
          <p:cNvSpPr>
            <a:spLocks noChangeArrowheads="1"/>
          </p:cNvSpPr>
          <p:nvPr/>
        </p:nvSpPr>
        <p:spPr bwMode="auto">
          <a:xfrm>
            <a:off x="4638448" y="4425500"/>
            <a:ext cx="1214437" cy="142875"/>
          </a:xfrm>
          <a:prstGeom prst="rect">
            <a:avLst/>
          </a:prstGeom>
          <a:solidFill>
            <a:srgbClr val="FFFFFF"/>
          </a:solidFill>
          <a:ln w="8001" algn="ctr">
            <a:noFill/>
            <a:round/>
            <a:headEnd/>
            <a:tailEnd/>
          </a:ln>
        </p:spPr>
        <p:txBody>
          <a:bodyPr lIns="90000" tIns="46800" rIns="90000" bIns="46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600" b="1" i="0" u="none" strike="noStrike" kern="0" cap="none" spc="0" normalizeH="0" baseline="0" noProof="0" dirty="0" smtClean="0">
                <a:ln>
                  <a:noFill/>
                </a:ln>
                <a:solidFill>
                  <a:srgbClr val="000000"/>
                </a:solidFill>
                <a:effectLst/>
                <a:uLnTx/>
                <a:uFillTx/>
                <a:latin typeface="Arial" charset="0"/>
              </a:rPr>
              <a:t>Deep groove ball bearing Single row with / without seal</a:t>
            </a:r>
          </a:p>
        </p:txBody>
      </p:sp>
      <p:sp>
        <p:nvSpPr>
          <p:cNvPr id="56" name="Rectangle 39"/>
          <p:cNvSpPr>
            <a:spLocks noChangeArrowheads="1"/>
          </p:cNvSpPr>
          <p:nvPr/>
        </p:nvSpPr>
        <p:spPr bwMode="auto">
          <a:xfrm>
            <a:off x="6029098" y="4425500"/>
            <a:ext cx="1214437" cy="142875"/>
          </a:xfrm>
          <a:prstGeom prst="rect">
            <a:avLst/>
          </a:prstGeom>
          <a:solidFill>
            <a:srgbClr val="FFFFFF"/>
          </a:solidFill>
          <a:ln w="8001" algn="ctr">
            <a:noFill/>
            <a:round/>
            <a:headEnd/>
            <a:tailEnd/>
          </a:ln>
        </p:spPr>
        <p:txBody>
          <a:bodyPr lIns="90000" tIns="46800" rIns="90000" bIns="46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600" b="1" i="0" u="none" strike="noStrike" kern="0" cap="none" spc="0" normalizeH="0" baseline="0" noProof="0" dirty="0" smtClean="0">
                <a:ln>
                  <a:noFill/>
                </a:ln>
                <a:solidFill>
                  <a:srgbClr val="000000"/>
                </a:solidFill>
                <a:effectLst/>
                <a:uLnTx/>
                <a:uFillTx/>
                <a:latin typeface="Arial" charset="0"/>
              </a:rPr>
              <a:t>Tapered roller bearing, single / double row</a:t>
            </a:r>
          </a:p>
        </p:txBody>
      </p:sp>
      <p:sp>
        <p:nvSpPr>
          <p:cNvPr id="57" name="Rectangle 40"/>
          <p:cNvSpPr>
            <a:spLocks noChangeArrowheads="1"/>
          </p:cNvSpPr>
          <p:nvPr/>
        </p:nvSpPr>
        <p:spPr bwMode="auto">
          <a:xfrm>
            <a:off x="7305448" y="4425500"/>
            <a:ext cx="785812" cy="142875"/>
          </a:xfrm>
          <a:prstGeom prst="rect">
            <a:avLst/>
          </a:prstGeom>
          <a:solidFill>
            <a:srgbClr val="FFFFFF"/>
          </a:solidFill>
          <a:ln w="8001" algn="ctr">
            <a:noFill/>
            <a:round/>
            <a:headEnd/>
            <a:tailEnd/>
          </a:ln>
        </p:spPr>
        <p:txBody>
          <a:bodyPr lIns="90000" tIns="46800" rIns="90000" bIns="46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600" b="1" i="0" u="none" strike="noStrike" kern="0" cap="none" spc="0" normalizeH="0" baseline="0" noProof="0" dirty="0" smtClean="0">
                <a:ln>
                  <a:noFill/>
                </a:ln>
                <a:solidFill>
                  <a:srgbClr val="000000"/>
                </a:solidFill>
                <a:effectLst/>
                <a:uLnTx/>
                <a:uFillTx/>
                <a:latin typeface="Arial" charset="0"/>
              </a:rPr>
              <a:t>Spherical roller bearing with seal</a:t>
            </a:r>
          </a:p>
        </p:txBody>
      </p:sp>
      <p:sp>
        <p:nvSpPr>
          <p:cNvPr id="58" name="Rectangle 41"/>
          <p:cNvSpPr>
            <a:spLocks noChangeArrowheads="1"/>
          </p:cNvSpPr>
          <p:nvPr/>
        </p:nvSpPr>
        <p:spPr bwMode="auto">
          <a:xfrm>
            <a:off x="7967435" y="4415975"/>
            <a:ext cx="866775" cy="152400"/>
          </a:xfrm>
          <a:prstGeom prst="rect">
            <a:avLst/>
          </a:prstGeom>
          <a:noFill/>
          <a:ln w="8001" algn="ctr">
            <a:noFill/>
            <a:round/>
            <a:headEnd/>
            <a:tailEnd/>
          </a:ln>
        </p:spPr>
        <p:txBody>
          <a:bodyPr lIns="90000" tIns="46800" rIns="90000" bIns="46800" anchor="ctr"/>
          <a:lstStyle/>
          <a:p>
            <a:pPr algn="r" eaLnBrk="0" fontAlgn="base" hangingPunct="0">
              <a:lnSpc>
                <a:spcPct val="80000"/>
              </a:lnSpc>
              <a:spcBef>
                <a:spcPct val="0"/>
              </a:spcBef>
              <a:spcAft>
                <a:spcPct val="0"/>
              </a:spcAft>
            </a:pPr>
            <a:r>
              <a:rPr lang="en-GB" sz="600" b="1" dirty="0">
                <a:solidFill>
                  <a:srgbClr val="000000"/>
                </a:solidFill>
                <a:latin typeface="Arial" charset="0"/>
              </a:rPr>
              <a:t>Angular contact ball bearing, single row</a:t>
            </a:r>
          </a:p>
        </p:txBody>
      </p:sp>
      <p:sp>
        <p:nvSpPr>
          <p:cNvPr id="59" name="Rectangle 42"/>
          <p:cNvSpPr>
            <a:spLocks noChangeArrowheads="1"/>
          </p:cNvSpPr>
          <p:nvPr/>
        </p:nvSpPr>
        <p:spPr bwMode="auto">
          <a:xfrm>
            <a:off x="4625748" y="5703438"/>
            <a:ext cx="785812" cy="142875"/>
          </a:xfrm>
          <a:prstGeom prst="rect">
            <a:avLst/>
          </a:prstGeom>
          <a:noFill/>
          <a:ln w="8001" algn="ctr">
            <a:noFill/>
            <a:round/>
            <a:headEnd/>
            <a:tailEnd/>
          </a:ln>
        </p:spPr>
        <p:txBody>
          <a:bodyPr lIns="90000" tIns="46800" rIns="90000" bIns="46800" anchor="ctr"/>
          <a:lstStyle/>
          <a:p>
            <a:pPr algn="ctr" eaLnBrk="0" fontAlgn="base" hangingPunct="0">
              <a:lnSpc>
                <a:spcPct val="80000"/>
              </a:lnSpc>
              <a:spcBef>
                <a:spcPct val="0"/>
              </a:spcBef>
              <a:spcAft>
                <a:spcPct val="0"/>
              </a:spcAft>
            </a:pPr>
            <a:r>
              <a:rPr lang="en-GB" sz="600" b="1" dirty="0">
                <a:solidFill>
                  <a:srgbClr val="000000"/>
                </a:solidFill>
                <a:latin typeface="Arial" charset="0"/>
              </a:rPr>
              <a:t>Self-aligning ball bearing</a:t>
            </a:r>
          </a:p>
        </p:txBody>
      </p:sp>
      <p:sp>
        <p:nvSpPr>
          <p:cNvPr id="60" name="Rectangle 43"/>
          <p:cNvSpPr>
            <a:spLocks noChangeArrowheads="1"/>
          </p:cNvSpPr>
          <p:nvPr/>
        </p:nvSpPr>
        <p:spPr bwMode="auto">
          <a:xfrm>
            <a:off x="5411560" y="5698675"/>
            <a:ext cx="785813" cy="142875"/>
          </a:xfrm>
          <a:prstGeom prst="rect">
            <a:avLst/>
          </a:prstGeom>
          <a:noFill/>
          <a:ln w="8001" algn="ctr">
            <a:noFill/>
            <a:round/>
            <a:headEnd/>
            <a:tailEnd/>
          </a:ln>
        </p:spPr>
        <p:txBody>
          <a:bodyPr lIns="90000" tIns="46800" rIns="90000" bIns="46800" anchor="ctr"/>
          <a:lstStyle/>
          <a:p>
            <a:pPr algn="ctr" eaLnBrk="0" fontAlgn="base" hangingPunct="0">
              <a:lnSpc>
                <a:spcPct val="80000"/>
              </a:lnSpc>
              <a:spcBef>
                <a:spcPct val="0"/>
              </a:spcBef>
              <a:spcAft>
                <a:spcPct val="0"/>
              </a:spcAft>
            </a:pPr>
            <a:r>
              <a:rPr lang="en-GB" sz="600" b="1" dirty="0">
                <a:solidFill>
                  <a:srgbClr val="000000"/>
                </a:solidFill>
                <a:latin typeface="Arial" charset="0"/>
              </a:rPr>
              <a:t>Cylindrical roller bearings</a:t>
            </a:r>
          </a:p>
        </p:txBody>
      </p:sp>
      <p:sp>
        <p:nvSpPr>
          <p:cNvPr id="61" name="Rectangle 44"/>
          <p:cNvSpPr>
            <a:spLocks noChangeArrowheads="1"/>
          </p:cNvSpPr>
          <p:nvPr/>
        </p:nvSpPr>
        <p:spPr bwMode="auto">
          <a:xfrm>
            <a:off x="6340248" y="5703438"/>
            <a:ext cx="785812" cy="142875"/>
          </a:xfrm>
          <a:prstGeom prst="rect">
            <a:avLst/>
          </a:prstGeom>
          <a:noFill/>
          <a:ln w="8001" algn="ctr">
            <a:noFill/>
            <a:round/>
            <a:headEnd/>
            <a:tailEnd/>
          </a:ln>
        </p:spPr>
        <p:txBody>
          <a:bodyPr lIns="90000" tIns="46800" rIns="90000" bIns="46800" anchor="ctr"/>
          <a:lstStyle/>
          <a:p>
            <a:pPr algn="ctr" eaLnBrk="0" fontAlgn="base" hangingPunct="0">
              <a:lnSpc>
                <a:spcPct val="80000"/>
              </a:lnSpc>
              <a:spcBef>
                <a:spcPct val="0"/>
              </a:spcBef>
              <a:spcAft>
                <a:spcPct val="0"/>
              </a:spcAft>
            </a:pPr>
            <a:r>
              <a:rPr lang="en-GB" sz="600" b="1" dirty="0">
                <a:solidFill>
                  <a:srgbClr val="000000"/>
                </a:solidFill>
                <a:latin typeface="Arial" charset="0"/>
              </a:rPr>
              <a:t>Needle roller and cage assembly</a:t>
            </a:r>
          </a:p>
        </p:txBody>
      </p:sp>
      <p:sp>
        <p:nvSpPr>
          <p:cNvPr id="62" name="Rectangle 45"/>
          <p:cNvSpPr>
            <a:spLocks noChangeArrowheads="1"/>
          </p:cNvSpPr>
          <p:nvPr/>
        </p:nvSpPr>
        <p:spPr bwMode="auto">
          <a:xfrm>
            <a:off x="7135585" y="5712963"/>
            <a:ext cx="785813" cy="142875"/>
          </a:xfrm>
          <a:prstGeom prst="rect">
            <a:avLst/>
          </a:prstGeom>
          <a:noFill/>
          <a:ln w="8001" algn="ctr">
            <a:noFill/>
            <a:round/>
            <a:headEnd/>
            <a:tailEnd/>
          </a:ln>
        </p:spPr>
        <p:txBody>
          <a:bodyPr lIns="90000" tIns="46800" rIns="90000" bIns="46800" anchor="ctr"/>
          <a:lstStyle/>
          <a:p>
            <a:pPr algn="ctr" eaLnBrk="0" fontAlgn="base" hangingPunct="0">
              <a:lnSpc>
                <a:spcPct val="80000"/>
              </a:lnSpc>
              <a:spcBef>
                <a:spcPct val="0"/>
              </a:spcBef>
              <a:spcAft>
                <a:spcPct val="0"/>
              </a:spcAft>
            </a:pPr>
            <a:r>
              <a:rPr lang="en-GB" sz="600" b="1" dirty="0">
                <a:solidFill>
                  <a:srgbClr val="000000"/>
                </a:solidFill>
                <a:latin typeface="Arial" charset="0"/>
              </a:rPr>
              <a:t>Cylindrical roller thrust bearing</a:t>
            </a:r>
          </a:p>
        </p:txBody>
      </p:sp>
      <p:sp>
        <p:nvSpPr>
          <p:cNvPr id="63" name="Rectangle 46"/>
          <p:cNvSpPr>
            <a:spLocks noChangeArrowheads="1"/>
          </p:cNvSpPr>
          <p:nvPr/>
        </p:nvSpPr>
        <p:spPr bwMode="auto">
          <a:xfrm>
            <a:off x="7921398" y="5732013"/>
            <a:ext cx="752475" cy="71437"/>
          </a:xfrm>
          <a:prstGeom prst="rect">
            <a:avLst/>
          </a:prstGeom>
          <a:noFill/>
          <a:ln w="8001" algn="ctr">
            <a:noFill/>
            <a:round/>
            <a:headEnd/>
            <a:tailEnd/>
          </a:ln>
        </p:spPr>
        <p:txBody>
          <a:bodyPr lIns="90000" tIns="46800" rIns="90000" bIns="46800" anchor="ctr"/>
          <a:lstStyle/>
          <a:p>
            <a:pPr algn="ctr" eaLnBrk="0" fontAlgn="base" hangingPunct="0">
              <a:lnSpc>
                <a:spcPct val="80000"/>
              </a:lnSpc>
              <a:spcBef>
                <a:spcPct val="0"/>
              </a:spcBef>
              <a:spcAft>
                <a:spcPct val="0"/>
              </a:spcAft>
            </a:pPr>
            <a:r>
              <a:rPr lang="en-GB" sz="600" b="1" dirty="0">
                <a:solidFill>
                  <a:srgbClr val="000000"/>
                </a:solidFill>
                <a:latin typeface="Arial" charset="0"/>
              </a:rPr>
              <a:t>Thrust ball bearing</a:t>
            </a:r>
          </a:p>
        </p:txBody>
      </p:sp>
      <p:sp>
        <p:nvSpPr>
          <p:cNvPr id="64" name="Rectangle 63"/>
          <p:cNvSpPr/>
          <p:nvPr/>
        </p:nvSpPr>
        <p:spPr>
          <a:xfrm>
            <a:off x="290285" y="4196900"/>
            <a:ext cx="4216400" cy="585788"/>
          </a:xfrm>
          <a:prstGeom prst="rect">
            <a:avLst/>
          </a:prstGeom>
        </p:spPr>
        <p:txBody>
          <a:bodyPr>
            <a:spAutoFit/>
          </a:bodyPr>
          <a:lstStyle/>
          <a:p>
            <a:pPr eaLnBrk="0" fontAlgn="base" hangingPunct="0">
              <a:lnSpc>
                <a:spcPct val="80000"/>
              </a:lnSpc>
              <a:spcBef>
                <a:spcPct val="0"/>
              </a:spcBef>
              <a:spcAft>
                <a:spcPct val="0"/>
              </a:spcAft>
              <a:defRPr/>
            </a:pPr>
            <a:endParaRPr lang="en-GB" sz="800" b="1" dirty="0">
              <a:solidFill>
                <a:srgbClr val="000000"/>
              </a:solidFill>
              <a:latin typeface="Arial" charset="0"/>
              <a:cs typeface="Arial" charset="0"/>
            </a:endParaRPr>
          </a:p>
          <a:p>
            <a:pPr marL="58738" eaLnBrk="0" fontAlgn="base" hangingPunct="0">
              <a:lnSpc>
                <a:spcPct val="80000"/>
              </a:lnSpc>
              <a:spcBef>
                <a:spcPct val="0"/>
              </a:spcBef>
              <a:spcAft>
                <a:spcPct val="0"/>
              </a:spcAft>
              <a:defRPr/>
            </a:pPr>
            <a:r>
              <a:rPr lang="en-US" sz="800" b="1" dirty="0">
                <a:solidFill>
                  <a:srgbClr val="000000"/>
                </a:solidFill>
                <a:latin typeface="Arial" charset="0"/>
                <a:cs typeface="Arial" charset="0"/>
              </a:rPr>
              <a:t>A number of alternative  roller bearing technologies including are finding use in place of plain deep groove ball bearings, in selected  industrial manufacturing applications.</a:t>
            </a:r>
          </a:p>
          <a:p>
            <a:pPr marL="58738" eaLnBrk="0" fontAlgn="base" hangingPunct="0">
              <a:lnSpc>
                <a:spcPct val="80000"/>
              </a:lnSpc>
              <a:spcBef>
                <a:spcPct val="0"/>
              </a:spcBef>
              <a:spcAft>
                <a:spcPct val="0"/>
              </a:spcAft>
              <a:defRPr/>
            </a:pPr>
            <a:r>
              <a:rPr lang="en-US" sz="800" b="1" dirty="0">
                <a:solidFill>
                  <a:srgbClr val="000000"/>
                </a:solidFill>
                <a:latin typeface="Arial" charset="0"/>
                <a:cs typeface="Arial" charset="0"/>
              </a:rPr>
              <a:t> </a:t>
            </a:r>
            <a:endParaRPr lang="en-GB" sz="800" b="1" dirty="0">
              <a:solidFill>
                <a:srgbClr val="000000"/>
              </a:solidFill>
              <a:latin typeface="Arial" charset="0"/>
              <a:cs typeface="Arial" charset="0"/>
            </a:endParaRPr>
          </a:p>
        </p:txBody>
      </p:sp>
      <p:sp>
        <p:nvSpPr>
          <p:cNvPr id="65" name="AutoShape 166"/>
          <p:cNvSpPr>
            <a:spLocks noChangeArrowheads="1"/>
          </p:cNvSpPr>
          <p:nvPr/>
        </p:nvSpPr>
        <p:spPr bwMode="gray">
          <a:xfrm>
            <a:off x="474435" y="5503413"/>
            <a:ext cx="823913" cy="465137"/>
          </a:xfrm>
          <a:prstGeom prst="homePlate">
            <a:avLst>
              <a:gd name="adj" fmla="val 15655"/>
            </a:avLst>
          </a:prstGeom>
          <a:solidFill>
            <a:srgbClr val="6699FF"/>
          </a:solidFill>
          <a:ln w="12700">
            <a:noFill/>
            <a:miter lim="800000"/>
            <a:headEnd type="none" w="sm" len="sm"/>
            <a:tailEnd type="none" w="sm" len="sm"/>
          </a:ln>
        </p:spPr>
        <p:txBody>
          <a:bodyPr anchor="ctr"/>
          <a:lstStyle/>
          <a:p>
            <a:pPr algn="ctr" eaLnBrk="0" fontAlgn="base" hangingPunct="0">
              <a:lnSpc>
                <a:spcPct val="80000"/>
              </a:lnSpc>
              <a:spcBef>
                <a:spcPct val="0"/>
              </a:spcBef>
              <a:spcAft>
                <a:spcPct val="0"/>
              </a:spcAft>
            </a:pPr>
            <a:r>
              <a:rPr lang="en-GB" sz="700" b="1" dirty="0">
                <a:solidFill>
                  <a:srgbClr val="FFFFFF"/>
                </a:solidFill>
                <a:latin typeface="Arial" charset="0"/>
              </a:rPr>
              <a:t>Tier III: </a:t>
            </a:r>
          </a:p>
          <a:p>
            <a:pPr algn="ctr" eaLnBrk="0" fontAlgn="base" hangingPunct="0">
              <a:lnSpc>
                <a:spcPct val="80000"/>
              </a:lnSpc>
              <a:spcBef>
                <a:spcPct val="0"/>
              </a:spcBef>
              <a:spcAft>
                <a:spcPct val="0"/>
              </a:spcAft>
            </a:pPr>
            <a:r>
              <a:rPr lang="en-GB" sz="700" b="1" dirty="0">
                <a:solidFill>
                  <a:srgbClr val="FFFFFF"/>
                </a:solidFill>
                <a:latin typeface="Arial" charset="0"/>
              </a:rPr>
              <a:t>Raw material suppliers</a:t>
            </a:r>
          </a:p>
        </p:txBody>
      </p:sp>
      <p:sp>
        <p:nvSpPr>
          <p:cNvPr id="66" name="AutoShape 167"/>
          <p:cNvSpPr>
            <a:spLocks noChangeArrowheads="1"/>
          </p:cNvSpPr>
          <p:nvPr/>
        </p:nvSpPr>
        <p:spPr bwMode="gray">
          <a:xfrm>
            <a:off x="1476148" y="5503413"/>
            <a:ext cx="823912" cy="465137"/>
          </a:xfrm>
          <a:prstGeom prst="homePlate">
            <a:avLst>
              <a:gd name="adj" fmla="val 15655"/>
            </a:avLst>
          </a:prstGeom>
          <a:solidFill>
            <a:srgbClr val="6699FF"/>
          </a:solidFill>
          <a:ln w="12700" algn="ctr">
            <a:noFill/>
            <a:miter lim="800000"/>
            <a:headEnd type="none" w="sm" len="sm"/>
            <a:tailEnd type="none" w="sm" len="sm"/>
          </a:ln>
        </p:spPr>
        <p:txBody>
          <a:bodyPr anchor="ctr"/>
          <a:lstStyle/>
          <a:p>
            <a:pPr algn="ctr" eaLnBrk="0" fontAlgn="base" hangingPunct="0">
              <a:lnSpc>
                <a:spcPct val="80000"/>
              </a:lnSpc>
              <a:spcBef>
                <a:spcPct val="0"/>
              </a:spcBef>
              <a:spcAft>
                <a:spcPct val="0"/>
              </a:spcAft>
            </a:pPr>
            <a:r>
              <a:rPr lang="en-GB" sz="700" b="1" dirty="0">
                <a:solidFill>
                  <a:srgbClr val="FFFFFF"/>
                </a:solidFill>
                <a:latin typeface="Arial" charset="0"/>
              </a:rPr>
              <a:t>Tier II: Bearing parts manufacturers</a:t>
            </a:r>
          </a:p>
        </p:txBody>
      </p:sp>
      <p:sp>
        <p:nvSpPr>
          <p:cNvPr id="67" name="AutoShape 168"/>
          <p:cNvSpPr>
            <a:spLocks noChangeArrowheads="1"/>
          </p:cNvSpPr>
          <p:nvPr/>
        </p:nvSpPr>
        <p:spPr bwMode="gray">
          <a:xfrm>
            <a:off x="2476273" y="5503413"/>
            <a:ext cx="823912" cy="465137"/>
          </a:xfrm>
          <a:prstGeom prst="homePlate">
            <a:avLst>
              <a:gd name="adj" fmla="val 14130"/>
            </a:avLst>
          </a:prstGeom>
          <a:solidFill>
            <a:srgbClr val="6699FF"/>
          </a:solidFill>
          <a:ln w="12700" algn="ctr">
            <a:noFill/>
            <a:miter lim="800000"/>
            <a:headEnd type="none" w="sm" len="sm"/>
            <a:tailEnd type="none" w="sm" len="sm"/>
          </a:ln>
        </p:spPr>
        <p:txBody>
          <a:bodyPr anchor="ctr"/>
          <a:lstStyle/>
          <a:p>
            <a:pPr algn="ctr" eaLnBrk="0" fontAlgn="base" hangingPunct="0">
              <a:lnSpc>
                <a:spcPct val="80000"/>
              </a:lnSpc>
              <a:spcBef>
                <a:spcPct val="0"/>
              </a:spcBef>
              <a:spcAft>
                <a:spcPct val="0"/>
              </a:spcAft>
            </a:pPr>
            <a:r>
              <a:rPr lang="en-GB" sz="700" b="1" dirty="0">
                <a:solidFill>
                  <a:srgbClr val="FFFFFF"/>
                </a:solidFill>
                <a:latin typeface="Arial" charset="0"/>
              </a:rPr>
              <a:t>Tier I: </a:t>
            </a:r>
          </a:p>
          <a:p>
            <a:pPr algn="ctr" eaLnBrk="0" fontAlgn="base" hangingPunct="0">
              <a:lnSpc>
                <a:spcPct val="80000"/>
              </a:lnSpc>
              <a:spcBef>
                <a:spcPct val="0"/>
              </a:spcBef>
              <a:spcAft>
                <a:spcPct val="0"/>
              </a:spcAft>
            </a:pPr>
            <a:r>
              <a:rPr lang="en-GB" sz="700" b="1" dirty="0">
                <a:solidFill>
                  <a:srgbClr val="FFFFFF"/>
                </a:solidFill>
                <a:latin typeface="Arial" charset="0"/>
              </a:rPr>
              <a:t>Bearing manufacturers</a:t>
            </a:r>
          </a:p>
        </p:txBody>
      </p:sp>
      <p:sp>
        <p:nvSpPr>
          <p:cNvPr id="68" name="AutoShape 169"/>
          <p:cNvSpPr>
            <a:spLocks noChangeArrowheads="1"/>
          </p:cNvSpPr>
          <p:nvPr/>
        </p:nvSpPr>
        <p:spPr bwMode="gray">
          <a:xfrm>
            <a:off x="3547835" y="5503413"/>
            <a:ext cx="823913" cy="465137"/>
          </a:xfrm>
          <a:prstGeom prst="homePlate">
            <a:avLst>
              <a:gd name="adj" fmla="val 12522"/>
            </a:avLst>
          </a:prstGeom>
          <a:solidFill>
            <a:srgbClr val="6699FF"/>
          </a:solidFill>
          <a:ln w="12700" algn="ctr">
            <a:noFill/>
            <a:miter lim="800000"/>
            <a:headEnd type="none" w="sm" len="sm"/>
            <a:tailEnd type="none" w="sm" len="sm"/>
          </a:ln>
        </p:spPr>
        <p:txBody>
          <a:bodyPr anchor="ctr"/>
          <a:lstStyle/>
          <a:p>
            <a:pPr algn="ctr" eaLnBrk="0" fontAlgn="base" hangingPunct="0">
              <a:lnSpc>
                <a:spcPct val="80000"/>
              </a:lnSpc>
              <a:spcBef>
                <a:spcPct val="0"/>
              </a:spcBef>
              <a:spcAft>
                <a:spcPct val="0"/>
              </a:spcAft>
            </a:pPr>
            <a:r>
              <a:rPr lang="en-GB" sz="700" b="1" dirty="0">
                <a:solidFill>
                  <a:srgbClr val="FFFFFF"/>
                </a:solidFill>
                <a:latin typeface="Arial" charset="0"/>
              </a:rPr>
              <a:t>OEM / MRO Client</a:t>
            </a:r>
          </a:p>
        </p:txBody>
      </p:sp>
      <p:cxnSp>
        <p:nvCxnSpPr>
          <p:cNvPr id="69" name="AutoShape 170"/>
          <p:cNvCxnSpPr>
            <a:cxnSpLocks noChangeShapeType="1"/>
            <a:stCxn id="65" idx="3"/>
            <a:endCxn id="66" idx="1"/>
          </p:cNvCxnSpPr>
          <p:nvPr/>
        </p:nvCxnSpPr>
        <p:spPr bwMode="auto">
          <a:xfrm>
            <a:off x="1298348" y="5735188"/>
            <a:ext cx="177800" cy="1587"/>
          </a:xfrm>
          <a:prstGeom prst="straightConnector1">
            <a:avLst/>
          </a:prstGeom>
          <a:noFill/>
          <a:ln w="28575">
            <a:solidFill>
              <a:srgbClr val="BBE0E3"/>
            </a:solidFill>
            <a:round/>
            <a:headEnd/>
            <a:tailEnd type="triangle" w="med" len="med"/>
          </a:ln>
        </p:spPr>
      </p:cxnSp>
      <p:cxnSp>
        <p:nvCxnSpPr>
          <p:cNvPr id="70" name="AutoShape 171"/>
          <p:cNvCxnSpPr>
            <a:cxnSpLocks noChangeShapeType="1"/>
            <a:stCxn id="66" idx="3"/>
            <a:endCxn id="67" idx="1"/>
          </p:cNvCxnSpPr>
          <p:nvPr/>
        </p:nvCxnSpPr>
        <p:spPr bwMode="auto">
          <a:xfrm>
            <a:off x="2300060" y="5735188"/>
            <a:ext cx="176213" cy="1587"/>
          </a:xfrm>
          <a:prstGeom prst="straightConnector1">
            <a:avLst/>
          </a:prstGeom>
          <a:noFill/>
          <a:ln w="28575">
            <a:solidFill>
              <a:srgbClr val="BBE0E3"/>
            </a:solidFill>
            <a:round/>
            <a:headEnd/>
            <a:tailEnd type="triangle" w="med" len="med"/>
          </a:ln>
        </p:spPr>
      </p:cxnSp>
      <p:cxnSp>
        <p:nvCxnSpPr>
          <p:cNvPr id="71" name="AutoShape 172"/>
          <p:cNvCxnSpPr>
            <a:cxnSpLocks noChangeShapeType="1"/>
            <a:stCxn id="67" idx="3"/>
            <a:endCxn id="68" idx="1"/>
          </p:cNvCxnSpPr>
          <p:nvPr/>
        </p:nvCxnSpPr>
        <p:spPr bwMode="auto">
          <a:xfrm>
            <a:off x="3300185" y="5735188"/>
            <a:ext cx="247650" cy="1587"/>
          </a:xfrm>
          <a:prstGeom prst="straightConnector1">
            <a:avLst/>
          </a:prstGeom>
          <a:noFill/>
          <a:ln w="28575">
            <a:solidFill>
              <a:srgbClr val="BBE0E3"/>
            </a:solidFill>
            <a:round/>
            <a:headEnd/>
            <a:tailEnd type="triangle" w="med" len="med"/>
          </a:ln>
        </p:spPr>
      </p:cxnSp>
      <p:sp>
        <p:nvSpPr>
          <p:cNvPr id="72" name="AutoShape 168"/>
          <p:cNvSpPr>
            <a:spLocks noChangeArrowheads="1"/>
          </p:cNvSpPr>
          <p:nvPr/>
        </p:nvSpPr>
        <p:spPr bwMode="gray">
          <a:xfrm>
            <a:off x="2976335" y="4876350"/>
            <a:ext cx="823913" cy="465138"/>
          </a:xfrm>
          <a:prstGeom prst="homePlate">
            <a:avLst>
              <a:gd name="adj" fmla="val 14126"/>
            </a:avLst>
          </a:prstGeom>
          <a:solidFill>
            <a:srgbClr val="FFFFFF">
              <a:lumMod val="85000"/>
            </a:srgbClr>
          </a:solidFill>
          <a:ln w="12700" algn="ctr">
            <a:noFill/>
            <a:miter lim="800000"/>
            <a:headEnd type="none" w="sm" len="sm"/>
            <a:tailEnd type="none" w="sm" len="sm"/>
          </a:ln>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700" b="1" i="0" u="none" strike="noStrike" kern="0" cap="none" spc="0" normalizeH="0" baseline="0" noProof="0" dirty="0">
                <a:ln>
                  <a:noFill/>
                </a:ln>
                <a:solidFill>
                  <a:srgbClr val="FFFFFF"/>
                </a:solidFill>
                <a:effectLst/>
                <a:uLnTx/>
                <a:uFillTx/>
                <a:latin typeface="Arial" charset="0"/>
                <a:cs typeface="Arial" charset="0"/>
              </a:rPr>
              <a:t>Bearing Distributor</a:t>
            </a:r>
          </a:p>
        </p:txBody>
      </p:sp>
      <p:cxnSp>
        <p:nvCxnSpPr>
          <p:cNvPr id="73" name="Shape 51"/>
          <p:cNvCxnSpPr>
            <a:stCxn id="67" idx="0"/>
            <a:endCxn id="72" idx="1"/>
          </p:cNvCxnSpPr>
          <p:nvPr/>
        </p:nvCxnSpPr>
        <p:spPr bwMode="auto">
          <a:xfrm rot="5400000" flipH="1" flipV="1">
            <a:off x="2719160" y="5246238"/>
            <a:ext cx="393700" cy="120650"/>
          </a:xfrm>
          <a:prstGeom prst="bentConnector2">
            <a:avLst/>
          </a:prstGeom>
          <a:noFill/>
          <a:ln w="28575">
            <a:solidFill>
              <a:srgbClr val="FFFFFF">
                <a:lumMod val="75000"/>
              </a:srgbClr>
            </a:solidFill>
            <a:round/>
            <a:headEnd/>
            <a:tailEnd type="triangle" w="med" len="med"/>
          </a:ln>
        </p:spPr>
      </p:cxnSp>
      <p:cxnSp>
        <p:nvCxnSpPr>
          <p:cNvPr id="74" name="Shape 52"/>
          <p:cNvCxnSpPr>
            <a:stCxn id="72" idx="3"/>
            <a:endCxn id="68" idx="0"/>
          </p:cNvCxnSpPr>
          <p:nvPr/>
        </p:nvCxnSpPr>
        <p:spPr bwMode="auto">
          <a:xfrm>
            <a:off x="3800248" y="5109713"/>
            <a:ext cx="130175" cy="393700"/>
          </a:xfrm>
          <a:prstGeom prst="bentConnector2">
            <a:avLst/>
          </a:prstGeom>
          <a:noFill/>
          <a:ln w="28575">
            <a:solidFill>
              <a:srgbClr val="FFFFFF">
                <a:lumMod val="75000"/>
              </a:srgbClr>
            </a:solidFill>
            <a:round/>
            <a:headEnd/>
            <a:tailEnd type="triangle" w="med" len="med"/>
          </a:ln>
        </p:spPr>
      </p:cxnSp>
    </p:spTree>
    <p:extLst>
      <p:ext uri="{BB962C8B-B14F-4D97-AF65-F5344CB8AC3E}">
        <p14:creationId xmlns:p14="http://schemas.microsoft.com/office/powerpoint/2010/main" xmlns="" val="987928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197669365"/>
              </p:ext>
            </p:extLst>
          </p:nvPr>
        </p:nvGraphicFramePr>
        <p:xfrm>
          <a:off x="1588" y="1588"/>
          <a:ext cx="1587" cy="1587"/>
        </p:xfrm>
        <a:graphic>
          <a:graphicData uri="http://schemas.openxmlformats.org/presentationml/2006/ole">
            <p:oleObj spid="_x0000_s50253" name="think-cell Slide" r:id="rId7"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22</a:t>
            </a:fld>
            <a:endParaRPr lang="en-US" dirty="0"/>
          </a:p>
        </p:txBody>
      </p:sp>
      <p:sp>
        <p:nvSpPr>
          <p:cNvPr id="4" name="Title 3"/>
          <p:cNvSpPr>
            <a:spLocks noGrp="1"/>
          </p:cNvSpPr>
          <p:nvPr>
            <p:ph type="title"/>
          </p:nvPr>
        </p:nvSpPr>
        <p:spPr/>
        <p:txBody>
          <a:bodyPr/>
          <a:lstStyle/>
          <a:p>
            <a:r>
              <a:rPr lang="en-GB" dirty="0"/>
              <a:t>Bearings: </a:t>
            </a:r>
            <a:r>
              <a:rPr lang="en-GB" dirty="0" smtClean="0"/>
              <a:t>Internal </a:t>
            </a:r>
            <a:r>
              <a:rPr lang="en-GB" dirty="0"/>
              <a:t>Opportunity Assessment</a:t>
            </a:r>
            <a:endParaRPr lang="en-US" dirty="0"/>
          </a:p>
        </p:txBody>
      </p:sp>
      <p:sp>
        <p:nvSpPr>
          <p:cNvPr id="10" name="Rectangle 5"/>
          <p:cNvSpPr>
            <a:spLocks noChangeArrowheads="1"/>
          </p:cNvSpPr>
          <p:nvPr>
            <p:custDataLst>
              <p:tags r:id="rId2"/>
            </p:custDataLst>
          </p:nvPr>
        </p:nvSpPr>
        <p:spPr bwMode="auto">
          <a:xfrm>
            <a:off x="373063" y="5613400"/>
            <a:ext cx="1500187" cy="1071562"/>
          </a:xfrm>
          <a:prstGeom prst="rect">
            <a:avLst/>
          </a:prstGeom>
          <a:solidFill>
            <a:srgbClr val="FFFFFF"/>
          </a:solidFill>
          <a:ln w="8001" algn="ctr">
            <a:noFill/>
            <a:round/>
            <a:headEnd/>
            <a:tailEnd/>
          </a:ln>
        </p:spPr>
        <p:txBody>
          <a:bodyPr lIns="90000" tIns="46800" rIns="90000" bIns="46800"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600" b="1" i="0" u="none" strike="noStrike" kern="0" cap="none" spc="0" normalizeH="0" baseline="0" noProof="0" dirty="0" smtClean="0">
              <a:ln>
                <a:noFill/>
              </a:ln>
              <a:solidFill>
                <a:srgbClr val="000000"/>
              </a:solidFill>
              <a:effectLst/>
              <a:uLnTx/>
              <a:uFillTx/>
              <a:latin typeface="Arial" charset="0"/>
            </a:endParaRPr>
          </a:p>
        </p:txBody>
      </p:sp>
      <p:graphicFrame>
        <p:nvGraphicFramePr>
          <p:cNvPr id="11" name="Content Placeholder 4"/>
          <p:cNvGraphicFramePr>
            <a:graphicFrameLocks/>
          </p:cNvGraphicFramePr>
          <p:nvPr>
            <p:custDataLst>
              <p:tags r:id="rId3"/>
            </p:custDataLst>
            <p:extLst>
              <p:ext uri="{D42A27DB-BD31-4B8C-83A1-F6EECF244321}">
                <p14:modId xmlns:p14="http://schemas.microsoft.com/office/powerpoint/2010/main" xmlns="" val="565838646"/>
              </p:ext>
            </p:extLst>
          </p:nvPr>
        </p:nvGraphicFramePr>
        <p:xfrm>
          <a:off x="4533809" y="990600"/>
          <a:ext cx="4202047" cy="5577729"/>
        </p:xfrm>
        <a:graphic>
          <a:graphicData uri="http://schemas.openxmlformats.org/drawingml/2006/table">
            <a:tbl>
              <a:tblPr firstRow="1" bandRow="1">
                <a:effectLst/>
              </a:tblPr>
              <a:tblGrid>
                <a:gridCol w="4202047"/>
              </a:tblGrid>
              <a:tr h="236657">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1000" b="1" baseline="0" noProof="0" dirty="0" smtClean="0">
                          <a:solidFill>
                            <a:schemeClr val="tx1"/>
                          </a:solidFill>
                        </a:rPr>
                        <a:t>Category Analysis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1155767">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The  Bearings spend in 2008 / 2009 is $17.6 M, accounting for  4.3% of total MRO Goods spend across the two years.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Arial" charset="0"/>
                          <a:ea typeface="+mn-ea"/>
                          <a:cs typeface="Arial" charset="0"/>
                        </a:rPr>
                        <a:t>Corus Purchased in 2008 and 2009 from 297 Bearings suppliers and they spend:</a:t>
                      </a:r>
                    </a:p>
                    <a:p>
                      <a:pPr marL="166688" indent="-166688">
                        <a:buFontTx/>
                        <a:buChar char="•"/>
                        <a:defRPr/>
                      </a:pPr>
                      <a:r>
                        <a:rPr lang="en-US" sz="800" i="0" kern="0" dirty="0" smtClean="0"/>
                        <a:t>Over $100K with only 21 suppliers (7%)</a:t>
                      </a:r>
                    </a:p>
                    <a:p>
                      <a:pPr marL="166688" indent="-166688">
                        <a:buFontTx/>
                        <a:buChar char="•"/>
                        <a:defRPr/>
                      </a:pPr>
                      <a:r>
                        <a:rPr lang="en-US" sz="800" i="0" kern="0" dirty="0" smtClean="0"/>
                        <a:t>Less than $50K with over 263 suppliers (89% )</a:t>
                      </a:r>
                    </a:p>
                    <a:p>
                      <a:pPr marL="166688" indent="-166688">
                        <a:buFontTx/>
                        <a:buChar char="•"/>
                        <a:defRPr/>
                      </a:pPr>
                      <a:r>
                        <a:rPr lang="en-US" sz="800" i="0" kern="0" dirty="0" smtClean="0"/>
                        <a:t>Less than $5K with 179 suppliers (60%)</a:t>
                      </a:r>
                    </a:p>
                    <a:p>
                      <a:pPr marL="0" indent="0">
                        <a:buFontTx/>
                        <a:buNone/>
                        <a:defRPr/>
                      </a:pPr>
                      <a:r>
                        <a:rPr lang="en-US" sz="800" i="0" kern="0" dirty="0" smtClean="0"/>
                        <a:t>Most</a:t>
                      </a:r>
                      <a:r>
                        <a:rPr lang="en-US" sz="800" i="0" kern="0" baseline="0" dirty="0" smtClean="0"/>
                        <a:t> of the 2008/09 spend is located within one of the general spend categorizations at Level 3, making it hard to accurately describe sub-category spend patterns</a:t>
                      </a:r>
                      <a:endParaRPr lang="en-US" sz="800" i="0" kern="0" dirty="0" smtClean="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6657">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1000" b="1" baseline="0" noProof="0" dirty="0" smtClean="0">
                          <a:solidFill>
                            <a:schemeClr val="tx1"/>
                          </a:solidFill>
                        </a:rPr>
                        <a:t>Spend Trend</a:t>
                      </a:r>
                      <a:endParaRPr lang="en-GB" sz="1000" b="0" baseline="0" noProof="0" dirty="0" smtClean="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2438118">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p>
                      <a:pPr marL="82550" indent="-82550">
                        <a:lnSpc>
                          <a:spcPts val="1000"/>
                        </a:lnSpc>
                        <a:buFont typeface="Arial" pitchFamily="34" charset="0"/>
                        <a:buChar char="•"/>
                      </a:pPr>
                      <a:endParaRPr lang="en-GB" sz="1000" b="0" baseline="0" noProof="0" dirty="0" smtClean="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6657">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1000" b="1" noProof="0" dirty="0" smtClean="0"/>
                        <a:t>Corus Success</a:t>
                      </a:r>
                      <a:r>
                        <a:rPr lang="en-GB" sz="1000" b="1" baseline="0" noProof="0" dirty="0" smtClean="0"/>
                        <a:t>es To Date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374248">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Char char="•"/>
                        <a:tabLst/>
                        <a:defRPr/>
                      </a:pPr>
                      <a:r>
                        <a:rPr lang="en-GB" sz="800" b="0" dirty="0" smtClean="0">
                          <a:solidFill>
                            <a:schemeClr val="tx1"/>
                          </a:solidFill>
                        </a:rPr>
                        <a:t>Pilot to standardize item</a:t>
                      </a:r>
                      <a:r>
                        <a:rPr lang="en-GB" sz="800" b="0" baseline="0" dirty="0" smtClean="0">
                          <a:solidFill>
                            <a:schemeClr val="tx1"/>
                          </a:solidFill>
                        </a:rPr>
                        <a:t> descriptions</a:t>
                      </a:r>
                    </a:p>
                    <a:p>
                      <a:pPr marL="82550" marR="0" indent="-82550" algn="l" defTabSz="914400" rtl="0" eaLnBrk="1" fontAlgn="auto" latinLnBrk="0" hangingPunct="1">
                        <a:lnSpc>
                          <a:spcPts val="1000"/>
                        </a:lnSpc>
                        <a:spcBef>
                          <a:spcPts val="0"/>
                        </a:spcBef>
                        <a:spcAft>
                          <a:spcPts val="0"/>
                        </a:spcAft>
                        <a:buClrTx/>
                        <a:buSzTx/>
                        <a:buFont typeface="Arial" pitchFamily="34" charset="0"/>
                        <a:buChar char="•"/>
                        <a:tabLst/>
                        <a:defRPr/>
                      </a:pPr>
                      <a:r>
                        <a:rPr lang="en-GB" sz="800" b="0" baseline="0" dirty="0" smtClean="0">
                          <a:solidFill>
                            <a:schemeClr val="tx1"/>
                          </a:solidFill>
                        </a:rPr>
                        <a:t>NSK contract has provided quality materials &amp; end-user satisfaction</a:t>
                      </a:r>
                      <a:endParaRPr lang="en-GB" sz="800" b="0" dirty="0" smtClean="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6657">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1000" b="1" kern="1200" noProof="0" dirty="0" smtClean="0">
                          <a:solidFill>
                            <a:schemeClr val="dk1"/>
                          </a:solidFill>
                          <a:latin typeface="+mn-lt"/>
                          <a:ea typeface="+mn-ea"/>
                          <a:cs typeface="+mn-cs"/>
                        </a:rPr>
                        <a:t>Roadblocks / Success Factors</a:t>
                      </a:r>
                      <a:endParaRPr lang="en-GB" sz="1000" b="0" kern="1200" baseline="0" noProof="0" dirty="0" smtClean="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662968">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Char char="•"/>
                        <a:tabLst/>
                        <a:defRPr/>
                      </a:pPr>
                      <a:r>
                        <a:rPr lang="en-GB" sz="800" b="0" kern="1200" dirty="0" smtClean="0">
                          <a:solidFill>
                            <a:schemeClr val="dk1"/>
                          </a:solidFill>
                          <a:latin typeface="+mn-lt"/>
                          <a:ea typeface="+mn-ea"/>
                          <a:cs typeface="+mn-cs"/>
                        </a:rPr>
                        <a:t>Inventory vs. free issue is not well tracked</a:t>
                      </a:r>
                      <a:r>
                        <a:rPr lang="en-GB" sz="800" b="0" kern="1200" baseline="0" dirty="0" smtClean="0">
                          <a:solidFill>
                            <a:schemeClr val="dk1"/>
                          </a:solidFill>
                          <a:latin typeface="+mn-lt"/>
                          <a:ea typeface="+mn-ea"/>
                          <a:cs typeface="+mn-cs"/>
                        </a:rPr>
                        <a:t> – spend leakage needs to be controlled to maximise savings opportunities</a:t>
                      </a:r>
                    </a:p>
                    <a:p>
                      <a:pPr marL="82550" marR="0" indent="-82550" algn="l" defTabSz="914400" rtl="0" eaLnBrk="1" fontAlgn="auto" latinLnBrk="0" hangingPunct="1">
                        <a:lnSpc>
                          <a:spcPts val="1000"/>
                        </a:lnSpc>
                        <a:spcBef>
                          <a:spcPts val="0"/>
                        </a:spcBef>
                        <a:spcAft>
                          <a:spcPts val="0"/>
                        </a:spcAft>
                        <a:buClrTx/>
                        <a:buSzTx/>
                        <a:buFont typeface="Arial" pitchFamily="34" charset="0"/>
                        <a:buChar char="•"/>
                        <a:tabLst/>
                        <a:defRPr/>
                      </a:pPr>
                      <a:r>
                        <a:rPr lang="en-GB" sz="800" b="0" kern="1200" baseline="0" noProof="0" dirty="0" smtClean="0">
                          <a:solidFill>
                            <a:schemeClr val="dk1"/>
                          </a:solidFill>
                          <a:latin typeface="+mn-lt"/>
                          <a:ea typeface="+mn-ea"/>
                          <a:cs typeface="+mn-cs"/>
                        </a:rPr>
                        <a:t>Buy-in by engineering/technical experts to validate opportunities for LCCS</a:t>
                      </a:r>
                    </a:p>
                    <a:p>
                      <a:pPr marL="82550" marR="0" indent="-82550" algn="l" defTabSz="914400" rtl="0" eaLnBrk="1" fontAlgn="auto" latinLnBrk="0" hangingPunct="1">
                        <a:lnSpc>
                          <a:spcPts val="1000"/>
                        </a:lnSpc>
                        <a:spcBef>
                          <a:spcPts val="0"/>
                        </a:spcBef>
                        <a:spcAft>
                          <a:spcPts val="0"/>
                        </a:spcAft>
                        <a:buClrTx/>
                        <a:buSzTx/>
                        <a:buFont typeface="Arial" pitchFamily="34" charset="0"/>
                        <a:buChar char="•"/>
                        <a:tabLst/>
                        <a:defRPr/>
                      </a:pPr>
                      <a:r>
                        <a:rPr lang="nl-BE" sz="800" b="0" kern="1200" baseline="0" noProof="0" dirty="0" smtClean="0">
                          <a:solidFill>
                            <a:schemeClr val="dk1"/>
                          </a:solidFill>
                          <a:latin typeface="+mn-lt"/>
                          <a:ea typeface="+mn-ea"/>
                          <a:cs typeface="+mn-cs"/>
                        </a:rPr>
                        <a:t>Representative from each BU</a:t>
                      </a:r>
                      <a:endParaRPr lang="en-GB" sz="800" b="0" kern="1200" noProof="0" dirty="0" smtClean="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Chart 11"/>
          <p:cNvGraphicFramePr/>
          <p:nvPr>
            <p:custDataLst>
              <p:tags r:id="rId4"/>
            </p:custDataLst>
            <p:extLst>
              <p:ext uri="{D42A27DB-BD31-4B8C-83A1-F6EECF244321}">
                <p14:modId xmlns:p14="http://schemas.microsoft.com/office/powerpoint/2010/main" xmlns="" val="4000715807"/>
              </p:ext>
            </p:extLst>
          </p:nvPr>
        </p:nvGraphicFramePr>
        <p:xfrm>
          <a:off x="4450624" y="2389867"/>
          <a:ext cx="4429156" cy="242889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ontent Placeholder 4"/>
          <p:cNvGraphicFramePr>
            <a:graphicFrameLocks/>
          </p:cNvGraphicFramePr>
          <p:nvPr>
            <p:custDataLst>
              <p:tags r:id="rId5"/>
            </p:custDataLst>
            <p:extLst>
              <p:ext uri="{D42A27DB-BD31-4B8C-83A1-F6EECF244321}">
                <p14:modId xmlns:p14="http://schemas.microsoft.com/office/powerpoint/2010/main" xmlns="" val="2558220868"/>
              </p:ext>
            </p:extLst>
          </p:nvPr>
        </p:nvGraphicFramePr>
        <p:xfrm>
          <a:off x="200025" y="990600"/>
          <a:ext cx="4171951" cy="5617360"/>
        </p:xfrm>
        <a:graphic>
          <a:graphicData uri="http://schemas.openxmlformats.org/drawingml/2006/table">
            <a:tbl>
              <a:tblPr firstRow="1" bandRow="1">
                <a:effectLst/>
              </a:tblPr>
              <a:tblGrid>
                <a:gridCol w="1122779"/>
                <a:gridCol w="1086267"/>
                <a:gridCol w="1018279"/>
                <a:gridCol w="944626"/>
              </a:tblGrid>
              <a:tr h="217545">
                <a:tc gridSpan="2">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Wingdings" pitchFamily="2" charset="2"/>
                        <a:buNone/>
                        <a:tabLst/>
                        <a:defRPr/>
                      </a:pPr>
                      <a:r>
                        <a:rPr lang="en-US" sz="1000" b="1" dirty="0" smtClean="0">
                          <a:solidFill>
                            <a:schemeClr val="tx1"/>
                          </a:solidFill>
                        </a:rPr>
                        <a:t>Annual Spend &amp; Savings Target</a:t>
                      </a: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a:lnSpc>
                          <a:spcPts val="1000"/>
                        </a:lnSpc>
                      </a:pPr>
                      <a:r>
                        <a:rPr lang="en-GB" sz="1000" dirty="0" smtClean="0">
                          <a:solidFill>
                            <a:schemeClr val="tx1"/>
                          </a:solidFill>
                        </a:rPr>
                        <a:t>2009</a:t>
                      </a:r>
                      <a:endParaRPr lang="en-GB" sz="1000" dirty="0">
                        <a:solidFill>
                          <a:schemeClr val="tx1"/>
                        </a:solidFill>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a:lnSpc>
                          <a:spcPts val="1000"/>
                        </a:lnSpc>
                      </a:pPr>
                      <a:r>
                        <a:rPr lang="en-GB" sz="1000" dirty="0" smtClean="0">
                          <a:solidFill>
                            <a:schemeClr val="tx1"/>
                          </a:solidFill>
                        </a:rPr>
                        <a:t>2008</a:t>
                      </a:r>
                      <a:endParaRPr lang="en-GB" sz="1000" dirty="0">
                        <a:solidFill>
                          <a:schemeClr val="tx1"/>
                        </a:solidFill>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217545">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1000" b="1" dirty="0" smtClean="0">
                          <a:solidFill>
                            <a:schemeClr val="tx1"/>
                          </a:solidFill>
                        </a:rPr>
                        <a:t>Annual Spend:</a:t>
                      </a: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gn="ctr">
                        <a:lnSpc>
                          <a:spcPts val="1000"/>
                        </a:lnSpc>
                        <a:spcBef>
                          <a:spcPts val="0"/>
                        </a:spcBef>
                        <a:spcAft>
                          <a:spcPts val="0"/>
                        </a:spcAft>
                        <a:buFont typeface="Arial" pitchFamily="34" charset="0"/>
                        <a:buNone/>
                      </a:pPr>
                      <a:r>
                        <a:rPr lang="en-GB" sz="900" b="0" dirty="0" smtClean="0">
                          <a:solidFill>
                            <a:schemeClr val="tx1"/>
                          </a:solidFill>
                        </a:rPr>
                        <a:t>$7.6 M</a:t>
                      </a: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lvl="0" indent="-82550" algn="ctr" defTabSz="914400" rtl="0" eaLnBrk="1" fontAlgn="auto" latinLnBrk="0" hangingPunct="1">
                        <a:lnSpc>
                          <a:spcPts val="1000"/>
                        </a:lnSpc>
                        <a:spcBef>
                          <a:spcPts val="0"/>
                        </a:spcBef>
                        <a:spcAft>
                          <a:spcPts val="0"/>
                        </a:spcAft>
                        <a:buClrTx/>
                        <a:buSzTx/>
                        <a:buFont typeface="Arial" pitchFamily="34" charset="0"/>
                        <a:buNone/>
                        <a:tabLst/>
                        <a:defRPr/>
                      </a:pPr>
                      <a:r>
                        <a:rPr kumimoji="0" lang="en-GB" sz="900" b="0" i="0" u="none" strike="noStrike" kern="1200" cap="none" spc="0" normalizeH="0" baseline="0" noProof="0" dirty="0" smtClean="0">
                          <a:ln>
                            <a:noFill/>
                          </a:ln>
                          <a:solidFill>
                            <a:srgbClr val="000000"/>
                          </a:solidFill>
                          <a:effectLst/>
                          <a:uLnTx/>
                          <a:uFillTx/>
                          <a:latin typeface="+mn-lt"/>
                          <a:ea typeface="+mn-ea"/>
                          <a:cs typeface="+mn-cs"/>
                        </a:rPr>
                        <a:t>$10.0</a:t>
                      </a:r>
                      <a:r>
                        <a:rPr lang="en-GB" sz="900" b="0" dirty="0" smtClean="0">
                          <a:solidFill>
                            <a:schemeClr val="tx1"/>
                          </a:solidFill>
                        </a:rPr>
                        <a:t> </a:t>
                      </a:r>
                      <a:r>
                        <a:rPr kumimoji="0" lang="en-GB" sz="900" b="0" i="0" u="none" strike="noStrike" kern="1200" cap="none" spc="0" normalizeH="0" baseline="0" noProof="0" dirty="0" smtClean="0">
                          <a:ln>
                            <a:noFill/>
                          </a:ln>
                          <a:solidFill>
                            <a:srgbClr val="000000"/>
                          </a:solidFill>
                          <a:effectLst/>
                          <a:uLnTx/>
                          <a:uFillTx/>
                          <a:latin typeface="+mn-lt"/>
                          <a:ea typeface="+mn-ea"/>
                          <a:cs typeface="+mn-cs"/>
                        </a:rPr>
                        <a:t>M</a:t>
                      </a: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7545">
                <a:tc gridSpan="4">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1000" b="1" dirty="0" smtClean="0"/>
                        <a:t>Category Segmentation</a:t>
                      </a:r>
                      <a:endParaRPr lang="en-GB" sz="1000" b="1" baseline="0" dirty="0" smtClean="0"/>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09794">
                <a:tc gridSpan="4">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600"/>
                        </a:spcBef>
                        <a:spcAft>
                          <a:spcPts val="300"/>
                        </a:spcAft>
                        <a:buClrTx/>
                        <a:buSzTx/>
                        <a:buFontTx/>
                        <a:buNone/>
                        <a:tabLst/>
                        <a:defRPr/>
                      </a:pPr>
                      <a:r>
                        <a:rPr lang="en-GB" sz="900" b="0" baseline="0" dirty="0" smtClean="0"/>
                        <a:t>Bearings General and Associated Spares, Roll Neck [Bearings], Bearing Oil Film and Associated Spares, Bearing Split Roller And Associated Spares, Linear Motion [Bearings], Sliding Gate Spares</a:t>
                      </a:r>
                    </a:p>
                  </a:txBody>
                  <a:tcPr marL="99060" marR="990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82550" marR="0" indent="-82550" algn="l" defTabSz="914400" rtl="0" eaLnBrk="1" fontAlgn="auto" latinLnBrk="0" hangingPunct="1">
                        <a:lnSpc>
                          <a:spcPts val="1000"/>
                        </a:lnSpc>
                        <a:spcBef>
                          <a:spcPts val="0"/>
                        </a:spcBef>
                        <a:spcAft>
                          <a:spcPts val="0"/>
                        </a:spcAft>
                        <a:buClrTx/>
                        <a:buSzTx/>
                        <a:buFont typeface="Arial" pitchFamily="34" charset="0"/>
                        <a:buChar char="•"/>
                        <a:tabLst/>
                        <a:defRPr/>
                      </a:pPr>
                      <a:endParaRPr lang="en-GB" sz="1000" b="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algn="ctr" defTabSz="914400" rtl="0" eaLnBrk="1" latinLnBrk="0" hangingPunct="1">
                        <a:lnSpc>
                          <a:spcPts val="1000"/>
                        </a:lnSpc>
                      </a:pPr>
                      <a:endParaRPr lang="en-GB" sz="10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82550" marR="0" indent="-82550" algn="l" defTabSz="914400" rtl="0" eaLnBrk="1" fontAlgn="auto" latinLnBrk="0" hangingPunct="1">
                        <a:lnSpc>
                          <a:spcPts val="1000"/>
                        </a:lnSpc>
                        <a:spcBef>
                          <a:spcPts val="0"/>
                        </a:spcBef>
                        <a:spcAft>
                          <a:spcPts val="0"/>
                        </a:spcAft>
                        <a:buClrTx/>
                        <a:buSzTx/>
                        <a:buFontTx/>
                        <a:buNone/>
                        <a:tabLst/>
                        <a:defRPr/>
                      </a:pPr>
                      <a:endParaRPr lang="en-GB" sz="900" b="0" baseline="0" dirty="0" smtClean="0"/>
                    </a:p>
                  </a:txBody>
                  <a:tcPr marL="99060" marR="9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45">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ctr" defTabSz="914400" rtl="0" eaLnBrk="1" fontAlgn="auto" latinLnBrk="0" hangingPunct="1">
                        <a:lnSpc>
                          <a:spcPts val="1000"/>
                        </a:lnSpc>
                        <a:spcBef>
                          <a:spcPts val="0"/>
                        </a:spcBef>
                        <a:spcAft>
                          <a:spcPts val="0"/>
                        </a:spcAft>
                        <a:buClrTx/>
                        <a:buSzTx/>
                        <a:buFont typeface="Arial" pitchFamily="34" charset="0"/>
                        <a:buNone/>
                        <a:tabLst/>
                        <a:defRPr/>
                      </a:pPr>
                      <a:r>
                        <a:rPr lang="en-GB" sz="1000" b="1" dirty="0" smtClean="0"/>
                        <a:t>Spend</a:t>
                      </a:r>
                      <a:r>
                        <a:rPr lang="en-GB" sz="1000" b="1" baseline="0" dirty="0" smtClean="0"/>
                        <a:t> per Plant 2009</a:t>
                      </a: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ctr" defTabSz="914400" rtl="0" eaLnBrk="1" latinLnBrk="0" hangingPunct="1">
                        <a:lnSpc>
                          <a:spcPts val="1000"/>
                        </a:lnSpc>
                      </a:pPr>
                      <a:r>
                        <a:rPr lang="en-GB" sz="1000" b="1" kern="1200" dirty="0" smtClean="0">
                          <a:solidFill>
                            <a:schemeClr val="tx1"/>
                          </a:solidFill>
                          <a:latin typeface="+mn-lt"/>
                          <a:ea typeface="+mn-ea"/>
                          <a:cs typeface="+mn-cs"/>
                        </a:rPr>
                        <a:t>Spend per Plant 2008</a:t>
                      </a:r>
                      <a:endParaRPr lang="en-GB" sz="1000" b="1" kern="1200" dirty="0">
                        <a:solidFill>
                          <a:schemeClr val="tx1"/>
                        </a:solidFill>
                        <a:latin typeface="+mn-lt"/>
                        <a:ea typeface="+mn-ea"/>
                        <a:cs typeface="+mn-cs"/>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pPr marL="0" algn="ctr" defTabSz="914400" rtl="0" eaLnBrk="1" latinLnBrk="0" hangingPunct="1"/>
                      <a:endParaRPr lang="en-GB" sz="11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025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nSpc>
                          <a:spcPts val="1000"/>
                        </a:lnSpc>
                        <a:buFont typeface="Arial" pitchFamily="34" charset="0"/>
                        <a:buNone/>
                      </a:pPr>
                      <a:r>
                        <a:rPr lang="en-GB" sz="900" b="0" dirty="0" smtClean="0">
                          <a:latin typeface="+mn-lt"/>
                        </a:rPr>
                        <a:t>US Scunthorpe</a:t>
                      </a:r>
                      <a:endParaRPr lang="en-GB" sz="900" b="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ts val="1000"/>
                        </a:lnSpc>
                      </a:pPr>
                      <a:r>
                        <a:rPr lang="en-GB" sz="900" dirty="0" smtClean="0">
                          <a:latin typeface="+mn-lt"/>
                        </a:rPr>
                        <a:t>$1.9 M</a:t>
                      </a:r>
                      <a:endParaRPr lang="en-GB" sz="90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nSpc>
                          <a:spcPts val="1000"/>
                        </a:lnSpc>
                        <a:buFont typeface="Arial" pitchFamily="34" charset="0"/>
                        <a:buNone/>
                      </a:pPr>
                      <a:r>
                        <a:rPr lang="en-GB" sz="900" b="0" dirty="0" smtClean="0">
                          <a:latin typeface="+mn-lt"/>
                        </a:rPr>
                        <a:t>US Port Talbot</a:t>
                      </a:r>
                      <a:endParaRPr lang="en-GB" sz="900" b="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ts val="1000"/>
                        </a:lnSpc>
                      </a:pPr>
                      <a:r>
                        <a:rPr lang="en-GB" sz="900" dirty="0" smtClean="0">
                          <a:latin typeface="+mn-lt"/>
                        </a:rPr>
                        <a:t>$2.4 M</a:t>
                      </a:r>
                      <a:endParaRPr lang="en-GB" sz="90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025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nSpc>
                          <a:spcPts val="1000"/>
                        </a:lnSpc>
                        <a:buFont typeface="Arial" pitchFamily="34" charset="0"/>
                        <a:buNone/>
                      </a:pPr>
                      <a:r>
                        <a:rPr lang="en-GB" sz="900" b="0" dirty="0" smtClean="0">
                          <a:latin typeface="+mn-lt"/>
                        </a:rPr>
                        <a:t>US Port</a:t>
                      </a:r>
                      <a:r>
                        <a:rPr lang="en-GB" sz="900" b="0" baseline="0" dirty="0" smtClean="0">
                          <a:latin typeface="+mn-lt"/>
                        </a:rPr>
                        <a:t> Talbot</a:t>
                      </a:r>
                      <a:endParaRPr lang="en-GB" sz="900" b="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ts val="1000"/>
                        </a:lnSpc>
                      </a:pPr>
                      <a:r>
                        <a:rPr lang="en-GB" sz="900" dirty="0" smtClean="0">
                          <a:latin typeface="+mn-lt"/>
                        </a:rPr>
                        <a:t>$1.7 M</a:t>
                      </a:r>
                      <a:endParaRPr lang="en-GB" sz="90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nSpc>
                          <a:spcPts val="1000"/>
                        </a:lnSpc>
                        <a:buFont typeface="Arial" pitchFamily="34" charset="0"/>
                        <a:buNone/>
                      </a:pPr>
                      <a:r>
                        <a:rPr lang="en-GB" sz="900" b="0" dirty="0" smtClean="0">
                          <a:latin typeface="+mn-lt"/>
                        </a:rPr>
                        <a:t>US Scunthorpe</a:t>
                      </a:r>
                      <a:endParaRPr lang="en-GB" sz="900" b="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ts val="1000"/>
                        </a:lnSpc>
                      </a:pPr>
                      <a:r>
                        <a:rPr lang="en-GB" sz="900" dirty="0" smtClean="0">
                          <a:latin typeface="+mn-lt"/>
                        </a:rPr>
                        <a:t>$2.1</a:t>
                      </a:r>
                      <a:r>
                        <a:rPr lang="en-GB" sz="900" baseline="0" dirty="0" smtClean="0">
                          <a:latin typeface="+mn-lt"/>
                        </a:rPr>
                        <a:t> </a:t>
                      </a:r>
                      <a:r>
                        <a:rPr lang="en-GB" sz="900" dirty="0" smtClean="0">
                          <a:latin typeface="+mn-lt"/>
                        </a:rPr>
                        <a:t>M</a:t>
                      </a:r>
                      <a:endParaRPr lang="en-GB" sz="90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025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nSpc>
                          <a:spcPts val="1000"/>
                        </a:lnSpc>
                        <a:buFont typeface="Arial" pitchFamily="34" charset="0"/>
                        <a:buNone/>
                      </a:pPr>
                      <a:r>
                        <a:rPr lang="en-GB" sz="900" b="0" dirty="0" smtClean="0">
                          <a:latin typeface="+mn-lt"/>
                        </a:rPr>
                        <a:t>US Teesside</a:t>
                      </a:r>
                      <a:endParaRPr lang="en-GB" sz="900" b="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ts val="1000"/>
                        </a:lnSpc>
                      </a:pPr>
                      <a:r>
                        <a:rPr lang="en-GB" sz="900" dirty="0" smtClean="0">
                          <a:latin typeface="+mn-lt"/>
                        </a:rPr>
                        <a:t>$1.0 M</a:t>
                      </a:r>
                      <a:endParaRPr lang="en-GB" sz="90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nSpc>
                          <a:spcPts val="1000"/>
                        </a:lnSpc>
                        <a:buFont typeface="Arial" pitchFamily="34" charset="0"/>
                        <a:buNone/>
                      </a:pPr>
                      <a:r>
                        <a:rPr lang="en-GB" sz="900" b="0" dirty="0" smtClean="0">
                          <a:latin typeface="+mn-lt"/>
                        </a:rPr>
                        <a:t>US Llanwern</a:t>
                      </a:r>
                      <a:endParaRPr lang="en-GB" sz="900" b="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ts val="1000"/>
                        </a:lnSpc>
                      </a:pPr>
                      <a:r>
                        <a:rPr lang="en-GB" sz="900" dirty="0" smtClean="0">
                          <a:latin typeface="+mn-lt"/>
                        </a:rPr>
                        <a:t>$1.0 M</a:t>
                      </a:r>
                      <a:endParaRPr lang="en-GB" sz="90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025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nSpc>
                          <a:spcPts val="1000"/>
                        </a:lnSpc>
                        <a:buFont typeface="Arial" pitchFamily="34" charset="0"/>
                        <a:buNone/>
                      </a:pPr>
                      <a:r>
                        <a:rPr lang="en-GB" sz="900" b="0" dirty="0" smtClean="0">
                          <a:latin typeface="+mn-lt"/>
                        </a:rPr>
                        <a:t>US Dalzell</a:t>
                      </a:r>
                      <a:endParaRPr lang="en-GB" sz="900" b="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gn="ctr">
                        <a:lnSpc>
                          <a:spcPts val="1000"/>
                        </a:lnSpc>
                        <a:buFont typeface="Arial" pitchFamily="34" charset="0"/>
                        <a:buNone/>
                      </a:pPr>
                      <a:r>
                        <a:rPr lang="en-GB" sz="900" b="0" dirty="0" smtClean="0">
                          <a:latin typeface="+mn-lt"/>
                        </a:rPr>
                        <a:t>$0.6 M</a:t>
                      </a:r>
                      <a:endParaRPr lang="en-GB" sz="900" b="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nSpc>
                          <a:spcPts val="1000"/>
                        </a:lnSpc>
                        <a:buFont typeface="Arial" pitchFamily="34" charset="0"/>
                        <a:buNone/>
                      </a:pPr>
                      <a:r>
                        <a:rPr lang="en-GB" sz="900" b="0" dirty="0" smtClean="0">
                          <a:latin typeface="+mn-lt"/>
                        </a:rPr>
                        <a:t>US Teesside</a:t>
                      </a:r>
                      <a:endParaRPr lang="en-GB" sz="900" b="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ts val="1000"/>
                        </a:lnSpc>
                      </a:pPr>
                      <a:r>
                        <a:rPr lang="en-GB" sz="900" dirty="0" smtClean="0">
                          <a:latin typeface="+mn-lt"/>
                        </a:rPr>
                        <a:t>$1.0 M</a:t>
                      </a:r>
                      <a:endParaRPr lang="en-GB" sz="90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025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nSpc>
                          <a:spcPts val="1000"/>
                        </a:lnSpc>
                        <a:buFont typeface="Arial" pitchFamily="34" charset="0"/>
                        <a:buNone/>
                      </a:pPr>
                      <a:r>
                        <a:rPr lang="en-GB" sz="900" b="0" dirty="0" smtClean="0">
                          <a:latin typeface="+mn-lt"/>
                        </a:rPr>
                        <a:t>US Llan</a:t>
                      </a:r>
                      <a:r>
                        <a:rPr lang="en-GB" sz="900" b="0" baseline="0" dirty="0" smtClean="0">
                          <a:latin typeface="+mn-lt"/>
                        </a:rPr>
                        <a:t>wern</a:t>
                      </a:r>
                      <a:endParaRPr lang="en-GB" sz="900" b="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gn="ctr">
                        <a:lnSpc>
                          <a:spcPts val="1000"/>
                        </a:lnSpc>
                        <a:buFont typeface="Arial" pitchFamily="34" charset="0"/>
                        <a:buNone/>
                      </a:pPr>
                      <a:r>
                        <a:rPr lang="en-GB" sz="900" b="0" dirty="0" smtClean="0">
                          <a:latin typeface="+mn-lt"/>
                        </a:rPr>
                        <a:t>$0.5 M</a:t>
                      </a:r>
                      <a:endParaRPr lang="en-GB" sz="900" b="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lnSpc>
                          <a:spcPts val="1000"/>
                        </a:lnSpc>
                        <a:buFont typeface="Arial" pitchFamily="34" charset="0"/>
                        <a:buNone/>
                      </a:pPr>
                      <a:r>
                        <a:rPr lang="en-GB" sz="900" b="0" dirty="0" smtClean="0">
                          <a:latin typeface="+mn-lt"/>
                        </a:rPr>
                        <a:t>US Rotherham</a:t>
                      </a:r>
                      <a:endParaRPr lang="en-GB" sz="900" b="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ts val="1000"/>
                        </a:lnSpc>
                      </a:pPr>
                      <a:r>
                        <a:rPr lang="en-GB" sz="900" dirty="0" smtClean="0">
                          <a:latin typeface="+mn-lt"/>
                        </a:rPr>
                        <a:t>$0.6 M</a:t>
                      </a:r>
                      <a:endParaRPr lang="en-GB" sz="900"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025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a:lnSpc>
                          <a:spcPts val="1000"/>
                        </a:lnSpc>
                      </a:pPr>
                      <a:r>
                        <a:rPr lang="en-GB" sz="900" i="0" u="none" dirty="0" smtClean="0">
                          <a:latin typeface="+mn-lt"/>
                        </a:rPr>
                        <a:t>US Other Sites</a:t>
                      </a:r>
                      <a:endParaRPr lang="en-GB" sz="900" i="0" u="none"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ctr" defTabSz="914400" rtl="0" eaLnBrk="1" fontAlgn="auto" latinLnBrk="0" hangingPunct="1">
                        <a:lnSpc>
                          <a:spcPts val="1000"/>
                        </a:lnSpc>
                        <a:spcBef>
                          <a:spcPts val="0"/>
                        </a:spcBef>
                        <a:spcAft>
                          <a:spcPts val="0"/>
                        </a:spcAft>
                        <a:buClrTx/>
                        <a:buSzTx/>
                        <a:buFontTx/>
                        <a:buNone/>
                        <a:tabLst/>
                        <a:defRPr/>
                      </a:pPr>
                      <a:r>
                        <a:rPr lang="en-GB" sz="900" i="0" u="none" dirty="0" smtClean="0">
                          <a:latin typeface="+mn-lt"/>
                        </a:rPr>
                        <a:t>$1.9 M</a:t>
                      </a: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a:lnSpc>
                          <a:spcPts val="1000"/>
                        </a:lnSpc>
                      </a:pPr>
                      <a:r>
                        <a:rPr lang="en-GB" sz="900" i="0" u="none" dirty="0" smtClean="0">
                          <a:latin typeface="+mn-lt"/>
                        </a:rPr>
                        <a:t>US Other Sites</a:t>
                      </a:r>
                      <a:endParaRPr lang="en-GB" sz="900" i="0" u="none" dirty="0">
                        <a:latin typeface="+mn-lt"/>
                      </a:endParaRP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ctr" defTabSz="914400" rtl="0" eaLnBrk="1" fontAlgn="auto" latinLnBrk="0" hangingPunct="1">
                        <a:lnSpc>
                          <a:spcPts val="1000"/>
                        </a:lnSpc>
                        <a:spcBef>
                          <a:spcPts val="0"/>
                        </a:spcBef>
                        <a:spcAft>
                          <a:spcPts val="0"/>
                        </a:spcAft>
                        <a:buClrTx/>
                        <a:buSzTx/>
                        <a:buFontTx/>
                        <a:buNone/>
                        <a:tabLst/>
                        <a:defRPr/>
                      </a:pPr>
                      <a:r>
                        <a:rPr lang="en-GB" sz="900" i="0" u="none" dirty="0" smtClean="0">
                          <a:latin typeface="+mn-lt"/>
                        </a:rPr>
                        <a:t>$1.9 M</a:t>
                      </a:r>
                    </a:p>
                  </a:txBody>
                  <a:tcPr marL="99060" marR="99060" marT="39600" marB="14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517757">
                <a:tc gridSpan="4">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buFont typeface="Wingdings" pitchFamily="2" charset="2"/>
                        <a:buNone/>
                      </a:pPr>
                      <a:r>
                        <a:rPr lang="en-GB" sz="1000" b="1" dirty="0" smtClean="0"/>
                        <a:t>Key</a:t>
                      </a:r>
                      <a:r>
                        <a:rPr lang="en-GB" sz="1000" b="1" baseline="0" dirty="0" smtClean="0"/>
                        <a:t> Data (2008)</a:t>
                      </a:r>
                    </a:p>
                    <a:p>
                      <a:pPr marL="82550" marR="0" indent="-825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1000" b="1" baseline="0" dirty="0" smtClean="0"/>
                        <a:t>Number of Suppliers (2008): </a:t>
                      </a:r>
                      <a:r>
                        <a:rPr lang="en-GB" sz="900" b="0" baseline="0" dirty="0" smtClean="0"/>
                        <a:t>187, </a:t>
                      </a:r>
                      <a:r>
                        <a:rPr lang="en-GB" sz="900" b="0" dirty="0" smtClean="0"/>
                        <a:t>13 (of 187) suppliers</a:t>
                      </a:r>
                      <a:r>
                        <a:rPr lang="en-GB" sz="900" b="0" baseline="0" dirty="0" smtClean="0"/>
                        <a:t> make up 80% of 2008  spend. The top 5 suppliers account for approximately 57% of spend.</a:t>
                      </a:r>
                    </a:p>
                    <a:p>
                      <a:pPr marL="82550" indent="-82550">
                        <a:buFont typeface="Wingdings" pitchFamily="2" charset="2"/>
                        <a:buChar char="§"/>
                      </a:pPr>
                      <a:r>
                        <a:rPr lang="en-GB" sz="1000" b="1" baseline="0" dirty="0" smtClean="0"/>
                        <a:t>Top 5 Suppliers:</a:t>
                      </a:r>
                    </a:p>
                    <a:p>
                      <a:pPr marL="450850" indent="-177800">
                        <a:buFont typeface="+mj-lt"/>
                        <a:buAutoNum type="arabicPeriod"/>
                      </a:pPr>
                      <a:r>
                        <a:rPr lang="en-GB" sz="900" b="0" i="0" u="none" strike="noStrike" dirty="0" smtClean="0">
                          <a:solidFill>
                            <a:srgbClr val="000000"/>
                          </a:solidFill>
                          <a:latin typeface="+mn-lt"/>
                        </a:rPr>
                        <a:t>NSK </a:t>
                      </a:r>
                      <a:r>
                        <a:rPr lang="en-GB" sz="900" b="0" i="0" u="none" strike="noStrike" baseline="0" dirty="0" smtClean="0">
                          <a:solidFill>
                            <a:srgbClr val="000000"/>
                          </a:solidFill>
                          <a:latin typeface="+mn-lt"/>
                        </a:rPr>
                        <a:t>Limited</a:t>
                      </a:r>
                      <a:r>
                        <a:rPr lang="en-GB" sz="900" b="0" i="0" u="none" strike="noStrike" dirty="0" smtClean="0">
                          <a:solidFill>
                            <a:srgbClr val="000000"/>
                          </a:solidFill>
                          <a:latin typeface="+mn-lt"/>
                        </a:rPr>
                        <a:t>: </a:t>
                      </a:r>
                      <a:r>
                        <a:rPr lang="en-GB" sz="900" b="0" i="0" u="none" strike="noStrike" baseline="0" dirty="0" smtClean="0">
                          <a:solidFill>
                            <a:srgbClr val="000000"/>
                          </a:solidFill>
                          <a:latin typeface="+mn-lt"/>
                        </a:rPr>
                        <a:t>$1.69 </a:t>
                      </a:r>
                      <a:r>
                        <a:rPr lang="en-GB" sz="900" b="0" i="0" u="none" strike="noStrike" dirty="0" smtClean="0">
                          <a:solidFill>
                            <a:srgbClr val="000000"/>
                          </a:solidFill>
                          <a:latin typeface="+mn-lt"/>
                        </a:rPr>
                        <a:t>M (16.92%)</a:t>
                      </a:r>
                    </a:p>
                    <a:p>
                      <a:pPr marL="450850" marR="0" indent="-1778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i="0" u="none" strike="noStrike" baseline="0" dirty="0" smtClean="0">
                          <a:solidFill>
                            <a:srgbClr val="000000"/>
                          </a:solidFill>
                          <a:latin typeface="+mn-lt"/>
                        </a:rPr>
                        <a:t>BSL Brammer Limited:</a:t>
                      </a:r>
                      <a:r>
                        <a:rPr lang="en-GB" sz="900" b="0" i="0" u="none" strike="noStrike" dirty="0" smtClean="0">
                          <a:solidFill>
                            <a:srgbClr val="000000"/>
                          </a:solidFill>
                          <a:latin typeface="+mn-lt"/>
                        </a:rPr>
                        <a:t> $1.30 </a:t>
                      </a:r>
                      <a:r>
                        <a:rPr lang="en-GB" sz="900" b="0" i="0" u="none" strike="noStrike" baseline="0" dirty="0" smtClean="0">
                          <a:solidFill>
                            <a:srgbClr val="000000"/>
                          </a:solidFill>
                          <a:latin typeface="+mn-lt"/>
                        </a:rPr>
                        <a:t>M (13.02%</a:t>
                      </a:r>
                      <a:r>
                        <a:rPr lang="en-GB" sz="900" b="0" i="0" u="none" strike="noStrike" dirty="0" smtClean="0">
                          <a:solidFill>
                            <a:srgbClr val="000000"/>
                          </a:solidFill>
                          <a:latin typeface="+mn-lt"/>
                        </a:rPr>
                        <a:t>)</a:t>
                      </a:r>
                    </a:p>
                    <a:p>
                      <a:pPr marL="450850" marR="0" indent="-1778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i="0" u="none" strike="noStrike" dirty="0" smtClean="0">
                          <a:solidFill>
                            <a:srgbClr val="000000"/>
                          </a:solidFill>
                          <a:latin typeface="+mn-lt"/>
                        </a:rPr>
                        <a:t>Timken: $1.19</a:t>
                      </a:r>
                      <a:r>
                        <a:rPr lang="en-GB" sz="900" b="0" i="0" u="none" strike="noStrike" baseline="0" dirty="0" smtClean="0">
                          <a:solidFill>
                            <a:srgbClr val="000000"/>
                          </a:solidFill>
                          <a:latin typeface="+mn-lt"/>
                        </a:rPr>
                        <a:t> </a:t>
                      </a:r>
                      <a:r>
                        <a:rPr lang="en-GB" sz="900" b="0" i="0" u="none" strike="noStrike" dirty="0" smtClean="0">
                          <a:solidFill>
                            <a:srgbClr val="000000"/>
                          </a:solidFill>
                          <a:latin typeface="+mn-lt"/>
                        </a:rPr>
                        <a:t>M (11.86%)</a:t>
                      </a:r>
                    </a:p>
                    <a:p>
                      <a:pPr marL="450850" marR="0" indent="-1778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i="0" u="none" strike="noStrike" dirty="0" smtClean="0">
                          <a:solidFill>
                            <a:srgbClr val="000000"/>
                          </a:solidFill>
                          <a:latin typeface="+mn-lt"/>
                        </a:rPr>
                        <a:t>SKF: $0.95</a:t>
                      </a:r>
                      <a:r>
                        <a:rPr lang="en-GB" sz="900" b="0" i="0" u="none" strike="noStrike" baseline="0" dirty="0" smtClean="0">
                          <a:solidFill>
                            <a:srgbClr val="000000"/>
                          </a:solidFill>
                          <a:latin typeface="+mn-lt"/>
                        </a:rPr>
                        <a:t> </a:t>
                      </a:r>
                      <a:r>
                        <a:rPr lang="en-GB" sz="900" b="0" i="0" u="none" strike="noStrike" dirty="0" smtClean="0">
                          <a:solidFill>
                            <a:srgbClr val="000000"/>
                          </a:solidFill>
                          <a:latin typeface="+mn-lt"/>
                        </a:rPr>
                        <a:t>M (9.44%)</a:t>
                      </a:r>
                    </a:p>
                    <a:p>
                      <a:pPr marL="450850" marR="0" indent="-177800" algn="l" defTabSz="914400" rtl="0" eaLnBrk="1" fontAlgn="auto" latinLnBrk="0" hangingPunct="1">
                        <a:lnSpc>
                          <a:spcPct val="100000"/>
                        </a:lnSpc>
                        <a:spcBef>
                          <a:spcPts val="0"/>
                        </a:spcBef>
                        <a:spcAft>
                          <a:spcPts val="0"/>
                        </a:spcAft>
                        <a:buClrTx/>
                        <a:buSzTx/>
                        <a:buFont typeface="+mj-lt"/>
                        <a:buAutoNum type="arabicPeriod"/>
                        <a:tabLst/>
                        <a:defRPr/>
                      </a:pPr>
                      <a:r>
                        <a:rPr lang="en-GB" sz="900" b="0" i="0" u="none" strike="noStrike" dirty="0" smtClean="0">
                          <a:solidFill>
                            <a:srgbClr val="000000"/>
                          </a:solidFill>
                          <a:latin typeface="+mn-lt"/>
                        </a:rPr>
                        <a:t>Hayley</a:t>
                      </a:r>
                      <a:r>
                        <a:rPr lang="en-GB" sz="900" b="0" i="0" u="none" strike="noStrike" baseline="0" dirty="0" smtClean="0">
                          <a:solidFill>
                            <a:srgbClr val="000000"/>
                          </a:solidFill>
                          <a:latin typeface="+mn-lt"/>
                        </a:rPr>
                        <a:t> Group Plc</a:t>
                      </a:r>
                      <a:r>
                        <a:rPr lang="en-GB" sz="900" b="0" i="0" u="none" strike="noStrike" dirty="0" smtClean="0">
                          <a:solidFill>
                            <a:srgbClr val="000000"/>
                          </a:solidFill>
                          <a:latin typeface="+mn-lt"/>
                        </a:rPr>
                        <a:t>: $0.57 M (5.69%)</a:t>
                      </a:r>
                      <a:endParaRPr lang="en-GB" sz="900" b="1" baseline="0" dirty="0" smtClean="0">
                        <a:latin typeface="+mn-lt"/>
                      </a:endParaRPr>
                    </a:p>
                    <a:p>
                      <a:pPr marL="82550" indent="-82550">
                        <a:buFont typeface="Wingdings" pitchFamily="2" charset="2"/>
                        <a:buChar char="§"/>
                      </a:pPr>
                      <a:r>
                        <a:rPr lang="en-GB" sz="1000" b="1" baseline="0" dirty="0" smtClean="0"/>
                        <a:t>Number of SKUs</a:t>
                      </a:r>
                      <a:r>
                        <a:rPr lang="en-GB" sz="900" b="1" baseline="0" dirty="0" smtClean="0"/>
                        <a:t>: </a:t>
                      </a:r>
                      <a:r>
                        <a:rPr lang="en-GB" sz="900" b="0" baseline="0" dirty="0" smtClean="0"/>
                        <a:t>22545</a:t>
                      </a: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r>
              <a:tr h="1062430">
                <a:tc gridSpan="4">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indent="-82550">
                        <a:buFont typeface="Wingdings" pitchFamily="2" charset="2"/>
                        <a:buNone/>
                      </a:pPr>
                      <a:r>
                        <a:rPr lang="en-GB" sz="1000" b="1" dirty="0" smtClean="0"/>
                        <a:t>Internal Profile / Key Observations</a:t>
                      </a:r>
                      <a:endParaRPr lang="en-GB" sz="900" b="0" baseline="0" dirty="0" smtClean="0"/>
                    </a:p>
                    <a:p>
                      <a:pPr marL="82550" indent="-82550">
                        <a:buFont typeface="Arial" pitchFamily="34" charset="0"/>
                        <a:buChar char="•"/>
                      </a:pPr>
                      <a:r>
                        <a:rPr lang="en-GB" sz="900" b="0" dirty="0" smtClean="0"/>
                        <a:t>LCCS suppliers are not utilised,</a:t>
                      </a:r>
                      <a:r>
                        <a:rPr lang="en-GB" sz="900" b="0" baseline="0" dirty="0" smtClean="0"/>
                        <a:t> </a:t>
                      </a:r>
                      <a:r>
                        <a:rPr lang="en-GB" sz="900" b="0" dirty="0" smtClean="0"/>
                        <a:t>not favoured/approved by engineering</a:t>
                      </a:r>
                    </a:p>
                    <a:p>
                      <a:pPr marL="82550" indent="-82550">
                        <a:buFont typeface="Arial" pitchFamily="34" charset="0"/>
                        <a:buChar char="•"/>
                      </a:pPr>
                      <a:r>
                        <a:rPr lang="en-GB" sz="900" b="0" dirty="0" smtClean="0"/>
                        <a:t>Large amount of spend on free issue – stores can only see what is in stock but differential between stock and actual inventory may be large</a:t>
                      </a:r>
                    </a:p>
                    <a:p>
                      <a:pPr marL="82550" indent="-82550">
                        <a:buFont typeface="Arial" pitchFamily="34" charset="0"/>
                        <a:buChar char="•"/>
                      </a:pPr>
                      <a:r>
                        <a:rPr lang="en-GB" sz="900" b="0" dirty="0" smtClean="0"/>
                        <a:t>SKUs are supplier specific and</a:t>
                      </a:r>
                      <a:r>
                        <a:rPr lang="en-GB" sz="900" b="0" baseline="0" dirty="0" smtClean="0"/>
                        <a:t> vary by site </a:t>
                      </a:r>
                      <a:endParaRPr lang="en-GB" sz="900" b="0" dirty="0" smtClean="0"/>
                    </a:p>
                    <a:p>
                      <a:pPr marL="82550" indent="-82550">
                        <a:buFont typeface="Arial" pitchFamily="34" charset="0"/>
                        <a:buChar char="•"/>
                      </a:pPr>
                      <a:r>
                        <a:rPr lang="en-GB" sz="900" b="0" dirty="0" smtClean="0"/>
                        <a:t>Consignment and VMI</a:t>
                      </a:r>
                      <a:r>
                        <a:rPr lang="en-GB" sz="900" b="0" baseline="0" dirty="0" smtClean="0"/>
                        <a:t> usage is not widespread</a:t>
                      </a:r>
                    </a:p>
                    <a:p>
                      <a:pPr marL="82550" indent="-82550">
                        <a:buFont typeface="Arial" pitchFamily="34" charset="0"/>
                        <a:buChar char="•"/>
                      </a:pPr>
                      <a:r>
                        <a:rPr lang="en-GB" sz="900" b="0" baseline="0" dirty="0" smtClean="0"/>
                        <a:t>Engineers dictate supplier by specifications</a:t>
                      </a: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r>
              <a:tr h="652636">
                <a:tc gridSpan="4">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indent="-82550" algn="l" defTabSz="914400" rtl="0" eaLnBrk="1" latinLnBrk="0" hangingPunct="1">
                        <a:spcBef>
                          <a:spcPts val="0"/>
                        </a:spcBef>
                        <a:spcAft>
                          <a:spcPts val="0"/>
                        </a:spcAft>
                        <a:buFont typeface="Wingdings" pitchFamily="2" charset="2"/>
                        <a:buNone/>
                      </a:pPr>
                      <a:r>
                        <a:rPr lang="en-GB" sz="1000" b="1" kern="1200" dirty="0" smtClean="0">
                          <a:solidFill>
                            <a:schemeClr val="dk1"/>
                          </a:solidFill>
                          <a:latin typeface="+mn-lt"/>
                          <a:ea typeface="+mn-ea"/>
                          <a:cs typeface="+mn-cs"/>
                        </a:rPr>
                        <a:t>Contract Status:</a:t>
                      </a:r>
                      <a:endParaRPr lang="en-GB" sz="1000" b="1" kern="1200" dirty="0" smtClean="0">
                        <a:solidFill>
                          <a:schemeClr val="tx1"/>
                        </a:solidFill>
                        <a:latin typeface="+mn-lt"/>
                        <a:ea typeface="+mn-ea"/>
                        <a:cs typeface="+mn-cs"/>
                      </a:endParaRPr>
                    </a:p>
                    <a:p>
                      <a:pPr marL="82550" indent="-82550">
                        <a:buFont typeface="Arial" pitchFamily="34" charset="0"/>
                        <a:buChar char="•"/>
                      </a:pPr>
                      <a:r>
                        <a:rPr lang="en-GB" sz="900" b="0" dirty="0" smtClean="0">
                          <a:solidFill>
                            <a:schemeClr val="tx1"/>
                          </a:solidFill>
                        </a:rPr>
                        <a:t>Total number of contracts: 11</a:t>
                      </a:r>
                      <a:r>
                        <a:rPr lang="en-GB" sz="900" b="0" baseline="0" dirty="0" smtClean="0">
                          <a:solidFill>
                            <a:schemeClr val="tx1"/>
                          </a:solidFill>
                        </a:rPr>
                        <a:t> (3 in date, 8 expired)</a:t>
                      </a:r>
                      <a:endParaRPr lang="en-GB" sz="900" b="0" dirty="0" smtClean="0">
                        <a:solidFill>
                          <a:schemeClr val="tx1"/>
                        </a:solidFill>
                      </a:endParaRPr>
                    </a:p>
                    <a:p>
                      <a:pPr marL="82550" indent="-82550">
                        <a:buFont typeface="Arial" pitchFamily="34" charset="0"/>
                        <a:buChar char="•"/>
                      </a:pPr>
                      <a:r>
                        <a:rPr lang="en-GB" sz="900" b="0" dirty="0" smtClean="0">
                          <a:solidFill>
                            <a:schemeClr val="tx1"/>
                          </a:solidFill>
                        </a:rPr>
                        <a:t>Contract Coverage: </a:t>
                      </a:r>
                      <a:r>
                        <a:rPr lang="en-GB" sz="900" b="1" dirty="0" smtClean="0">
                          <a:solidFill>
                            <a:schemeClr val="tx1"/>
                          </a:solidFill>
                        </a:rPr>
                        <a:t>$0.47M </a:t>
                      </a:r>
                      <a:r>
                        <a:rPr lang="en-GB" sz="900" b="0" dirty="0" smtClean="0">
                          <a:solidFill>
                            <a:schemeClr val="tx1"/>
                          </a:solidFill>
                        </a:rPr>
                        <a:t>(2008), </a:t>
                      </a:r>
                      <a:r>
                        <a:rPr lang="en-GB" sz="900" b="1" dirty="0" smtClean="0">
                          <a:solidFill>
                            <a:schemeClr val="tx1"/>
                          </a:solidFill>
                        </a:rPr>
                        <a:t>$0.97 M </a:t>
                      </a:r>
                      <a:r>
                        <a:rPr lang="en-GB" sz="900" b="0" dirty="0" smtClean="0">
                          <a:solidFill>
                            <a:schemeClr val="tx1"/>
                          </a:solidFill>
                        </a:rPr>
                        <a:t>(2009)</a:t>
                      </a:r>
                      <a:endParaRPr lang="en-GB" sz="900" b="0" baseline="0" dirty="0" smtClean="0">
                        <a:solidFill>
                          <a:schemeClr val="tx1"/>
                        </a:solidFill>
                      </a:endParaRPr>
                    </a:p>
                    <a:p>
                      <a:pPr marL="82550" indent="-82550">
                        <a:buFont typeface="Arial" pitchFamily="34" charset="0"/>
                        <a:buChar char="•"/>
                      </a:pPr>
                      <a:r>
                        <a:rPr lang="en-GB" sz="900" b="0" baseline="0" dirty="0" smtClean="0">
                          <a:solidFill>
                            <a:schemeClr val="tx1"/>
                          </a:solidFill>
                        </a:rPr>
                        <a:t>Contract Coverage (%): </a:t>
                      </a:r>
                      <a:r>
                        <a:rPr lang="en-GB" sz="900" b="1" baseline="0" dirty="0" smtClean="0">
                          <a:solidFill>
                            <a:schemeClr val="tx1"/>
                          </a:solidFill>
                        </a:rPr>
                        <a:t>4.67</a:t>
                      </a:r>
                      <a:r>
                        <a:rPr lang="en-GB" sz="900" b="1" dirty="0" smtClean="0">
                          <a:solidFill>
                            <a:schemeClr val="tx1"/>
                          </a:solidFill>
                        </a:rPr>
                        <a:t>% </a:t>
                      </a:r>
                      <a:r>
                        <a:rPr lang="en-GB" sz="900" b="0" dirty="0" smtClean="0">
                          <a:solidFill>
                            <a:schemeClr val="tx1"/>
                          </a:solidFill>
                        </a:rPr>
                        <a:t>(2008), </a:t>
                      </a:r>
                      <a:r>
                        <a:rPr lang="en-GB" sz="900" b="1" baseline="0" dirty="0" smtClean="0">
                          <a:solidFill>
                            <a:schemeClr val="tx1"/>
                          </a:solidFill>
                        </a:rPr>
                        <a:t>12.77%</a:t>
                      </a:r>
                      <a:r>
                        <a:rPr lang="en-GB" sz="900" b="1" dirty="0" smtClean="0">
                          <a:solidFill>
                            <a:schemeClr val="tx1"/>
                          </a:solidFill>
                        </a:rPr>
                        <a:t> </a:t>
                      </a:r>
                      <a:r>
                        <a:rPr lang="en-GB" sz="900" b="0" dirty="0" smtClean="0">
                          <a:solidFill>
                            <a:schemeClr val="tx1"/>
                          </a:solidFill>
                        </a:rPr>
                        <a:t>(2009)</a:t>
                      </a: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dirty="0"/>
                    </a:p>
                  </a:txBody>
                  <a:tcPr/>
                </a:tc>
                <a:tc hMerge="1">
                  <a:txBody>
                    <a:bodyPr/>
                    <a:lstStyle/>
                    <a:p>
                      <a:endParaRPr lang="en-GB"/>
                    </a:p>
                  </a:txBody>
                  <a:tcPr/>
                </a:tc>
              </a:tr>
            </a:tbl>
          </a:graphicData>
        </a:graphic>
      </p:graphicFrame>
    </p:spTree>
    <p:extLst>
      <p:ext uri="{BB962C8B-B14F-4D97-AF65-F5344CB8AC3E}">
        <p14:creationId xmlns:p14="http://schemas.microsoft.com/office/powerpoint/2010/main" xmlns="" val="987928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197669365"/>
              </p:ext>
            </p:extLst>
          </p:nvPr>
        </p:nvGraphicFramePr>
        <p:xfrm>
          <a:off x="1588" y="1588"/>
          <a:ext cx="1587" cy="1587"/>
        </p:xfrm>
        <a:graphic>
          <a:graphicData uri="http://schemas.openxmlformats.org/presentationml/2006/ole">
            <p:oleObj spid="_x0000_s51276" name="think-cell Slide" r:id="rId11"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23</a:t>
            </a:fld>
            <a:endParaRPr lang="en-US" dirty="0"/>
          </a:p>
        </p:txBody>
      </p:sp>
      <p:sp>
        <p:nvSpPr>
          <p:cNvPr id="4" name="Title 3"/>
          <p:cNvSpPr>
            <a:spLocks noGrp="1"/>
          </p:cNvSpPr>
          <p:nvPr>
            <p:ph type="title"/>
          </p:nvPr>
        </p:nvSpPr>
        <p:spPr/>
        <p:txBody>
          <a:bodyPr/>
          <a:lstStyle/>
          <a:p>
            <a:r>
              <a:rPr lang="en-GB" dirty="0"/>
              <a:t>Bearings: </a:t>
            </a:r>
            <a:r>
              <a:rPr lang="en-GB" dirty="0" smtClean="0"/>
              <a:t>External </a:t>
            </a:r>
            <a:r>
              <a:rPr lang="en-GB" dirty="0"/>
              <a:t>Market Assessment</a:t>
            </a:r>
            <a:endParaRPr lang="en-US" dirty="0"/>
          </a:p>
        </p:txBody>
      </p:sp>
      <p:sp>
        <p:nvSpPr>
          <p:cNvPr id="36" name="Rectangle 44"/>
          <p:cNvSpPr>
            <a:spLocks noChangeArrowheads="1"/>
          </p:cNvSpPr>
          <p:nvPr>
            <p:custDataLst>
              <p:tags r:id="rId2"/>
            </p:custDataLst>
          </p:nvPr>
        </p:nvSpPr>
        <p:spPr bwMode="auto">
          <a:xfrm>
            <a:off x="437412" y="5419594"/>
            <a:ext cx="1500187" cy="1071563"/>
          </a:xfrm>
          <a:prstGeom prst="rect">
            <a:avLst/>
          </a:prstGeom>
          <a:solidFill>
            <a:srgbClr val="FFFFFF"/>
          </a:solidFill>
          <a:ln w="8001" algn="ctr">
            <a:noFill/>
            <a:round/>
            <a:headEnd/>
            <a:tailEnd/>
          </a:ln>
        </p:spPr>
        <p:txBody>
          <a:bodyPr lIns="90000" tIns="46800" rIns="90000" bIns="46800"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600" b="1" i="0" u="none" strike="noStrike" kern="0" cap="none" spc="0" normalizeH="0" baseline="0" noProof="0" dirty="0" smtClean="0">
              <a:ln>
                <a:noFill/>
              </a:ln>
              <a:solidFill>
                <a:srgbClr val="000000"/>
              </a:solidFill>
              <a:effectLst/>
              <a:uLnTx/>
              <a:uFillTx/>
              <a:latin typeface="Arial" charset="0"/>
            </a:endParaRPr>
          </a:p>
        </p:txBody>
      </p:sp>
      <p:graphicFrame>
        <p:nvGraphicFramePr>
          <p:cNvPr id="37" name="Content Placeholder 4"/>
          <p:cNvGraphicFramePr>
            <a:graphicFrameLocks/>
          </p:cNvGraphicFramePr>
          <p:nvPr>
            <p:custDataLst>
              <p:tags r:id="rId3"/>
            </p:custDataLst>
            <p:extLst>
              <p:ext uri="{D42A27DB-BD31-4B8C-83A1-F6EECF244321}">
                <p14:modId xmlns:p14="http://schemas.microsoft.com/office/powerpoint/2010/main" xmlns="" val="2989492198"/>
              </p:ext>
            </p:extLst>
          </p:nvPr>
        </p:nvGraphicFramePr>
        <p:xfrm>
          <a:off x="4600608" y="1018038"/>
          <a:ext cx="4238592" cy="5482645"/>
        </p:xfrm>
        <a:graphic>
          <a:graphicData uri="http://schemas.openxmlformats.org/drawingml/2006/table">
            <a:tbl>
              <a:tblPr firstRow="1" bandRow="1">
                <a:effectLst/>
              </a:tblPr>
              <a:tblGrid>
                <a:gridCol w="1068760"/>
                <a:gridCol w="997509"/>
                <a:gridCol w="2172323"/>
              </a:tblGrid>
              <a:tr h="237105">
                <a:tc gridSpan="3">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1000" b="1" baseline="0" noProof="0" dirty="0" smtClean="0">
                          <a:solidFill>
                            <a:schemeClr val="tx1"/>
                          </a:solidFill>
                        </a:rPr>
                        <a:t>Key Trends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c hMerge="1">
                  <a:txBody>
                    <a:bodyPr/>
                    <a:lstStyle/>
                    <a:p>
                      <a:endParaRPr lang="en-GB"/>
                    </a:p>
                  </a:txBody>
                  <a:tcPr/>
                </a:tc>
              </a:tr>
              <a:tr h="1488800">
                <a:tc gridSpan="3">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b="1" baseline="0" noProof="0" dirty="0" smtClean="0">
                          <a:solidFill>
                            <a:schemeClr val="tx1"/>
                          </a:solidFill>
                          <a:latin typeface="+mn-lt"/>
                        </a:rPr>
                        <a:t>General: </a:t>
                      </a:r>
                      <a:r>
                        <a:rPr lang="en-US" altLang="zh-CN" sz="700" i="0" kern="1200" dirty="0" smtClean="0">
                          <a:solidFill>
                            <a:schemeClr val="dk1"/>
                          </a:solidFill>
                          <a:latin typeface="+mn-lt"/>
                          <a:ea typeface="+mn-ea"/>
                          <a:cs typeface="+mn-cs"/>
                        </a:rPr>
                        <a:t>Bearings are</a:t>
                      </a:r>
                      <a:r>
                        <a:rPr lang="en-US" altLang="zh-CN" sz="700" i="0" kern="1200" baseline="0" dirty="0" smtClean="0">
                          <a:solidFill>
                            <a:schemeClr val="dk1"/>
                          </a:solidFill>
                          <a:latin typeface="+mn-lt"/>
                          <a:ea typeface="+mn-ea"/>
                          <a:cs typeface="+mn-cs"/>
                        </a:rPr>
                        <a:t> traditionally supplied directly from a global OEM, or a local distributor.  Competition between the OEMs gives significant potential to consolidate spend with a single manufacturer and leverage buying power as much as possible.</a:t>
                      </a:r>
                      <a:endParaRPr lang="en-GB" sz="700" b="1" i="0" baseline="0" noProof="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b="1" baseline="0" noProof="0" dirty="0" smtClean="0">
                          <a:solidFill>
                            <a:schemeClr val="tx1"/>
                          </a:solidFill>
                          <a:latin typeface="+mn-lt"/>
                        </a:rPr>
                        <a:t>Trend: </a:t>
                      </a:r>
                      <a:r>
                        <a:rPr lang="en-US" altLang="zh-CN" sz="700" kern="1200" dirty="0" smtClean="0">
                          <a:solidFill>
                            <a:schemeClr val="dk1"/>
                          </a:solidFill>
                          <a:latin typeface="+mn-lt"/>
                          <a:ea typeface="+mn-ea"/>
                          <a:cs typeface="+mn-cs"/>
                        </a:rPr>
                        <a:t>China and India are seeing major growth in bearings demand</a:t>
                      </a:r>
                      <a:r>
                        <a:rPr lang="en-US" altLang="zh-CN" sz="700" kern="1200" baseline="0" dirty="0" smtClean="0">
                          <a:solidFill>
                            <a:schemeClr val="dk1"/>
                          </a:solidFill>
                          <a:latin typeface="+mn-lt"/>
                          <a:ea typeface="+mn-ea"/>
                          <a:cs typeface="+mn-cs"/>
                        </a:rPr>
                        <a:t> due to increases in local manufacturing industries, but currently have very fragmented markets.  </a:t>
                      </a:r>
                      <a:endParaRPr lang="en-GB" sz="700" b="0" i="1" baseline="0" noProof="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b="1" baseline="0" noProof="0" dirty="0" smtClean="0">
                          <a:solidFill>
                            <a:schemeClr val="tx1"/>
                          </a:solidFill>
                          <a:latin typeface="+mn-lt"/>
                        </a:rPr>
                        <a:t>Constraints: </a:t>
                      </a:r>
                      <a:r>
                        <a:rPr lang="en-GB" sz="700" b="0" baseline="0" noProof="0" dirty="0" smtClean="0">
                          <a:solidFill>
                            <a:schemeClr val="tx1"/>
                          </a:solidFill>
                          <a:latin typeface="+mn-lt"/>
                        </a:rPr>
                        <a:t>T</a:t>
                      </a:r>
                      <a:r>
                        <a:rPr lang="en-US" sz="700" b="0" dirty="0" smtClean="0">
                          <a:solidFill>
                            <a:schemeClr val="tx1"/>
                          </a:solidFill>
                        </a:rPr>
                        <a:t>echnical specifications need to be aligned</a:t>
                      </a:r>
                      <a:r>
                        <a:rPr lang="en-US" sz="700" b="0" baseline="0" dirty="0" smtClean="0">
                          <a:solidFill>
                            <a:schemeClr val="tx1"/>
                          </a:solidFill>
                        </a:rPr>
                        <a:t> to application, as Corus’ requirements are very broad.  TCO also needs to be taken into account when sourcing, as bearing efficiency / lubrication requirements / lifetime / servicing will all affect long term costs.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700" b="1" baseline="0" noProof="0" dirty="0" smtClean="0">
                          <a:solidFill>
                            <a:schemeClr val="tx1"/>
                          </a:solidFill>
                          <a:latin typeface="+mn-lt"/>
                        </a:rPr>
                        <a:t>Sourcing:</a:t>
                      </a:r>
                    </a:p>
                    <a:p>
                      <a:pPr marL="85725" marR="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700" b="0" baseline="0" noProof="0" dirty="0" smtClean="0">
                          <a:solidFill>
                            <a:schemeClr val="tx1"/>
                          </a:solidFill>
                          <a:latin typeface="+mn-lt"/>
                        </a:rPr>
                        <a:t>Make vs. Buy: Bearings are a specialist item which is typically expensive to produce in-house</a:t>
                      </a:r>
                    </a:p>
                    <a:p>
                      <a:pPr marL="0" marR="0" indent="88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700" b="0" baseline="0" noProof="0" dirty="0" smtClean="0">
                          <a:solidFill>
                            <a:schemeClr val="tx1"/>
                          </a:solidFill>
                          <a:latin typeface="+mn-lt"/>
                        </a:rPr>
                        <a:t>Low Cost Country Sourcing: Potential – due to increasing demand / production in LCCs</a:t>
                      </a:r>
                    </a:p>
                    <a:p>
                      <a:pPr marL="85725" marR="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700" b="0" baseline="0" noProof="0" dirty="0" smtClean="0">
                          <a:solidFill>
                            <a:schemeClr val="tx1"/>
                          </a:solidFill>
                          <a:latin typeface="+mn-lt"/>
                        </a:rPr>
                        <a:t>OEMs vs. Distributors: Need to assess both options for sourcing bearings in different applications </a:t>
                      </a:r>
                      <a:endParaRPr lang="en-GB" sz="700" b="0" baseline="0" noProof="0" dirty="0" smtClean="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r h="237105">
                <a:tc gridSpan="3">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US" sz="1000" b="1" dirty="0" smtClean="0">
                          <a:solidFill>
                            <a:schemeClr val="tx1"/>
                          </a:solidFill>
                        </a:rPr>
                        <a:t>SUPPLIERS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c hMerge="1">
                  <a:txBody>
                    <a:bodyPr/>
                    <a:lstStyle/>
                    <a:p>
                      <a:endParaRPr lang="en-GB"/>
                    </a:p>
                  </a:txBody>
                  <a:tcPr/>
                </a:tc>
              </a:tr>
              <a:tr h="237105">
                <a:tc gridSpan="3">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US" sz="1000" b="1" dirty="0" smtClean="0">
                          <a:solidFill>
                            <a:schemeClr val="tx1"/>
                          </a:solidFill>
                        </a:rPr>
                        <a:t>Supplier Market Structure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c hMerge="1">
                  <a:txBody>
                    <a:bodyPr/>
                    <a:lstStyle/>
                    <a:p>
                      <a:endParaRPr lang="en-GB"/>
                    </a:p>
                  </a:txBody>
                  <a:tcPr/>
                </a:tc>
              </a:tr>
              <a:tr h="1141414">
                <a:tc gridSpan="3">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indent="0" algn="just" eaLnBrk="1" hangingPunct="1">
                        <a:lnSpc>
                          <a:spcPct val="90000"/>
                        </a:lnSpc>
                        <a:spcBef>
                          <a:spcPct val="0"/>
                        </a:spcBef>
                        <a:buSzTx/>
                        <a:buFontTx/>
                        <a:buNone/>
                      </a:pPr>
                      <a:r>
                        <a:rPr lang="en-US" sz="700" b="0" dirty="0" smtClean="0"/>
                        <a:t>The</a:t>
                      </a:r>
                      <a:r>
                        <a:rPr lang="en-US" sz="700" b="0" baseline="0" dirty="0" smtClean="0"/>
                        <a:t> largest exporters of industrial bearings are North America, Sweden, Germany and Japan, with most recent demand being driven in China, India and South America.  The largest OEMs include: Timken (N.America), SKF (Sweden), NSK (Japan), Schaffler (Germany), Cooper.</a:t>
                      </a:r>
                    </a:p>
                    <a:p>
                      <a:pPr marL="0" indent="0" algn="just" eaLnBrk="1" hangingPunct="1">
                        <a:lnSpc>
                          <a:spcPct val="90000"/>
                        </a:lnSpc>
                        <a:spcBef>
                          <a:spcPct val="0"/>
                        </a:spcBef>
                        <a:buSzTx/>
                        <a:buFontTx/>
                        <a:buNone/>
                      </a:pPr>
                      <a:endParaRPr lang="en-US" sz="700" b="0" baseline="0" dirty="0" smtClean="0"/>
                    </a:p>
                    <a:p>
                      <a:pPr marL="0" indent="0" algn="just" eaLnBrk="1" hangingPunct="1">
                        <a:lnSpc>
                          <a:spcPct val="90000"/>
                        </a:lnSpc>
                        <a:spcBef>
                          <a:spcPct val="0"/>
                        </a:spcBef>
                        <a:buSzTx/>
                        <a:buFontTx/>
                        <a:buNone/>
                      </a:pPr>
                      <a:r>
                        <a:rPr lang="en-US" sz="700" b="0" dirty="0" smtClean="0"/>
                        <a:t>The demand structure has shifted in recent years:</a:t>
                      </a:r>
                    </a:p>
                    <a:p>
                      <a:pPr marL="92075" indent="-92075" algn="just" eaLnBrk="1" hangingPunct="1">
                        <a:lnSpc>
                          <a:spcPct val="90000"/>
                        </a:lnSpc>
                        <a:spcBef>
                          <a:spcPct val="0"/>
                        </a:spcBef>
                        <a:buSzTx/>
                        <a:buFont typeface="Arial" pitchFamily="34" charset="0"/>
                        <a:buChar char="•"/>
                        <a:tabLst>
                          <a:tab pos="92075" algn="l"/>
                        </a:tabLst>
                      </a:pPr>
                      <a:r>
                        <a:rPr lang="en-US" sz="700" b="0" dirty="0" smtClean="0"/>
                        <a:t>Asia</a:t>
                      </a:r>
                      <a:r>
                        <a:rPr lang="en-US" sz="700" b="0" baseline="0" dirty="0" smtClean="0"/>
                        <a:t> accounts for c.40% of global demand (30% 10yrs ago), of which c.20% is in China.</a:t>
                      </a:r>
                    </a:p>
                    <a:p>
                      <a:pPr marL="92075" indent="-92075" algn="just" eaLnBrk="1" hangingPunct="1">
                        <a:lnSpc>
                          <a:spcPct val="90000"/>
                        </a:lnSpc>
                        <a:spcBef>
                          <a:spcPct val="0"/>
                        </a:spcBef>
                        <a:buSzTx/>
                        <a:buFont typeface="Arial" pitchFamily="34" charset="0"/>
                        <a:buChar char="•"/>
                        <a:tabLst>
                          <a:tab pos="92075" algn="l"/>
                        </a:tabLst>
                      </a:pPr>
                      <a:r>
                        <a:rPr lang="en-US" sz="700" b="0" baseline="0" dirty="0" smtClean="0"/>
                        <a:t>The Japanese market has declined to c.15%</a:t>
                      </a:r>
                    </a:p>
                    <a:p>
                      <a:pPr marL="92075" indent="-92075" algn="just" eaLnBrk="1" hangingPunct="1">
                        <a:lnSpc>
                          <a:spcPct val="90000"/>
                        </a:lnSpc>
                        <a:spcBef>
                          <a:spcPct val="0"/>
                        </a:spcBef>
                        <a:buSzTx/>
                        <a:buFont typeface="Arial" pitchFamily="34" charset="0"/>
                        <a:buChar char="•"/>
                        <a:tabLst>
                          <a:tab pos="92075" algn="l"/>
                        </a:tabLst>
                      </a:pPr>
                      <a:r>
                        <a:rPr lang="en-US" sz="700" b="0" baseline="0" dirty="0" smtClean="0"/>
                        <a:t>Europe accounts for around c.30% of the global market, of which Germany alone comprises c.10%.  The US is a relatively small player in the global market.</a:t>
                      </a:r>
                    </a:p>
                    <a:p>
                      <a:pPr marL="92075" indent="-92075" algn="just" eaLnBrk="1" hangingPunct="1">
                        <a:lnSpc>
                          <a:spcPct val="90000"/>
                        </a:lnSpc>
                        <a:spcBef>
                          <a:spcPct val="0"/>
                        </a:spcBef>
                        <a:buSzTx/>
                        <a:buFont typeface="Arial" pitchFamily="34" charset="0"/>
                        <a:buChar char="•"/>
                        <a:tabLst>
                          <a:tab pos="92075" algn="l"/>
                        </a:tabLst>
                      </a:pPr>
                      <a:r>
                        <a:rPr lang="en-US" sz="700" b="0" baseline="0" dirty="0" smtClean="0"/>
                        <a:t>The Americas account for c.30% (N.America, Canada, Mexico, Brazil) </a:t>
                      </a:r>
                      <a:endParaRPr lang="en-US" sz="700" b="0" dirty="0" smtClean="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r h="237105">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US" sz="1000" b="1" dirty="0" smtClean="0">
                          <a:solidFill>
                            <a:schemeClr val="tx1"/>
                          </a:solidFill>
                        </a:rPr>
                        <a:t>Name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US" sz="1000" b="1" dirty="0" smtClean="0">
                          <a:solidFill>
                            <a:schemeClr val="tx1"/>
                          </a:solidFill>
                        </a:rPr>
                        <a:t>Revenue ‘08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US" sz="1000" b="1" dirty="0" smtClean="0">
                          <a:solidFill>
                            <a:schemeClr val="tx1"/>
                          </a:solidFill>
                        </a:rPr>
                        <a:t>Market</a:t>
                      </a:r>
                      <a:r>
                        <a:rPr lang="en-US" sz="1000" b="1" baseline="0" dirty="0" smtClean="0">
                          <a:solidFill>
                            <a:schemeClr val="tx1"/>
                          </a:solidFill>
                        </a:rPr>
                        <a:t> Share</a:t>
                      </a:r>
                      <a:endParaRPr lang="en-US" sz="1000" b="1" dirty="0" smtClean="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641288">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228600" marR="0" indent="-228600" algn="l" defTabSz="914400" rtl="0" eaLnBrk="1" fontAlgn="auto" latinLnBrk="0" hangingPunct="1">
                        <a:lnSpc>
                          <a:spcPts val="1000"/>
                        </a:lnSpc>
                        <a:spcBef>
                          <a:spcPts val="0"/>
                        </a:spcBef>
                        <a:spcAft>
                          <a:spcPts val="0"/>
                        </a:spcAft>
                        <a:buClrTx/>
                        <a:buSzTx/>
                        <a:buFont typeface="+mj-lt"/>
                        <a:buAutoNum type="arabicPeriod"/>
                        <a:tabLst/>
                        <a:defRPr/>
                      </a:pPr>
                      <a:r>
                        <a:rPr lang="en-GB" sz="800" b="0" baseline="0" noProof="0" dirty="0" smtClean="0">
                          <a:solidFill>
                            <a:schemeClr val="tx1"/>
                          </a:solidFill>
                        </a:rPr>
                        <a:t>SKF</a:t>
                      </a:r>
                    </a:p>
                    <a:p>
                      <a:pPr marL="228600" marR="0" indent="-228600" algn="l" defTabSz="914400" rtl="0" eaLnBrk="1" fontAlgn="auto" latinLnBrk="0" hangingPunct="1">
                        <a:lnSpc>
                          <a:spcPts val="1000"/>
                        </a:lnSpc>
                        <a:spcBef>
                          <a:spcPts val="0"/>
                        </a:spcBef>
                        <a:spcAft>
                          <a:spcPts val="0"/>
                        </a:spcAft>
                        <a:buClrTx/>
                        <a:buSzTx/>
                        <a:buFont typeface="+mj-lt"/>
                        <a:buAutoNum type="arabicPeriod"/>
                        <a:tabLst/>
                        <a:defRPr/>
                      </a:pPr>
                      <a:r>
                        <a:rPr lang="en-GB" sz="800" b="0" baseline="0" noProof="0" dirty="0" smtClean="0">
                          <a:solidFill>
                            <a:schemeClr val="tx1"/>
                          </a:solidFill>
                        </a:rPr>
                        <a:t>NSK</a:t>
                      </a:r>
                    </a:p>
                    <a:p>
                      <a:pPr marL="228600" marR="0" indent="-228600" algn="l" defTabSz="914400" rtl="0" eaLnBrk="1" fontAlgn="auto" latinLnBrk="0" hangingPunct="1">
                        <a:lnSpc>
                          <a:spcPts val="1000"/>
                        </a:lnSpc>
                        <a:spcBef>
                          <a:spcPts val="0"/>
                        </a:spcBef>
                        <a:spcAft>
                          <a:spcPts val="0"/>
                        </a:spcAft>
                        <a:buClrTx/>
                        <a:buSzTx/>
                        <a:buFont typeface="+mj-lt"/>
                        <a:buAutoNum type="arabicPeriod"/>
                        <a:tabLst/>
                        <a:defRPr/>
                      </a:pPr>
                      <a:r>
                        <a:rPr lang="en-GB" sz="800" b="0" baseline="0" noProof="0" dirty="0" smtClean="0">
                          <a:solidFill>
                            <a:schemeClr val="tx1"/>
                          </a:solidFill>
                        </a:rPr>
                        <a:t>Timken</a:t>
                      </a:r>
                    </a:p>
                    <a:p>
                      <a:pPr marL="228600" marR="0" indent="-228600" algn="l" defTabSz="914400" rtl="0" eaLnBrk="1" fontAlgn="auto" latinLnBrk="0" hangingPunct="1">
                        <a:lnSpc>
                          <a:spcPts val="1000"/>
                        </a:lnSpc>
                        <a:spcBef>
                          <a:spcPts val="0"/>
                        </a:spcBef>
                        <a:spcAft>
                          <a:spcPts val="0"/>
                        </a:spcAft>
                        <a:buClrTx/>
                        <a:buSzTx/>
                        <a:buFont typeface="+mj-lt"/>
                        <a:buAutoNum type="arabicPeriod"/>
                        <a:tabLst/>
                        <a:defRPr/>
                      </a:pPr>
                      <a:r>
                        <a:rPr lang="en-GB" sz="800" b="0" baseline="0" noProof="0" dirty="0" smtClean="0">
                          <a:solidFill>
                            <a:schemeClr val="tx1"/>
                          </a:solidFill>
                        </a:rPr>
                        <a:t>Schaeffler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5725" marR="0" indent="-85725" algn="ctr" defTabSz="914400" rtl="0" eaLnBrk="1" fontAlgn="auto" latinLnBrk="0" hangingPunct="1">
                        <a:lnSpc>
                          <a:spcPts val="1000"/>
                        </a:lnSpc>
                        <a:spcBef>
                          <a:spcPts val="0"/>
                        </a:spcBef>
                        <a:spcAft>
                          <a:spcPts val="0"/>
                        </a:spcAft>
                        <a:buClrTx/>
                        <a:buSzTx/>
                        <a:buFont typeface="+mj-lt"/>
                        <a:buNone/>
                        <a:tabLst>
                          <a:tab pos="92075" algn="l"/>
                        </a:tabLst>
                        <a:defRPr/>
                      </a:pPr>
                      <a:r>
                        <a:rPr lang="en-GB" sz="800" b="0" baseline="0" noProof="0" dirty="0" smtClean="0">
                          <a:solidFill>
                            <a:schemeClr val="tx1"/>
                          </a:solidFill>
                        </a:rPr>
                        <a:t>$8.3 bn</a:t>
                      </a:r>
                    </a:p>
                    <a:p>
                      <a:pPr marL="85725" marR="0" indent="-85725" algn="ctr" defTabSz="914400" rtl="0" eaLnBrk="1" fontAlgn="auto" latinLnBrk="0" hangingPunct="1">
                        <a:lnSpc>
                          <a:spcPts val="1000"/>
                        </a:lnSpc>
                        <a:spcBef>
                          <a:spcPts val="0"/>
                        </a:spcBef>
                        <a:spcAft>
                          <a:spcPts val="0"/>
                        </a:spcAft>
                        <a:buClrTx/>
                        <a:buSzTx/>
                        <a:buFont typeface="+mj-lt"/>
                        <a:buNone/>
                        <a:tabLst>
                          <a:tab pos="92075" algn="l"/>
                        </a:tabLst>
                        <a:defRPr/>
                      </a:pPr>
                      <a:r>
                        <a:rPr lang="en-GB" sz="800" b="0" baseline="0" noProof="0" dirty="0" smtClean="0">
                          <a:solidFill>
                            <a:schemeClr val="tx1"/>
                          </a:solidFill>
                        </a:rPr>
                        <a:t>$7.7 bn</a:t>
                      </a:r>
                    </a:p>
                    <a:p>
                      <a:pPr marL="85725" marR="0" indent="-85725" algn="ctr" defTabSz="914400" rtl="0" eaLnBrk="1" fontAlgn="auto" latinLnBrk="0" hangingPunct="1">
                        <a:lnSpc>
                          <a:spcPts val="1000"/>
                        </a:lnSpc>
                        <a:spcBef>
                          <a:spcPts val="0"/>
                        </a:spcBef>
                        <a:spcAft>
                          <a:spcPts val="0"/>
                        </a:spcAft>
                        <a:buClrTx/>
                        <a:buSzTx/>
                        <a:buFont typeface="+mj-lt"/>
                        <a:buNone/>
                        <a:tabLst>
                          <a:tab pos="92075" algn="l"/>
                        </a:tabLst>
                        <a:defRPr/>
                      </a:pPr>
                      <a:r>
                        <a:rPr lang="en-GB" sz="800" b="0" baseline="0" noProof="0" dirty="0" smtClean="0">
                          <a:solidFill>
                            <a:schemeClr val="tx1"/>
                          </a:solidFill>
                        </a:rPr>
                        <a:t>$5.0 bn</a:t>
                      </a:r>
                    </a:p>
                    <a:p>
                      <a:pPr marL="85725" marR="0" indent="-85725" algn="ctr" defTabSz="914400" rtl="0" eaLnBrk="1" fontAlgn="auto" latinLnBrk="0" hangingPunct="1">
                        <a:lnSpc>
                          <a:spcPts val="1000"/>
                        </a:lnSpc>
                        <a:spcBef>
                          <a:spcPts val="0"/>
                        </a:spcBef>
                        <a:spcAft>
                          <a:spcPts val="0"/>
                        </a:spcAft>
                        <a:buClrTx/>
                        <a:buSzTx/>
                        <a:buFont typeface="+mj-lt"/>
                        <a:buNone/>
                        <a:tabLst>
                          <a:tab pos="92075" algn="l"/>
                        </a:tabLst>
                        <a:defRPr/>
                      </a:pPr>
                      <a:r>
                        <a:rPr lang="en-GB" sz="800" b="0" baseline="0" noProof="0" dirty="0" smtClean="0">
                          <a:solidFill>
                            <a:schemeClr val="tx1"/>
                          </a:solidFill>
                        </a:rPr>
                        <a:t>n/a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ts val="1000"/>
                        </a:lnSpc>
                        <a:spcBef>
                          <a:spcPts val="0"/>
                        </a:spcBef>
                        <a:spcAft>
                          <a:spcPts val="0"/>
                        </a:spcAft>
                        <a:buClrTx/>
                        <a:buSzTx/>
                        <a:buFont typeface="Arial" pitchFamily="34" charset="0"/>
                        <a:buNone/>
                        <a:tabLst/>
                        <a:defRPr/>
                      </a:pPr>
                      <a:r>
                        <a:rPr lang="en-GB" sz="800" b="0" baseline="0" noProof="0" dirty="0" smtClean="0">
                          <a:solidFill>
                            <a:schemeClr val="tx1"/>
                          </a:solidFill>
                        </a:rPr>
                        <a:t>Top Globally, Top Europe, 2</a:t>
                      </a:r>
                      <a:r>
                        <a:rPr lang="en-GB" sz="800" b="0" baseline="30000" noProof="0" dirty="0" smtClean="0">
                          <a:solidFill>
                            <a:schemeClr val="tx1"/>
                          </a:solidFill>
                        </a:rPr>
                        <a:t>nd</a:t>
                      </a:r>
                      <a:r>
                        <a:rPr lang="en-GB" sz="800" b="0" baseline="0" noProof="0" dirty="0" smtClean="0">
                          <a:solidFill>
                            <a:schemeClr val="tx1"/>
                          </a:solidFill>
                        </a:rPr>
                        <a:t> in US</a:t>
                      </a:r>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800" b="0" baseline="0" noProof="0" dirty="0" smtClean="0">
                          <a:solidFill>
                            <a:schemeClr val="tx1"/>
                          </a:solidFill>
                        </a:rPr>
                        <a:t>Top in Japan</a:t>
                      </a:r>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800" b="0" baseline="0" noProof="0" dirty="0" smtClean="0">
                          <a:solidFill>
                            <a:schemeClr val="tx1"/>
                          </a:solidFill>
                        </a:rPr>
                        <a:t>Top in US</a:t>
                      </a:r>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800" b="0" baseline="0" noProof="0" dirty="0" smtClean="0">
                          <a:solidFill>
                            <a:schemeClr val="tx1"/>
                          </a:solidFill>
                        </a:rPr>
                        <a:t>Top European Exporter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37105">
                <a:tc gridSpan="3">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1000" b="1" dirty="0" smtClean="0">
                          <a:solidFill>
                            <a:schemeClr val="tx1"/>
                          </a:solidFill>
                        </a:rPr>
                        <a:t>Industry Financial</a:t>
                      </a:r>
                      <a:r>
                        <a:rPr lang="en-GB" sz="1000" b="1" baseline="0" dirty="0" smtClean="0">
                          <a:solidFill>
                            <a:schemeClr val="tx1"/>
                          </a:solidFill>
                        </a:rPr>
                        <a:t> Structure</a:t>
                      </a:r>
                      <a:endParaRPr lang="en-GB" sz="1000" b="1" dirty="0" smtClean="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25618">
                <a:tc gridSpan="3">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lvl="1" indent="-8255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b="1" kern="1200" baseline="0" noProof="0" dirty="0" smtClean="0">
                          <a:solidFill>
                            <a:schemeClr val="tx1"/>
                          </a:solidFill>
                          <a:latin typeface="+mn-lt"/>
                          <a:ea typeface="+mn-ea"/>
                          <a:cs typeface="+mn-cs"/>
                        </a:rPr>
                        <a:t>Cost Drivers </a:t>
                      </a:r>
                    </a:p>
                    <a:p>
                      <a:pPr marL="82550" marR="0" lvl="1" indent="-825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700" b="0" kern="1200" baseline="0" noProof="0" dirty="0" smtClean="0">
                          <a:solidFill>
                            <a:schemeClr val="tx1"/>
                          </a:solidFill>
                          <a:latin typeface="+mn-lt"/>
                          <a:ea typeface="+mn-ea"/>
                          <a:cs typeface="+mn-cs"/>
                        </a:rPr>
                        <a:t>Raw materials  (major cost element in the manufacturing of bearings)</a:t>
                      </a:r>
                    </a:p>
                    <a:p>
                      <a:pPr marL="82550" marR="0" lvl="1" indent="-825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700" b="0" kern="1200" baseline="0" noProof="0" dirty="0" smtClean="0">
                          <a:solidFill>
                            <a:schemeClr val="tx1"/>
                          </a:solidFill>
                          <a:latin typeface="+mn-lt"/>
                          <a:ea typeface="+mn-ea"/>
                          <a:cs typeface="+mn-cs"/>
                        </a:rPr>
                        <a:t>Labor</a:t>
                      </a:r>
                    </a:p>
                    <a:p>
                      <a:pPr marL="82550" marR="0" lvl="1" indent="-825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700" b="0" kern="1200" baseline="0" noProof="0" dirty="0" smtClean="0">
                          <a:solidFill>
                            <a:schemeClr val="tx1"/>
                          </a:solidFill>
                          <a:latin typeface="+mn-lt"/>
                          <a:ea typeface="+mn-ea"/>
                          <a:cs typeface="+mn-cs"/>
                        </a:rPr>
                        <a:t>Manufacturing expenses </a:t>
                      </a:r>
                      <a:endParaRPr lang="en-GB" sz="700" b="0" kern="1200" baseline="0" noProof="0" dirty="0" smtClean="0">
                        <a:solidFill>
                          <a:schemeClr val="tx1"/>
                        </a:solidFill>
                        <a:latin typeface="+mn-lt"/>
                        <a:ea typeface="+mn-ea"/>
                        <a:cs typeface="+mn-cs"/>
                      </a:endParaRPr>
                    </a:p>
                    <a:p>
                      <a:pPr marL="82550" marR="0" indent="-82550" algn="l" defTabSz="914400" rtl="0" eaLnBrk="1" fontAlgn="auto" latinLnBrk="0" hangingPunct="1">
                        <a:lnSpc>
                          <a:spcPct val="100000"/>
                        </a:lnSpc>
                        <a:spcBef>
                          <a:spcPts val="0"/>
                        </a:spcBef>
                        <a:spcAft>
                          <a:spcPts val="0"/>
                        </a:spcAft>
                        <a:buClrTx/>
                        <a:buSzTx/>
                        <a:buFont typeface="Arial" pitchFamily="34" charset="0"/>
                        <a:buNone/>
                        <a:tabLst/>
                        <a:defRPr/>
                      </a:pPr>
                      <a:r>
                        <a:rPr lang="en-GB" sz="700" b="1" kern="1200" baseline="0" noProof="0" dirty="0" smtClean="0">
                          <a:solidFill>
                            <a:schemeClr val="tx1"/>
                          </a:solidFill>
                          <a:latin typeface="+mn-lt"/>
                          <a:ea typeface="+mn-ea"/>
                          <a:cs typeface="+mn-cs"/>
                        </a:rPr>
                        <a:t>Margin</a:t>
                      </a:r>
                    </a:p>
                    <a:p>
                      <a:pPr marL="82550" marR="0" indent="-825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700" dirty="0" smtClean="0"/>
                        <a:t>A significant employee cost &amp; manufacturing expenses component indicates a labour arbitrage opportunity in LCCs</a:t>
                      </a:r>
                    </a:p>
                    <a:p>
                      <a:pPr marL="82550" marR="0" indent="-825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700" dirty="0" smtClean="0"/>
                        <a:t>Operating</a:t>
                      </a:r>
                      <a:r>
                        <a:rPr lang="en-US" sz="700" baseline="0" dirty="0" smtClean="0"/>
                        <a:t> profit margins for the major players is around 12% </a:t>
                      </a:r>
                      <a:r>
                        <a:rPr lang="en-US" sz="700" i="1" baseline="0" dirty="0" smtClean="0"/>
                        <a:t>(SKF 2008 annual report)</a:t>
                      </a:r>
                      <a:endParaRPr lang="en-US" sz="700" dirty="0" smtClean="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8" name="Content Placeholder 4"/>
          <p:cNvGraphicFramePr>
            <a:graphicFrameLocks/>
          </p:cNvGraphicFramePr>
          <p:nvPr>
            <p:custDataLst>
              <p:tags r:id="rId4"/>
            </p:custDataLst>
            <p:extLst>
              <p:ext uri="{D42A27DB-BD31-4B8C-83A1-F6EECF244321}">
                <p14:modId xmlns:p14="http://schemas.microsoft.com/office/powerpoint/2010/main" xmlns="" val="968609805"/>
              </p:ext>
            </p:extLst>
          </p:nvPr>
        </p:nvGraphicFramePr>
        <p:xfrm>
          <a:off x="302474" y="990600"/>
          <a:ext cx="4165599" cy="5518718"/>
        </p:xfrm>
        <a:graphic>
          <a:graphicData uri="http://schemas.openxmlformats.org/drawingml/2006/table">
            <a:tbl>
              <a:tblPr firstRow="1" bandRow="1">
                <a:effectLst/>
              </a:tblPr>
              <a:tblGrid>
                <a:gridCol w="778298"/>
                <a:gridCol w="3387301"/>
              </a:tblGrid>
              <a:tr h="220106">
                <a:tc gridSpan="2">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Wingdings" pitchFamily="2" charset="2"/>
                        <a:buNone/>
                        <a:tabLst/>
                        <a:defRPr/>
                      </a:pPr>
                      <a:r>
                        <a:rPr lang="en-US" sz="1000" b="1" dirty="0" smtClean="0">
                          <a:solidFill>
                            <a:schemeClr val="tx1"/>
                          </a:solidFill>
                        </a:rPr>
                        <a:t>Industry Structure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1533906">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Wingdings" pitchFamily="2" charset="2"/>
                        <a:buNone/>
                        <a:tabLst/>
                        <a:defRPr/>
                      </a:pPr>
                      <a:r>
                        <a:rPr lang="en-US" sz="800" b="1" dirty="0" smtClean="0">
                          <a:solidFill>
                            <a:schemeClr val="tx1"/>
                          </a:solidFill>
                        </a:rPr>
                        <a:t>Market Value</a:t>
                      </a:r>
                      <a:r>
                        <a:rPr lang="en-US" sz="800" b="0" i="1" dirty="0" smtClean="0">
                          <a:solidFill>
                            <a:schemeClr val="tx1"/>
                          </a:solidFill>
                        </a:rPr>
                        <a:t>: </a:t>
                      </a:r>
                      <a:r>
                        <a:rPr lang="en-US" sz="800" b="0" i="0" dirty="0" smtClean="0">
                          <a:solidFill>
                            <a:schemeClr val="tx1"/>
                          </a:solidFill>
                        </a:rPr>
                        <a:t>$24.8 bn (2008),</a:t>
                      </a:r>
                      <a:r>
                        <a:rPr lang="en-US" sz="800" b="0" i="0" baseline="0" dirty="0" smtClean="0">
                          <a:solidFill>
                            <a:schemeClr val="tx1"/>
                          </a:solidFill>
                        </a:rPr>
                        <a:t>  $21.6 bn (2009)</a:t>
                      </a:r>
                      <a:endParaRPr lang="en-US" sz="800" b="0" i="1" baseline="0" dirty="0" smtClean="0">
                        <a:solidFill>
                          <a:schemeClr val="tx1"/>
                        </a:solidFill>
                      </a:endParaRPr>
                    </a:p>
                    <a:p>
                      <a:pPr marL="0" marR="0" indent="0" algn="l" defTabSz="914400" rtl="0" eaLnBrk="1" fontAlgn="auto" latinLnBrk="0" hangingPunct="1">
                        <a:lnSpc>
                          <a:spcPts val="1000"/>
                        </a:lnSpc>
                        <a:spcBef>
                          <a:spcPts val="0"/>
                        </a:spcBef>
                        <a:spcAft>
                          <a:spcPts val="0"/>
                        </a:spcAft>
                        <a:buClrTx/>
                        <a:buSzTx/>
                        <a:buFont typeface="Wingdings" pitchFamily="2" charset="2"/>
                        <a:buNone/>
                        <a:tabLst/>
                        <a:defRPr/>
                      </a:pPr>
                      <a:r>
                        <a:rPr lang="en-US" sz="800" b="1" dirty="0" smtClean="0">
                          <a:solidFill>
                            <a:schemeClr val="tx1"/>
                          </a:solidFill>
                        </a:rPr>
                        <a:t>Major Geographies: </a:t>
                      </a:r>
                      <a:r>
                        <a:rPr lang="en-US" sz="800" b="0" baseline="0" dirty="0" smtClean="0">
                          <a:solidFill>
                            <a:schemeClr val="tx1"/>
                          </a:solidFill>
                        </a:rPr>
                        <a:t>Western/Northern Europe, North America and Japan have traditionally led demand for bearings.  However, global demand and production is now shifting from these established markets to China and India, where the major OEMs see the highest growth potential.</a:t>
                      </a:r>
                    </a:p>
                    <a:p>
                      <a:r>
                        <a:rPr lang="en-US" sz="800" b="1" dirty="0" smtClean="0">
                          <a:solidFill>
                            <a:schemeClr val="tx1"/>
                          </a:solidFill>
                        </a:rPr>
                        <a:t>Market</a:t>
                      </a:r>
                      <a:r>
                        <a:rPr lang="en-US" sz="800" b="1" baseline="0" dirty="0" smtClean="0">
                          <a:solidFill>
                            <a:schemeClr val="tx1"/>
                          </a:solidFill>
                        </a:rPr>
                        <a:t> Growth Forecast: </a:t>
                      </a:r>
                      <a:r>
                        <a:rPr lang="en-GB" sz="800" kern="1200" baseline="0" dirty="0" smtClean="0">
                          <a:solidFill>
                            <a:schemeClr val="dk1"/>
                          </a:solidFill>
                          <a:latin typeface="+mn-lt"/>
                          <a:ea typeface="+mn-ea"/>
                          <a:cs typeface="+mn-cs"/>
                        </a:rPr>
                        <a:t>Global demand for bearings is forecast to climb 6.4 percent annually through to 2012. </a:t>
                      </a:r>
                    </a:p>
                    <a:p>
                      <a:pPr marL="182563" indent="-90488">
                        <a:buFont typeface="Arial" pitchFamily="34" charset="0"/>
                        <a:buChar char="•"/>
                      </a:pPr>
                      <a:r>
                        <a:rPr lang="en-GB" sz="800" kern="1200" baseline="0" dirty="0" smtClean="0">
                          <a:solidFill>
                            <a:schemeClr val="dk1"/>
                          </a:solidFill>
                          <a:latin typeface="+mn-lt"/>
                          <a:ea typeface="+mn-ea"/>
                          <a:cs typeface="+mn-cs"/>
                        </a:rPr>
                        <a:t>Aftermarket sales will be decreased by increases in average bearing life</a:t>
                      </a:r>
                    </a:p>
                    <a:p>
                      <a:pPr marL="182563" indent="-90488">
                        <a:buFont typeface="Arial" pitchFamily="34" charset="0"/>
                        <a:buChar char="•"/>
                      </a:pPr>
                      <a:r>
                        <a:rPr lang="en-GB" sz="800" kern="1200" baseline="0" dirty="0" smtClean="0">
                          <a:solidFill>
                            <a:schemeClr val="dk1"/>
                          </a:solidFill>
                          <a:latin typeface="+mn-lt"/>
                          <a:ea typeface="+mn-ea"/>
                          <a:cs typeface="+mn-cs"/>
                        </a:rPr>
                        <a:t>Demand will grow for more expensive, better performing bearings</a:t>
                      </a:r>
                    </a:p>
                    <a:p>
                      <a:pPr marL="182563" indent="-90488">
                        <a:buFont typeface="Arial" pitchFamily="34" charset="0"/>
                        <a:buChar char="•"/>
                      </a:pPr>
                      <a:r>
                        <a:rPr lang="en-GB" sz="800" b="0" kern="1200" baseline="0" dirty="0" smtClean="0">
                          <a:solidFill>
                            <a:schemeClr val="dk1"/>
                          </a:solidFill>
                          <a:latin typeface="+mn-lt"/>
                          <a:ea typeface="+mn-ea"/>
                          <a:cs typeface="+mn-cs"/>
                        </a:rPr>
                        <a:t>Increasing energy prices will also increase demand for more efficient bearings </a:t>
                      </a:r>
                      <a:endParaRPr lang="en-US" sz="800" b="0" dirty="0" smtClean="0">
                        <a:solidFill>
                          <a:schemeClr val="tx1"/>
                        </a:solidFill>
                      </a:endParaRPr>
                    </a:p>
                    <a:p>
                      <a:pPr marL="0" marR="0" indent="0" algn="l" defTabSz="914400" rtl="0" eaLnBrk="1" fontAlgn="auto" latinLnBrk="0" hangingPunct="1">
                        <a:lnSpc>
                          <a:spcPts val="1000"/>
                        </a:lnSpc>
                        <a:spcBef>
                          <a:spcPts val="0"/>
                        </a:spcBef>
                        <a:spcAft>
                          <a:spcPts val="0"/>
                        </a:spcAft>
                        <a:buClrTx/>
                        <a:buSzTx/>
                        <a:buFont typeface="Wingdings" pitchFamily="2" charset="2"/>
                        <a:buNone/>
                        <a:tabLst/>
                        <a:defRPr/>
                      </a:pPr>
                      <a:r>
                        <a:rPr lang="en-US" sz="800" b="1" dirty="0" smtClean="0">
                          <a:solidFill>
                            <a:schemeClr val="tx1"/>
                          </a:solidFill>
                        </a:rPr>
                        <a:t>Industries Affecting Category: </a:t>
                      </a:r>
                      <a:r>
                        <a:rPr lang="en-US" sz="800" b="0" i="0" dirty="0" smtClean="0">
                          <a:solidFill>
                            <a:schemeClr val="tx1"/>
                          </a:solidFill>
                        </a:rPr>
                        <a:t>Automotive</a:t>
                      </a:r>
                      <a:r>
                        <a:rPr lang="en-US" sz="800" b="0" i="0" baseline="0" dirty="0" smtClean="0">
                          <a:solidFill>
                            <a:schemeClr val="tx1"/>
                          </a:solidFill>
                        </a:rPr>
                        <a:t> (36%)</a:t>
                      </a:r>
                      <a:r>
                        <a:rPr lang="en-US" sz="800" b="0" i="0" dirty="0" smtClean="0">
                          <a:solidFill>
                            <a:schemeClr val="tx1"/>
                          </a:solidFill>
                        </a:rPr>
                        <a:t>,</a:t>
                      </a:r>
                      <a:r>
                        <a:rPr lang="en-US" sz="800" b="0" i="0" baseline="0" dirty="0" smtClean="0">
                          <a:solidFill>
                            <a:schemeClr val="tx1"/>
                          </a:solidFill>
                        </a:rPr>
                        <a:t> Aerospace (5%), Industrial Equipment (11%), OEMs (27%), MRO (21%) </a:t>
                      </a:r>
                      <a:r>
                        <a:rPr lang="en-US" sz="800" b="0" i="1" baseline="0" dirty="0" smtClean="0">
                          <a:solidFill>
                            <a:schemeClr val="tx1"/>
                          </a:solidFill>
                        </a:rPr>
                        <a:t>of which 9% Industrial</a:t>
                      </a:r>
                      <a:endParaRPr lang="en-US" sz="800" b="0" i="0" dirty="0" smtClean="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r>
              <a:tr h="220106">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1000" b="1" baseline="0" dirty="0" smtClean="0"/>
                        <a:t>5 Competitive Forces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219101">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800" b="1" baseline="0" dirty="0" smtClean="0"/>
                        <a:t>1. Industry competition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519727">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0" kern="1200" baseline="0" dirty="0" smtClean="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5725" indent="-85725" algn="l" defTabSz="914400" rtl="0" eaLnBrk="0" latinLnBrk="0" hangingPunct="0">
                        <a:lnSpc>
                          <a:spcPct val="80000"/>
                        </a:lnSpc>
                        <a:spcBef>
                          <a:spcPts val="0"/>
                        </a:spcBef>
                        <a:buFontTx/>
                        <a:buChar char="•"/>
                      </a:pPr>
                      <a:r>
                        <a:rPr lang="en-US" sz="700" kern="1200" dirty="0" smtClean="0">
                          <a:solidFill>
                            <a:schemeClr val="dk1"/>
                          </a:solidFill>
                          <a:latin typeface="+mn-lt"/>
                          <a:ea typeface="+mn-ea"/>
                          <a:cs typeface="+mn-cs"/>
                        </a:rPr>
                        <a:t>Dynamic &amp; fragmented market with few large global players with significant market share and large no. of medium &amp; small sized firms.</a:t>
                      </a:r>
                    </a:p>
                    <a:p>
                      <a:pPr marL="85725" indent="-85725" algn="l" defTabSz="914400" rtl="0" eaLnBrk="0" latinLnBrk="0" hangingPunct="0">
                        <a:lnSpc>
                          <a:spcPct val="80000"/>
                        </a:lnSpc>
                        <a:spcBef>
                          <a:spcPts val="0"/>
                        </a:spcBef>
                        <a:buFontTx/>
                        <a:buChar char="•"/>
                      </a:pPr>
                      <a:r>
                        <a:rPr lang="en-US" sz="700" kern="1200" dirty="0" smtClean="0">
                          <a:solidFill>
                            <a:schemeClr val="dk1"/>
                          </a:solidFill>
                          <a:latin typeface="+mn-lt"/>
                          <a:ea typeface="+mn-ea"/>
                          <a:cs typeface="+mn-cs"/>
                        </a:rPr>
                        <a:t>Availability of cheap and high quality imports has forced the large manufactures to set up the production facilities in LCCs like China &amp; India</a:t>
                      </a:r>
                      <a:r>
                        <a:rPr lang="en-US" sz="700" kern="1200" baseline="0" dirty="0" smtClean="0">
                          <a:solidFill>
                            <a:schemeClr val="dk1"/>
                          </a:solidFill>
                          <a:latin typeface="+mn-lt"/>
                          <a:ea typeface="+mn-ea"/>
                          <a:cs typeface="+mn-cs"/>
                        </a:rPr>
                        <a:t> to remain competitive.</a:t>
                      </a:r>
                      <a:endParaRPr lang="en-GB" sz="700" kern="1200" dirty="0" smtClean="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9101">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800" b="1" kern="1200" baseline="0" dirty="0" smtClean="0">
                          <a:solidFill>
                            <a:schemeClr val="dk1"/>
                          </a:solidFill>
                          <a:latin typeface="+mn-lt"/>
                          <a:ea typeface="+mn-ea"/>
                          <a:cs typeface="+mn-cs"/>
                        </a:rPr>
                        <a:t>2. Substitutes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434125">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0" kern="1200" baseline="0" dirty="0" smtClean="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5725" indent="-85725" algn="l" defTabSz="914400" rtl="0" eaLnBrk="0" latinLnBrk="0" hangingPunct="0">
                        <a:lnSpc>
                          <a:spcPct val="80000"/>
                        </a:lnSpc>
                        <a:spcBef>
                          <a:spcPts val="0"/>
                        </a:spcBef>
                        <a:buFontTx/>
                        <a:buChar char="•"/>
                      </a:pPr>
                      <a:r>
                        <a:rPr lang="en-US" sz="700" kern="1200" dirty="0" smtClean="0">
                          <a:solidFill>
                            <a:schemeClr val="dk1"/>
                          </a:solidFill>
                          <a:latin typeface="+mn-lt"/>
                          <a:ea typeface="+mn-ea"/>
                          <a:cs typeface="+mn-cs"/>
                        </a:rPr>
                        <a:t>Different types</a:t>
                      </a:r>
                      <a:r>
                        <a:rPr lang="en-US" sz="700" kern="1200" baseline="0" dirty="0" smtClean="0">
                          <a:solidFill>
                            <a:schemeClr val="dk1"/>
                          </a:solidFill>
                          <a:latin typeface="+mn-lt"/>
                          <a:ea typeface="+mn-ea"/>
                          <a:cs typeface="+mn-cs"/>
                        </a:rPr>
                        <a:t> of r</a:t>
                      </a:r>
                      <a:r>
                        <a:rPr lang="en-US" sz="700" kern="1200" dirty="0" smtClean="0">
                          <a:solidFill>
                            <a:schemeClr val="dk1"/>
                          </a:solidFill>
                          <a:latin typeface="+mn-lt"/>
                          <a:ea typeface="+mn-ea"/>
                          <a:cs typeface="+mn-cs"/>
                        </a:rPr>
                        <a:t>oller bearings may</a:t>
                      </a:r>
                      <a:r>
                        <a:rPr lang="en-US" sz="700" kern="1200" baseline="0" dirty="0" smtClean="0">
                          <a:solidFill>
                            <a:schemeClr val="dk1"/>
                          </a:solidFill>
                          <a:latin typeface="+mn-lt"/>
                          <a:ea typeface="+mn-ea"/>
                          <a:cs typeface="+mn-cs"/>
                        </a:rPr>
                        <a:t> be interchangeable depending on specification, load, size and application within the plant / area.</a:t>
                      </a:r>
                      <a:endParaRPr lang="en-US" sz="700" kern="1200" dirty="0" smtClean="0">
                        <a:solidFill>
                          <a:schemeClr val="dk1"/>
                        </a:solidFill>
                        <a:latin typeface="+mn-lt"/>
                        <a:ea typeface="+mn-ea"/>
                        <a:cs typeface="+mn-cs"/>
                      </a:endParaRPr>
                    </a:p>
                    <a:p>
                      <a:pPr marL="85725" indent="-85725" algn="l" defTabSz="914400" rtl="0" eaLnBrk="0" latinLnBrk="0" hangingPunct="0">
                        <a:lnSpc>
                          <a:spcPct val="80000"/>
                        </a:lnSpc>
                        <a:spcBef>
                          <a:spcPts val="0"/>
                        </a:spcBef>
                        <a:buFontTx/>
                        <a:buChar char="•"/>
                      </a:pPr>
                      <a:r>
                        <a:rPr lang="en-US" sz="700" b="0" dirty="0" smtClean="0"/>
                        <a:t>Players will be differentiated by the ability to provide additional</a:t>
                      </a:r>
                      <a:r>
                        <a:rPr lang="en-US" sz="700" b="0" baseline="0" dirty="0" smtClean="0"/>
                        <a:t> </a:t>
                      </a:r>
                      <a:r>
                        <a:rPr lang="en-US" sz="700" b="0" dirty="0" smtClean="0"/>
                        <a:t>services  (e.g. repair)</a:t>
                      </a:r>
                      <a:r>
                        <a:rPr lang="en-US" sz="700" b="0" baseline="0" dirty="0" smtClean="0"/>
                        <a:t> </a:t>
                      </a:r>
                      <a:r>
                        <a:rPr lang="en-US" sz="700" b="0" dirty="0" smtClean="0"/>
                        <a:t>and more efficient substitute</a:t>
                      </a:r>
                      <a:r>
                        <a:rPr lang="en-US" sz="700" b="0" baseline="0" dirty="0" smtClean="0"/>
                        <a:t> bearings when available</a:t>
                      </a:r>
                      <a:endParaRPr lang="en-US" sz="700" b="0" dirty="0"/>
                    </a:p>
                  </a:txBody>
                  <a:tcP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9101">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800" b="1" kern="1200" baseline="0" dirty="0" smtClean="0">
                          <a:solidFill>
                            <a:schemeClr val="dk1"/>
                          </a:solidFill>
                          <a:latin typeface="+mn-lt"/>
                          <a:ea typeface="+mn-ea"/>
                          <a:cs typeface="+mn-cs"/>
                        </a:rPr>
                        <a:t>3. Buying Power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519727">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1" kern="1200" baseline="0" dirty="0" smtClean="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5725" indent="-85725" algn="l" defTabSz="914400" rtl="0" eaLnBrk="0" latinLnBrk="0" hangingPunct="0">
                        <a:lnSpc>
                          <a:spcPct val="80000"/>
                        </a:lnSpc>
                        <a:spcBef>
                          <a:spcPts val="0"/>
                        </a:spcBef>
                        <a:buSzTx/>
                        <a:buFontTx/>
                        <a:buChar char="•"/>
                      </a:pPr>
                      <a:r>
                        <a:rPr lang="en-US" sz="700" kern="1200" dirty="0" smtClean="0">
                          <a:solidFill>
                            <a:schemeClr val="dk1"/>
                          </a:solidFill>
                          <a:latin typeface="+mn-lt"/>
                          <a:ea typeface="+mn-ea"/>
                          <a:cs typeface="+mn-cs"/>
                        </a:rPr>
                        <a:t>Total customer spend represents a small to medium share of total sales of manufacturers </a:t>
                      </a:r>
                    </a:p>
                    <a:p>
                      <a:pPr marL="85725" indent="-85725" algn="l" defTabSz="914400" rtl="0" eaLnBrk="0" latinLnBrk="0" hangingPunct="0">
                        <a:lnSpc>
                          <a:spcPct val="80000"/>
                        </a:lnSpc>
                        <a:spcBef>
                          <a:spcPts val="0"/>
                        </a:spcBef>
                        <a:buSzTx/>
                        <a:buFontTx/>
                        <a:buChar char="•"/>
                      </a:pPr>
                      <a:r>
                        <a:rPr lang="en-GB" sz="700" kern="1200" dirty="0" smtClean="0">
                          <a:solidFill>
                            <a:schemeClr val="dk1"/>
                          </a:solidFill>
                          <a:latin typeface="+mn-lt"/>
                          <a:ea typeface="+mn-ea"/>
                          <a:cs typeface="+mn-cs"/>
                        </a:rPr>
                        <a:t>Switching suppliers is dependant on the manufacturer’s ability to collaborate through the design phase &amp; have short design  &amp; manufacturing lead times. </a:t>
                      </a:r>
                    </a:p>
                    <a:p>
                      <a:pPr marL="85725" indent="-85725" algn="l" defTabSz="914400" rtl="0" eaLnBrk="0" latinLnBrk="0" hangingPunct="0">
                        <a:lnSpc>
                          <a:spcPct val="80000"/>
                        </a:lnSpc>
                        <a:spcBef>
                          <a:spcPts val="0"/>
                        </a:spcBef>
                        <a:buSzTx/>
                        <a:buFontTx/>
                        <a:buChar char="•"/>
                      </a:pPr>
                      <a:r>
                        <a:rPr lang="en-US" sz="700" kern="1200" dirty="0" smtClean="0">
                          <a:solidFill>
                            <a:schemeClr val="dk1"/>
                          </a:solidFill>
                          <a:latin typeface="+mn-lt"/>
                          <a:ea typeface="+mn-ea"/>
                          <a:cs typeface="+mn-cs"/>
                        </a:rPr>
                        <a:t>Growing import market from Low Cost Countries is</a:t>
                      </a:r>
                      <a:r>
                        <a:rPr lang="en-US" sz="700" kern="1200" baseline="0" dirty="0" smtClean="0">
                          <a:solidFill>
                            <a:schemeClr val="dk1"/>
                          </a:solidFill>
                          <a:latin typeface="+mn-lt"/>
                          <a:ea typeface="+mn-ea"/>
                          <a:cs typeface="+mn-cs"/>
                        </a:rPr>
                        <a:t> increasing buyer power</a:t>
                      </a:r>
                      <a:endParaRPr lang="en-GB" sz="700" dirty="0"/>
                    </a:p>
                  </a:txBody>
                  <a:tcP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9101">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800" b="1" kern="1200" baseline="0" dirty="0" smtClean="0">
                          <a:solidFill>
                            <a:schemeClr val="dk1"/>
                          </a:solidFill>
                          <a:latin typeface="+mn-lt"/>
                          <a:ea typeface="+mn-ea"/>
                          <a:cs typeface="+mn-cs"/>
                        </a:rPr>
                        <a:t>4. Entrance Barriers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434125">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0" kern="1200" baseline="0" dirty="0" smtClean="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5725" indent="-85725" algn="l" defTabSz="914400" rtl="0" eaLnBrk="0" latinLnBrk="0" hangingPunct="0">
                        <a:lnSpc>
                          <a:spcPct val="80000"/>
                        </a:lnSpc>
                        <a:spcBef>
                          <a:spcPts val="0"/>
                        </a:spcBef>
                        <a:buSzTx/>
                        <a:buFontTx/>
                        <a:buChar char="•"/>
                      </a:pPr>
                      <a:r>
                        <a:rPr lang="en-US" sz="700" kern="1200" dirty="0" smtClean="0">
                          <a:solidFill>
                            <a:schemeClr val="dk1"/>
                          </a:solidFill>
                          <a:latin typeface="+mn-lt"/>
                          <a:ea typeface="+mn-ea"/>
                          <a:cs typeface="+mn-cs"/>
                        </a:rPr>
                        <a:t>High capital requirements &amp; need for superior technical expertise.</a:t>
                      </a:r>
                    </a:p>
                    <a:p>
                      <a:pPr marL="85725" indent="-85725" algn="l" defTabSz="914400" rtl="0" eaLnBrk="0" latinLnBrk="0" hangingPunct="0">
                        <a:lnSpc>
                          <a:spcPct val="80000"/>
                        </a:lnSpc>
                        <a:spcBef>
                          <a:spcPts val="0"/>
                        </a:spcBef>
                        <a:buSzTx/>
                        <a:buFontTx/>
                        <a:buChar char="•"/>
                      </a:pPr>
                      <a:r>
                        <a:rPr lang="en-US" sz="700" kern="1200" dirty="0" smtClean="0">
                          <a:solidFill>
                            <a:schemeClr val="dk1"/>
                          </a:solidFill>
                          <a:latin typeface="+mn-lt"/>
                          <a:ea typeface="+mn-ea"/>
                          <a:cs typeface="+mn-cs"/>
                        </a:rPr>
                        <a:t>High economies of scale required to gain a consistent</a:t>
                      </a:r>
                      <a:r>
                        <a:rPr lang="en-US" sz="700" kern="1200" baseline="0" dirty="0" smtClean="0">
                          <a:solidFill>
                            <a:schemeClr val="dk1"/>
                          </a:solidFill>
                          <a:latin typeface="+mn-lt"/>
                          <a:ea typeface="+mn-ea"/>
                          <a:cs typeface="+mn-cs"/>
                        </a:rPr>
                        <a:t> profit margin</a:t>
                      </a:r>
                      <a:endParaRPr lang="en-US" sz="700" kern="1200" dirty="0" smtClean="0">
                        <a:solidFill>
                          <a:schemeClr val="dk1"/>
                        </a:solidFill>
                        <a:latin typeface="+mn-lt"/>
                        <a:ea typeface="+mn-ea"/>
                        <a:cs typeface="+mn-cs"/>
                      </a:endParaRPr>
                    </a:p>
                    <a:p>
                      <a:pPr marL="85725" indent="-85725" algn="l" defTabSz="914400" rtl="0" eaLnBrk="0" latinLnBrk="0" hangingPunct="0">
                        <a:lnSpc>
                          <a:spcPct val="80000"/>
                        </a:lnSpc>
                        <a:spcBef>
                          <a:spcPts val="0"/>
                        </a:spcBef>
                        <a:buSzTx/>
                        <a:buFontTx/>
                        <a:buChar char="•"/>
                      </a:pPr>
                      <a:r>
                        <a:rPr lang="en-US" sz="700" kern="1200" dirty="0" smtClean="0">
                          <a:solidFill>
                            <a:schemeClr val="dk1"/>
                          </a:solidFill>
                          <a:latin typeface="+mn-lt"/>
                          <a:ea typeface="+mn-ea"/>
                          <a:cs typeface="+mn-cs"/>
                        </a:rPr>
                        <a:t>Limited access to customers of existing established players </a:t>
                      </a:r>
                    </a:p>
                    <a:p>
                      <a:pPr marL="85725" indent="-85725" algn="l" defTabSz="914400" rtl="0" eaLnBrk="0" latinLnBrk="0" hangingPunct="0">
                        <a:lnSpc>
                          <a:spcPct val="80000"/>
                        </a:lnSpc>
                        <a:spcBef>
                          <a:spcPts val="0"/>
                        </a:spcBef>
                        <a:buSzTx/>
                        <a:buFontTx/>
                        <a:buChar char="•"/>
                      </a:pPr>
                      <a:r>
                        <a:rPr lang="en-US" sz="700" kern="1200" dirty="0" smtClean="0">
                          <a:solidFill>
                            <a:schemeClr val="dk1"/>
                          </a:solidFill>
                          <a:latin typeface="+mn-lt"/>
                          <a:ea typeface="+mn-ea"/>
                          <a:cs typeface="+mn-cs"/>
                        </a:rPr>
                        <a:t>No major restrictive entry regulations</a:t>
                      </a:r>
                      <a:endParaRPr lang="en-GB" sz="700" kern="1200" dirty="0" smtClean="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19101">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800" b="1" kern="1200" baseline="0" dirty="0" smtClean="0">
                          <a:solidFill>
                            <a:schemeClr val="dk1"/>
                          </a:solidFill>
                          <a:latin typeface="+mn-lt"/>
                          <a:ea typeface="+mn-ea"/>
                          <a:cs typeface="+mn-cs"/>
                        </a:rPr>
                        <a:t>5. Supplier Power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485257">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0" kern="1200" baseline="0" dirty="0" smtClean="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5725" indent="-85725" algn="l" defTabSz="914400" rtl="0" eaLnBrk="0" latinLnBrk="0" hangingPunct="0">
                        <a:lnSpc>
                          <a:spcPct val="80000"/>
                        </a:lnSpc>
                        <a:spcBef>
                          <a:spcPts val="0"/>
                        </a:spcBef>
                        <a:buFontTx/>
                        <a:buChar char="•"/>
                      </a:pPr>
                      <a:r>
                        <a:rPr lang="en-US" sz="700" kern="1200" dirty="0" smtClean="0">
                          <a:solidFill>
                            <a:schemeClr val="dk1"/>
                          </a:solidFill>
                          <a:latin typeface="+mn-lt"/>
                          <a:ea typeface="+mn-ea"/>
                          <a:cs typeface="+mn-cs"/>
                        </a:rPr>
                        <a:t>Few medium to large sized suppliers for bearings steel, forged rings &amp; other components</a:t>
                      </a:r>
                    </a:p>
                    <a:p>
                      <a:pPr marL="85725" indent="-85725" algn="l" defTabSz="914400" rtl="0" eaLnBrk="0" latinLnBrk="0" hangingPunct="0">
                        <a:lnSpc>
                          <a:spcPct val="80000"/>
                        </a:lnSpc>
                        <a:spcBef>
                          <a:spcPts val="0"/>
                        </a:spcBef>
                        <a:buFontTx/>
                        <a:buChar char="•"/>
                      </a:pPr>
                      <a:r>
                        <a:rPr lang="en-US" sz="700" kern="1200" dirty="0" smtClean="0">
                          <a:solidFill>
                            <a:schemeClr val="dk1"/>
                          </a:solidFill>
                          <a:latin typeface="+mn-lt"/>
                          <a:ea typeface="+mn-ea"/>
                          <a:cs typeface="+mn-cs"/>
                        </a:rPr>
                        <a:t>Since pricing of components is heavily dependent on increasingly rising prices of steel, suppliers exert constant pressure for price compensation</a:t>
                      </a:r>
                    </a:p>
                  </a:txBody>
                  <a:tcP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9" name="Group 46"/>
          <p:cNvGrpSpPr>
            <a:grpSpLocks/>
          </p:cNvGrpSpPr>
          <p:nvPr/>
        </p:nvGrpSpPr>
        <p:grpSpPr bwMode="auto">
          <a:xfrm>
            <a:off x="325604" y="3387231"/>
            <a:ext cx="836613" cy="3032579"/>
            <a:chOff x="441296" y="3382962"/>
            <a:chExt cx="836618" cy="3143272"/>
          </a:xfrm>
        </p:grpSpPr>
        <p:grpSp>
          <p:nvGrpSpPr>
            <p:cNvPr id="40" name="Group 44"/>
            <p:cNvGrpSpPr>
              <a:grpSpLocks/>
            </p:cNvGrpSpPr>
            <p:nvPr>
              <p:custDataLst>
                <p:tags r:id="rId5"/>
              </p:custDataLst>
            </p:nvPr>
          </p:nvGrpSpPr>
          <p:grpSpPr bwMode="auto">
            <a:xfrm>
              <a:off x="441296" y="3382962"/>
              <a:ext cx="836618" cy="285752"/>
              <a:chOff x="234920" y="3214686"/>
              <a:chExt cx="946477" cy="197735"/>
            </a:xfrm>
          </p:grpSpPr>
          <p:sp>
            <p:nvSpPr>
              <p:cNvPr id="61" name="Line 3"/>
              <p:cNvSpPr>
                <a:spLocks noChangeShapeType="1"/>
              </p:cNvSpPr>
              <p:nvPr/>
            </p:nvSpPr>
            <p:spPr bwMode="auto">
              <a:xfrm>
                <a:off x="354097" y="3250686"/>
                <a:ext cx="720000" cy="0"/>
              </a:xfrm>
              <a:prstGeom prst="line">
                <a:avLst/>
              </a:prstGeom>
              <a:noFill/>
              <a:ln w="19050">
                <a:solidFill>
                  <a:srgbClr val="000000"/>
                </a:solidFill>
                <a:round/>
                <a:headEnd type="diamond" w="sm" len="sm"/>
                <a:tailEnd type="diamond" w="sm" len="sm"/>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2" name="AutoShape 4"/>
              <p:cNvSpPr>
                <a:spLocks noChangeArrowheads="1"/>
              </p:cNvSpPr>
              <p:nvPr/>
            </p:nvSpPr>
            <p:spPr bwMode="auto">
              <a:xfrm>
                <a:off x="928100" y="3214686"/>
                <a:ext cx="72000" cy="72000"/>
              </a:xfrm>
              <a:prstGeom prst="diamond">
                <a:avLst/>
              </a:prstGeom>
              <a:solidFill>
                <a:srgbClr val="FF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3" name="Rectangle 26"/>
              <p:cNvSpPr>
                <a:spLocks noChangeArrowheads="1"/>
              </p:cNvSpPr>
              <p:nvPr/>
            </p:nvSpPr>
            <p:spPr bwMode="auto">
              <a:xfrm rot="10800000" flipH="1" flipV="1">
                <a:off x="798486" y="3315261"/>
                <a:ext cx="382911" cy="97160"/>
              </a:xfrm>
              <a:prstGeom prst="rect">
                <a:avLst/>
              </a:prstGeom>
              <a:noFill/>
              <a:ln w="8001" algn="ctr">
                <a:noFill/>
                <a:round/>
                <a:headEnd/>
                <a:tailEnd/>
              </a:ln>
            </p:spPr>
            <p:txBody>
              <a:bodyPr lIns="90000" tIns="46800" rIns="90000" bIns="46800" anchor="ctr"/>
              <a:lstStyle/>
              <a:p>
                <a:pPr algn="r" eaLnBrk="0" fontAlgn="base" hangingPunct="0">
                  <a:lnSpc>
                    <a:spcPct val="80000"/>
                  </a:lnSpc>
                  <a:spcBef>
                    <a:spcPct val="0"/>
                  </a:spcBef>
                  <a:spcAft>
                    <a:spcPct val="0"/>
                  </a:spcAft>
                </a:pPr>
                <a:r>
                  <a:rPr lang="en-GB" sz="400" b="1" dirty="0">
                    <a:solidFill>
                      <a:srgbClr val="000000"/>
                    </a:solidFill>
                    <a:latin typeface="Arial" charset="0"/>
                  </a:rPr>
                  <a:t>High</a:t>
                </a:r>
              </a:p>
            </p:txBody>
          </p:sp>
          <p:sp>
            <p:nvSpPr>
              <p:cNvPr id="64" name="Rectangle 27"/>
              <p:cNvSpPr>
                <a:spLocks noChangeArrowheads="1"/>
              </p:cNvSpPr>
              <p:nvPr/>
            </p:nvSpPr>
            <p:spPr bwMode="auto">
              <a:xfrm rot="10800000" flipH="1" flipV="1">
                <a:off x="234920" y="3315261"/>
                <a:ext cx="382911" cy="97160"/>
              </a:xfrm>
              <a:prstGeom prst="rect">
                <a:avLst/>
              </a:prstGeom>
              <a:noFill/>
              <a:ln w="8001" algn="ctr">
                <a:noFill/>
                <a:round/>
                <a:headEnd/>
                <a:tailEnd/>
              </a:ln>
            </p:spPr>
            <p:txBody>
              <a:bodyPr lIns="90000" tIns="46800" rIns="90000" bIns="46800" anchor="ctr"/>
              <a:lstStyle/>
              <a:p>
                <a:pPr eaLnBrk="0" fontAlgn="base" hangingPunct="0">
                  <a:lnSpc>
                    <a:spcPct val="80000"/>
                  </a:lnSpc>
                  <a:spcBef>
                    <a:spcPct val="0"/>
                  </a:spcBef>
                  <a:spcAft>
                    <a:spcPct val="0"/>
                  </a:spcAft>
                </a:pPr>
                <a:r>
                  <a:rPr lang="en-GB" sz="400" b="1" dirty="0">
                    <a:solidFill>
                      <a:srgbClr val="000000"/>
                    </a:solidFill>
                    <a:latin typeface="Arial" charset="0"/>
                  </a:rPr>
                  <a:t>Low</a:t>
                </a:r>
              </a:p>
            </p:txBody>
          </p:sp>
        </p:grpSp>
        <p:grpSp>
          <p:nvGrpSpPr>
            <p:cNvPr id="41" name="Group 46"/>
            <p:cNvGrpSpPr>
              <a:grpSpLocks/>
            </p:cNvGrpSpPr>
            <p:nvPr>
              <p:custDataLst>
                <p:tags r:id="rId6"/>
              </p:custDataLst>
            </p:nvPr>
          </p:nvGrpSpPr>
          <p:grpSpPr bwMode="auto">
            <a:xfrm>
              <a:off x="441296" y="4097342"/>
              <a:ext cx="836618" cy="285752"/>
              <a:chOff x="234920" y="3929066"/>
              <a:chExt cx="946477" cy="197735"/>
            </a:xfrm>
          </p:grpSpPr>
          <p:sp>
            <p:nvSpPr>
              <p:cNvPr id="57" name="Line 3"/>
              <p:cNvSpPr>
                <a:spLocks noChangeShapeType="1"/>
              </p:cNvSpPr>
              <p:nvPr/>
            </p:nvSpPr>
            <p:spPr bwMode="auto">
              <a:xfrm>
                <a:off x="354097" y="3965066"/>
                <a:ext cx="720000" cy="0"/>
              </a:xfrm>
              <a:prstGeom prst="line">
                <a:avLst/>
              </a:prstGeom>
              <a:noFill/>
              <a:ln w="19050">
                <a:solidFill>
                  <a:srgbClr val="000000"/>
                </a:solidFill>
                <a:round/>
                <a:headEnd type="diamond" w="sm" len="sm"/>
                <a:tailEnd type="diamond" w="sm" len="sm"/>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58" name="AutoShape 4"/>
              <p:cNvSpPr>
                <a:spLocks noChangeArrowheads="1"/>
              </p:cNvSpPr>
              <p:nvPr/>
            </p:nvSpPr>
            <p:spPr bwMode="auto">
              <a:xfrm>
                <a:off x="713786" y="3929066"/>
                <a:ext cx="72000" cy="72000"/>
              </a:xfrm>
              <a:prstGeom prst="diamond">
                <a:avLst/>
              </a:prstGeom>
              <a:solidFill>
                <a:srgbClr val="FF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59" name="Rectangle 30"/>
              <p:cNvSpPr>
                <a:spLocks noChangeArrowheads="1"/>
              </p:cNvSpPr>
              <p:nvPr/>
            </p:nvSpPr>
            <p:spPr bwMode="auto">
              <a:xfrm rot="10800000" flipH="1" flipV="1">
                <a:off x="798486" y="4029641"/>
                <a:ext cx="382911" cy="97160"/>
              </a:xfrm>
              <a:prstGeom prst="rect">
                <a:avLst/>
              </a:prstGeom>
              <a:noFill/>
              <a:ln w="8001" algn="ctr">
                <a:noFill/>
                <a:round/>
                <a:headEnd/>
                <a:tailEnd/>
              </a:ln>
            </p:spPr>
            <p:txBody>
              <a:bodyPr lIns="90000" tIns="46800" rIns="90000" bIns="46800" anchor="ctr"/>
              <a:lstStyle/>
              <a:p>
                <a:pPr algn="r" eaLnBrk="0" fontAlgn="base" hangingPunct="0">
                  <a:lnSpc>
                    <a:spcPct val="80000"/>
                  </a:lnSpc>
                  <a:spcBef>
                    <a:spcPct val="0"/>
                  </a:spcBef>
                  <a:spcAft>
                    <a:spcPct val="0"/>
                  </a:spcAft>
                </a:pPr>
                <a:r>
                  <a:rPr lang="en-GB" sz="400" b="1" dirty="0">
                    <a:solidFill>
                      <a:srgbClr val="000000"/>
                    </a:solidFill>
                    <a:latin typeface="Arial" charset="0"/>
                  </a:rPr>
                  <a:t>High</a:t>
                </a:r>
              </a:p>
            </p:txBody>
          </p:sp>
          <p:sp>
            <p:nvSpPr>
              <p:cNvPr id="60" name="Rectangle 31"/>
              <p:cNvSpPr>
                <a:spLocks noChangeArrowheads="1"/>
              </p:cNvSpPr>
              <p:nvPr/>
            </p:nvSpPr>
            <p:spPr bwMode="auto">
              <a:xfrm rot="10800000" flipH="1" flipV="1">
                <a:off x="234920" y="4029641"/>
                <a:ext cx="382911" cy="97160"/>
              </a:xfrm>
              <a:prstGeom prst="rect">
                <a:avLst/>
              </a:prstGeom>
              <a:noFill/>
              <a:ln w="8001" algn="ctr">
                <a:noFill/>
                <a:round/>
                <a:headEnd/>
                <a:tailEnd/>
              </a:ln>
            </p:spPr>
            <p:txBody>
              <a:bodyPr lIns="90000" tIns="46800" rIns="90000" bIns="46800" anchor="ctr"/>
              <a:lstStyle/>
              <a:p>
                <a:pPr eaLnBrk="0" fontAlgn="base" hangingPunct="0">
                  <a:lnSpc>
                    <a:spcPct val="80000"/>
                  </a:lnSpc>
                  <a:spcBef>
                    <a:spcPct val="0"/>
                  </a:spcBef>
                  <a:spcAft>
                    <a:spcPct val="0"/>
                  </a:spcAft>
                </a:pPr>
                <a:r>
                  <a:rPr lang="en-GB" sz="400" b="1" dirty="0">
                    <a:solidFill>
                      <a:srgbClr val="000000"/>
                    </a:solidFill>
                    <a:latin typeface="Arial" charset="0"/>
                  </a:rPr>
                  <a:t>Low</a:t>
                </a:r>
              </a:p>
            </p:txBody>
          </p:sp>
        </p:grpSp>
        <p:grpSp>
          <p:nvGrpSpPr>
            <p:cNvPr id="42" name="Group 47"/>
            <p:cNvGrpSpPr>
              <a:grpSpLocks/>
            </p:cNvGrpSpPr>
            <p:nvPr>
              <p:custDataLst>
                <p:tags r:id="rId7"/>
              </p:custDataLst>
            </p:nvPr>
          </p:nvGrpSpPr>
          <p:grpSpPr bwMode="auto">
            <a:xfrm>
              <a:off x="441296" y="4740284"/>
              <a:ext cx="836618" cy="285752"/>
              <a:chOff x="234920" y="4572008"/>
              <a:chExt cx="946477" cy="197735"/>
            </a:xfrm>
          </p:grpSpPr>
          <p:sp>
            <p:nvSpPr>
              <p:cNvPr id="53" name="Line 3"/>
              <p:cNvSpPr>
                <a:spLocks noChangeShapeType="1"/>
              </p:cNvSpPr>
              <p:nvPr/>
            </p:nvSpPr>
            <p:spPr bwMode="auto">
              <a:xfrm>
                <a:off x="354097" y="4608008"/>
                <a:ext cx="720000" cy="0"/>
              </a:xfrm>
              <a:prstGeom prst="line">
                <a:avLst/>
              </a:prstGeom>
              <a:noFill/>
              <a:ln w="19050">
                <a:solidFill>
                  <a:srgbClr val="000000"/>
                </a:solidFill>
                <a:round/>
                <a:headEnd type="diamond" w="sm" len="sm"/>
                <a:tailEnd type="diamond" w="sm" len="sm"/>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54" name="AutoShape 4"/>
              <p:cNvSpPr>
                <a:spLocks noChangeArrowheads="1"/>
              </p:cNvSpPr>
              <p:nvPr/>
            </p:nvSpPr>
            <p:spPr bwMode="auto">
              <a:xfrm>
                <a:off x="714348" y="4572008"/>
                <a:ext cx="72000" cy="72000"/>
              </a:xfrm>
              <a:prstGeom prst="diamond">
                <a:avLst/>
              </a:prstGeom>
              <a:solidFill>
                <a:srgbClr val="FF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55" name="Rectangle 34"/>
              <p:cNvSpPr>
                <a:spLocks noChangeArrowheads="1"/>
              </p:cNvSpPr>
              <p:nvPr/>
            </p:nvSpPr>
            <p:spPr bwMode="auto">
              <a:xfrm rot="10800000" flipH="1" flipV="1">
                <a:off x="798486" y="4672583"/>
                <a:ext cx="382911" cy="97160"/>
              </a:xfrm>
              <a:prstGeom prst="rect">
                <a:avLst/>
              </a:prstGeom>
              <a:noFill/>
              <a:ln w="8001" algn="ctr">
                <a:noFill/>
                <a:round/>
                <a:headEnd/>
                <a:tailEnd/>
              </a:ln>
            </p:spPr>
            <p:txBody>
              <a:bodyPr lIns="90000" tIns="46800" rIns="90000" bIns="46800" anchor="ctr"/>
              <a:lstStyle/>
              <a:p>
                <a:pPr algn="r" eaLnBrk="0" fontAlgn="base" hangingPunct="0">
                  <a:lnSpc>
                    <a:spcPct val="80000"/>
                  </a:lnSpc>
                  <a:spcBef>
                    <a:spcPct val="0"/>
                  </a:spcBef>
                  <a:spcAft>
                    <a:spcPct val="0"/>
                  </a:spcAft>
                </a:pPr>
                <a:r>
                  <a:rPr lang="en-GB" sz="400" b="1" dirty="0">
                    <a:solidFill>
                      <a:srgbClr val="000000"/>
                    </a:solidFill>
                    <a:latin typeface="Arial" charset="0"/>
                  </a:rPr>
                  <a:t>High</a:t>
                </a:r>
              </a:p>
            </p:txBody>
          </p:sp>
          <p:sp>
            <p:nvSpPr>
              <p:cNvPr id="56" name="Rectangle 35"/>
              <p:cNvSpPr>
                <a:spLocks noChangeArrowheads="1"/>
              </p:cNvSpPr>
              <p:nvPr/>
            </p:nvSpPr>
            <p:spPr bwMode="auto">
              <a:xfrm rot="10800000" flipH="1" flipV="1">
                <a:off x="234920" y="4672583"/>
                <a:ext cx="382911" cy="97160"/>
              </a:xfrm>
              <a:prstGeom prst="rect">
                <a:avLst/>
              </a:prstGeom>
              <a:noFill/>
              <a:ln w="8001" algn="ctr">
                <a:noFill/>
                <a:round/>
                <a:headEnd/>
                <a:tailEnd/>
              </a:ln>
            </p:spPr>
            <p:txBody>
              <a:bodyPr lIns="90000" tIns="46800" rIns="90000" bIns="46800" anchor="ctr"/>
              <a:lstStyle/>
              <a:p>
                <a:pPr eaLnBrk="0" fontAlgn="base" hangingPunct="0">
                  <a:lnSpc>
                    <a:spcPct val="80000"/>
                  </a:lnSpc>
                  <a:spcBef>
                    <a:spcPct val="0"/>
                  </a:spcBef>
                  <a:spcAft>
                    <a:spcPct val="0"/>
                  </a:spcAft>
                </a:pPr>
                <a:r>
                  <a:rPr lang="en-GB" sz="400" b="1" dirty="0">
                    <a:solidFill>
                      <a:srgbClr val="000000"/>
                    </a:solidFill>
                    <a:latin typeface="Arial" charset="0"/>
                  </a:rPr>
                  <a:t>Low</a:t>
                </a:r>
              </a:p>
            </p:txBody>
          </p:sp>
        </p:grpSp>
        <p:grpSp>
          <p:nvGrpSpPr>
            <p:cNvPr id="43" name="Group 48"/>
            <p:cNvGrpSpPr>
              <a:grpSpLocks/>
            </p:cNvGrpSpPr>
            <p:nvPr>
              <p:custDataLst>
                <p:tags r:id="rId8"/>
              </p:custDataLst>
            </p:nvPr>
          </p:nvGrpSpPr>
          <p:grpSpPr bwMode="auto">
            <a:xfrm>
              <a:off x="441296" y="5597540"/>
              <a:ext cx="836618" cy="285752"/>
              <a:chOff x="234920" y="5286388"/>
              <a:chExt cx="946477" cy="197735"/>
            </a:xfrm>
          </p:grpSpPr>
          <p:sp>
            <p:nvSpPr>
              <p:cNvPr id="49" name="Line 3"/>
              <p:cNvSpPr>
                <a:spLocks noChangeShapeType="1"/>
              </p:cNvSpPr>
              <p:nvPr/>
            </p:nvSpPr>
            <p:spPr bwMode="auto">
              <a:xfrm>
                <a:off x="354097" y="5322388"/>
                <a:ext cx="720000" cy="0"/>
              </a:xfrm>
              <a:prstGeom prst="line">
                <a:avLst/>
              </a:prstGeom>
              <a:noFill/>
              <a:ln w="19050">
                <a:solidFill>
                  <a:srgbClr val="000000"/>
                </a:solidFill>
                <a:round/>
                <a:headEnd type="diamond" w="sm" len="sm"/>
                <a:tailEnd type="diamond" w="sm" len="sm"/>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50" name="AutoShape 4"/>
              <p:cNvSpPr>
                <a:spLocks noChangeArrowheads="1"/>
              </p:cNvSpPr>
              <p:nvPr/>
            </p:nvSpPr>
            <p:spPr bwMode="auto">
              <a:xfrm>
                <a:off x="928100" y="5286388"/>
                <a:ext cx="72000" cy="72000"/>
              </a:xfrm>
              <a:prstGeom prst="diamond">
                <a:avLst/>
              </a:prstGeom>
              <a:solidFill>
                <a:srgbClr val="FF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51" name="Rectangle 38"/>
              <p:cNvSpPr>
                <a:spLocks noChangeArrowheads="1"/>
              </p:cNvSpPr>
              <p:nvPr/>
            </p:nvSpPr>
            <p:spPr bwMode="auto">
              <a:xfrm rot="10800000" flipH="1" flipV="1">
                <a:off x="798486" y="5386963"/>
                <a:ext cx="382911" cy="97160"/>
              </a:xfrm>
              <a:prstGeom prst="rect">
                <a:avLst/>
              </a:prstGeom>
              <a:noFill/>
              <a:ln w="8001" algn="ctr">
                <a:noFill/>
                <a:round/>
                <a:headEnd/>
                <a:tailEnd/>
              </a:ln>
            </p:spPr>
            <p:txBody>
              <a:bodyPr lIns="90000" tIns="46800" rIns="90000" bIns="46800" anchor="ctr"/>
              <a:lstStyle/>
              <a:p>
                <a:pPr algn="r" eaLnBrk="0" fontAlgn="base" hangingPunct="0">
                  <a:lnSpc>
                    <a:spcPct val="80000"/>
                  </a:lnSpc>
                  <a:spcBef>
                    <a:spcPct val="0"/>
                  </a:spcBef>
                  <a:spcAft>
                    <a:spcPct val="0"/>
                  </a:spcAft>
                </a:pPr>
                <a:r>
                  <a:rPr lang="en-GB" sz="400" b="1" dirty="0">
                    <a:solidFill>
                      <a:srgbClr val="000000"/>
                    </a:solidFill>
                    <a:latin typeface="Arial" charset="0"/>
                  </a:rPr>
                  <a:t>High</a:t>
                </a:r>
              </a:p>
            </p:txBody>
          </p:sp>
          <p:sp>
            <p:nvSpPr>
              <p:cNvPr id="52" name="Rectangle 39"/>
              <p:cNvSpPr>
                <a:spLocks noChangeArrowheads="1"/>
              </p:cNvSpPr>
              <p:nvPr/>
            </p:nvSpPr>
            <p:spPr bwMode="auto">
              <a:xfrm rot="10800000" flipH="1" flipV="1">
                <a:off x="234920" y="5386963"/>
                <a:ext cx="382911" cy="97160"/>
              </a:xfrm>
              <a:prstGeom prst="rect">
                <a:avLst/>
              </a:prstGeom>
              <a:noFill/>
              <a:ln w="8001" algn="ctr">
                <a:noFill/>
                <a:round/>
                <a:headEnd/>
                <a:tailEnd/>
              </a:ln>
            </p:spPr>
            <p:txBody>
              <a:bodyPr lIns="90000" tIns="46800" rIns="90000" bIns="46800" anchor="ctr"/>
              <a:lstStyle/>
              <a:p>
                <a:pPr eaLnBrk="0" fontAlgn="base" hangingPunct="0">
                  <a:lnSpc>
                    <a:spcPct val="80000"/>
                  </a:lnSpc>
                  <a:spcBef>
                    <a:spcPct val="0"/>
                  </a:spcBef>
                  <a:spcAft>
                    <a:spcPct val="0"/>
                  </a:spcAft>
                </a:pPr>
                <a:r>
                  <a:rPr lang="en-GB" sz="400" b="1" dirty="0">
                    <a:solidFill>
                      <a:srgbClr val="000000"/>
                    </a:solidFill>
                    <a:latin typeface="Arial" charset="0"/>
                  </a:rPr>
                  <a:t>Low</a:t>
                </a:r>
              </a:p>
            </p:txBody>
          </p:sp>
        </p:grpSp>
        <p:grpSp>
          <p:nvGrpSpPr>
            <p:cNvPr id="44" name="Group 49"/>
            <p:cNvGrpSpPr>
              <a:grpSpLocks/>
            </p:cNvGrpSpPr>
            <p:nvPr>
              <p:custDataLst>
                <p:tags r:id="rId9"/>
              </p:custDataLst>
            </p:nvPr>
          </p:nvGrpSpPr>
          <p:grpSpPr bwMode="auto">
            <a:xfrm>
              <a:off x="441296" y="6240482"/>
              <a:ext cx="836618" cy="285752"/>
              <a:chOff x="234920" y="5929330"/>
              <a:chExt cx="946477" cy="197735"/>
            </a:xfrm>
          </p:grpSpPr>
          <p:sp>
            <p:nvSpPr>
              <p:cNvPr id="45" name="Line 3"/>
              <p:cNvSpPr>
                <a:spLocks noChangeShapeType="1"/>
              </p:cNvSpPr>
              <p:nvPr/>
            </p:nvSpPr>
            <p:spPr bwMode="auto">
              <a:xfrm>
                <a:off x="354097" y="5965330"/>
                <a:ext cx="720000" cy="0"/>
              </a:xfrm>
              <a:prstGeom prst="line">
                <a:avLst/>
              </a:prstGeom>
              <a:noFill/>
              <a:ln w="19050">
                <a:solidFill>
                  <a:srgbClr val="000000"/>
                </a:solidFill>
                <a:round/>
                <a:headEnd type="diamond" w="sm" len="sm"/>
                <a:tailEnd type="diamond" w="sm" len="sm"/>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6" name="AutoShape 4"/>
              <p:cNvSpPr>
                <a:spLocks noChangeArrowheads="1"/>
              </p:cNvSpPr>
              <p:nvPr/>
            </p:nvSpPr>
            <p:spPr bwMode="auto">
              <a:xfrm>
                <a:off x="642348" y="5929330"/>
                <a:ext cx="72000" cy="72000"/>
              </a:xfrm>
              <a:prstGeom prst="diamond">
                <a:avLst/>
              </a:prstGeom>
              <a:solidFill>
                <a:srgbClr val="FF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7" name="Rectangle 42"/>
              <p:cNvSpPr>
                <a:spLocks noChangeArrowheads="1"/>
              </p:cNvSpPr>
              <p:nvPr/>
            </p:nvSpPr>
            <p:spPr bwMode="auto">
              <a:xfrm rot="10800000" flipH="1" flipV="1">
                <a:off x="798486" y="6029905"/>
                <a:ext cx="382911" cy="97160"/>
              </a:xfrm>
              <a:prstGeom prst="rect">
                <a:avLst/>
              </a:prstGeom>
              <a:noFill/>
              <a:ln w="8001" algn="ctr">
                <a:noFill/>
                <a:round/>
                <a:headEnd/>
                <a:tailEnd/>
              </a:ln>
            </p:spPr>
            <p:txBody>
              <a:bodyPr lIns="90000" tIns="46800" rIns="90000" bIns="46800" anchor="ctr"/>
              <a:lstStyle/>
              <a:p>
                <a:pPr algn="r" eaLnBrk="0" fontAlgn="base" hangingPunct="0">
                  <a:lnSpc>
                    <a:spcPct val="80000"/>
                  </a:lnSpc>
                  <a:spcBef>
                    <a:spcPct val="0"/>
                  </a:spcBef>
                  <a:spcAft>
                    <a:spcPct val="0"/>
                  </a:spcAft>
                </a:pPr>
                <a:r>
                  <a:rPr lang="en-GB" sz="400" b="1" dirty="0">
                    <a:solidFill>
                      <a:srgbClr val="000000"/>
                    </a:solidFill>
                    <a:latin typeface="Arial" charset="0"/>
                  </a:rPr>
                  <a:t>High</a:t>
                </a:r>
              </a:p>
            </p:txBody>
          </p:sp>
          <p:sp>
            <p:nvSpPr>
              <p:cNvPr id="48" name="Rectangle 43"/>
              <p:cNvSpPr>
                <a:spLocks noChangeArrowheads="1"/>
              </p:cNvSpPr>
              <p:nvPr/>
            </p:nvSpPr>
            <p:spPr bwMode="auto">
              <a:xfrm rot="10800000" flipH="1" flipV="1">
                <a:off x="234920" y="6029905"/>
                <a:ext cx="382911" cy="97160"/>
              </a:xfrm>
              <a:prstGeom prst="rect">
                <a:avLst/>
              </a:prstGeom>
              <a:noFill/>
              <a:ln w="8001" algn="ctr">
                <a:noFill/>
                <a:round/>
                <a:headEnd/>
                <a:tailEnd/>
              </a:ln>
            </p:spPr>
            <p:txBody>
              <a:bodyPr lIns="90000" tIns="46800" rIns="90000" bIns="46800" anchor="ctr"/>
              <a:lstStyle/>
              <a:p>
                <a:pPr eaLnBrk="0" fontAlgn="base" hangingPunct="0">
                  <a:lnSpc>
                    <a:spcPct val="80000"/>
                  </a:lnSpc>
                  <a:spcBef>
                    <a:spcPct val="0"/>
                  </a:spcBef>
                  <a:spcAft>
                    <a:spcPct val="0"/>
                  </a:spcAft>
                </a:pPr>
                <a:r>
                  <a:rPr lang="en-GB" sz="400" b="1" dirty="0">
                    <a:solidFill>
                      <a:srgbClr val="000000"/>
                    </a:solidFill>
                    <a:latin typeface="Arial" charset="0"/>
                  </a:rPr>
                  <a:t>Low</a:t>
                </a:r>
              </a:p>
            </p:txBody>
          </p:sp>
        </p:grpSp>
      </p:grpSp>
    </p:spTree>
    <p:extLst>
      <p:ext uri="{BB962C8B-B14F-4D97-AF65-F5344CB8AC3E}">
        <p14:creationId xmlns:p14="http://schemas.microsoft.com/office/powerpoint/2010/main" xmlns="" val="987928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197669365"/>
              </p:ext>
            </p:extLst>
          </p:nvPr>
        </p:nvGraphicFramePr>
        <p:xfrm>
          <a:off x="1588" y="1588"/>
          <a:ext cx="1587" cy="1587"/>
        </p:xfrm>
        <a:graphic>
          <a:graphicData uri="http://schemas.openxmlformats.org/presentationml/2006/ole">
            <p:oleObj spid="_x0000_s52375" name="think-cell Slide" r:id="rId7"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24</a:t>
            </a:fld>
            <a:endParaRPr lang="en-US" dirty="0"/>
          </a:p>
        </p:txBody>
      </p:sp>
      <p:sp>
        <p:nvSpPr>
          <p:cNvPr id="4" name="Title 3"/>
          <p:cNvSpPr>
            <a:spLocks noGrp="1"/>
          </p:cNvSpPr>
          <p:nvPr>
            <p:ph type="title"/>
          </p:nvPr>
        </p:nvSpPr>
        <p:spPr/>
        <p:txBody>
          <a:bodyPr/>
          <a:lstStyle/>
          <a:p>
            <a:r>
              <a:rPr lang="en-GB" dirty="0"/>
              <a:t>Determining Industry Structure</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high level industry structure can be defined using freely available resources from the internet and key supplier </a:t>
            </a:r>
            <a:r>
              <a:rPr lang="en-US" dirty="0" smtClean="0"/>
              <a:t>websites.</a:t>
            </a:r>
            <a:endParaRPr lang="en-US" dirty="0"/>
          </a:p>
        </p:txBody>
      </p:sp>
      <p:sp>
        <p:nvSpPr>
          <p:cNvPr id="16" name="Rectangle 15"/>
          <p:cNvSpPr/>
          <p:nvPr>
            <p:custDataLst>
              <p:tags r:id="rId2"/>
            </p:custDataLst>
          </p:nvPr>
        </p:nvSpPr>
        <p:spPr bwMode="auto">
          <a:xfrm>
            <a:off x="539750" y="1841500"/>
            <a:ext cx="2519363" cy="2147887"/>
          </a:xfrm>
          <a:prstGeom prst="rect">
            <a:avLst/>
          </a:prstGeom>
          <a:solidFill>
            <a:srgbClr val="FFFFFF"/>
          </a:solidFill>
          <a:ln w="9525">
            <a:solidFill>
              <a:srgbClr val="FFFFFF">
                <a:lumMod val="75000"/>
              </a:srgbClr>
            </a:solidFill>
            <a:prstDash val="lgDash"/>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18" name="Rectangle 26"/>
          <p:cNvSpPr>
            <a:spLocks noChangeArrowheads="1"/>
          </p:cNvSpPr>
          <p:nvPr>
            <p:custDataLst>
              <p:tags r:id="rId3"/>
            </p:custDataLst>
          </p:nvPr>
        </p:nvSpPr>
        <p:spPr bwMode="auto">
          <a:xfrm>
            <a:off x="468313" y="4297135"/>
            <a:ext cx="7597775" cy="2084387"/>
          </a:xfrm>
          <a:prstGeom prst="rect">
            <a:avLst/>
          </a:prstGeom>
          <a:noFill/>
          <a:ln w="9525">
            <a:noFill/>
            <a:round/>
            <a:headEnd type="none" w="sm" len="sm"/>
            <a:tailEnd type="none" w="sm" len="sm"/>
          </a:ln>
        </p:spPr>
        <p:txBody>
          <a:bodyPr/>
          <a:lstStyle/>
          <a:p>
            <a:pPr eaLnBrk="0" fontAlgn="base" hangingPunct="0">
              <a:lnSpc>
                <a:spcPct val="80000"/>
              </a:lnSpc>
              <a:spcBef>
                <a:spcPct val="0"/>
              </a:spcBef>
              <a:spcAft>
                <a:spcPct val="0"/>
              </a:spcAft>
            </a:pPr>
            <a:r>
              <a:rPr lang="en-US" sz="1200" b="1" i="1" dirty="0">
                <a:solidFill>
                  <a:srgbClr val="000000"/>
                </a:solidFill>
                <a:latin typeface="Arial" charset="0"/>
              </a:rPr>
              <a:t>Key Sources:</a:t>
            </a:r>
          </a:p>
          <a:p>
            <a:pPr eaLnBrk="0" fontAlgn="base" hangingPunct="0">
              <a:lnSpc>
                <a:spcPct val="80000"/>
              </a:lnSpc>
              <a:spcBef>
                <a:spcPct val="0"/>
              </a:spcBef>
              <a:spcAft>
                <a:spcPct val="0"/>
              </a:spcAft>
            </a:pPr>
            <a:r>
              <a:rPr lang="en-US" sz="1200" b="1" dirty="0">
                <a:solidFill>
                  <a:srgbClr val="000000"/>
                </a:solidFill>
                <a:latin typeface="Arial" charset="0"/>
              </a:rPr>
              <a:t>Freedonia Group – </a:t>
            </a:r>
            <a:r>
              <a:rPr lang="en-GB" sz="1200" b="1" dirty="0">
                <a:solidFill>
                  <a:srgbClr val="000000"/>
                </a:solidFill>
                <a:latin typeface="Arial" charset="0"/>
              </a:rPr>
              <a:t>World Bearings to 2014 - </a:t>
            </a:r>
            <a:r>
              <a:rPr lang="en-GB" sz="1200" b="1" dirty="0">
                <a:solidFill>
                  <a:srgbClr val="000000"/>
                </a:solidFill>
                <a:latin typeface="Arial" charset="0"/>
                <a:hlinkClick r:id="rId8"/>
              </a:rPr>
              <a:t>http://tinyurl.com/33h88z4</a:t>
            </a:r>
            <a:r>
              <a:rPr lang="en-GB" sz="1200" b="1" dirty="0">
                <a:solidFill>
                  <a:srgbClr val="000000"/>
                </a:solidFill>
                <a:latin typeface="Arial" charset="0"/>
              </a:rPr>
              <a:t> </a:t>
            </a:r>
          </a:p>
          <a:p>
            <a:pPr eaLnBrk="0" fontAlgn="base" hangingPunct="0">
              <a:lnSpc>
                <a:spcPct val="80000"/>
              </a:lnSpc>
              <a:spcBef>
                <a:spcPct val="0"/>
              </a:spcBef>
              <a:spcAft>
                <a:spcPct val="0"/>
              </a:spcAft>
            </a:pPr>
            <a:r>
              <a:rPr lang="en-GB" sz="1000" b="1" i="1" dirty="0">
                <a:solidFill>
                  <a:srgbClr val="000000"/>
                </a:solidFill>
                <a:latin typeface="Arial" charset="0"/>
              </a:rPr>
              <a:t>Hint: Although many companies offer market research reports, they often charge a hefty price for the privilege.  However, these reports will often have detailed introductions to show the extent of the report, and these can be harvested for information.  Other key market research companies include</a:t>
            </a:r>
          </a:p>
          <a:p>
            <a:pPr eaLnBrk="0" fontAlgn="base" hangingPunct="0">
              <a:lnSpc>
                <a:spcPct val="80000"/>
              </a:lnSpc>
              <a:spcBef>
                <a:spcPct val="0"/>
              </a:spcBef>
              <a:spcAft>
                <a:spcPct val="0"/>
              </a:spcAft>
            </a:pPr>
            <a:endParaRPr lang="en-GB" sz="1200" b="1" dirty="0">
              <a:solidFill>
                <a:srgbClr val="000000"/>
              </a:solidFill>
              <a:latin typeface="Arial" charset="0"/>
            </a:endParaRPr>
          </a:p>
          <a:p>
            <a:pPr eaLnBrk="0" fontAlgn="base" hangingPunct="0">
              <a:lnSpc>
                <a:spcPct val="80000"/>
              </a:lnSpc>
              <a:spcBef>
                <a:spcPct val="0"/>
              </a:spcBef>
              <a:spcAft>
                <a:spcPct val="0"/>
              </a:spcAft>
            </a:pPr>
            <a:r>
              <a:rPr lang="en-GB" sz="1200" b="1" dirty="0">
                <a:solidFill>
                  <a:srgbClr val="000000"/>
                </a:solidFill>
                <a:latin typeface="Arial" charset="0"/>
              </a:rPr>
              <a:t>SKF Group Investor Website – Bearings Industry Overview - </a:t>
            </a:r>
            <a:r>
              <a:rPr lang="en-GB" sz="1200" b="1" dirty="0">
                <a:solidFill>
                  <a:srgbClr val="000000"/>
                </a:solidFill>
                <a:latin typeface="Arial" charset="0"/>
                <a:hlinkClick r:id="rId9"/>
              </a:rPr>
              <a:t>http://</a:t>
            </a:r>
            <a:r>
              <a:rPr lang="en-GB" sz="1200" b="1" dirty="0" smtClean="0">
                <a:solidFill>
                  <a:srgbClr val="000000"/>
                </a:solidFill>
                <a:latin typeface="Arial" charset="0"/>
                <a:hlinkClick r:id="rId9"/>
              </a:rPr>
              <a:t>investors.skf.com/en/industry-overview-and-competitors</a:t>
            </a:r>
            <a:r>
              <a:rPr lang="en-GB" sz="1200" b="1" dirty="0" smtClean="0">
                <a:solidFill>
                  <a:srgbClr val="000000"/>
                </a:solidFill>
                <a:latin typeface="Arial" charset="0"/>
              </a:rPr>
              <a:t> </a:t>
            </a:r>
            <a:endParaRPr lang="en-GB" sz="1200" b="1" dirty="0">
              <a:solidFill>
                <a:srgbClr val="000000"/>
              </a:solidFill>
              <a:latin typeface="Arial" charset="0"/>
            </a:endParaRPr>
          </a:p>
          <a:p>
            <a:pPr eaLnBrk="0" fontAlgn="base" hangingPunct="0">
              <a:lnSpc>
                <a:spcPct val="80000"/>
              </a:lnSpc>
              <a:spcBef>
                <a:spcPct val="0"/>
              </a:spcBef>
              <a:spcAft>
                <a:spcPct val="0"/>
              </a:spcAft>
            </a:pPr>
            <a:r>
              <a:rPr lang="en-GB" sz="1000" b="1" i="1" dirty="0">
                <a:solidFill>
                  <a:srgbClr val="000000"/>
                </a:solidFill>
                <a:latin typeface="Arial" charset="0"/>
              </a:rPr>
              <a:t>Hint: Key suppliers will often publish information on their performance relative to the market competition.  This can be used to extract information on growth forecasts and relative industry distributions.</a:t>
            </a:r>
          </a:p>
          <a:p>
            <a:pPr eaLnBrk="0" fontAlgn="base" hangingPunct="0">
              <a:lnSpc>
                <a:spcPct val="80000"/>
              </a:lnSpc>
              <a:spcBef>
                <a:spcPct val="0"/>
              </a:spcBef>
              <a:spcAft>
                <a:spcPct val="0"/>
              </a:spcAft>
            </a:pPr>
            <a:endParaRPr lang="en-GB" sz="1200" b="1" i="1" dirty="0">
              <a:solidFill>
                <a:srgbClr val="000000"/>
              </a:solidFill>
              <a:latin typeface="Arial" charset="0"/>
            </a:endParaRPr>
          </a:p>
          <a:p>
            <a:pPr eaLnBrk="0" fontAlgn="base" hangingPunct="0">
              <a:lnSpc>
                <a:spcPct val="80000"/>
              </a:lnSpc>
              <a:spcBef>
                <a:spcPct val="0"/>
              </a:spcBef>
              <a:spcAft>
                <a:spcPct val="0"/>
              </a:spcAft>
            </a:pPr>
            <a:r>
              <a:rPr lang="en-GB" sz="1200" b="1" i="1" dirty="0">
                <a:solidFill>
                  <a:srgbClr val="000000"/>
                </a:solidFill>
                <a:latin typeface="Arial" charset="0"/>
              </a:rPr>
              <a:t> </a:t>
            </a:r>
            <a:endParaRPr lang="en-US" sz="1200" b="1" i="1" dirty="0">
              <a:solidFill>
                <a:srgbClr val="000000"/>
              </a:solidFill>
              <a:latin typeface="Arial" charset="0"/>
            </a:endParaRPr>
          </a:p>
        </p:txBody>
      </p:sp>
      <p:pic>
        <p:nvPicPr>
          <p:cNvPr id="19" name="Picture 5"/>
          <p:cNvPicPr>
            <a:picLocks noChangeAspect="1" noChangeArrowheads="1"/>
          </p:cNvPicPr>
          <p:nvPr>
            <p:custDataLst>
              <p:tags r:id="rId4"/>
            </p:custDataLst>
          </p:nvPr>
        </p:nvPicPr>
        <p:blipFill>
          <a:blip r:embed="rId10" cstate="print"/>
          <a:srcRect/>
          <a:stretch>
            <a:fillRect/>
          </a:stretch>
        </p:blipFill>
        <p:spPr bwMode="auto">
          <a:xfrm>
            <a:off x="623888" y="2078037"/>
            <a:ext cx="2335212" cy="1770063"/>
          </a:xfrm>
          <a:prstGeom prst="rect">
            <a:avLst/>
          </a:prstGeom>
          <a:noFill/>
          <a:ln w="9525">
            <a:noFill/>
            <a:miter lim="800000"/>
            <a:headEnd/>
            <a:tailEnd/>
          </a:ln>
        </p:spPr>
      </p:pic>
      <p:sp>
        <p:nvSpPr>
          <p:cNvPr id="20" name="Rectangle 19"/>
          <p:cNvSpPr/>
          <p:nvPr>
            <p:custDataLst>
              <p:tags r:id="rId5"/>
            </p:custDataLst>
          </p:nvPr>
        </p:nvSpPr>
        <p:spPr bwMode="auto">
          <a:xfrm>
            <a:off x="587375" y="1871662"/>
            <a:ext cx="2303463" cy="215900"/>
          </a:xfrm>
          <a:prstGeom prst="rect">
            <a:avLst/>
          </a:prstGeom>
          <a:solidFill>
            <a:srgbClr val="FFFFFF"/>
          </a:solidFill>
          <a:ln w="9525">
            <a:noFill/>
            <a:prstDash val="lgDash"/>
            <a:round/>
            <a:headEnd type="none" w="sm" len="sm"/>
            <a:tailEnd type="none" w="sm" len="sm"/>
          </a:ln>
          <a:effectLst/>
        </p:spPr>
        <p:txBody>
          <a:bodyPr/>
          <a:lstStyle/>
          <a:p>
            <a:pPr marL="180975" marR="0" lvl="0" indent="-95250" algn="ctr" defTabSz="914400" eaLnBrk="0" fontAlgn="base" latinLnBrk="0" hangingPunct="0">
              <a:lnSpc>
                <a:spcPct val="80000"/>
              </a:lnSpc>
              <a:spcBef>
                <a:spcPct val="0"/>
              </a:spcBef>
              <a:spcAft>
                <a:spcPts val="600"/>
              </a:spcAft>
              <a:buClrTx/>
              <a:buSzTx/>
              <a:buFontTx/>
              <a:buNone/>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Industry Structure</a:t>
            </a:r>
          </a:p>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a:ln>
                <a:noFill/>
              </a:ln>
              <a:solidFill>
                <a:srgbClr val="000000"/>
              </a:solidFill>
              <a:effectLst/>
              <a:uLnTx/>
              <a:uFillTx/>
              <a:latin typeface="Arial" charset="0"/>
              <a:cs typeface="Arial" charset="0"/>
            </a:endParaRPr>
          </a:p>
        </p:txBody>
      </p:sp>
      <p:sp>
        <p:nvSpPr>
          <p:cNvPr id="21" name="Rectangle 21"/>
          <p:cNvSpPr>
            <a:spLocks noChangeArrowheads="1"/>
          </p:cNvSpPr>
          <p:nvPr/>
        </p:nvSpPr>
        <p:spPr bwMode="auto">
          <a:xfrm>
            <a:off x="722313" y="2298700"/>
            <a:ext cx="1087437" cy="465137"/>
          </a:xfrm>
          <a:prstGeom prst="rect">
            <a:avLst/>
          </a:prstGeom>
          <a:solidFill>
            <a:srgbClr val="FFFF00">
              <a:alpha val="45882"/>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graphicFrame>
        <p:nvGraphicFramePr>
          <p:cNvPr id="22" name="Table 21"/>
          <p:cNvGraphicFramePr>
            <a:graphicFrameLocks noGrp="1"/>
          </p:cNvGraphicFramePr>
          <p:nvPr>
            <p:extLst>
              <p:ext uri="{D42A27DB-BD31-4B8C-83A1-F6EECF244321}">
                <p14:modId xmlns:p14="http://schemas.microsoft.com/office/powerpoint/2010/main" xmlns="" val="1981003730"/>
              </p:ext>
            </p:extLst>
          </p:nvPr>
        </p:nvGraphicFramePr>
        <p:xfrm>
          <a:off x="3781425" y="1828800"/>
          <a:ext cx="4741663" cy="2385421"/>
        </p:xfrm>
        <a:graphic>
          <a:graphicData uri="http://schemas.openxmlformats.org/drawingml/2006/table">
            <a:tbl>
              <a:tblPr firstRow="1" bandRow="1">
                <a:effectLst/>
              </a:tblPr>
              <a:tblGrid>
                <a:gridCol w="885929"/>
                <a:gridCol w="3855734"/>
              </a:tblGrid>
              <a:tr h="236581">
                <a:tc gridSpan="2">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Wingdings" pitchFamily="2" charset="2"/>
                        <a:buNone/>
                        <a:tabLst/>
                        <a:defRPr/>
                      </a:pPr>
                      <a:r>
                        <a:rPr lang="en-US" sz="1000" b="1" dirty="0" smtClean="0">
                          <a:solidFill>
                            <a:schemeClr val="tx1"/>
                          </a:solidFill>
                        </a:rPr>
                        <a:t>Industry Structure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1609734">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Wingdings" pitchFamily="2" charset="2"/>
                        <a:buNone/>
                        <a:tabLst/>
                        <a:defRPr/>
                      </a:pPr>
                      <a:r>
                        <a:rPr lang="en-US" sz="1000" b="1" dirty="0" smtClean="0">
                          <a:solidFill>
                            <a:schemeClr val="tx1"/>
                          </a:solidFill>
                        </a:rPr>
                        <a:t>Market Value</a:t>
                      </a:r>
                      <a:r>
                        <a:rPr lang="en-US" sz="1000" b="0" i="1" dirty="0" smtClean="0">
                          <a:solidFill>
                            <a:schemeClr val="tx1"/>
                          </a:solidFill>
                        </a:rPr>
                        <a:t>: </a:t>
                      </a:r>
                      <a:r>
                        <a:rPr lang="en-US" sz="1000" b="0" i="0" dirty="0" smtClean="0">
                          <a:solidFill>
                            <a:schemeClr val="tx1"/>
                          </a:solidFill>
                        </a:rPr>
                        <a:t>$24.8 bn (2008),</a:t>
                      </a:r>
                      <a:r>
                        <a:rPr lang="en-US" sz="1000" b="0" i="0" baseline="0" dirty="0" smtClean="0">
                          <a:solidFill>
                            <a:schemeClr val="tx1"/>
                          </a:solidFill>
                        </a:rPr>
                        <a:t>  $21.6 bn (2009)</a:t>
                      </a:r>
                      <a:endParaRPr lang="en-US" sz="1000" b="0" i="1" baseline="0" dirty="0" smtClean="0">
                        <a:solidFill>
                          <a:schemeClr val="tx1"/>
                        </a:solidFill>
                      </a:endParaRPr>
                    </a:p>
                    <a:p>
                      <a:pPr marL="0" marR="0" indent="0" algn="l" defTabSz="914400" rtl="0" eaLnBrk="1" fontAlgn="auto" latinLnBrk="0" hangingPunct="1">
                        <a:lnSpc>
                          <a:spcPts val="1000"/>
                        </a:lnSpc>
                        <a:spcBef>
                          <a:spcPts val="0"/>
                        </a:spcBef>
                        <a:spcAft>
                          <a:spcPts val="0"/>
                        </a:spcAft>
                        <a:buClrTx/>
                        <a:buSzTx/>
                        <a:buFont typeface="Wingdings" pitchFamily="2" charset="2"/>
                        <a:buNone/>
                        <a:tabLst/>
                        <a:defRPr/>
                      </a:pPr>
                      <a:endParaRPr lang="en-US" sz="1000" b="1" dirty="0" smtClean="0">
                        <a:solidFill>
                          <a:schemeClr val="tx1"/>
                        </a:solidFill>
                      </a:endParaRPr>
                    </a:p>
                    <a:p>
                      <a:pPr marL="0" marR="0" indent="0" algn="l" defTabSz="914400" rtl="0" eaLnBrk="1" fontAlgn="auto" latinLnBrk="0" hangingPunct="1">
                        <a:lnSpc>
                          <a:spcPts val="1000"/>
                        </a:lnSpc>
                        <a:spcBef>
                          <a:spcPts val="0"/>
                        </a:spcBef>
                        <a:spcAft>
                          <a:spcPts val="0"/>
                        </a:spcAft>
                        <a:buClrTx/>
                        <a:buSzTx/>
                        <a:buFont typeface="Wingdings" pitchFamily="2" charset="2"/>
                        <a:buNone/>
                        <a:tabLst/>
                        <a:defRPr/>
                      </a:pPr>
                      <a:r>
                        <a:rPr lang="en-US" sz="1000" b="1" dirty="0" smtClean="0">
                          <a:solidFill>
                            <a:schemeClr val="tx1"/>
                          </a:solidFill>
                        </a:rPr>
                        <a:t>Major Geographies: </a:t>
                      </a:r>
                      <a:r>
                        <a:rPr lang="en-US" sz="1000" b="0" baseline="0" dirty="0" smtClean="0">
                          <a:solidFill>
                            <a:schemeClr val="tx1"/>
                          </a:solidFill>
                        </a:rPr>
                        <a:t>Western/Northern Europe, North America and Japan have traditionally led demand for bearings.  However, global demand and production is now shifting from these established markets to China and India, where the major OEMs see the highest growth potential.</a:t>
                      </a:r>
                    </a:p>
                    <a:p>
                      <a:endParaRPr lang="en-US" sz="1000" b="1" dirty="0" smtClean="0">
                        <a:solidFill>
                          <a:schemeClr val="tx1"/>
                        </a:solidFill>
                      </a:endParaRPr>
                    </a:p>
                    <a:p>
                      <a:r>
                        <a:rPr lang="en-US" sz="1000" b="1" dirty="0" smtClean="0">
                          <a:solidFill>
                            <a:schemeClr val="tx1"/>
                          </a:solidFill>
                        </a:rPr>
                        <a:t>Market</a:t>
                      </a:r>
                      <a:r>
                        <a:rPr lang="en-US" sz="1000" b="1" baseline="0" dirty="0" smtClean="0">
                          <a:solidFill>
                            <a:schemeClr val="tx1"/>
                          </a:solidFill>
                        </a:rPr>
                        <a:t> Growth Forecast: </a:t>
                      </a:r>
                      <a:r>
                        <a:rPr lang="en-GB" sz="1000" kern="1200" baseline="0" dirty="0" smtClean="0">
                          <a:solidFill>
                            <a:schemeClr val="dk1"/>
                          </a:solidFill>
                          <a:latin typeface="+mn-lt"/>
                          <a:ea typeface="+mn-ea"/>
                          <a:cs typeface="+mn-cs"/>
                        </a:rPr>
                        <a:t>Global demand for bearings is forecast to climb 6.4 percent annually through to 2012. </a:t>
                      </a:r>
                    </a:p>
                    <a:p>
                      <a:pPr marL="182563" indent="-90488">
                        <a:buFont typeface="Arial" pitchFamily="34" charset="0"/>
                        <a:buChar char="•"/>
                      </a:pPr>
                      <a:r>
                        <a:rPr lang="en-GB" sz="1000" kern="1200" baseline="0" dirty="0" smtClean="0">
                          <a:solidFill>
                            <a:schemeClr val="dk1"/>
                          </a:solidFill>
                          <a:latin typeface="+mn-lt"/>
                          <a:ea typeface="+mn-ea"/>
                          <a:cs typeface="+mn-cs"/>
                        </a:rPr>
                        <a:t>Aftermarket sales will be decreased by increases in average bearing life</a:t>
                      </a:r>
                    </a:p>
                    <a:p>
                      <a:pPr marL="182563" indent="-90488">
                        <a:buFont typeface="Arial" pitchFamily="34" charset="0"/>
                        <a:buChar char="•"/>
                      </a:pPr>
                      <a:r>
                        <a:rPr lang="en-GB" sz="1000" kern="1200" baseline="0" dirty="0" smtClean="0">
                          <a:solidFill>
                            <a:schemeClr val="dk1"/>
                          </a:solidFill>
                          <a:latin typeface="+mn-lt"/>
                          <a:ea typeface="+mn-ea"/>
                          <a:cs typeface="+mn-cs"/>
                        </a:rPr>
                        <a:t>Demand will grow for more expensive, better performing bearings</a:t>
                      </a:r>
                    </a:p>
                    <a:p>
                      <a:pPr marL="182563" indent="-90488">
                        <a:buFont typeface="Arial" pitchFamily="34" charset="0"/>
                        <a:buChar char="•"/>
                      </a:pPr>
                      <a:r>
                        <a:rPr lang="en-GB" sz="1000" b="0" kern="1200" baseline="0" dirty="0" smtClean="0">
                          <a:solidFill>
                            <a:schemeClr val="dk1"/>
                          </a:solidFill>
                          <a:latin typeface="+mn-lt"/>
                          <a:ea typeface="+mn-ea"/>
                          <a:cs typeface="+mn-cs"/>
                        </a:rPr>
                        <a:t>Increasing energy prices will also increase demand for more efficient bearings </a:t>
                      </a:r>
                      <a:endParaRPr lang="en-US" sz="1000" b="0" dirty="0" smtClean="0">
                        <a:solidFill>
                          <a:schemeClr val="tx1"/>
                        </a:solidFill>
                      </a:endParaRPr>
                    </a:p>
                    <a:p>
                      <a:pPr marL="0" marR="0" indent="0" algn="l" defTabSz="914400" rtl="0" eaLnBrk="1" fontAlgn="auto" latinLnBrk="0" hangingPunct="1">
                        <a:lnSpc>
                          <a:spcPts val="1000"/>
                        </a:lnSpc>
                        <a:spcBef>
                          <a:spcPts val="0"/>
                        </a:spcBef>
                        <a:spcAft>
                          <a:spcPts val="0"/>
                        </a:spcAft>
                        <a:buClrTx/>
                        <a:buSzTx/>
                        <a:buFont typeface="Wingdings" pitchFamily="2" charset="2"/>
                        <a:buNone/>
                        <a:tabLst/>
                        <a:defRPr/>
                      </a:pPr>
                      <a:endParaRPr lang="en-US" sz="1000" b="1" dirty="0" smtClean="0">
                        <a:solidFill>
                          <a:schemeClr val="tx1"/>
                        </a:solidFill>
                      </a:endParaRPr>
                    </a:p>
                    <a:p>
                      <a:pPr marL="0" marR="0" indent="0" algn="l" defTabSz="914400" rtl="0" eaLnBrk="1" fontAlgn="auto" latinLnBrk="0" hangingPunct="1">
                        <a:lnSpc>
                          <a:spcPts val="1000"/>
                        </a:lnSpc>
                        <a:spcBef>
                          <a:spcPts val="0"/>
                        </a:spcBef>
                        <a:spcAft>
                          <a:spcPts val="0"/>
                        </a:spcAft>
                        <a:buClrTx/>
                        <a:buSzTx/>
                        <a:buFont typeface="Wingdings" pitchFamily="2" charset="2"/>
                        <a:buNone/>
                        <a:tabLst/>
                        <a:defRPr/>
                      </a:pPr>
                      <a:r>
                        <a:rPr lang="en-US" sz="1000" b="1" dirty="0" smtClean="0">
                          <a:solidFill>
                            <a:schemeClr val="tx1"/>
                          </a:solidFill>
                        </a:rPr>
                        <a:t>Industries Affecting Category: </a:t>
                      </a:r>
                      <a:r>
                        <a:rPr lang="en-US" sz="1000" b="0" i="0" dirty="0" smtClean="0">
                          <a:solidFill>
                            <a:schemeClr val="tx1"/>
                          </a:solidFill>
                        </a:rPr>
                        <a:t>Automotive</a:t>
                      </a:r>
                      <a:r>
                        <a:rPr lang="en-US" sz="1000" b="0" i="0" baseline="0" dirty="0" smtClean="0">
                          <a:solidFill>
                            <a:schemeClr val="tx1"/>
                          </a:solidFill>
                        </a:rPr>
                        <a:t> (36%)</a:t>
                      </a:r>
                      <a:r>
                        <a:rPr lang="en-US" sz="1000" b="0" i="0" dirty="0" smtClean="0">
                          <a:solidFill>
                            <a:schemeClr val="tx1"/>
                          </a:solidFill>
                        </a:rPr>
                        <a:t>,</a:t>
                      </a:r>
                      <a:r>
                        <a:rPr lang="en-US" sz="1000" b="0" i="0" baseline="0" dirty="0" smtClean="0">
                          <a:solidFill>
                            <a:schemeClr val="tx1"/>
                          </a:solidFill>
                        </a:rPr>
                        <a:t> Aerospace (5%), Industrial Equipment (11%), OEMs (27%), MRO (21%) </a:t>
                      </a:r>
                      <a:r>
                        <a:rPr lang="en-US" sz="1000" b="0" i="1" baseline="0" dirty="0" smtClean="0">
                          <a:solidFill>
                            <a:schemeClr val="tx1"/>
                          </a:solidFill>
                        </a:rPr>
                        <a:t>of which 9% Industrial</a:t>
                      </a:r>
                      <a:endParaRPr lang="en-US" sz="1000" b="0" i="0" dirty="0" smtClean="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r>
            </a:tbl>
          </a:graphicData>
        </a:graphic>
      </p:graphicFrame>
      <p:sp>
        <p:nvSpPr>
          <p:cNvPr id="23" name="Right Arrow 23"/>
          <p:cNvSpPr>
            <a:spLocks noChangeArrowheads="1"/>
          </p:cNvSpPr>
          <p:nvPr/>
        </p:nvSpPr>
        <p:spPr bwMode="auto">
          <a:xfrm>
            <a:off x="1835150" y="2414587"/>
            <a:ext cx="1966913" cy="193675"/>
          </a:xfrm>
          <a:prstGeom prst="rightArrow">
            <a:avLst>
              <a:gd name="adj1" fmla="val 50000"/>
              <a:gd name="adj2" fmla="val 50309"/>
            </a:avLst>
          </a:prstGeom>
          <a:solidFill>
            <a:srgbClr val="00B0F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graphicFrame>
        <p:nvGraphicFramePr>
          <p:cNvPr id="24" name="Object 3"/>
          <p:cNvGraphicFramePr>
            <a:graphicFrameLocks noChangeAspect="1"/>
          </p:cNvGraphicFramePr>
          <p:nvPr>
            <p:extLst>
              <p:ext uri="{D42A27DB-BD31-4B8C-83A1-F6EECF244321}">
                <p14:modId xmlns:p14="http://schemas.microsoft.com/office/powerpoint/2010/main" xmlns="" val="824066499"/>
              </p:ext>
            </p:extLst>
          </p:nvPr>
        </p:nvGraphicFramePr>
        <p:xfrm>
          <a:off x="6037219" y="5563185"/>
          <a:ext cx="1152525" cy="865188"/>
        </p:xfrm>
        <a:graphic>
          <a:graphicData uri="http://schemas.openxmlformats.org/presentationml/2006/ole">
            <p:oleObj spid="_x0000_s52376" name="Worksheet" showAsIcon="1" r:id="rId11" imgW="914400" imgH="771525" progId="Excel.Sheet.8">
              <p:embed/>
            </p:oleObj>
          </a:graphicData>
        </a:graphic>
      </p:graphicFrame>
      <p:sp>
        <p:nvSpPr>
          <p:cNvPr id="25" name="Rectangle 25"/>
          <p:cNvSpPr>
            <a:spLocks noChangeArrowheads="1"/>
          </p:cNvSpPr>
          <p:nvPr/>
        </p:nvSpPr>
        <p:spPr bwMode="auto">
          <a:xfrm>
            <a:off x="1827213" y="2879725"/>
            <a:ext cx="1089025" cy="327025"/>
          </a:xfrm>
          <a:prstGeom prst="rect">
            <a:avLst/>
          </a:prstGeom>
          <a:solidFill>
            <a:srgbClr val="FFFF00">
              <a:alpha val="45882"/>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6" name="Right Arrow 27"/>
          <p:cNvSpPr>
            <a:spLocks noChangeArrowheads="1"/>
          </p:cNvSpPr>
          <p:nvPr/>
        </p:nvSpPr>
        <p:spPr bwMode="auto">
          <a:xfrm>
            <a:off x="2916238" y="2917825"/>
            <a:ext cx="863600" cy="195262"/>
          </a:xfrm>
          <a:prstGeom prst="rightArrow">
            <a:avLst>
              <a:gd name="adj1" fmla="val 50000"/>
              <a:gd name="adj2" fmla="val 49879"/>
            </a:avLst>
          </a:prstGeom>
          <a:solidFill>
            <a:srgbClr val="00B0F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Tree>
    <p:extLst>
      <p:ext uri="{BB962C8B-B14F-4D97-AF65-F5344CB8AC3E}">
        <p14:creationId xmlns:p14="http://schemas.microsoft.com/office/powerpoint/2010/main" xmlns="" val="987928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197669365"/>
              </p:ext>
            </p:extLst>
          </p:nvPr>
        </p:nvGraphicFramePr>
        <p:xfrm>
          <a:off x="1588" y="1588"/>
          <a:ext cx="1587" cy="1587"/>
        </p:xfrm>
        <a:graphic>
          <a:graphicData uri="http://schemas.openxmlformats.org/presentationml/2006/ole">
            <p:oleObj spid="_x0000_s53325" name="think-cell Slide" r:id="rId12"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25</a:t>
            </a:fld>
            <a:endParaRPr lang="en-US" dirty="0"/>
          </a:p>
        </p:txBody>
      </p:sp>
      <p:sp>
        <p:nvSpPr>
          <p:cNvPr id="4" name="Title 3"/>
          <p:cNvSpPr>
            <a:spLocks noGrp="1"/>
          </p:cNvSpPr>
          <p:nvPr>
            <p:ph type="title"/>
          </p:nvPr>
        </p:nvSpPr>
        <p:spPr/>
        <p:txBody>
          <a:bodyPr/>
          <a:lstStyle/>
          <a:p>
            <a:r>
              <a:rPr lang="en-GB" dirty="0"/>
              <a:t>Determining Competitive Forces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high level competitive forces can also be defined using freely available resources from the internet and key supplier </a:t>
            </a:r>
            <a:r>
              <a:rPr lang="en-US" dirty="0" smtClean="0"/>
              <a:t>websites.</a:t>
            </a:r>
            <a:endParaRPr lang="en-US" dirty="0"/>
          </a:p>
        </p:txBody>
      </p:sp>
      <p:sp>
        <p:nvSpPr>
          <p:cNvPr id="40" name="Rectangle 39"/>
          <p:cNvSpPr/>
          <p:nvPr>
            <p:custDataLst>
              <p:tags r:id="rId2"/>
            </p:custDataLst>
          </p:nvPr>
        </p:nvSpPr>
        <p:spPr bwMode="auto">
          <a:xfrm>
            <a:off x="474663" y="1774982"/>
            <a:ext cx="2519363" cy="2146300"/>
          </a:xfrm>
          <a:prstGeom prst="rect">
            <a:avLst/>
          </a:prstGeom>
          <a:solidFill>
            <a:srgbClr val="FFFFFF"/>
          </a:solidFill>
          <a:ln w="9525">
            <a:solidFill>
              <a:srgbClr val="FFFFFF">
                <a:lumMod val="75000"/>
              </a:srgbClr>
            </a:solidFill>
            <a:prstDash val="lgDash"/>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41" name="Rectangle 26"/>
          <p:cNvSpPr>
            <a:spLocks noChangeArrowheads="1"/>
          </p:cNvSpPr>
          <p:nvPr>
            <p:custDataLst>
              <p:tags r:id="rId3"/>
            </p:custDataLst>
          </p:nvPr>
        </p:nvSpPr>
        <p:spPr bwMode="auto">
          <a:xfrm>
            <a:off x="403226" y="3930807"/>
            <a:ext cx="3598862" cy="2519362"/>
          </a:xfrm>
          <a:prstGeom prst="rect">
            <a:avLst/>
          </a:prstGeom>
          <a:noFill/>
          <a:ln w="9525">
            <a:noFill/>
            <a:round/>
            <a:headEnd type="none" w="sm" len="sm"/>
            <a:tailEnd type="none" w="sm" len="sm"/>
          </a:ln>
        </p:spPr>
        <p:txBody>
          <a:bodyPr/>
          <a:lstStyle/>
          <a:p>
            <a:pPr eaLnBrk="0" fontAlgn="base" hangingPunct="0">
              <a:lnSpc>
                <a:spcPct val="80000"/>
              </a:lnSpc>
              <a:spcBef>
                <a:spcPct val="0"/>
              </a:spcBef>
              <a:spcAft>
                <a:spcPct val="0"/>
              </a:spcAft>
            </a:pPr>
            <a:r>
              <a:rPr lang="en-GB" sz="1000" b="1" i="1" dirty="0">
                <a:solidFill>
                  <a:srgbClr val="000000"/>
                </a:solidFill>
                <a:latin typeface="Arial" charset="0"/>
              </a:rPr>
              <a:t>Competition:  </a:t>
            </a:r>
          </a:p>
          <a:p>
            <a:pPr eaLnBrk="0" fontAlgn="base" hangingPunct="0">
              <a:lnSpc>
                <a:spcPct val="80000"/>
              </a:lnSpc>
              <a:spcBef>
                <a:spcPct val="0"/>
              </a:spcBef>
              <a:spcAft>
                <a:spcPct val="0"/>
              </a:spcAft>
            </a:pPr>
            <a:r>
              <a:rPr lang="en-GB" sz="1000" b="1" i="1" dirty="0">
                <a:solidFill>
                  <a:srgbClr val="000000"/>
                </a:solidFill>
                <a:latin typeface="Arial" charset="0"/>
              </a:rPr>
              <a:t>There are a few large global players who dominate the market and can use Low Cost Countries to keep prices down</a:t>
            </a:r>
          </a:p>
          <a:p>
            <a:pPr eaLnBrk="0" fontAlgn="base" hangingPunct="0">
              <a:lnSpc>
                <a:spcPct val="80000"/>
              </a:lnSpc>
              <a:spcBef>
                <a:spcPct val="0"/>
              </a:spcBef>
              <a:spcAft>
                <a:spcPct val="0"/>
              </a:spcAft>
            </a:pPr>
            <a:r>
              <a:rPr lang="en-GB" sz="1000" b="1" i="1" dirty="0">
                <a:solidFill>
                  <a:srgbClr val="000000"/>
                </a:solidFill>
                <a:latin typeface="Arial" charset="0"/>
              </a:rPr>
              <a:t>Substitutes: </a:t>
            </a:r>
          </a:p>
          <a:p>
            <a:pPr eaLnBrk="0" fontAlgn="base" hangingPunct="0">
              <a:lnSpc>
                <a:spcPct val="80000"/>
              </a:lnSpc>
              <a:spcBef>
                <a:spcPct val="0"/>
              </a:spcBef>
              <a:spcAft>
                <a:spcPct val="0"/>
              </a:spcAft>
            </a:pPr>
            <a:r>
              <a:rPr lang="en-GB" sz="1000" b="1" i="1" dirty="0">
                <a:solidFill>
                  <a:srgbClr val="000000"/>
                </a:solidFill>
                <a:latin typeface="Arial" charset="0"/>
              </a:rPr>
              <a:t>They key players offer some similar products, which would allow some substitution</a:t>
            </a:r>
          </a:p>
          <a:p>
            <a:pPr eaLnBrk="0" fontAlgn="base" hangingPunct="0">
              <a:lnSpc>
                <a:spcPct val="80000"/>
              </a:lnSpc>
              <a:spcBef>
                <a:spcPct val="0"/>
              </a:spcBef>
              <a:spcAft>
                <a:spcPct val="0"/>
              </a:spcAft>
            </a:pPr>
            <a:r>
              <a:rPr lang="en-GB" sz="1000" b="1" i="1" dirty="0">
                <a:solidFill>
                  <a:srgbClr val="000000"/>
                </a:solidFill>
                <a:latin typeface="Arial" charset="0"/>
              </a:rPr>
              <a:t>Buying Power: </a:t>
            </a:r>
          </a:p>
          <a:p>
            <a:pPr eaLnBrk="0" fontAlgn="base" hangingPunct="0">
              <a:lnSpc>
                <a:spcPct val="80000"/>
              </a:lnSpc>
              <a:spcBef>
                <a:spcPct val="0"/>
              </a:spcBef>
              <a:spcAft>
                <a:spcPct val="0"/>
              </a:spcAft>
            </a:pPr>
            <a:r>
              <a:rPr lang="en-GB" sz="1000" b="1" i="1" dirty="0">
                <a:solidFill>
                  <a:srgbClr val="000000"/>
                </a:solidFill>
                <a:latin typeface="Arial" charset="0"/>
              </a:rPr>
              <a:t>Average customer spend is only a small percentage of total sales, reducing buyer power</a:t>
            </a:r>
          </a:p>
          <a:p>
            <a:pPr eaLnBrk="0" fontAlgn="base" hangingPunct="0">
              <a:lnSpc>
                <a:spcPct val="80000"/>
              </a:lnSpc>
              <a:spcBef>
                <a:spcPct val="0"/>
              </a:spcBef>
              <a:spcAft>
                <a:spcPct val="0"/>
              </a:spcAft>
            </a:pPr>
            <a:r>
              <a:rPr lang="en-GB" sz="1000" b="1" i="1" dirty="0">
                <a:solidFill>
                  <a:srgbClr val="000000"/>
                </a:solidFill>
                <a:latin typeface="Arial" charset="0"/>
              </a:rPr>
              <a:t>Entrance Barriers:  </a:t>
            </a:r>
          </a:p>
          <a:p>
            <a:pPr eaLnBrk="0" fontAlgn="base" hangingPunct="0">
              <a:lnSpc>
                <a:spcPct val="80000"/>
              </a:lnSpc>
              <a:spcBef>
                <a:spcPct val="0"/>
              </a:spcBef>
              <a:spcAft>
                <a:spcPct val="0"/>
              </a:spcAft>
            </a:pPr>
            <a:r>
              <a:rPr lang="en-GB" sz="1000" b="1" i="1" dirty="0">
                <a:solidFill>
                  <a:srgbClr val="000000"/>
                </a:solidFill>
                <a:latin typeface="Arial" charset="0"/>
              </a:rPr>
              <a:t>Bearings are manufacturing &amp; technology intensive, therefore require significant up front investment</a:t>
            </a:r>
          </a:p>
          <a:p>
            <a:pPr eaLnBrk="0" fontAlgn="base" hangingPunct="0">
              <a:lnSpc>
                <a:spcPct val="80000"/>
              </a:lnSpc>
              <a:spcBef>
                <a:spcPct val="0"/>
              </a:spcBef>
              <a:spcAft>
                <a:spcPct val="0"/>
              </a:spcAft>
            </a:pPr>
            <a:r>
              <a:rPr lang="en-GB" sz="1000" b="1" i="1" dirty="0">
                <a:solidFill>
                  <a:srgbClr val="000000"/>
                </a:solidFill>
                <a:latin typeface="Arial" charset="0"/>
              </a:rPr>
              <a:t>Supplier Power: </a:t>
            </a:r>
          </a:p>
          <a:p>
            <a:pPr eaLnBrk="0" fontAlgn="base" hangingPunct="0">
              <a:lnSpc>
                <a:spcPct val="80000"/>
              </a:lnSpc>
              <a:spcBef>
                <a:spcPct val="0"/>
              </a:spcBef>
              <a:spcAft>
                <a:spcPct val="0"/>
              </a:spcAft>
            </a:pPr>
            <a:r>
              <a:rPr lang="en-GB" sz="1000" b="1" i="1" dirty="0">
                <a:solidFill>
                  <a:srgbClr val="000000"/>
                </a:solidFill>
                <a:latin typeface="Arial" charset="0"/>
              </a:rPr>
              <a:t>Bearings are primarily steel, therefore tied to commodity prices which are not controlled by suppliers.  Some suppliers can tie buyers into branded products  through specific  process technologies</a:t>
            </a:r>
          </a:p>
          <a:p>
            <a:pPr eaLnBrk="0" fontAlgn="base" hangingPunct="0">
              <a:lnSpc>
                <a:spcPct val="80000"/>
              </a:lnSpc>
              <a:spcBef>
                <a:spcPct val="0"/>
              </a:spcBef>
              <a:spcAft>
                <a:spcPct val="0"/>
              </a:spcAft>
            </a:pPr>
            <a:r>
              <a:rPr lang="en-GB" sz="1000" b="1" i="1" dirty="0">
                <a:solidFill>
                  <a:srgbClr val="000000"/>
                </a:solidFill>
                <a:latin typeface="Arial" charset="0"/>
              </a:rPr>
              <a:t> </a:t>
            </a:r>
            <a:endParaRPr lang="en-US" sz="1000" b="1" i="1" dirty="0">
              <a:solidFill>
                <a:srgbClr val="000000"/>
              </a:solidFill>
              <a:latin typeface="Arial" charset="0"/>
            </a:endParaRPr>
          </a:p>
        </p:txBody>
      </p:sp>
      <p:pic>
        <p:nvPicPr>
          <p:cNvPr id="42" name="Picture 5"/>
          <p:cNvPicPr>
            <a:picLocks noChangeAspect="1" noChangeArrowheads="1"/>
          </p:cNvPicPr>
          <p:nvPr>
            <p:custDataLst>
              <p:tags r:id="rId4"/>
            </p:custDataLst>
          </p:nvPr>
        </p:nvPicPr>
        <p:blipFill>
          <a:blip r:embed="rId13" cstate="print"/>
          <a:srcRect/>
          <a:stretch>
            <a:fillRect/>
          </a:stretch>
        </p:blipFill>
        <p:spPr bwMode="auto">
          <a:xfrm>
            <a:off x="558801" y="2011519"/>
            <a:ext cx="2335212" cy="1768475"/>
          </a:xfrm>
          <a:prstGeom prst="rect">
            <a:avLst/>
          </a:prstGeom>
          <a:noFill/>
          <a:ln w="9525">
            <a:noFill/>
            <a:miter lim="800000"/>
            <a:headEnd/>
            <a:tailEnd/>
          </a:ln>
        </p:spPr>
      </p:pic>
      <p:sp>
        <p:nvSpPr>
          <p:cNvPr id="43" name="Rectangle 42"/>
          <p:cNvSpPr/>
          <p:nvPr>
            <p:custDataLst>
              <p:tags r:id="rId5"/>
            </p:custDataLst>
          </p:nvPr>
        </p:nvSpPr>
        <p:spPr bwMode="auto">
          <a:xfrm>
            <a:off x="522288" y="1805144"/>
            <a:ext cx="2303463" cy="215900"/>
          </a:xfrm>
          <a:prstGeom prst="rect">
            <a:avLst/>
          </a:prstGeom>
          <a:solidFill>
            <a:srgbClr val="FFFFFF"/>
          </a:solidFill>
          <a:ln w="9525">
            <a:noFill/>
            <a:prstDash val="lgDash"/>
            <a:round/>
            <a:headEnd type="none" w="sm" len="sm"/>
            <a:tailEnd type="none" w="sm" len="sm"/>
          </a:ln>
          <a:effectLst/>
        </p:spPr>
        <p:txBody>
          <a:bodyPr/>
          <a:lstStyle/>
          <a:p>
            <a:pPr marL="180975" marR="0" lvl="0" indent="-95250" algn="ctr" defTabSz="914400" eaLnBrk="0" fontAlgn="base" latinLnBrk="0" hangingPunct="0">
              <a:lnSpc>
                <a:spcPct val="80000"/>
              </a:lnSpc>
              <a:spcBef>
                <a:spcPct val="0"/>
              </a:spcBef>
              <a:spcAft>
                <a:spcPts val="600"/>
              </a:spcAft>
              <a:buClrTx/>
              <a:buSzTx/>
              <a:buFontTx/>
              <a:buNone/>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Industry Structure</a:t>
            </a:r>
          </a:p>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a:ln>
                <a:noFill/>
              </a:ln>
              <a:solidFill>
                <a:srgbClr val="000000"/>
              </a:solidFill>
              <a:effectLst/>
              <a:uLnTx/>
              <a:uFillTx/>
              <a:latin typeface="Arial" charset="0"/>
              <a:cs typeface="Arial" charset="0"/>
            </a:endParaRPr>
          </a:p>
        </p:txBody>
      </p:sp>
      <p:sp>
        <p:nvSpPr>
          <p:cNvPr id="44" name="Rectangle 21"/>
          <p:cNvSpPr>
            <a:spLocks noChangeArrowheads="1"/>
          </p:cNvSpPr>
          <p:nvPr/>
        </p:nvSpPr>
        <p:spPr bwMode="auto">
          <a:xfrm>
            <a:off x="657226" y="2689382"/>
            <a:ext cx="1087437" cy="1025525"/>
          </a:xfrm>
          <a:prstGeom prst="rect">
            <a:avLst/>
          </a:prstGeom>
          <a:solidFill>
            <a:srgbClr val="FFFF00">
              <a:alpha val="45882"/>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5" name="Right Arrow 23"/>
          <p:cNvSpPr>
            <a:spLocks noChangeArrowheads="1"/>
          </p:cNvSpPr>
          <p:nvPr/>
        </p:nvSpPr>
        <p:spPr bwMode="auto">
          <a:xfrm rot="20856454">
            <a:off x="1773238" y="2752882"/>
            <a:ext cx="2082800" cy="252412"/>
          </a:xfrm>
          <a:prstGeom prst="rightArrow">
            <a:avLst>
              <a:gd name="adj1" fmla="val 50000"/>
              <a:gd name="adj2" fmla="val 49853"/>
            </a:avLst>
          </a:prstGeom>
          <a:solidFill>
            <a:srgbClr val="00B0F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graphicFrame>
        <p:nvGraphicFramePr>
          <p:cNvPr id="46" name="Table 45"/>
          <p:cNvGraphicFramePr>
            <a:graphicFrameLocks noGrp="1"/>
          </p:cNvGraphicFramePr>
          <p:nvPr>
            <p:extLst>
              <p:ext uri="{D42A27DB-BD31-4B8C-83A1-F6EECF244321}">
                <p14:modId xmlns:p14="http://schemas.microsoft.com/office/powerpoint/2010/main" xmlns="" val="1792881433"/>
              </p:ext>
            </p:extLst>
          </p:nvPr>
        </p:nvGraphicFramePr>
        <p:xfrm>
          <a:off x="4002088" y="1752600"/>
          <a:ext cx="4608512" cy="4678390"/>
        </p:xfrm>
        <a:graphic>
          <a:graphicData uri="http://schemas.openxmlformats.org/drawingml/2006/table">
            <a:tbl>
              <a:tblPr firstRow="1" bandRow="1">
                <a:effectLst/>
              </a:tblPr>
              <a:tblGrid>
                <a:gridCol w="861052"/>
                <a:gridCol w="3747460"/>
              </a:tblGrid>
              <a:tr h="246739">
                <a:tc gridSpan="2">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1000" b="1" baseline="0" dirty="0" smtClean="0">
                          <a:solidFill>
                            <a:schemeClr val="tx1"/>
                          </a:solidFill>
                        </a:rPr>
                        <a:t>5 Competitive Forces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245613">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800" b="1" baseline="0" dirty="0" smtClean="0"/>
                        <a:t>1. Industry competition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677718">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0" kern="1200" baseline="0" dirty="0" smtClean="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5725" indent="-85725" algn="l" defTabSz="914400" rtl="0" eaLnBrk="0" latinLnBrk="0" hangingPunct="0">
                        <a:lnSpc>
                          <a:spcPct val="80000"/>
                        </a:lnSpc>
                        <a:spcBef>
                          <a:spcPts val="0"/>
                        </a:spcBef>
                        <a:buFontTx/>
                        <a:buChar char="•"/>
                      </a:pPr>
                      <a:r>
                        <a:rPr lang="en-US" sz="900" kern="1200" dirty="0" smtClean="0">
                          <a:solidFill>
                            <a:schemeClr val="dk1"/>
                          </a:solidFill>
                          <a:latin typeface="+mn-lt"/>
                          <a:ea typeface="+mn-ea"/>
                          <a:cs typeface="+mn-cs"/>
                        </a:rPr>
                        <a:t>Dynamic &amp; fragmented market with few large global players with significant market share and large no. of medium &amp; small sized firms.</a:t>
                      </a:r>
                    </a:p>
                    <a:p>
                      <a:pPr marL="85725" indent="-85725" algn="l" defTabSz="914400" rtl="0" eaLnBrk="0" latinLnBrk="0" hangingPunct="0">
                        <a:lnSpc>
                          <a:spcPct val="80000"/>
                        </a:lnSpc>
                        <a:spcBef>
                          <a:spcPts val="0"/>
                        </a:spcBef>
                        <a:buFontTx/>
                        <a:buChar char="•"/>
                      </a:pPr>
                      <a:r>
                        <a:rPr lang="en-US" sz="900" kern="1200" dirty="0" smtClean="0">
                          <a:solidFill>
                            <a:schemeClr val="dk1"/>
                          </a:solidFill>
                          <a:latin typeface="+mn-lt"/>
                          <a:ea typeface="+mn-ea"/>
                          <a:cs typeface="+mn-cs"/>
                        </a:rPr>
                        <a:t>Availability of cheap and high quality imports has forced the large manufactures to set up the production facilities in LCCs like China &amp; India</a:t>
                      </a:r>
                      <a:r>
                        <a:rPr lang="en-US" sz="900" kern="1200" baseline="0" dirty="0" smtClean="0">
                          <a:solidFill>
                            <a:schemeClr val="dk1"/>
                          </a:solidFill>
                          <a:latin typeface="+mn-lt"/>
                          <a:ea typeface="+mn-ea"/>
                          <a:cs typeface="+mn-cs"/>
                        </a:rPr>
                        <a:t> to remain competitive.</a:t>
                      </a:r>
                      <a:endParaRPr lang="en-GB" sz="900" kern="1200" dirty="0" smtClean="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5613">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900" b="1" kern="1200" baseline="0" dirty="0" smtClean="0">
                          <a:solidFill>
                            <a:schemeClr val="dk1"/>
                          </a:solidFill>
                          <a:latin typeface="+mn-lt"/>
                          <a:ea typeface="+mn-ea"/>
                          <a:cs typeface="+mn-cs"/>
                        </a:rPr>
                        <a:t>2. Substitutes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5785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0" kern="1200" baseline="0" dirty="0" smtClean="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5725" indent="-85725" algn="l" defTabSz="914400" rtl="0" eaLnBrk="0" latinLnBrk="0" hangingPunct="0">
                        <a:lnSpc>
                          <a:spcPct val="80000"/>
                        </a:lnSpc>
                        <a:spcBef>
                          <a:spcPts val="0"/>
                        </a:spcBef>
                        <a:buFontTx/>
                        <a:buChar char="•"/>
                      </a:pPr>
                      <a:r>
                        <a:rPr lang="en-US" sz="900" kern="1200" dirty="0" smtClean="0">
                          <a:solidFill>
                            <a:schemeClr val="dk1"/>
                          </a:solidFill>
                          <a:latin typeface="+mn-lt"/>
                          <a:ea typeface="+mn-ea"/>
                          <a:cs typeface="+mn-cs"/>
                        </a:rPr>
                        <a:t>Different types</a:t>
                      </a:r>
                      <a:r>
                        <a:rPr lang="en-US" sz="900" kern="1200" baseline="0" dirty="0" smtClean="0">
                          <a:solidFill>
                            <a:schemeClr val="dk1"/>
                          </a:solidFill>
                          <a:latin typeface="+mn-lt"/>
                          <a:ea typeface="+mn-ea"/>
                          <a:cs typeface="+mn-cs"/>
                        </a:rPr>
                        <a:t> of r</a:t>
                      </a:r>
                      <a:r>
                        <a:rPr lang="en-US" sz="900" kern="1200" dirty="0" smtClean="0">
                          <a:solidFill>
                            <a:schemeClr val="dk1"/>
                          </a:solidFill>
                          <a:latin typeface="+mn-lt"/>
                          <a:ea typeface="+mn-ea"/>
                          <a:cs typeface="+mn-cs"/>
                        </a:rPr>
                        <a:t>oller bearings may</a:t>
                      </a:r>
                      <a:r>
                        <a:rPr lang="en-US" sz="900" kern="1200" baseline="0" dirty="0" smtClean="0">
                          <a:solidFill>
                            <a:schemeClr val="dk1"/>
                          </a:solidFill>
                          <a:latin typeface="+mn-lt"/>
                          <a:ea typeface="+mn-ea"/>
                          <a:cs typeface="+mn-cs"/>
                        </a:rPr>
                        <a:t> be interchangeable depending on specification, load, size and application within the plant / area.</a:t>
                      </a:r>
                      <a:endParaRPr lang="en-US" sz="900" kern="1200" dirty="0" smtClean="0">
                        <a:solidFill>
                          <a:schemeClr val="dk1"/>
                        </a:solidFill>
                        <a:latin typeface="+mn-lt"/>
                        <a:ea typeface="+mn-ea"/>
                        <a:cs typeface="+mn-cs"/>
                      </a:endParaRPr>
                    </a:p>
                    <a:p>
                      <a:pPr marL="85725" indent="-85725" algn="l" defTabSz="914400" rtl="0" eaLnBrk="0" latinLnBrk="0" hangingPunct="0">
                        <a:lnSpc>
                          <a:spcPct val="80000"/>
                        </a:lnSpc>
                        <a:spcBef>
                          <a:spcPts val="0"/>
                        </a:spcBef>
                        <a:buFontTx/>
                        <a:buChar char="•"/>
                      </a:pPr>
                      <a:r>
                        <a:rPr lang="en-US" sz="900" b="0" dirty="0" smtClean="0"/>
                        <a:t>Players will be differentiated by the ability to provide additional</a:t>
                      </a:r>
                      <a:r>
                        <a:rPr lang="en-US" sz="900" b="0" baseline="0" dirty="0" smtClean="0"/>
                        <a:t> </a:t>
                      </a:r>
                      <a:r>
                        <a:rPr lang="en-US" sz="900" b="0" dirty="0" smtClean="0"/>
                        <a:t>services  (e.g. repair)</a:t>
                      </a:r>
                      <a:r>
                        <a:rPr lang="en-US" sz="900" b="0" baseline="0" dirty="0" smtClean="0"/>
                        <a:t> </a:t>
                      </a:r>
                      <a:r>
                        <a:rPr lang="en-US" sz="900" b="0" dirty="0" smtClean="0"/>
                        <a:t>and more efficient substitute</a:t>
                      </a:r>
                      <a:r>
                        <a:rPr lang="en-US" sz="900" b="0" baseline="0" dirty="0" smtClean="0"/>
                        <a:t> bearings when available</a:t>
                      </a:r>
                      <a:endParaRPr lang="en-US" sz="900" b="0" dirty="0"/>
                    </a:p>
                  </a:txBody>
                  <a:tcP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5613">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900" b="1" kern="1200" baseline="0" dirty="0" smtClean="0">
                          <a:solidFill>
                            <a:schemeClr val="dk1"/>
                          </a:solidFill>
                          <a:latin typeface="+mn-lt"/>
                          <a:ea typeface="+mn-ea"/>
                          <a:cs typeface="+mn-cs"/>
                        </a:rPr>
                        <a:t>3. Buying Power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77689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1" kern="1200" baseline="0" dirty="0" smtClean="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5725" indent="-85725" algn="l" defTabSz="914400" rtl="0" eaLnBrk="0" latinLnBrk="0" hangingPunct="0">
                        <a:lnSpc>
                          <a:spcPct val="80000"/>
                        </a:lnSpc>
                        <a:spcBef>
                          <a:spcPts val="0"/>
                        </a:spcBef>
                        <a:buSzTx/>
                        <a:buFontTx/>
                        <a:buChar char="•"/>
                      </a:pPr>
                      <a:r>
                        <a:rPr lang="en-US" sz="900" kern="1200" dirty="0" smtClean="0">
                          <a:solidFill>
                            <a:schemeClr val="dk1"/>
                          </a:solidFill>
                          <a:latin typeface="+mn-lt"/>
                          <a:ea typeface="+mn-ea"/>
                          <a:cs typeface="+mn-cs"/>
                        </a:rPr>
                        <a:t>Total customer spend represents a small to medium share of total sales of manufacturers </a:t>
                      </a:r>
                    </a:p>
                    <a:p>
                      <a:pPr marL="85725" indent="-85725" algn="l" defTabSz="914400" rtl="0" eaLnBrk="0" latinLnBrk="0" hangingPunct="0">
                        <a:lnSpc>
                          <a:spcPct val="80000"/>
                        </a:lnSpc>
                        <a:spcBef>
                          <a:spcPts val="0"/>
                        </a:spcBef>
                        <a:buSzTx/>
                        <a:buFontTx/>
                        <a:buChar char="•"/>
                      </a:pPr>
                      <a:r>
                        <a:rPr lang="en-GB" sz="900" kern="1200" dirty="0" smtClean="0">
                          <a:solidFill>
                            <a:schemeClr val="dk1"/>
                          </a:solidFill>
                          <a:latin typeface="+mn-lt"/>
                          <a:ea typeface="+mn-ea"/>
                          <a:cs typeface="+mn-cs"/>
                        </a:rPr>
                        <a:t>Switching suppliers is dependant on the manufacturer’s ability to collaborate through the design phase &amp; have short design  &amp; manufacturing lead times. </a:t>
                      </a:r>
                    </a:p>
                    <a:p>
                      <a:pPr marL="85725" indent="-85725" algn="l" defTabSz="914400" rtl="0" eaLnBrk="0" latinLnBrk="0" hangingPunct="0">
                        <a:lnSpc>
                          <a:spcPct val="80000"/>
                        </a:lnSpc>
                        <a:spcBef>
                          <a:spcPts val="0"/>
                        </a:spcBef>
                        <a:buSzTx/>
                        <a:buFontTx/>
                        <a:buChar char="•"/>
                      </a:pPr>
                      <a:r>
                        <a:rPr lang="en-US" sz="900" kern="1200" dirty="0" smtClean="0">
                          <a:solidFill>
                            <a:schemeClr val="dk1"/>
                          </a:solidFill>
                          <a:latin typeface="+mn-lt"/>
                          <a:ea typeface="+mn-ea"/>
                          <a:cs typeface="+mn-cs"/>
                        </a:rPr>
                        <a:t>Growing import market from Low Cost Countries is</a:t>
                      </a:r>
                      <a:r>
                        <a:rPr lang="en-US" sz="900" kern="1200" baseline="0" dirty="0" smtClean="0">
                          <a:solidFill>
                            <a:schemeClr val="dk1"/>
                          </a:solidFill>
                          <a:latin typeface="+mn-lt"/>
                          <a:ea typeface="+mn-ea"/>
                          <a:cs typeface="+mn-cs"/>
                        </a:rPr>
                        <a:t> increasing buyer power</a:t>
                      </a:r>
                      <a:endParaRPr lang="en-GB" sz="900" dirty="0"/>
                    </a:p>
                  </a:txBody>
                  <a:tcP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5613">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900" b="1" kern="1200" baseline="0" dirty="0" smtClean="0">
                          <a:solidFill>
                            <a:schemeClr val="dk1"/>
                          </a:solidFill>
                          <a:latin typeface="+mn-lt"/>
                          <a:ea typeface="+mn-ea"/>
                          <a:cs typeface="+mn-cs"/>
                        </a:rPr>
                        <a:t>4. Entrance Barriers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486653">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0" kern="1200" baseline="0" dirty="0" smtClean="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5725" indent="-85725" algn="l" defTabSz="914400" rtl="0" eaLnBrk="0" latinLnBrk="0" hangingPunct="0">
                        <a:lnSpc>
                          <a:spcPct val="80000"/>
                        </a:lnSpc>
                        <a:spcBef>
                          <a:spcPts val="0"/>
                        </a:spcBef>
                        <a:buSzTx/>
                        <a:buFontTx/>
                        <a:buChar char="•"/>
                      </a:pPr>
                      <a:r>
                        <a:rPr lang="en-US" sz="900" kern="1200" dirty="0" smtClean="0">
                          <a:solidFill>
                            <a:schemeClr val="dk1"/>
                          </a:solidFill>
                          <a:latin typeface="+mn-lt"/>
                          <a:ea typeface="+mn-ea"/>
                          <a:cs typeface="+mn-cs"/>
                        </a:rPr>
                        <a:t>High capital requirements &amp; need for superior technical expertise.</a:t>
                      </a:r>
                    </a:p>
                    <a:p>
                      <a:pPr marL="85725" indent="-85725" algn="l" defTabSz="914400" rtl="0" eaLnBrk="0" latinLnBrk="0" hangingPunct="0">
                        <a:lnSpc>
                          <a:spcPct val="80000"/>
                        </a:lnSpc>
                        <a:spcBef>
                          <a:spcPts val="0"/>
                        </a:spcBef>
                        <a:buSzTx/>
                        <a:buFontTx/>
                        <a:buChar char="•"/>
                      </a:pPr>
                      <a:r>
                        <a:rPr lang="en-US" sz="900" kern="1200" dirty="0" smtClean="0">
                          <a:solidFill>
                            <a:schemeClr val="dk1"/>
                          </a:solidFill>
                          <a:latin typeface="+mn-lt"/>
                          <a:ea typeface="+mn-ea"/>
                          <a:cs typeface="+mn-cs"/>
                        </a:rPr>
                        <a:t>High economies of scale required to gain a consistent</a:t>
                      </a:r>
                      <a:r>
                        <a:rPr lang="en-US" sz="900" kern="1200" baseline="0" dirty="0" smtClean="0">
                          <a:solidFill>
                            <a:schemeClr val="dk1"/>
                          </a:solidFill>
                          <a:latin typeface="+mn-lt"/>
                          <a:ea typeface="+mn-ea"/>
                          <a:cs typeface="+mn-cs"/>
                        </a:rPr>
                        <a:t> profit margin</a:t>
                      </a:r>
                      <a:endParaRPr lang="en-US" sz="900" kern="1200" dirty="0" smtClean="0">
                        <a:solidFill>
                          <a:schemeClr val="dk1"/>
                        </a:solidFill>
                        <a:latin typeface="+mn-lt"/>
                        <a:ea typeface="+mn-ea"/>
                        <a:cs typeface="+mn-cs"/>
                      </a:endParaRPr>
                    </a:p>
                    <a:p>
                      <a:pPr marL="85725" indent="-85725" algn="l" defTabSz="914400" rtl="0" eaLnBrk="0" latinLnBrk="0" hangingPunct="0">
                        <a:lnSpc>
                          <a:spcPct val="80000"/>
                        </a:lnSpc>
                        <a:spcBef>
                          <a:spcPts val="0"/>
                        </a:spcBef>
                        <a:buSzTx/>
                        <a:buFontTx/>
                        <a:buChar char="•"/>
                      </a:pPr>
                      <a:r>
                        <a:rPr lang="en-US" sz="900" kern="1200" dirty="0" smtClean="0">
                          <a:solidFill>
                            <a:schemeClr val="dk1"/>
                          </a:solidFill>
                          <a:latin typeface="+mn-lt"/>
                          <a:ea typeface="+mn-ea"/>
                          <a:cs typeface="+mn-cs"/>
                        </a:rPr>
                        <a:t>Limited access to customers of existing established players </a:t>
                      </a:r>
                    </a:p>
                    <a:p>
                      <a:pPr marL="85725" indent="-85725" algn="l" defTabSz="914400" rtl="0" eaLnBrk="0" latinLnBrk="0" hangingPunct="0">
                        <a:lnSpc>
                          <a:spcPct val="80000"/>
                        </a:lnSpc>
                        <a:spcBef>
                          <a:spcPts val="0"/>
                        </a:spcBef>
                        <a:buSzTx/>
                        <a:buFontTx/>
                        <a:buChar char="•"/>
                      </a:pPr>
                      <a:r>
                        <a:rPr lang="en-US" sz="900" kern="1200" dirty="0" smtClean="0">
                          <a:solidFill>
                            <a:schemeClr val="dk1"/>
                          </a:solidFill>
                          <a:latin typeface="+mn-lt"/>
                          <a:ea typeface="+mn-ea"/>
                          <a:cs typeface="+mn-cs"/>
                        </a:rPr>
                        <a:t>No major restrictive entry regulations</a:t>
                      </a:r>
                      <a:endParaRPr lang="en-GB" sz="900" kern="1200" dirty="0" smtClean="0">
                        <a:solidFill>
                          <a:schemeClr val="dk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45613">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900" b="1" kern="1200" baseline="0" dirty="0" smtClean="0">
                          <a:solidFill>
                            <a:schemeClr val="dk1"/>
                          </a:solidFill>
                          <a:latin typeface="+mn-lt"/>
                          <a:ea typeface="+mn-ea"/>
                          <a:cs typeface="+mn-cs"/>
                        </a:rPr>
                        <a:t>5. Supplier Power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r>
              <a:tr h="5785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endParaRPr lang="en-GB" sz="1000" b="0" kern="1200" baseline="0" dirty="0" smtClean="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5725" indent="-85725" algn="l" defTabSz="914400" rtl="0" eaLnBrk="0" latinLnBrk="0" hangingPunct="0">
                        <a:lnSpc>
                          <a:spcPct val="80000"/>
                        </a:lnSpc>
                        <a:spcBef>
                          <a:spcPts val="0"/>
                        </a:spcBef>
                        <a:buFontTx/>
                        <a:buChar char="•"/>
                      </a:pPr>
                      <a:r>
                        <a:rPr lang="en-US" sz="900" kern="1200" dirty="0" smtClean="0">
                          <a:solidFill>
                            <a:schemeClr val="dk1"/>
                          </a:solidFill>
                          <a:latin typeface="+mn-lt"/>
                          <a:ea typeface="+mn-ea"/>
                          <a:cs typeface="+mn-cs"/>
                        </a:rPr>
                        <a:t>Few medium to large sized suppliers for bearings steel, forged rings &amp; other components</a:t>
                      </a:r>
                    </a:p>
                    <a:p>
                      <a:pPr marL="85725" indent="-85725" algn="l" defTabSz="914400" rtl="0" eaLnBrk="0" latinLnBrk="0" hangingPunct="0">
                        <a:lnSpc>
                          <a:spcPct val="80000"/>
                        </a:lnSpc>
                        <a:spcBef>
                          <a:spcPts val="0"/>
                        </a:spcBef>
                        <a:buFontTx/>
                        <a:buChar char="•"/>
                      </a:pPr>
                      <a:r>
                        <a:rPr lang="en-US" sz="900" kern="1200" dirty="0" smtClean="0">
                          <a:solidFill>
                            <a:schemeClr val="dk1"/>
                          </a:solidFill>
                          <a:latin typeface="+mn-lt"/>
                          <a:ea typeface="+mn-ea"/>
                          <a:cs typeface="+mn-cs"/>
                        </a:rPr>
                        <a:t>Since pricing of components is heavily dependent on increasingly rising prices of steel, suppliers exert constant pressure for price compensation</a:t>
                      </a:r>
                    </a:p>
                  </a:txBody>
                  <a:tcP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47" name="Group 46"/>
          <p:cNvGrpSpPr/>
          <p:nvPr/>
        </p:nvGrpSpPr>
        <p:grpSpPr>
          <a:xfrm>
            <a:off x="4065588" y="2505186"/>
            <a:ext cx="836613" cy="3997371"/>
            <a:chOff x="4130675" y="2320925"/>
            <a:chExt cx="836613" cy="4132263"/>
          </a:xfrm>
        </p:grpSpPr>
        <p:grpSp>
          <p:nvGrpSpPr>
            <p:cNvPr id="48" name="Group 44"/>
            <p:cNvGrpSpPr>
              <a:grpSpLocks/>
            </p:cNvGrpSpPr>
            <p:nvPr>
              <p:custDataLst>
                <p:tags r:id="rId6"/>
              </p:custDataLst>
            </p:nvPr>
          </p:nvGrpSpPr>
          <p:grpSpPr bwMode="auto">
            <a:xfrm>
              <a:off x="4130675" y="2320925"/>
              <a:ext cx="836613" cy="442913"/>
              <a:chOff x="234920" y="3214686"/>
              <a:chExt cx="946477" cy="197735"/>
            </a:xfrm>
          </p:grpSpPr>
          <p:sp>
            <p:nvSpPr>
              <p:cNvPr id="69" name="Line 3"/>
              <p:cNvSpPr>
                <a:spLocks noChangeShapeType="1"/>
              </p:cNvSpPr>
              <p:nvPr/>
            </p:nvSpPr>
            <p:spPr bwMode="auto">
              <a:xfrm>
                <a:off x="354097" y="3250686"/>
                <a:ext cx="720000" cy="0"/>
              </a:xfrm>
              <a:prstGeom prst="line">
                <a:avLst/>
              </a:prstGeom>
              <a:noFill/>
              <a:ln w="19050">
                <a:solidFill>
                  <a:srgbClr val="000000"/>
                </a:solidFill>
                <a:round/>
                <a:headEnd type="diamond" w="sm" len="sm"/>
                <a:tailEnd type="diamond" w="sm" len="sm"/>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70" name="AutoShape 4"/>
              <p:cNvSpPr>
                <a:spLocks noChangeArrowheads="1"/>
              </p:cNvSpPr>
              <p:nvPr/>
            </p:nvSpPr>
            <p:spPr bwMode="auto">
              <a:xfrm>
                <a:off x="928100" y="3214686"/>
                <a:ext cx="72000" cy="72000"/>
              </a:xfrm>
              <a:prstGeom prst="diamond">
                <a:avLst/>
              </a:prstGeom>
              <a:solidFill>
                <a:srgbClr val="FF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71" name="Rectangle 45"/>
              <p:cNvSpPr>
                <a:spLocks noChangeArrowheads="1"/>
              </p:cNvSpPr>
              <p:nvPr/>
            </p:nvSpPr>
            <p:spPr bwMode="auto">
              <a:xfrm rot="10800000" flipH="1" flipV="1">
                <a:off x="798486" y="3315261"/>
                <a:ext cx="382911" cy="97160"/>
              </a:xfrm>
              <a:prstGeom prst="rect">
                <a:avLst/>
              </a:prstGeom>
              <a:noFill/>
              <a:ln w="8001" algn="ctr">
                <a:noFill/>
                <a:round/>
                <a:headEnd/>
                <a:tailEnd/>
              </a:ln>
            </p:spPr>
            <p:txBody>
              <a:bodyPr lIns="90000" tIns="46800" rIns="90000" bIns="46800" anchor="ctr"/>
              <a:lstStyle/>
              <a:p>
                <a:pPr algn="r" eaLnBrk="0" fontAlgn="base" hangingPunct="0">
                  <a:lnSpc>
                    <a:spcPct val="80000"/>
                  </a:lnSpc>
                  <a:spcBef>
                    <a:spcPct val="0"/>
                  </a:spcBef>
                  <a:spcAft>
                    <a:spcPct val="0"/>
                  </a:spcAft>
                </a:pPr>
                <a:r>
                  <a:rPr lang="en-GB" sz="400" b="1" dirty="0">
                    <a:solidFill>
                      <a:srgbClr val="000000"/>
                    </a:solidFill>
                    <a:latin typeface="Arial" charset="0"/>
                  </a:rPr>
                  <a:t>High</a:t>
                </a:r>
              </a:p>
            </p:txBody>
          </p:sp>
          <p:sp>
            <p:nvSpPr>
              <p:cNvPr id="72" name="Rectangle 46"/>
              <p:cNvSpPr>
                <a:spLocks noChangeArrowheads="1"/>
              </p:cNvSpPr>
              <p:nvPr/>
            </p:nvSpPr>
            <p:spPr bwMode="auto">
              <a:xfrm rot="10800000" flipH="1" flipV="1">
                <a:off x="234920" y="3315261"/>
                <a:ext cx="382911" cy="97160"/>
              </a:xfrm>
              <a:prstGeom prst="rect">
                <a:avLst/>
              </a:prstGeom>
              <a:noFill/>
              <a:ln w="8001" algn="ctr">
                <a:noFill/>
                <a:round/>
                <a:headEnd/>
                <a:tailEnd/>
              </a:ln>
            </p:spPr>
            <p:txBody>
              <a:bodyPr lIns="90000" tIns="46800" rIns="90000" bIns="46800" anchor="ctr"/>
              <a:lstStyle/>
              <a:p>
                <a:pPr eaLnBrk="0" fontAlgn="base" hangingPunct="0">
                  <a:lnSpc>
                    <a:spcPct val="80000"/>
                  </a:lnSpc>
                  <a:spcBef>
                    <a:spcPct val="0"/>
                  </a:spcBef>
                  <a:spcAft>
                    <a:spcPct val="0"/>
                  </a:spcAft>
                </a:pPr>
                <a:r>
                  <a:rPr lang="en-GB" sz="400" b="1" dirty="0">
                    <a:solidFill>
                      <a:srgbClr val="000000"/>
                    </a:solidFill>
                    <a:latin typeface="Arial" charset="0"/>
                  </a:rPr>
                  <a:t>Low</a:t>
                </a:r>
              </a:p>
            </p:txBody>
          </p:sp>
        </p:grpSp>
        <p:grpSp>
          <p:nvGrpSpPr>
            <p:cNvPr id="49" name="Group 46"/>
            <p:cNvGrpSpPr>
              <a:grpSpLocks/>
            </p:cNvGrpSpPr>
            <p:nvPr>
              <p:custDataLst>
                <p:tags r:id="rId7"/>
              </p:custDataLst>
            </p:nvPr>
          </p:nvGrpSpPr>
          <p:grpSpPr bwMode="auto">
            <a:xfrm>
              <a:off x="4130675" y="3208338"/>
              <a:ext cx="836613" cy="441325"/>
              <a:chOff x="234920" y="3929066"/>
              <a:chExt cx="946477" cy="197735"/>
            </a:xfrm>
          </p:grpSpPr>
          <p:sp>
            <p:nvSpPr>
              <p:cNvPr id="65" name="Line 3"/>
              <p:cNvSpPr>
                <a:spLocks noChangeShapeType="1"/>
              </p:cNvSpPr>
              <p:nvPr/>
            </p:nvSpPr>
            <p:spPr bwMode="auto">
              <a:xfrm>
                <a:off x="354097" y="3965066"/>
                <a:ext cx="720000" cy="0"/>
              </a:xfrm>
              <a:prstGeom prst="line">
                <a:avLst/>
              </a:prstGeom>
              <a:noFill/>
              <a:ln w="19050">
                <a:solidFill>
                  <a:srgbClr val="000000"/>
                </a:solidFill>
                <a:round/>
                <a:headEnd type="diamond" w="sm" len="sm"/>
                <a:tailEnd type="diamond" w="sm" len="sm"/>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6" name="AutoShape 4"/>
              <p:cNvSpPr>
                <a:spLocks noChangeArrowheads="1"/>
              </p:cNvSpPr>
              <p:nvPr/>
            </p:nvSpPr>
            <p:spPr bwMode="auto">
              <a:xfrm>
                <a:off x="713786" y="3929066"/>
                <a:ext cx="72000" cy="72000"/>
              </a:xfrm>
              <a:prstGeom prst="diamond">
                <a:avLst/>
              </a:prstGeom>
              <a:solidFill>
                <a:srgbClr val="FF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7" name="Rectangle 41"/>
              <p:cNvSpPr>
                <a:spLocks noChangeArrowheads="1"/>
              </p:cNvSpPr>
              <p:nvPr/>
            </p:nvSpPr>
            <p:spPr bwMode="auto">
              <a:xfrm rot="10800000" flipH="1" flipV="1">
                <a:off x="798486" y="4029641"/>
                <a:ext cx="382911" cy="97160"/>
              </a:xfrm>
              <a:prstGeom prst="rect">
                <a:avLst/>
              </a:prstGeom>
              <a:noFill/>
              <a:ln w="8001" algn="ctr">
                <a:noFill/>
                <a:round/>
                <a:headEnd/>
                <a:tailEnd/>
              </a:ln>
            </p:spPr>
            <p:txBody>
              <a:bodyPr lIns="90000" tIns="46800" rIns="90000" bIns="46800" anchor="ctr"/>
              <a:lstStyle/>
              <a:p>
                <a:pPr algn="r" eaLnBrk="0" fontAlgn="base" hangingPunct="0">
                  <a:lnSpc>
                    <a:spcPct val="80000"/>
                  </a:lnSpc>
                  <a:spcBef>
                    <a:spcPct val="0"/>
                  </a:spcBef>
                  <a:spcAft>
                    <a:spcPct val="0"/>
                  </a:spcAft>
                </a:pPr>
                <a:r>
                  <a:rPr lang="en-GB" sz="400" b="1" dirty="0">
                    <a:solidFill>
                      <a:srgbClr val="000000"/>
                    </a:solidFill>
                    <a:latin typeface="Arial" charset="0"/>
                  </a:rPr>
                  <a:t>High</a:t>
                </a:r>
              </a:p>
            </p:txBody>
          </p:sp>
          <p:sp>
            <p:nvSpPr>
              <p:cNvPr id="68" name="Rectangle 42"/>
              <p:cNvSpPr>
                <a:spLocks noChangeArrowheads="1"/>
              </p:cNvSpPr>
              <p:nvPr/>
            </p:nvSpPr>
            <p:spPr bwMode="auto">
              <a:xfrm rot="10800000" flipH="1" flipV="1">
                <a:off x="234920" y="4029641"/>
                <a:ext cx="382911" cy="97160"/>
              </a:xfrm>
              <a:prstGeom prst="rect">
                <a:avLst/>
              </a:prstGeom>
              <a:noFill/>
              <a:ln w="8001" algn="ctr">
                <a:noFill/>
                <a:round/>
                <a:headEnd/>
                <a:tailEnd/>
              </a:ln>
            </p:spPr>
            <p:txBody>
              <a:bodyPr lIns="90000" tIns="46800" rIns="90000" bIns="46800" anchor="ctr"/>
              <a:lstStyle/>
              <a:p>
                <a:pPr eaLnBrk="0" fontAlgn="base" hangingPunct="0">
                  <a:lnSpc>
                    <a:spcPct val="80000"/>
                  </a:lnSpc>
                  <a:spcBef>
                    <a:spcPct val="0"/>
                  </a:spcBef>
                  <a:spcAft>
                    <a:spcPct val="0"/>
                  </a:spcAft>
                </a:pPr>
                <a:r>
                  <a:rPr lang="en-GB" sz="400" b="1" dirty="0">
                    <a:solidFill>
                      <a:srgbClr val="000000"/>
                    </a:solidFill>
                    <a:latin typeface="Arial" charset="0"/>
                  </a:rPr>
                  <a:t>Low</a:t>
                </a:r>
              </a:p>
            </p:txBody>
          </p:sp>
        </p:grpSp>
        <p:grpSp>
          <p:nvGrpSpPr>
            <p:cNvPr id="50" name="Group 47"/>
            <p:cNvGrpSpPr>
              <a:grpSpLocks/>
            </p:cNvGrpSpPr>
            <p:nvPr>
              <p:custDataLst>
                <p:tags r:id="rId8"/>
              </p:custDataLst>
            </p:nvPr>
          </p:nvGrpSpPr>
          <p:grpSpPr bwMode="auto">
            <a:xfrm>
              <a:off x="4130675" y="4124325"/>
              <a:ext cx="836613" cy="442913"/>
              <a:chOff x="234920" y="4572008"/>
              <a:chExt cx="946477" cy="197735"/>
            </a:xfrm>
          </p:grpSpPr>
          <p:sp>
            <p:nvSpPr>
              <p:cNvPr id="61" name="Line 3"/>
              <p:cNvSpPr>
                <a:spLocks noChangeShapeType="1"/>
              </p:cNvSpPr>
              <p:nvPr/>
            </p:nvSpPr>
            <p:spPr bwMode="auto">
              <a:xfrm>
                <a:off x="354097" y="4608008"/>
                <a:ext cx="720000" cy="0"/>
              </a:xfrm>
              <a:prstGeom prst="line">
                <a:avLst/>
              </a:prstGeom>
              <a:noFill/>
              <a:ln w="19050">
                <a:solidFill>
                  <a:srgbClr val="000000"/>
                </a:solidFill>
                <a:round/>
                <a:headEnd type="diamond" w="sm" len="sm"/>
                <a:tailEnd type="diamond" w="sm" len="sm"/>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2" name="AutoShape 4"/>
              <p:cNvSpPr>
                <a:spLocks noChangeArrowheads="1"/>
              </p:cNvSpPr>
              <p:nvPr/>
            </p:nvSpPr>
            <p:spPr bwMode="auto">
              <a:xfrm>
                <a:off x="714348" y="4572008"/>
                <a:ext cx="72000" cy="72000"/>
              </a:xfrm>
              <a:prstGeom prst="diamond">
                <a:avLst/>
              </a:prstGeom>
              <a:solidFill>
                <a:srgbClr val="FF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63" name="Rectangle 37"/>
              <p:cNvSpPr>
                <a:spLocks noChangeArrowheads="1"/>
              </p:cNvSpPr>
              <p:nvPr/>
            </p:nvSpPr>
            <p:spPr bwMode="auto">
              <a:xfrm rot="10800000" flipH="1" flipV="1">
                <a:off x="798486" y="4672583"/>
                <a:ext cx="382911" cy="97160"/>
              </a:xfrm>
              <a:prstGeom prst="rect">
                <a:avLst/>
              </a:prstGeom>
              <a:noFill/>
              <a:ln w="8001" algn="ctr">
                <a:noFill/>
                <a:round/>
                <a:headEnd/>
                <a:tailEnd/>
              </a:ln>
            </p:spPr>
            <p:txBody>
              <a:bodyPr lIns="90000" tIns="46800" rIns="90000" bIns="46800" anchor="ctr"/>
              <a:lstStyle/>
              <a:p>
                <a:pPr algn="r" eaLnBrk="0" fontAlgn="base" hangingPunct="0">
                  <a:lnSpc>
                    <a:spcPct val="80000"/>
                  </a:lnSpc>
                  <a:spcBef>
                    <a:spcPct val="0"/>
                  </a:spcBef>
                  <a:spcAft>
                    <a:spcPct val="0"/>
                  </a:spcAft>
                </a:pPr>
                <a:r>
                  <a:rPr lang="en-GB" sz="400" b="1" dirty="0">
                    <a:solidFill>
                      <a:srgbClr val="000000"/>
                    </a:solidFill>
                    <a:latin typeface="Arial" charset="0"/>
                  </a:rPr>
                  <a:t>High</a:t>
                </a:r>
              </a:p>
            </p:txBody>
          </p:sp>
          <p:sp>
            <p:nvSpPr>
              <p:cNvPr id="64" name="Rectangle 38"/>
              <p:cNvSpPr>
                <a:spLocks noChangeArrowheads="1"/>
              </p:cNvSpPr>
              <p:nvPr/>
            </p:nvSpPr>
            <p:spPr bwMode="auto">
              <a:xfrm rot="10800000" flipH="1" flipV="1">
                <a:off x="234920" y="4672583"/>
                <a:ext cx="382911" cy="97160"/>
              </a:xfrm>
              <a:prstGeom prst="rect">
                <a:avLst/>
              </a:prstGeom>
              <a:noFill/>
              <a:ln w="8001" algn="ctr">
                <a:noFill/>
                <a:round/>
                <a:headEnd/>
                <a:tailEnd/>
              </a:ln>
            </p:spPr>
            <p:txBody>
              <a:bodyPr lIns="90000" tIns="46800" rIns="90000" bIns="46800" anchor="ctr"/>
              <a:lstStyle/>
              <a:p>
                <a:pPr eaLnBrk="0" fontAlgn="base" hangingPunct="0">
                  <a:lnSpc>
                    <a:spcPct val="80000"/>
                  </a:lnSpc>
                  <a:spcBef>
                    <a:spcPct val="0"/>
                  </a:spcBef>
                  <a:spcAft>
                    <a:spcPct val="0"/>
                  </a:spcAft>
                </a:pPr>
                <a:r>
                  <a:rPr lang="en-GB" sz="400" b="1" dirty="0">
                    <a:solidFill>
                      <a:srgbClr val="000000"/>
                    </a:solidFill>
                    <a:latin typeface="Arial" charset="0"/>
                  </a:rPr>
                  <a:t>Low</a:t>
                </a:r>
              </a:p>
            </p:txBody>
          </p:sp>
        </p:grpSp>
        <p:grpSp>
          <p:nvGrpSpPr>
            <p:cNvPr id="51" name="Group 48"/>
            <p:cNvGrpSpPr>
              <a:grpSpLocks/>
            </p:cNvGrpSpPr>
            <p:nvPr>
              <p:custDataLst>
                <p:tags r:id="rId9"/>
              </p:custDataLst>
            </p:nvPr>
          </p:nvGrpSpPr>
          <p:grpSpPr bwMode="auto">
            <a:xfrm>
              <a:off x="4130675" y="5213350"/>
              <a:ext cx="836613" cy="441325"/>
              <a:chOff x="234920" y="5286388"/>
              <a:chExt cx="946477" cy="197735"/>
            </a:xfrm>
          </p:grpSpPr>
          <p:sp>
            <p:nvSpPr>
              <p:cNvPr id="57" name="Line 3"/>
              <p:cNvSpPr>
                <a:spLocks noChangeShapeType="1"/>
              </p:cNvSpPr>
              <p:nvPr/>
            </p:nvSpPr>
            <p:spPr bwMode="auto">
              <a:xfrm>
                <a:off x="354097" y="5322388"/>
                <a:ext cx="720000" cy="0"/>
              </a:xfrm>
              <a:prstGeom prst="line">
                <a:avLst/>
              </a:prstGeom>
              <a:noFill/>
              <a:ln w="19050">
                <a:solidFill>
                  <a:srgbClr val="000000"/>
                </a:solidFill>
                <a:round/>
                <a:headEnd type="diamond" w="sm" len="sm"/>
                <a:tailEnd type="diamond" w="sm" len="sm"/>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58" name="AutoShape 4"/>
              <p:cNvSpPr>
                <a:spLocks noChangeArrowheads="1"/>
              </p:cNvSpPr>
              <p:nvPr/>
            </p:nvSpPr>
            <p:spPr bwMode="auto">
              <a:xfrm>
                <a:off x="928100" y="5286388"/>
                <a:ext cx="72000" cy="72000"/>
              </a:xfrm>
              <a:prstGeom prst="diamond">
                <a:avLst/>
              </a:prstGeom>
              <a:solidFill>
                <a:srgbClr val="FF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59" name="Rectangle 33"/>
              <p:cNvSpPr>
                <a:spLocks noChangeArrowheads="1"/>
              </p:cNvSpPr>
              <p:nvPr/>
            </p:nvSpPr>
            <p:spPr bwMode="auto">
              <a:xfrm rot="10800000" flipH="1" flipV="1">
                <a:off x="798486" y="5386963"/>
                <a:ext cx="382911" cy="97160"/>
              </a:xfrm>
              <a:prstGeom prst="rect">
                <a:avLst/>
              </a:prstGeom>
              <a:noFill/>
              <a:ln w="8001" algn="ctr">
                <a:noFill/>
                <a:round/>
                <a:headEnd/>
                <a:tailEnd/>
              </a:ln>
            </p:spPr>
            <p:txBody>
              <a:bodyPr lIns="90000" tIns="46800" rIns="90000" bIns="46800" anchor="ctr"/>
              <a:lstStyle/>
              <a:p>
                <a:pPr algn="r" eaLnBrk="0" fontAlgn="base" hangingPunct="0">
                  <a:lnSpc>
                    <a:spcPct val="80000"/>
                  </a:lnSpc>
                  <a:spcBef>
                    <a:spcPct val="0"/>
                  </a:spcBef>
                  <a:spcAft>
                    <a:spcPct val="0"/>
                  </a:spcAft>
                </a:pPr>
                <a:r>
                  <a:rPr lang="en-GB" sz="400" b="1" dirty="0">
                    <a:solidFill>
                      <a:srgbClr val="000000"/>
                    </a:solidFill>
                    <a:latin typeface="Arial" charset="0"/>
                  </a:rPr>
                  <a:t>High</a:t>
                </a:r>
              </a:p>
            </p:txBody>
          </p:sp>
          <p:sp>
            <p:nvSpPr>
              <p:cNvPr id="60" name="Rectangle 34"/>
              <p:cNvSpPr>
                <a:spLocks noChangeArrowheads="1"/>
              </p:cNvSpPr>
              <p:nvPr/>
            </p:nvSpPr>
            <p:spPr bwMode="auto">
              <a:xfrm rot="10800000" flipH="1" flipV="1">
                <a:off x="234920" y="5386963"/>
                <a:ext cx="382911" cy="97160"/>
              </a:xfrm>
              <a:prstGeom prst="rect">
                <a:avLst/>
              </a:prstGeom>
              <a:noFill/>
              <a:ln w="8001" algn="ctr">
                <a:noFill/>
                <a:round/>
                <a:headEnd/>
                <a:tailEnd/>
              </a:ln>
            </p:spPr>
            <p:txBody>
              <a:bodyPr lIns="90000" tIns="46800" rIns="90000" bIns="46800" anchor="ctr"/>
              <a:lstStyle/>
              <a:p>
                <a:pPr eaLnBrk="0" fontAlgn="base" hangingPunct="0">
                  <a:lnSpc>
                    <a:spcPct val="80000"/>
                  </a:lnSpc>
                  <a:spcBef>
                    <a:spcPct val="0"/>
                  </a:spcBef>
                  <a:spcAft>
                    <a:spcPct val="0"/>
                  </a:spcAft>
                </a:pPr>
                <a:r>
                  <a:rPr lang="en-GB" sz="400" b="1" dirty="0">
                    <a:solidFill>
                      <a:srgbClr val="000000"/>
                    </a:solidFill>
                    <a:latin typeface="Arial" charset="0"/>
                  </a:rPr>
                  <a:t>Low</a:t>
                </a:r>
              </a:p>
            </p:txBody>
          </p:sp>
        </p:grpSp>
        <p:grpSp>
          <p:nvGrpSpPr>
            <p:cNvPr id="52" name="Group 49"/>
            <p:cNvGrpSpPr>
              <a:grpSpLocks/>
            </p:cNvGrpSpPr>
            <p:nvPr>
              <p:custDataLst>
                <p:tags r:id="rId10"/>
              </p:custDataLst>
            </p:nvPr>
          </p:nvGrpSpPr>
          <p:grpSpPr bwMode="auto">
            <a:xfrm>
              <a:off x="4130675" y="6010275"/>
              <a:ext cx="836613" cy="442913"/>
              <a:chOff x="234920" y="5929330"/>
              <a:chExt cx="946477" cy="197735"/>
            </a:xfrm>
          </p:grpSpPr>
          <p:sp>
            <p:nvSpPr>
              <p:cNvPr id="53" name="Line 3"/>
              <p:cNvSpPr>
                <a:spLocks noChangeShapeType="1"/>
              </p:cNvSpPr>
              <p:nvPr/>
            </p:nvSpPr>
            <p:spPr bwMode="auto">
              <a:xfrm>
                <a:off x="354097" y="5965330"/>
                <a:ext cx="720000" cy="0"/>
              </a:xfrm>
              <a:prstGeom prst="line">
                <a:avLst/>
              </a:prstGeom>
              <a:noFill/>
              <a:ln w="19050">
                <a:solidFill>
                  <a:srgbClr val="000000"/>
                </a:solidFill>
                <a:round/>
                <a:headEnd type="diamond" w="sm" len="sm"/>
                <a:tailEnd type="diamond" w="sm" len="sm"/>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54" name="AutoShape 4"/>
              <p:cNvSpPr>
                <a:spLocks noChangeArrowheads="1"/>
              </p:cNvSpPr>
              <p:nvPr/>
            </p:nvSpPr>
            <p:spPr bwMode="auto">
              <a:xfrm>
                <a:off x="642348" y="5929330"/>
                <a:ext cx="72000" cy="72000"/>
              </a:xfrm>
              <a:prstGeom prst="diamond">
                <a:avLst/>
              </a:prstGeom>
              <a:solidFill>
                <a:srgbClr val="FF0000"/>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55" name="Rectangle 29"/>
              <p:cNvSpPr>
                <a:spLocks noChangeArrowheads="1"/>
              </p:cNvSpPr>
              <p:nvPr/>
            </p:nvSpPr>
            <p:spPr bwMode="auto">
              <a:xfrm rot="10800000" flipH="1" flipV="1">
                <a:off x="798486" y="6029905"/>
                <a:ext cx="382911" cy="97160"/>
              </a:xfrm>
              <a:prstGeom prst="rect">
                <a:avLst/>
              </a:prstGeom>
              <a:noFill/>
              <a:ln w="8001" algn="ctr">
                <a:noFill/>
                <a:round/>
                <a:headEnd/>
                <a:tailEnd/>
              </a:ln>
            </p:spPr>
            <p:txBody>
              <a:bodyPr lIns="90000" tIns="46800" rIns="90000" bIns="46800" anchor="ctr"/>
              <a:lstStyle/>
              <a:p>
                <a:pPr algn="r" eaLnBrk="0" fontAlgn="base" hangingPunct="0">
                  <a:lnSpc>
                    <a:spcPct val="80000"/>
                  </a:lnSpc>
                  <a:spcBef>
                    <a:spcPct val="0"/>
                  </a:spcBef>
                  <a:spcAft>
                    <a:spcPct val="0"/>
                  </a:spcAft>
                </a:pPr>
                <a:r>
                  <a:rPr lang="en-GB" sz="400" b="1" dirty="0">
                    <a:solidFill>
                      <a:srgbClr val="000000"/>
                    </a:solidFill>
                    <a:latin typeface="Arial" charset="0"/>
                  </a:rPr>
                  <a:t>High</a:t>
                </a:r>
              </a:p>
            </p:txBody>
          </p:sp>
          <p:sp>
            <p:nvSpPr>
              <p:cNvPr id="56" name="Rectangle 30"/>
              <p:cNvSpPr>
                <a:spLocks noChangeArrowheads="1"/>
              </p:cNvSpPr>
              <p:nvPr/>
            </p:nvSpPr>
            <p:spPr bwMode="auto">
              <a:xfrm rot="10800000" flipH="1" flipV="1">
                <a:off x="234920" y="6029905"/>
                <a:ext cx="382911" cy="97160"/>
              </a:xfrm>
              <a:prstGeom prst="rect">
                <a:avLst/>
              </a:prstGeom>
              <a:noFill/>
              <a:ln w="8001" algn="ctr">
                <a:noFill/>
                <a:round/>
                <a:headEnd/>
                <a:tailEnd/>
              </a:ln>
            </p:spPr>
            <p:txBody>
              <a:bodyPr lIns="90000" tIns="46800" rIns="90000" bIns="46800" anchor="ctr"/>
              <a:lstStyle/>
              <a:p>
                <a:pPr eaLnBrk="0" fontAlgn="base" hangingPunct="0">
                  <a:lnSpc>
                    <a:spcPct val="80000"/>
                  </a:lnSpc>
                  <a:spcBef>
                    <a:spcPct val="0"/>
                  </a:spcBef>
                  <a:spcAft>
                    <a:spcPct val="0"/>
                  </a:spcAft>
                </a:pPr>
                <a:r>
                  <a:rPr lang="en-GB" sz="400" b="1" dirty="0">
                    <a:solidFill>
                      <a:srgbClr val="000000"/>
                    </a:solidFill>
                    <a:latin typeface="Arial" charset="0"/>
                  </a:rPr>
                  <a:t>Low</a:t>
                </a:r>
              </a:p>
            </p:txBody>
          </p:sp>
        </p:grpSp>
      </p:grpSp>
    </p:spTree>
    <p:extLst>
      <p:ext uri="{BB962C8B-B14F-4D97-AF65-F5344CB8AC3E}">
        <p14:creationId xmlns:p14="http://schemas.microsoft.com/office/powerpoint/2010/main" xmlns="" val="987928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197669365"/>
              </p:ext>
            </p:extLst>
          </p:nvPr>
        </p:nvGraphicFramePr>
        <p:xfrm>
          <a:off x="1588" y="1588"/>
          <a:ext cx="1587" cy="1587"/>
        </p:xfrm>
        <a:graphic>
          <a:graphicData uri="http://schemas.openxmlformats.org/presentationml/2006/ole">
            <p:oleObj spid="_x0000_s54349" name="think-cell Slide" r:id="rId7"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26</a:t>
            </a:fld>
            <a:endParaRPr lang="en-US" dirty="0"/>
          </a:p>
        </p:txBody>
      </p:sp>
      <p:sp>
        <p:nvSpPr>
          <p:cNvPr id="4" name="Title 3"/>
          <p:cNvSpPr>
            <a:spLocks noGrp="1"/>
          </p:cNvSpPr>
          <p:nvPr>
            <p:ph type="title"/>
          </p:nvPr>
        </p:nvSpPr>
        <p:spPr/>
        <p:txBody>
          <a:bodyPr/>
          <a:lstStyle/>
          <a:p>
            <a:r>
              <a:rPr lang="en-GB" dirty="0"/>
              <a:t>Determining Key Trends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To determine the industry trends we can apply the principles of the Trend </a:t>
            </a:r>
            <a:r>
              <a:rPr lang="en-US" dirty="0" smtClean="0"/>
              <a:t>Matrix.</a:t>
            </a:r>
            <a:endParaRPr lang="en-US" dirty="0"/>
          </a:p>
        </p:txBody>
      </p:sp>
      <p:sp>
        <p:nvSpPr>
          <p:cNvPr id="20" name="Rectangle 19"/>
          <p:cNvSpPr/>
          <p:nvPr>
            <p:custDataLst>
              <p:tags r:id="rId2"/>
            </p:custDataLst>
          </p:nvPr>
        </p:nvSpPr>
        <p:spPr bwMode="auto">
          <a:xfrm>
            <a:off x="539750" y="1743075"/>
            <a:ext cx="2519363" cy="2147887"/>
          </a:xfrm>
          <a:prstGeom prst="rect">
            <a:avLst/>
          </a:prstGeom>
          <a:solidFill>
            <a:srgbClr val="FFFFFF"/>
          </a:solidFill>
          <a:ln w="9525">
            <a:solidFill>
              <a:srgbClr val="FFFFFF">
                <a:lumMod val="75000"/>
              </a:srgbClr>
            </a:solidFill>
            <a:prstDash val="lgDash"/>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21" name="Rectangle 20"/>
          <p:cNvSpPr/>
          <p:nvPr>
            <p:custDataLst>
              <p:tags r:id="rId3"/>
            </p:custDataLst>
          </p:nvPr>
        </p:nvSpPr>
        <p:spPr bwMode="auto">
          <a:xfrm>
            <a:off x="468313" y="4259262"/>
            <a:ext cx="6048375" cy="2160588"/>
          </a:xfrm>
          <a:prstGeom prst="rect">
            <a:avLst/>
          </a:prstGeom>
          <a:noFill/>
          <a:ln w="9525">
            <a:noFill/>
            <a:prstDash val="solid"/>
            <a:round/>
            <a:headEnd type="none" w="sm" len="sm"/>
            <a:tailEnd type="none" w="sm" len="sm"/>
          </a:ln>
          <a:effectLst/>
        </p:spPr>
        <p:txBody>
          <a:bodyPr/>
          <a:lstStyle/>
          <a:p>
            <a:pPr eaLnBrk="0" fontAlgn="base" hangingPunct="0">
              <a:lnSpc>
                <a:spcPct val="80000"/>
              </a:lnSpc>
              <a:spcBef>
                <a:spcPct val="0"/>
              </a:spcBef>
              <a:spcAft>
                <a:spcPts val="600"/>
              </a:spcAft>
              <a:defRPr/>
            </a:pPr>
            <a:r>
              <a:rPr lang="en-US" sz="1400" b="1" dirty="0">
                <a:solidFill>
                  <a:srgbClr val="000000"/>
                </a:solidFill>
                <a:latin typeface="Arial" charset="0"/>
                <a:cs typeface="Arial" charset="0"/>
              </a:rPr>
              <a:t>Determining Trends</a:t>
            </a:r>
            <a:endParaRPr lang="en-US" sz="1200" b="1" dirty="0">
              <a:solidFill>
                <a:srgbClr val="000000"/>
              </a:solidFill>
              <a:latin typeface="Arial" charset="0"/>
              <a:cs typeface="Arial" charset="0"/>
            </a:endParaRPr>
          </a:p>
          <a:p>
            <a:pPr marL="177800" eaLnBrk="0" fontAlgn="base" hangingPunct="0">
              <a:lnSpc>
                <a:spcPct val="80000"/>
              </a:lnSpc>
              <a:spcBef>
                <a:spcPct val="0"/>
              </a:spcBef>
              <a:spcAft>
                <a:spcPts val="600"/>
              </a:spcAft>
              <a:defRPr/>
            </a:pPr>
            <a:r>
              <a:rPr lang="en-US" sz="1200" b="1" dirty="0">
                <a:solidFill>
                  <a:srgbClr val="000000"/>
                </a:solidFill>
                <a:latin typeface="Arial" charset="0"/>
                <a:cs typeface="Arial" charset="0"/>
              </a:rPr>
              <a:t>Fragmented Market? </a:t>
            </a:r>
            <a:r>
              <a:rPr lang="en-US" sz="1200" b="1" i="1" dirty="0">
                <a:solidFill>
                  <a:srgbClr val="000000"/>
                </a:solidFill>
                <a:latin typeface="Arial" charset="0"/>
                <a:cs typeface="Arial" charset="0"/>
              </a:rPr>
              <a:t>No. Only markets in China and India are fragmented, the wider market is relatively consolidated </a:t>
            </a:r>
            <a:endParaRPr lang="en-US" sz="1200" b="1" dirty="0">
              <a:solidFill>
                <a:srgbClr val="000000"/>
              </a:solidFill>
              <a:latin typeface="Arial" charset="0"/>
              <a:cs typeface="Arial" charset="0"/>
            </a:endParaRPr>
          </a:p>
          <a:p>
            <a:pPr marL="177800" eaLnBrk="0" fontAlgn="base" hangingPunct="0">
              <a:lnSpc>
                <a:spcPct val="80000"/>
              </a:lnSpc>
              <a:spcBef>
                <a:spcPct val="0"/>
              </a:spcBef>
              <a:spcAft>
                <a:spcPts val="600"/>
              </a:spcAft>
              <a:defRPr/>
            </a:pPr>
            <a:r>
              <a:rPr lang="en-US" sz="1200" b="1" dirty="0">
                <a:solidFill>
                  <a:srgbClr val="000000"/>
                </a:solidFill>
                <a:latin typeface="Arial" charset="0"/>
                <a:cs typeface="Arial" charset="0"/>
              </a:rPr>
              <a:t>Specialty Market? </a:t>
            </a:r>
            <a:r>
              <a:rPr lang="en-US" sz="1200" b="1" i="1" dirty="0">
                <a:solidFill>
                  <a:srgbClr val="000000"/>
                </a:solidFill>
                <a:latin typeface="Arial" charset="0"/>
                <a:cs typeface="Arial" charset="0"/>
              </a:rPr>
              <a:t>No. Key players can cater to all areas of the Bearings Market</a:t>
            </a:r>
            <a:endParaRPr lang="en-US" sz="1200" b="1" dirty="0">
              <a:solidFill>
                <a:srgbClr val="000000"/>
              </a:solidFill>
              <a:latin typeface="Arial" charset="0"/>
              <a:cs typeface="Arial" charset="0"/>
            </a:endParaRPr>
          </a:p>
          <a:p>
            <a:pPr marL="177800" eaLnBrk="0" fontAlgn="base" hangingPunct="0">
              <a:lnSpc>
                <a:spcPct val="80000"/>
              </a:lnSpc>
              <a:spcBef>
                <a:spcPct val="0"/>
              </a:spcBef>
              <a:spcAft>
                <a:spcPts val="600"/>
              </a:spcAft>
              <a:defRPr/>
            </a:pPr>
            <a:r>
              <a:rPr lang="en-US" sz="1200" b="1" dirty="0">
                <a:solidFill>
                  <a:srgbClr val="000000"/>
                </a:solidFill>
                <a:latin typeface="Arial" charset="0"/>
                <a:cs typeface="Arial" charset="0"/>
              </a:rPr>
              <a:t>Stalemate Market? </a:t>
            </a:r>
            <a:r>
              <a:rPr lang="en-US" sz="1200" b="1" i="1" dirty="0">
                <a:solidFill>
                  <a:srgbClr val="000000"/>
                </a:solidFill>
                <a:latin typeface="Arial" charset="0"/>
                <a:cs typeface="Arial" charset="0"/>
              </a:rPr>
              <a:t>No. There are a small number of large players with a significant advantage over smaller companies and consistent sales</a:t>
            </a:r>
            <a:endParaRPr lang="en-US" sz="1200" b="1" dirty="0">
              <a:solidFill>
                <a:srgbClr val="000000"/>
              </a:solidFill>
              <a:latin typeface="Arial" charset="0"/>
              <a:cs typeface="Arial" charset="0"/>
            </a:endParaRPr>
          </a:p>
          <a:p>
            <a:pPr marL="177800" eaLnBrk="0" fontAlgn="base" hangingPunct="0">
              <a:lnSpc>
                <a:spcPct val="80000"/>
              </a:lnSpc>
              <a:spcBef>
                <a:spcPct val="0"/>
              </a:spcBef>
              <a:spcAft>
                <a:spcPts val="600"/>
              </a:spcAft>
              <a:defRPr/>
            </a:pPr>
            <a:r>
              <a:rPr lang="en-US" sz="1200" b="1" dirty="0">
                <a:solidFill>
                  <a:srgbClr val="000000"/>
                </a:solidFill>
                <a:latin typeface="Arial" charset="0"/>
                <a:cs typeface="Arial" charset="0"/>
              </a:rPr>
              <a:t>Scale Market? </a:t>
            </a:r>
            <a:r>
              <a:rPr lang="en-US" sz="1200" b="1" i="1" dirty="0">
                <a:solidFill>
                  <a:srgbClr val="000000"/>
                </a:solidFill>
                <a:latin typeface="Arial" charset="0"/>
                <a:cs typeface="Arial" charset="0"/>
              </a:rPr>
              <a:t>Yes. The few successful companies in the industry hold a significant advantage over the group and are very profitable</a:t>
            </a:r>
            <a:endParaRPr lang="en-US" sz="1200" b="1"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US" sz="1200" b="1"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US" sz="1200" b="1" dirty="0">
              <a:solidFill>
                <a:srgbClr val="000000"/>
              </a:solidFill>
              <a:latin typeface="Arial" charset="0"/>
              <a:cs typeface="Arial" charset="0"/>
            </a:endParaRPr>
          </a:p>
          <a:p>
            <a:pPr marL="355600" indent="-177800" eaLnBrk="0" fontAlgn="base" hangingPunct="0">
              <a:lnSpc>
                <a:spcPct val="80000"/>
              </a:lnSpc>
              <a:spcBef>
                <a:spcPct val="0"/>
              </a:spcBef>
              <a:spcAft>
                <a:spcPct val="0"/>
              </a:spcAft>
              <a:buFont typeface="Arial" pitchFamily="34" charset="0"/>
              <a:buChar char="•"/>
              <a:defRPr/>
            </a:pPr>
            <a:endParaRPr lang="en-US" sz="1200" b="1"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US" sz="1200" b="1" dirty="0">
              <a:solidFill>
                <a:srgbClr val="000000"/>
              </a:solidFill>
              <a:latin typeface="Arial" charset="0"/>
              <a:cs typeface="Arial" charset="0"/>
            </a:endParaRPr>
          </a:p>
        </p:txBody>
      </p:sp>
      <p:pic>
        <p:nvPicPr>
          <p:cNvPr id="22" name="Picture 5"/>
          <p:cNvPicPr>
            <a:picLocks noChangeAspect="1" noChangeArrowheads="1"/>
          </p:cNvPicPr>
          <p:nvPr>
            <p:custDataLst>
              <p:tags r:id="rId4"/>
            </p:custDataLst>
          </p:nvPr>
        </p:nvPicPr>
        <p:blipFill>
          <a:blip r:embed="rId8" cstate="print"/>
          <a:srcRect/>
          <a:stretch>
            <a:fillRect/>
          </a:stretch>
        </p:blipFill>
        <p:spPr bwMode="auto">
          <a:xfrm>
            <a:off x="623888" y="1979612"/>
            <a:ext cx="2335212" cy="1770063"/>
          </a:xfrm>
          <a:prstGeom prst="rect">
            <a:avLst/>
          </a:prstGeom>
          <a:noFill/>
          <a:ln w="9525">
            <a:noFill/>
            <a:miter lim="800000"/>
            <a:headEnd/>
            <a:tailEnd/>
          </a:ln>
        </p:spPr>
      </p:pic>
      <p:sp>
        <p:nvSpPr>
          <p:cNvPr id="23" name="Rectangle 22"/>
          <p:cNvSpPr/>
          <p:nvPr>
            <p:custDataLst>
              <p:tags r:id="rId5"/>
            </p:custDataLst>
          </p:nvPr>
        </p:nvSpPr>
        <p:spPr bwMode="auto">
          <a:xfrm>
            <a:off x="587375" y="1773237"/>
            <a:ext cx="2303463" cy="215900"/>
          </a:xfrm>
          <a:prstGeom prst="rect">
            <a:avLst/>
          </a:prstGeom>
          <a:solidFill>
            <a:srgbClr val="FFFFFF"/>
          </a:solidFill>
          <a:ln w="9525">
            <a:noFill/>
            <a:prstDash val="lgDash"/>
            <a:round/>
            <a:headEnd type="none" w="sm" len="sm"/>
            <a:tailEnd type="none" w="sm" len="sm"/>
          </a:ln>
          <a:effectLst/>
        </p:spPr>
        <p:txBody>
          <a:bodyPr/>
          <a:lstStyle/>
          <a:p>
            <a:pPr marL="180975" marR="0" lvl="0" indent="-95250" algn="ctr" defTabSz="914400" eaLnBrk="0" fontAlgn="base" latinLnBrk="0" hangingPunct="0">
              <a:lnSpc>
                <a:spcPct val="80000"/>
              </a:lnSpc>
              <a:spcBef>
                <a:spcPct val="0"/>
              </a:spcBef>
              <a:spcAft>
                <a:spcPts val="600"/>
              </a:spcAft>
              <a:buClrTx/>
              <a:buSzTx/>
              <a:buFontTx/>
              <a:buNone/>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Industry Structure</a:t>
            </a:r>
          </a:p>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a:ln>
                <a:noFill/>
              </a:ln>
              <a:solidFill>
                <a:srgbClr val="000000"/>
              </a:solidFill>
              <a:effectLst/>
              <a:uLnTx/>
              <a:uFillTx/>
              <a:latin typeface="Arial" charset="0"/>
              <a:cs typeface="Arial" charset="0"/>
            </a:endParaRPr>
          </a:p>
        </p:txBody>
      </p:sp>
      <p:sp>
        <p:nvSpPr>
          <p:cNvPr id="24" name="Rectangle 21"/>
          <p:cNvSpPr>
            <a:spLocks noChangeArrowheads="1"/>
          </p:cNvSpPr>
          <p:nvPr/>
        </p:nvSpPr>
        <p:spPr bwMode="auto">
          <a:xfrm>
            <a:off x="1827213" y="2268537"/>
            <a:ext cx="1089025" cy="406400"/>
          </a:xfrm>
          <a:prstGeom prst="rect">
            <a:avLst/>
          </a:prstGeom>
          <a:solidFill>
            <a:srgbClr val="FFFF00">
              <a:alpha val="45882"/>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25" name="Right Arrow 23"/>
          <p:cNvSpPr>
            <a:spLocks noChangeArrowheads="1"/>
          </p:cNvSpPr>
          <p:nvPr/>
        </p:nvSpPr>
        <p:spPr bwMode="auto">
          <a:xfrm rot="683842">
            <a:off x="2938463" y="2389187"/>
            <a:ext cx="766762" cy="247650"/>
          </a:xfrm>
          <a:prstGeom prst="rightArrow">
            <a:avLst>
              <a:gd name="adj1" fmla="val 50000"/>
              <a:gd name="adj2" fmla="val 49997"/>
            </a:avLst>
          </a:prstGeom>
          <a:solidFill>
            <a:srgbClr val="00B0F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graphicFrame>
        <p:nvGraphicFramePr>
          <p:cNvPr id="26" name="Table 25"/>
          <p:cNvGraphicFramePr>
            <a:graphicFrameLocks noGrp="1"/>
          </p:cNvGraphicFramePr>
          <p:nvPr>
            <p:extLst>
              <p:ext uri="{D42A27DB-BD31-4B8C-83A1-F6EECF244321}">
                <p14:modId xmlns:p14="http://schemas.microsoft.com/office/powerpoint/2010/main" xmlns="" val="2226479376"/>
              </p:ext>
            </p:extLst>
          </p:nvPr>
        </p:nvGraphicFramePr>
        <p:xfrm>
          <a:off x="3708400" y="1524000"/>
          <a:ext cx="4968552" cy="2443480"/>
        </p:xfrm>
        <a:graphic>
          <a:graphicData uri="http://schemas.openxmlformats.org/drawingml/2006/table">
            <a:tbl>
              <a:tblPr firstRow="1" bandRow="1">
                <a:effectLst/>
              </a:tblPr>
              <a:tblGrid>
                <a:gridCol w="1252818"/>
                <a:gridCol w="1169298"/>
                <a:gridCol w="2546436"/>
              </a:tblGrid>
              <a:tr h="169663">
                <a:tc gridSpan="3">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1000" b="1" baseline="0" noProof="0" dirty="0" smtClean="0">
                          <a:solidFill>
                            <a:schemeClr val="tx1"/>
                          </a:solidFill>
                        </a:rPr>
                        <a:t>Key Trends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hMerge="1">
                  <a:txBody>
                    <a:bodyPr/>
                    <a:lstStyle/>
                    <a:p>
                      <a:endParaRPr lang="en-GB"/>
                    </a:p>
                  </a:txBody>
                  <a:tcPr/>
                </a:tc>
                <a:tc hMerge="1">
                  <a:txBody>
                    <a:bodyPr/>
                    <a:lstStyle/>
                    <a:p>
                      <a:endParaRPr lang="en-GB"/>
                    </a:p>
                  </a:txBody>
                  <a:tcPr/>
                </a:tc>
              </a:tr>
              <a:tr h="1846561">
                <a:tc gridSpan="3">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b="1" baseline="0" noProof="0" dirty="0" smtClean="0">
                          <a:solidFill>
                            <a:schemeClr val="tx1"/>
                          </a:solidFill>
                          <a:latin typeface="+mn-lt"/>
                        </a:rPr>
                        <a:t>General: </a:t>
                      </a:r>
                      <a:r>
                        <a:rPr lang="en-US" altLang="zh-CN" sz="1000" i="0" kern="1200" dirty="0" smtClean="0">
                          <a:solidFill>
                            <a:schemeClr val="dk1"/>
                          </a:solidFill>
                          <a:latin typeface="+mn-lt"/>
                          <a:ea typeface="+mn-ea"/>
                          <a:cs typeface="+mn-cs"/>
                        </a:rPr>
                        <a:t>Bearings are</a:t>
                      </a:r>
                      <a:r>
                        <a:rPr lang="en-US" altLang="zh-CN" sz="1000" i="0" kern="1200" baseline="0" dirty="0" smtClean="0">
                          <a:solidFill>
                            <a:schemeClr val="dk1"/>
                          </a:solidFill>
                          <a:latin typeface="+mn-lt"/>
                          <a:ea typeface="+mn-ea"/>
                          <a:cs typeface="+mn-cs"/>
                        </a:rPr>
                        <a:t> traditionally supplied directly from a global OEM, or a local distributor.  Competition between the OEMs gives significant potential to consolidate spend with a single manufacturer and leverage buying power as much as possible.</a:t>
                      </a:r>
                      <a:endParaRPr lang="en-GB" sz="1000" b="1" i="0" baseline="0" noProof="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b="1" baseline="0" noProof="0" dirty="0" smtClean="0">
                          <a:solidFill>
                            <a:schemeClr val="tx1"/>
                          </a:solidFill>
                          <a:latin typeface="+mn-lt"/>
                        </a:rPr>
                        <a:t>Trend: </a:t>
                      </a:r>
                      <a:r>
                        <a:rPr lang="en-US" altLang="zh-CN" sz="1000" kern="1200" dirty="0" smtClean="0">
                          <a:solidFill>
                            <a:schemeClr val="dk1"/>
                          </a:solidFill>
                          <a:latin typeface="+mn-lt"/>
                          <a:ea typeface="+mn-ea"/>
                          <a:cs typeface="+mn-cs"/>
                        </a:rPr>
                        <a:t>China and India are seeing major growth in bearings demand</a:t>
                      </a:r>
                      <a:r>
                        <a:rPr lang="en-US" altLang="zh-CN" sz="1000" kern="1200" baseline="0" dirty="0" smtClean="0">
                          <a:solidFill>
                            <a:schemeClr val="dk1"/>
                          </a:solidFill>
                          <a:latin typeface="+mn-lt"/>
                          <a:ea typeface="+mn-ea"/>
                          <a:cs typeface="+mn-cs"/>
                        </a:rPr>
                        <a:t> due to increases in local manufacturing industries, but currently have very fragmented markets.  </a:t>
                      </a:r>
                      <a:endParaRPr lang="en-GB" sz="1000" b="0" i="1" baseline="0" noProof="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000" b="1" baseline="0" noProof="0" dirty="0" smtClean="0">
                          <a:solidFill>
                            <a:schemeClr val="tx1"/>
                          </a:solidFill>
                          <a:latin typeface="+mn-lt"/>
                        </a:rPr>
                        <a:t>Constraints: </a:t>
                      </a:r>
                      <a:r>
                        <a:rPr lang="en-GB" sz="1000" b="0" baseline="0" noProof="0" dirty="0" smtClean="0">
                          <a:solidFill>
                            <a:schemeClr val="tx1"/>
                          </a:solidFill>
                          <a:latin typeface="+mn-lt"/>
                        </a:rPr>
                        <a:t>T</a:t>
                      </a:r>
                      <a:r>
                        <a:rPr lang="en-US" sz="1000" b="0" dirty="0" smtClean="0">
                          <a:solidFill>
                            <a:schemeClr val="tx1"/>
                          </a:solidFill>
                        </a:rPr>
                        <a:t>echnical specifications need to be aligned</a:t>
                      </a:r>
                      <a:r>
                        <a:rPr lang="en-US" sz="1000" b="0" baseline="0" dirty="0" smtClean="0">
                          <a:solidFill>
                            <a:schemeClr val="tx1"/>
                          </a:solidFill>
                        </a:rPr>
                        <a:t> to application, as Corus’ requirements are very broad.  TCO also needs to be taken into account when sourcing, as bearing efficiency / lubrication requirements / lifetime / servicing will all affect long term costs.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1" baseline="0" noProof="0" dirty="0" smtClean="0">
                          <a:solidFill>
                            <a:schemeClr val="tx1"/>
                          </a:solidFill>
                          <a:latin typeface="+mn-lt"/>
                        </a:rPr>
                        <a:t>Sourcing:</a:t>
                      </a:r>
                    </a:p>
                    <a:p>
                      <a:pPr marL="85725" marR="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baseline="0" noProof="0" dirty="0" smtClean="0">
                          <a:solidFill>
                            <a:schemeClr val="tx1"/>
                          </a:solidFill>
                          <a:latin typeface="+mn-lt"/>
                        </a:rPr>
                        <a:t>Make vs. Buy: Bearings are a specialist item which is expensive to produce in house</a:t>
                      </a:r>
                    </a:p>
                    <a:p>
                      <a:pPr marL="0" marR="0" indent="88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baseline="0" noProof="0" dirty="0" smtClean="0">
                          <a:solidFill>
                            <a:schemeClr val="tx1"/>
                          </a:solidFill>
                          <a:latin typeface="+mn-lt"/>
                        </a:rPr>
                        <a:t>Low Cost Country :Potential – due to increasing demand / production in LCCs</a:t>
                      </a:r>
                    </a:p>
                    <a:p>
                      <a:pPr marL="85725" marR="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baseline="0" noProof="0" dirty="0" smtClean="0">
                          <a:solidFill>
                            <a:schemeClr val="tx1"/>
                          </a:solidFill>
                          <a:latin typeface="+mn-lt"/>
                        </a:rPr>
                        <a:t>OEMs vs. Distributors: Need to assess both options for sourcing bearings in different applications </a:t>
                      </a:r>
                      <a:endParaRPr lang="en-GB" sz="1000" b="0" baseline="0" noProof="0" dirty="0" smtClean="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bl>
          </a:graphicData>
        </a:graphic>
      </p:graphicFrame>
      <p:pic>
        <p:nvPicPr>
          <p:cNvPr id="27" name="Picture 3"/>
          <p:cNvPicPr>
            <a:picLocks noChangeAspect="1" noChangeArrowheads="1"/>
          </p:cNvPicPr>
          <p:nvPr/>
        </p:nvPicPr>
        <p:blipFill>
          <a:blip r:embed="rId9" cstate="print"/>
          <a:srcRect/>
          <a:stretch>
            <a:fillRect/>
          </a:stretch>
        </p:blipFill>
        <p:spPr bwMode="auto">
          <a:xfrm>
            <a:off x="6521450" y="4403725"/>
            <a:ext cx="2128838" cy="1728787"/>
          </a:xfrm>
          <a:prstGeom prst="rect">
            <a:avLst/>
          </a:prstGeom>
          <a:noFill/>
          <a:ln w="9525">
            <a:noFill/>
            <a:miter lim="800000"/>
            <a:headEnd/>
            <a:tailEnd/>
          </a:ln>
        </p:spPr>
      </p:pic>
      <p:pic>
        <p:nvPicPr>
          <p:cNvPr id="28" name="Picture 4"/>
          <p:cNvPicPr>
            <a:picLocks noChangeAspect="1" noChangeArrowheads="1"/>
          </p:cNvPicPr>
          <p:nvPr/>
        </p:nvPicPr>
        <p:blipFill>
          <a:blip r:embed="rId10" cstate="print"/>
          <a:srcRect/>
          <a:stretch>
            <a:fillRect/>
          </a:stretch>
        </p:blipFill>
        <p:spPr bwMode="auto">
          <a:xfrm>
            <a:off x="433388" y="5759450"/>
            <a:ext cx="258762" cy="269875"/>
          </a:xfrm>
          <a:prstGeom prst="rect">
            <a:avLst/>
          </a:prstGeom>
          <a:noFill/>
          <a:ln w="9525">
            <a:noFill/>
            <a:miter lim="800000"/>
            <a:headEnd/>
            <a:tailEnd/>
          </a:ln>
        </p:spPr>
      </p:pic>
      <p:pic>
        <p:nvPicPr>
          <p:cNvPr id="29" name="Picture 5"/>
          <p:cNvPicPr>
            <a:picLocks noChangeAspect="1" noChangeArrowheads="1"/>
          </p:cNvPicPr>
          <p:nvPr/>
        </p:nvPicPr>
        <p:blipFill>
          <a:blip r:embed="rId11" cstate="print"/>
          <a:srcRect/>
          <a:stretch>
            <a:fillRect/>
          </a:stretch>
        </p:blipFill>
        <p:spPr bwMode="auto">
          <a:xfrm>
            <a:off x="442913" y="5411787"/>
            <a:ext cx="215900" cy="193675"/>
          </a:xfrm>
          <a:prstGeom prst="rect">
            <a:avLst/>
          </a:prstGeom>
          <a:noFill/>
          <a:ln w="9525">
            <a:noFill/>
            <a:miter lim="800000"/>
            <a:headEnd/>
            <a:tailEnd/>
          </a:ln>
        </p:spPr>
      </p:pic>
      <p:pic>
        <p:nvPicPr>
          <p:cNvPr id="30" name="Picture 5"/>
          <p:cNvPicPr>
            <a:picLocks noChangeAspect="1" noChangeArrowheads="1"/>
          </p:cNvPicPr>
          <p:nvPr/>
        </p:nvPicPr>
        <p:blipFill>
          <a:blip r:embed="rId11" cstate="print"/>
          <a:srcRect/>
          <a:stretch>
            <a:fillRect/>
          </a:stretch>
        </p:blipFill>
        <p:spPr bwMode="auto">
          <a:xfrm>
            <a:off x="442913" y="5064125"/>
            <a:ext cx="215900" cy="193675"/>
          </a:xfrm>
          <a:prstGeom prst="rect">
            <a:avLst/>
          </a:prstGeom>
          <a:noFill/>
          <a:ln w="9525">
            <a:noFill/>
            <a:miter lim="800000"/>
            <a:headEnd/>
            <a:tailEnd/>
          </a:ln>
        </p:spPr>
      </p:pic>
      <p:pic>
        <p:nvPicPr>
          <p:cNvPr id="31" name="Picture 5"/>
          <p:cNvPicPr>
            <a:picLocks noChangeAspect="1" noChangeArrowheads="1"/>
          </p:cNvPicPr>
          <p:nvPr/>
        </p:nvPicPr>
        <p:blipFill>
          <a:blip r:embed="rId11" cstate="print"/>
          <a:srcRect/>
          <a:stretch>
            <a:fillRect/>
          </a:stretch>
        </p:blipFill>
        <p:spPr bwMode="auto">
          <a:xfrm>
            <a:off x="442913" y="4683125"/>
            <a:ext cx="215900" cy="193675"/>
          </a:xfrm>
          <a:prstGeom prst="rect">
            <a:avLst/>
          </a:prstGeom>
          <a:noFill/>
          <a:ln w="9525">
            <a:noFill/>
            <a:miter lim="800000"/>
            <a:headEnd/>
            <a:tailEnd/>
          </a:ln>
        </p:spPr>
      </p:pic>
      <p:sp>
        <p:nvSpPr>
          <p:cNvPr id="32" name="Rounded Rectangle 51"/>
          <p:cNvSpPr>
            <a:spLocks noChangeArrowheads="1"/>
          </p:cNvSpPr>
          <p:nvPr/>
        </p:nvSpPr>
        <p:spPr bwMode="auto">
          <a:xfrm>
            <a:off x="468313" y="6273800"/>
            <a:ext cx="8064500" cy="292846"/>
          </a:xfrm>
          <a:prstGeom prst="roundRect">
            <a:avLst>
              <a:gd name="adj" fmla="val 16667"/>
            </a:avLst>
          </a:prstGeom>
          <a:noFill/>
          <a:ln w="9525">
            <a:noFill/>
            <a:round/>
            <a:headEnd/>
            <a:tailEnd/>
          </a:ln>
        </p:spPr>
        <p:txBody>
          <a:bodyPr>
            <a:spAutoFit/>
          </a:bodyPr>
          <a:lstStyle/>
          <a:p>
            <a:pPr algn="ctr" eaLnBrk="0" fontAlgn="base" hangingPunct="0">
              <a:lnSpc>
                <a:spcPct val="80000"/>
              </a:lnSpc>
              <a:spcBef>
                <a:spcPct val="0"/>
              </a:spcBef>
              <a:spcAft>
                <a:spcPct val="0"/>
              </a:spcAft>
            </a:pPr>
            <a:r>
              <a:rPr lang="en-GB" sz="1400" b="1" dirty="0">
                <a:solidFill>
                  <a:srgbClr val="000000"/>
                </a:solidFill>
                <a:latin typeface="Arial" charset="0"/>
              </a:rPr>
              <a:t>“If the market is </a:t>
            </a:r>
            <a:r>
              <a:rPr lang="en-GB" sz="1400" b="1" dirty="0" smtClean="0">
                <a:solidFill>
                  <a:srgbClr val="000000"/>
                </a:solidFill>
                <a:latin typeface="Arial" charset="0"/>
              </a:rPr>
              <a:t>focused </a:t>
            </a:r>
            <a:r>
              <a:rPr lang="en-GB" sz="1400" b="1" dirty="0">
                <a:solidFill>
                  <a:srgbClr val="000000"/>
                </a:solidFill>
                <a:latin typeface="Arial" charset="0"/>
              </a:rPr>
              <a:t>on scale, align with the winners”</a:t>
            </a:r>
          </a:p>
        </p:txBody>
      </p:sp>
    </p:spTree>
    <p:extLst>
      <p:ext uri="{BB962C8B-B14F-4D97-AF65-F5344CB8AC3E}">
        <p14:creationId xmlns:p14="http://schemas.microsoft.com/office/powerpoint/2010/main" xmlns="" val="987928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197669365"/>
              </p:ext>
            </p:extLst>
          </p:nvPr>
        </p:nvGraphicFramePr>
        <p:xfrm>
          <a:off x="1588" y="1588"/>
          <a:ext cx="1587" cy="1587"/>
        </p:xfrm>
        <a:graphic>
          <a:graphicData uri="http://schemas.openxmlformats.org/presentationml/2006/ole">
            <p:oleObj spid="_x0000_s55374" name="think-cell Slide" r:id="rId11"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27</a:t>
            </a:fld>
            <a:endParaRPr lang="en-US" dirty="0"/>
          </a:p>
        </p:txBody>
      </p:sp>
      <p:sp>
        <p:nvSpPr>
          <p:cNvPr id="4" name="Title 3"/>
          <p:cNvSpPr>
            <a:spLocks noGrp="1"/>
          </p:cNvSpPr>
          <p:nvPr>
            <p:ph type="title"/>
          </p:nvPr>
        </p:nvSpPr>
        <p:spPr/>
        <p:txBody>
          <a:bodyPr/>
          <a:lstStyle/>
          <a:p>
            <a:r>
              <a:rPr lang="en-GB" dirty="0"/>
              <a:t>Determining Supplier Financials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To determine the industry Structure we can look at company financial </a:t>
            </a:r>
            <a:r>
              <a:rPr lang="en-US" dirty="0" smtClean="0"/>
              <a:t>statements.</a:t>
            </a:r>
            <a:endParaRPr lang="en-US" dirty="0"/>
          </a:p>
        </p:txBody>
      </p:sp>
      <p:sp>
        <p:nvSpPr>
          <p:cNvPr id="26" name="Rectangle 25"/>
          <p:cNvSpPr/>
          <p:nvPr>
            <p:custDataLst>
              <p:tags r:id="rId2"/>
            </p:custDataLst>
          </p:nvPr>
        </p:nvSpPr>
        <p:spPr bwMode="auto">
          <a:xfrm>
            <a:off x="539750" y="1671638"/>
            <a:ext cx="2519363" cy="2146300"/>
          </a:xfrm>
          <a:prstGeom prst="rect">
            <a:avLst/>
          </a:prstGeom>
          <a:solidFill>
            <a:srgbClr val="FFFFFF"/>
          </a:solidFill>
          <a:ln w="9525">
            <a:solidFill>
              <a:srgbClr val="FFFFFF">
                <a:lumMod val="75000"/>
              </a:srgbClr>
            </a:solidFill>
            <a:prstDash val="lgDash"/>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27" name="Rectangle 26"/>
          <p:cNvSpPr>
            <a:spLocks noChangeArrowheads="1"/>
          </p:cNvSpPr>
          <p:nvPr>
            <p:custDataLst>
              <p:tags r:id="rId3"/>
            </p:custDataLst>
          </p:nvPr>
        </p:nvSpPr>
        <p:spPr bwMode="auto">
          <a:xfrm>
            <a:off x="3936913" y="2435225"/>
            <a:ext cx="4824413" cy="719138"/>
          </a:xfrm>
          <a:prstGeom prst="rect">
            <a:avLst/>
          </a:prstGeom>
          <a:noFill/>
          <a:ln w="9525">
            <a:noFill/>
            <a:round/>
            <a:headEnd type="none" w="sm" len="sm"/>
            <a:tailEnd type="none" w="sm" len="sm"/>
          </a:ln>
        </p:spPr>
        <p:txBody>
          <a:bodyPr/>
          <a:lstStyle/>
          <a:p>
            <a:pPr eaLnBrk="0" fontAlgn="base" hangingPunct="0">
              <a:lnSpc>
                <a:spcPct val="80000"/>
              </a:lnSpc>
              <a:spcBef>
                <a:spcPct val="0"/>
              </a:spcBef>
              <a:spcAft>
                <a:spcPts val="600"/>
              </a:spcAft>
            </a:pPr>
            <a:r>
              <a:rPr lang="en-US" sz="1100" b="1" i="1" dirty="0">
                <a:solidFill>
                  <a:srgbClr val="000000"/>
                </a:solidFill>
                <a:latin typeface="Arial" charset="0"/>
              </a:rPr>
              <a:t>It is often hard to find the complete cost breakdown for a product through public resources (companies like to keep this a secret…), but it is usually possible to find the revenue and total profit made by a company</a:t>
            </a:r>
          </a:p>
        </p:txBody>
      </p:sp>
      <p:pic>
        <p:nvPicPr>
          <p:cNvPr id="28" name="Picture 5"/>
          <p:cNvPicPr>
            <a:picLocks noChangeAspect="1" noChangeArrowheads="1"/>
          </p:cNvPicPr>
          <p:nvPr>
            <p:custDataLst>
              <p:tags r:id="rId4"/>
            </p:custDataLst>
          </p:nvPr>
        </p:nvPicPr>
        <p:blipFill>
          <a:blip r:embed="rId12" cstate="print"/>
          <a:srcRect/>
          <a:stretch>
            <a:fillRect/>
          </a:stretch>
        </p:blipFill>
        <p:spPr bwMode="auto">
          <a:xfrm>
            <a:off x="623888" y="1908175"/>
            <a:ext cx="2335212" cy="1768475"/>
          </a:xfrm>
          <a:prstGeom prst="rect">
            <a:avLst/>
          </a:prstGeom>
          <a:noFill/>
          <a:ln w="9525">
            <a:noFill/>
            <a:miter lim="800000"/>
            <a:headEnd/>
            <a:tailEnd/>
          </a:ln>
        </p:spPr>
      </p:pic>
      <p:sp>
        <p:nvSpPr>
          <p:cNvPr id="29" name="Rectangle 28"/>
          <p:cNvSpPr/>
          <p:nvPr>
            <p:custDataLst>
              <p:tags r:id="rId5"/>
            </p:custDataLst>
          </p:nvPr>
        </p:nvSpPr>
        <p:spPr bwMode="auto">
          <a:xfrm>
            <a:off x="587375" y="1701800"/>
            <a:ext cx="2303463" cy="215900"/>
          </a:xfrm>
          <a:prstGeom prst="rect">
            <a:avLst/>
          </a:prstGeom>
          <a:solidFill>
            <a:srgbClr val="FFFFFF"/>
          </a:solidFill>
          <a:ln w="9525">
            <a:noFill/>
            <a:prstDash val="lgDash"/>
            <a:round/>
            <a:headEnd type="none" w="sm" len="sm"/>
            <a:tailEnd type="none" w="sm" len="sm"/>
          </a:ln>
          <a:effectLst/>
        </p:spPr>
        <p:txBody>
          <a:bodyPr/>
          <a:lstStyle/>
          <a:p>
            <a:pPr marL="180975" marR="0" lvl="0" indent="-95250" algn="ctr" defTabSz="914400" eaLnBrk="0" fontAlgn="base" latinLnBrk="0" hangingPunct="0">
              <a:lnSpc>
                <a:spcPct val="80000"/>
              </a:lnSpc>
              <a:spcBef>
                <a:spcPct val="0"/>
              </a:spcBef>
              <a:spcAft>
                <a:spcPts val="600"/>
              </a:spcAft>
              <a:buClrTx/>
              <a:buSzTx/>
              <a:buFontTx/>
              <a:buNone/>
              <a:tabLst/>
              <a:defRPr/>
            </a:pPr>
            <a:r>
              <a:rPr kumimoji="0" lang="en-GB" sz="800" b="1" i="0" u="none" strike="noStrike" kern="0" cap="none" spc="0" normalizeH="0" baseline="0" noProof="0" dirty="0">
                <a:ln>
                  <a:noFill/>
                </a:ln>
                <a:solidFill>
                  <a:srgbClr val="000000"/>
                </a:solidFill>
                <a:effectLst/>
                <a:uLnTx/>
                <a:uFillTx/>
                <a:latin typeface="Arial" charset="0"/>
                <a:cs typeface="Arial" charset="0"/>
              </a:rPr>
              <a:t>Industry Structure</a:t>
            </a:r>
          </a:p>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800" b="1" i="0" u="none" strike="noStrike" kern="0" cap="none" spc="0" normalizeH="0" baseline="0" noProof="0" dirty="0">
              <a:ln>
                <a:noFill/>
              </a:ln>
              <a:solidFill>
                <a:srgbClr val="000000"/>
              </a:solidFill>
              <a:effectLst/>
              <a:uLnTx/>
              <a:uFillTx/>
              <a:latin typeface="Arial" charset="0"/>
              <a:cs typeface="Arial" charset="0"/>
            </a:endParaRPr>
          </a:p>
        </p:txBody>
      </p:sp>
      <p:sp>
        <p:nvSpPr>
          <p:cNvPr id="30" name="Rectangle 21"/>
          <p:cNvSpPr>
            <a:spLocks noChangeArrowheads="1"/>
          </p:cNvSpPr>
          <p:nvPr>
            <p:custDataLst>
              <p:tags r:id="rId6"/>
            </p:custDataLst>
          </p:nvPr>
        </p:nvSpPr>
        <p:spPr bwMode="auto">
          <a:xfrm>
            <a:off x="1827213" y="3035300"/>
            <a:ext cx="1089025" cy="576263"/>
          </a:xfrm>
          <a:prstGeom prst="rect">
            <a:avLst/>
          </a:prstGeom>
          <a:solidFill>
            <a:srgbClr val="FFFF00">
              <a:alpha val="45882"/>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31" name="Right Arrow 23"/>
          <p:cNvSpPr>
            <a:spLocks noChangeArrowheads="1"/>
          </p:cNvSpPr>
          <p:nvPr>
            <p:custDataLst>
              <p:tags r:id="rId7"/>
            </p:custDataLst>
          </p:nvPr>
        </p:nvSpPr>
        <p:spPr bwMode="auto">
          <a:xfrm rot="19253366">
            <a:off x="2780455" y="2432704"/>
            <a:ext cx="1770711" cy="226160"/>
          </a:xfrm>
          <a:prstGeom prst="rightArrow">
            <a:avLst>
              <a:gd name="adj1" fmla="val 50000"/>
              <a:gd name="adj2" fmla="val 50028"/>
            </a:avLst>
          </a:prstGeom>
          <a:solidFill>
            <a:srgbClr val="00B0F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graphicFrame>
        <p:nvGraphicFramePr>
          <p:cNvPr id="32" name="Table 31"/>
          <p:cNvGraphicFramePr>
            <a:graphicFrameLocks noGrp="1"/>
          </p:cNvGraphicFramePr>
          <p:nvPr>
            <p:custDataLst>
              <p:tags r:id="rId8"/>
            </p:custDataLst>
            <p:extLst>
              <p:ext uri="{D42A27DB-BD31-4B8C-83A1-F6EECF244321}">
                <p14:modId xmlns:p14="http://schemas.microsoft.com/office/powerpoint/2010/main" xmlns="" val="2038396614"/>
              </p:ext>
            </p:extLst>
          </p:nvPr>
        </p:nvGraphicFramePr>
        <p:xfrm>
          <a:off x="4406813" y="1524000"/>
          <a:ext cx="4238592" cy="894416"/>
        </p:xfrm>
        <a:graphic>
          <a:graphicData uri="http://schemas.openxmlformats.org/drawingml/2006/table">
            <a:tbl>
              <a:tblPr firstRow="1" bandRow="1">
                <a:effectLst/>
              </a:tblPr>
              <a:tblGrid>
                <a:gridCol w="1068760"/>
                <a:gridCol w="997509"/>
                <a:gridCol w="2172323"/>
              </a:tblGrid>
              <a:tr h="241430">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US" sz="1000" b="1" dirty="0" smtClean="0">
                          <a:solidFill>
                            <a:schemeClr val="tx1"/>
                          </a:solidFill>
                        </a:rPr>
                        <a:t>Name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US" sz="1000" b="1" dirty="0" smtClean="0">
                          <a:solidFill>
                            <a:schemeClr val="tx1"/>
                          </a:solidFill>
                        </a:rPr>
                        <a:t>Revenue ‘08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US" sz="1000" b="1" dirty="0" smtClean="0">
                          <a:solidFill>
                            <a:schemeClr val="tx1"/>
                          </a:solidFill>
                        </a:rPr>
                        <a:t>Market</a:t>
                      </a:r>
                      <a:r>
                        <a:rPr lang="en-US" sz="1000" b="1" baseline="0" dirty="0" smtClean="0">
                          <a:solidFill>
                            <a:schemeClr val="tx1"/>
                          </a:solidFill>
                        </a:rPr>
                        <a:t> Share</a:t>
                      </a:r>
                      <a:endParaRPr lang="en-US" sz="1000" b="1" dirty="0" smtClean="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65298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228600" marR="0" indent="-228600" algn="l" defTabSz="914400" rtl="0" eaLnBrk="1" fontAlgn="auto" latinLnBrk="0" hangingPunct="1">
                        <a:lnSpc>
                          <a:spcPts val="1000"/>
                        </a:lnSpc>
                        <a:spcBef>
                          <a:spcPts val="0"/>
                        </a:spcBef>
                        <a:spcAft>
                          <a:spcPts val="0"/>
                        </a:spcAft>
                        <a:buClrTx/>
                        <a:buSzTx/>
                        <a:buFont typeface="+mj-lt"/>
                        <a:buAutoNum type="arabicPeriod"/>
                        <a:tabLst/>
                        <a:defRPr/>
                      </a:pPr>
                      <a:r>
                        <a:rPr lang="en-GB" sz="800" b="0" baseline="0" noProof="0" dirty="0" smtClean="0">
                          <a:solidFill>
                            <a:schemeClr val="tx1"/>
                          </a:solidFill>
                        </a:rPr>
                        <a:t>SKF</a:t>
                      </a:r>
                    </a:p>
                    <a:p>
                      <a:pPr marL="228600" marR="0" indent="-228600" algn="l" defTabSz="914400" rtl="0" eaLnBrk="1" fontAlgn="auto" latinLnBrk="0" hangingPunct="1">
                        <a:lnSpc>
                          <a:spcPts val="1000"/>
                        </a:lnSpc>
                        <a:spcBef>
                          <a:spcPts val="0"/>
                        </a:spcBef>
                        <a:spcAft>
                          <a:spcPts val="0"/>
                        </a:spcAft>
                        <a:buClrTx/>
                        <a:buSzTx/>
                        <a:buFont typeface="+mj-lt"/>
                        <a:buAutoNum type="arabicPeriod"/>
                        <a:tabLst/>
                        <a:defRPr/>
                      </a:pPr>
                      <a:r>
                        <a:rPr lang="en-GB" sz="800" b="1" baseline="0" noProof="0" dirty="0" smtClean="0">
                          <a:solidFill>
                            <a:srgbClr val="FF0000"/>
                          </a:solidFill>
                        </a:rPr>
                        <a:t>NSK</a:t>
                      </a:r>
                    </a:p>
                    <a:p>
                      <a:pPr marL="228600" marR="0" indent="-228600" algn="l" defTabSz="914400" rtl="0" eaLnBrk="1" fontAlgn="auto" latinLnBrk="0" hangingPunct="1">
                        <a:lnSpc>
                          <a:spcPts val="1000"/>
                        </a:lnSpc>
                        <a:spcBef>
                          <a:spcPts val="0"/>
                        </a:spcBef>
                        <a:spcAft>
                          <a:spcPts val="0"/>
                        </a:spcAft>
                        <a:buClrTx/>
                        <a:buSzTx/>
                        <a:buFont typeface="+mj-lt"/>
                        <a:buAutoNum type="arabicPeriod"/>
                        <a:tabLst/>
                        <a:defRPr/>
                      </a:pPr>
                      <a:r>
                        <a:rPr lang="en-GB" sz="800" b="0" baseline="0" noProof="0" dirty="0" smtClean="0">
                          <a:solidFill>
                            <a:schemeClr val="tx1"/>
                          </a:solidFill>
                        </a:rPr>
                        <a:t>Timken</a:t>
                      </a:r>
                    </a:p>
                    <a:p>
                      <a:pPr marL="228600" marR="0" indent="-228600" algn="l" defTabSz="914400" rtl="0" eaLnBrk="1" fontAlgn="auto" latinLnBrk="0" hangingPunct="1">
                        <a:lnSpc>
                          <a:spcPts val="1000"/>
                        </a:lnSpc>
                        <a:spcBef>
                          <a:spcPts val="0"/>
                        </a:spcBef>
                        <a:spcAft>
                          <a:spcPts val="0"/>
                        </a:spcAft>
                        <a:buClrTx/>
                        <a:buSzTx/>
                        <a:buFont typeface="+mj-lt"/>
                        <a:buAutoNum type="arabicPeriod"/>
                        <a:tabLst/>
                        <a:defRPr/>
                      </a:pPr>
                      <a:r>
                        <a:rPr lang="en-GB" sz="800" b="0" baseline="0" noProof="0" dirty="0" smtClean="0">
                          <a:solidFill>
                            <a:schemeClr val="tx1"/>
                          </a:solidFill>
                        </a:rPr>
                        <a:t>Schaeffler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85725" marR="0" indent="-85725" algn="ctr" defTabSz="914400" rtl="0" eaLnBrk="1" fontAlgn="auto" latinLnBrk="0" hangingPunct="1">
                        <a:lnSpc>
                          <a:spcPts val="1000"/>
                        </a:lnSpc>
                        <a:spcBef>
                          <a:spcPts val="0"/>
                        </a:spcBef>
                        <a:spcAft>
                          <a:spcPts val="0"/>
                        </a:spcAft>
                        <a:buClrTx/>
                        <a:buSzTx/>
                        <a:buFont typeface="+mj-lt"/>
                        <a:buNone/>
                        <a:tabLst>
                          <a:tab pos="92075" algn="l"/>
                        </a:tabLst>
                        <a:defRPr/>
                      </a:pPr>
                      <a:r>
                        <a:rPr lang="en-GB" sz="800" b="0" baseline="0" noProof="0" dirty="0" smtClean="0">
                          <a:solidFill>
                            <a:schemeClr val="tx1"/>
                          </a:solidFill>
                        </a:rPr>
                        <a:t>$8.3 bn</a:t>
                      </a:r>
                    </a:p>
                    <a:p>
                      <a:pPr marL="85725" marR="0" indent="-85725" algn="ctr" defTabSz="914400" rtl="0" eaLnBrk="1" fontAlgn="auto" latinLnBrk="0" hangingPunct="1">
                        <a:lnSpc>
                          <a:spcPts val="1000"/>
                        </a:lnSpc>
                        <a:spcBef>
                          <a:spcPts val="0"/>
                        </a:spcBef>
                        <a:spcAft>
                          <a:spcPts val="0"/>
                        </a:spcAft>
                        <a:buClrTx/>
                        <a:buSzTx/>
                        <a:buFont typeface="+mj-lt"/>
                        <a:buNone/>
                        <a:tabLst>
                          <a:tab pos="92075" algn="l"/>
                        </a:tabLst>
                        <a:defRPr/>
                      </a:pPr>
                      <a:r>
                        <a:rPr lang="en-GB" sz="800" b="1" baseline="0" noProof="0" dirty="0" smtClean="0">
                          <a:solidFill>
                            <a:srgbClr val="FF0000"/>
                          </a:solidFill>
                        </a:rPr>
                        <a:t>$7.7 bn</a:t>
                      </a:r>
                    </a:p>
                    <a:p>
                      <a:pPr marL="85725" marR="0" indent="-85725" algn="ctr" defTabSz="914400" rtl="0" eaLnBrk="1" fontAlgn="auto" latinLnBrk="0" hangingPunct="1">
                        <a:lnSpc>
                          <a:spcPts val="1000"/>
                        </a:lnSpc>
                        <a:spcBef>
                          <a:spcPts val="0"/>
                        </a:spcBef>
                        <a:spcAft>
                          <a:spcPts val="0"/>
                        </a:spcAft>
                        <a:buClrTx/>
                        <a:buSzTx/>
                        <a:buFont typeface="+mj-lt"/>
                        <a:buNone/>
                        <a:tabLst>
                          <a:tab pos="92075" algn="l"/>
                        </a:tabLst>
                        <a:defRPr/>
                      </a:pPr>
                      <a:r>
                        <a:rPr lang="en-GB" sz="800" b="0" baseline="0" noProof="0" dirty="0" smtClean="0">
                          <a:solidFill>
                            <a:schemeClr val="tx1"/>
                          </a:solidFill>
                        </a:rPr>
                        <a:t>$5.0 bn</a:t>
                      </a:r>
                    </a:p>
                    <a:p>
                      <a:pPr marL="85725" marR="0" indent="-85725" algn="ctr" defTabSz="914400" rtl="0" eaLnBrk="1" fontAlgn="auto" latinLnBrk="0" hangingPunct="1">
                        <a:lnSpc>
                          <a:spcPts val="1000"/>
                        </a:lnSpc>
                        <a:spcBef>
                          <a:spcPts val="0"/>
                        </a:spcBef>
                        <a:spcAft>
                          <a:spcPts val="0"/>
                        </a:spcAft>
                        <a:buClrTx/>
                        <a:buSzTx/>
                        <a:buFont typeface="+mj-lt"/>
                        <a:buNone/>
                        <a:tabLst>
                          <a:tab pos="92075" algn="l"/>
                        </a:tabLst>
                        <a:defRPr/>
                      </a:pPr>
                      <a:r>
                        <a:rPr lang="en-GB" sz="800" b="0" baseline="0" noProof="0" dirty="0" smtClean="0">
                          <a:solidFill>
                            <a:schemeClr val="tx1"/>
                          </a:solidFill>
                        </a:rPr>
                        <a:t>n/a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ts val="1000"/>
                        </a:lnSpc>
                        <a:spcBef>
                          <a:spcPts val="0"/>
                        </a:spcBef>
                        <a:spcAft>
                          <a:spcPts val="0"/>
                        </a:spcAft>
                        <a:buClrTx/>
                        <a:buSzTx/>
                        <a:buFont typeface="Arial" pitchFamily="34" charset="0"/>
                        <a:buNone/>
                        <a:tabLst/>
                        <a:defRPr/>
                      </a:pPr>
                      <a:r>
                        <a:rPr lang="en-GB" sz="800" b="0" baseline="0" noProof="0" dirty="0" smtClean="0">
                          <a:solidFill>
                            <a:schemeClr val="tx1"/>
                          </a:solidFill>
                        </a:rPr>
                        <a:t>Top Globally, Top Europe, 2</a:t>
                      </a:r>
                      <a:r>
                        <a:rPr lang="en-GB" sz="800" b="0" baseline="30000" noProof="0" dirty="0" smtClean="0">
                          <a:solidFill>
                            <a:schemeClr val="tx1"/>
                          </a:solidFill>
                        </a:rPr>
                        <a:t>nd</a:t>
                      </a:r>
                      <a:r>
                        <a:rPr lang="en-GB" sz="800" b="0" baseline="0" noProof="0" dirty="0" smtClean="0">
                          <a:solidFill>
                            <a:schemeClr val="tx1"/>
                          </a:solidFill>
                        </a:rPr>
                        <a:t> in US</a:t>
                      </a:r>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800" b="1" baseline="0" noProof="0" dirty="0" smtClean="0">
                          <a:solidFill>
                            <a:srgbClr val="FF0000"/>
                          </a:solidFill>
                        </a:rPr>
                        <a:t>Top supplier in Japan</a:t>
                      </a:r>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800" b="0" baseline="0" noProof="0" dirty="0" smtClean="0">
                          <a:solidFill>
                            <a:schemeClr val="tx1"/>
                          </a:solidFill>
                        </a:rPr>
                        <a:t>Top in US</a:t>
                      </a:r>
                    </a:p>
                    <a:p>
                      <a:pPr marL="82550" marR="0" indent="-82550" algn="l" defTabSz="914400" rtl="0" eaLnBrk="1" fontAlgn="auto" latinLnBrk="0" hangingPunct="1">
                        <a:lnSpc>
                          <a:spcPts val="1000"/>
                        </a:lnSpc>
                        <a:spcBef>
                          <a:spcPts val="0"/>
                        </a:spcBef>
                        <a:spcAft>
                          <a:spcPts val="0"/>
                        </a:spcAft>
                        <a:buClrTx/>
                        <a:buSzTx/>
                        <a:buFont typeface="Arial" pitchFamily="34" charset="0"/>
                        <a:buNone/>
                        <a:tabLst/>
                        <a:defRPr/>
                      </a:pPr>
                      <a:r>
                        <a:rPr lang="en-GB" sz="800" b="0" baseline="0" noProof="0" dirty="0" smtClean="0">
                          <a:solidFill>
                            <a:schemeClr val="tx1"/>
                          </a:solidFill>
                        </a:rPr>
                        <a:t>Top European Exporter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3" name="Picture 3"/>
          <p:cNvPicPr>
            <a:picLocks noChangeAspect="1" noChangeArrowheads="1"/>
          </p:cNvPicPr>
          <p:nvPr>
            <p:custDataLst>
              <p:tags r:id="rId9"/>
            </p:custDataLst>
          </p:nvPr>
        </p:nvPicPr>
        <p:blipFill>
          <a:blip r:embed="rId13" cstate="print"/>
          <a:srcRect/>
          <a:stretch>
            <a:fillRect/>
          </a:stretch>
        </p:blipFill>
        <p:spPr bwMode="auto">
          <a:xfrm>
            <a:off x="3552825" y="3334563"/>
            <a:ext cx="5051425" cy="2941638"/>
          </a:xfrm>
          <a:prstGeom prst="rect">
            <a:avLst/>
          </a:prstGeom>
          <a:noFill/>
          <a:ln w="9525">
            <a:noFill/>
            <a:miter lim="800000"/>
            <a:headEnd/>
            <a:tailEnd/>
          </a:ln>
        </p:spPr>
      </p:pic>
      <p:sp>
        <p:nvSpPr>
          <p:cNvPr id="34" name="Rectangle 62"/>
          <p:cNvSpPr>
            <a:spLocks noChangeArrowheads="1"/>
          </p:cNvSpPr>
          <p:nvPr/>
        </p:nvSpPr>
        <p:spPr bwMode="auto">
          <a:xfrm>
            <a:off x="455613" y="3862388"/>
            <a:ext cx="2808287" cy="2568575"/>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000" b="1" dirty="0">
                <a:solidFill>
                  <a:srgbClr val="000000"/>
                </a:solidFill>
                <a:latin typeface="Arial" charset="0"/>
              </a:rPr>
              <a:t>From the NSK global website it is possible to download the company financial highlights over a number of years.</a:t>
            </a:r>
          </a:p>
          <a:p>
            <a:pPr eaLnBrk="0" fontAlgn="base" hangingPunct="0">
              <a:lnSpc>
                <a:spcPct val="80000"/>
              </a:lnSpc>
              <a:spcBef>
                <a:spcPct val="0"/>
              </a:spcBef>
              <a:spcAft>
                <a:spcPct val="0"/>
              </a:spcAft>
            </a:pPr>
            <a:endParaRPr lang="en-GB" sz="1000" b="1" dirty="0">
              <a:solidFill>
                <a:srgbClr val="000000"/>
              </a:solidFill>
              <a:latin typeface="Arial" charset="0"/>
            </a:endParaRPr>
          </a:p>
          <a:p>
            <a:pPr eaLnBrk="0" fontAlgn="base" hangingPunct="0">
              <a:lnSpc>
                <a:spcPct val="80000"/>
              </a:lnSpc>
              <a:spcBef>
                <a:spcPct val="0"/>
              </a:spcBef>
              <a:spcAft>
                <a:spcPct val="0"/>
              </a:spcAft>
            </a:pPr>
            <a:r>
              <a:rPr lang="en-GB" sz="1000" b="1" dirty="0">
                <a:solidFill>
                  <a:srgbClr val="000000"/>
                </a:solidFill>
                <a:latin typeface="Arial" charset="0"/>
              </a:rPr>
              <a:t>Revenue (Sales) in 2008 was 647,593 Million Japanese Yen.  Standardising this to US Dollars as a common currency gives $7.7bn</a:t>
            </a:r>
          </a:p>
          <a:p>
            <a:pPr eaLnBrk="0" fontAlgn="base" hangingPunct="0">
              <a:lnSpc>
                <a:spcPct val="80000"/>
              </a:lnSpc>
              <a:spcBef>
                <a:spcPct val="0"/>
              </a:spcBef>
              <a:spcAft>
                <a:spcPct val="0"/>
              </a:spcAft>
            </a:pPr>
            <a:endParaRPr lang="en-GB" sz="1000" b="1" dirty="0">
              <a:solidFill>
                <a:srgbClr val="000000"/>
              </a:solidFill>
              <a:latin typeface="Arial" charset="0"/>
            </a:endParaRPr>
          </a:p>
          <a:p>
            <a:pPr eaLnBrk="0" fontAlgn="base" hangingPunct="0">
              <a:lnSpc>
                <a:spcPct val="80000"/>
              </a:lnSpc>
              <a:spcBef>
                <a:spcPct val="0"/>
              </a:spcBef>
              <a:spcAft>
                <a:spcPct val="0"/>
              </a:spcAft>
            </a:pPr>
            <a:r>
              <a:rPr lang="en-GB" sz="1000" b="1" dirty="0">
                <a:solidFill>
                  <a:srgbClr val="000000"/>
                </a:solidFill>
                <a:latin typeface="Arial" charset="0"/>
              </a:rPr>
              <a:t>Profit (Operating Income) was 22,106 Million Japanese Yen.  This gives $265M.</a:t>
            </a:r>
          </a:p>
          <a:p>
            <a:pPr eaLnBrk="0" fontAlgn="base" hangingPunct="0">
              <a:lnSpc>
                <a:spcPct val="80000"/>
              </a:lnSpc>
              <a:spcBef>
                <a:spcPct val="0"/>
              </a:spcBef>
              <a:spcAft>
                <a:spcPct val="0"/>
              </a:spcAft>
            </a:pPr>
            <a:endParaRPr lang="en-GB" sz="1000" b="1" dirty="0">
              <a:solidFill>
                <a:srgbClr val="000000"/>
              </a:solidFill>
              <a:latin typeface="Arial" charset="0"/>
            </a:endParaRPr>
          </a:p>
          <a:p>
            <a:pPr eaLnBrk="0" fontAlgn="base" hangingPunct="0">
              <a:lnSpc>
                <a:spcPct val="80000"/>
              </a:lnSpc>
              <a:spcBef>
                <a:spcPct val="0"/>
              </a:spcBef>
              <a:spcAft>
                <a:spcPct val="0"/>
              </a:spcAft>
            </a:pPr>
            <a:r>
              <a:rPr lang="en-GB" sz="1000" b="1" dirty="0">
                <a:solidFill>
                  <a:srgbClr val="000000"/>
                </a:solidFill>
                <a:latin typeface="Arial" charset="0"/>
              </a:rPr>
              <a:t>The percentage profit (Operating Income Margin (%)) is 3.4% in 2008</a:t>
            </a:r>
          </a:p>
          <a:p>
            <a:pPr eaLnBrk="0" fontAlgn="base" hangingPunct="0">
              <a:lnSpc>
                <a:spcPct val="80000"/>
              </a:lnSpc>
              <a:spcBef>
                <a:spcPct val="0"/>
              </a:spcBef>
              <a:spcAft>
                <a:spcPct val="0"/>
              </a:spcAft>
            </a:pPr>
            <a:endParaRPr lang="en-GB" sz="1000" b="1" dirty="0">
              <a:solidFill>
                <a:srgbClr val="000000"/>
              </a:solidFill>
              <a:latin typeface="Arial" charset="0"/>
            </a:endParaRPr>
          </a:p>
          <a:p>
            <a:pPr eaLnBrk="0" fontAlgn="base" hangingPunct="0">
              <a:lnSpc>
                <a:spcPct val="80000"/>
              </a:lnSpc>
              <a:spcBef>
                <a:spcPct val="0"/>
              </a:spcBef>
              <a:spcAft>
                <a:spcPct val="0"/>
              </a:spcAft>
            </a:pPr>
            <a:r>
              <a:rPr lang="en-GB" sz="1000" b="1" dirty="0">
                <a:solidFill>
                  <a:srgbClr val="000000"/>
                </a:solidFill>
                <a:latin typeface="Arial" charset="0"/>
              </a:rPr>
              <a:t>This also provides the information required to identify trends over different years</a:t>
            </a:r>
          </a:p>
        </p:txBody>
      </p:sp>
      <p:pic>
        <p:nvPicPr>
          <p:cNvPr id="35" name="Picture 4"/>
          <p:cNvPicPr>
            <a:picLocks noChangeAspect="1" noChangeArrowheads="1"/>
          </p:cNvPicPr>
          <p:nvPr/>
        </p:nvPicPr>
        <p:blipFill>
          <a:blip r:embed="rId14" cstate="print"/>
          <a:srcRect/>
          <a:stretch>
            <a:fillRect/>
          </a:stretch>
        </p:blipFill>
        <p:spPr bwMode="auto">
          <a:xfrm>
            <a:off x="3597275" y="3082151"/>
            <a:ext cx="1008063" cy="320675"/>
          </a:xfrm>
          <a:prstGeom prst="rect">
            <a:avLst/>
          </a:prstGeom>
          <a:noFill/>
          <a:ln w="9525">
            <a:noFill/>
            <a:miter lim="800000"/>
            <a:headEnd/>
            <a:tailEnd/>
          </a:ln>
        </p:spPr>
      </p:pic>
      <p:sp>
        <p:nvSpPr>
          <p:cNvPr id="36" name="Rectangle 19"/>
          <p:cNvSpPr>
            <a:spLocks noChangeArrowheads="1"/>
          </p:cNvSpPr>
          <p:nvPr/>
        </p:nvSpPr>
        <p:spPr bwMode="auto">
          <a:xfrm>
            <a:off x="7418388" y="3620313"/>
            <a:ext cx="541337" cy="144463"/>
          </a:xfrm>
          <a:prstGeom prst="rect">
            <a:avLst/>
          </a:prstGeom>
          <a:solidFill>
            <a:srgbClr val="FF0000">
              <a:alpha val="32156"/>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37" name="Rectangle 22"/>
          <p:cNvSpPr>
            <a:spLocks noChangeArrowheads="1"/>
          </p:cNvSpPr>
          <p:nvPr/>
        </p:nvSpPr>
        <p:spPr bwMode="auto">
          <a:xfrm>
            <a:off x="2260600" y="4375150"/>
            <a:ext cx="482600" cy="120650"/>
          </a:xfrm>
          <a:prstGeom prst="rect">
            <a:avLst/>
          </a:prstGeom>
          <a:solidFill>
            <a:srgbClr val="FF0000">
              <a:alpha val="32156"/>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38" name="Rectangle 24"/>
          <p:cNvSpPr>
            <a:spLocks noChangeArrowheads="1"/>
          </p:cNvSpPr>
          <p:nvPr/>
        </p:nvSpPr>
        <p:spPr bwMode="auto">
          <a:xfrm>
            <a:off x="3609975" y="3631426"/>
            <a:ext cx="2147888" cy="133350"/>
          </a:xfrm>
          <a:prstGeom prst="rect">
            <a:avLst/>
          </a:prstGeom>
          <a:solidFill>
            <a:srgbClr val="FF0000">
              <a:alpha val="32156"/>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39" name="Rectangle 25"/>
          <p:cNvSpPr>
            <a:spLocks noChangeArrowheads="1"/>
          </p:cNvSpPr>
          <p:nvPr/>
        </p:nvSpPr>
        <p:spPr bwMode="auto">
          <a:xfrm>
            <a:off x="2362200" y="4984750"/>
            <a:ext cx="409575" cy="120650"/>
          </a:xfrm>
          <a:prstGeom prst="rect">
            <a:avLst/>
          </a:prstGeom>
          <a:solidFill>
            <a:srgbClr val="5DBAFF">
              <a:alpha val="32156"/>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0" name="Rectangle 27"/>
          <p:cNvSpPr>
            <a:spLocks noChangeArrowheads="1"/>
          </p:cNvSpPr>
          <p:nvPr/>
        </p:nvSpPr>
        <p:spPr bwMode="auto">
          <a:xfrm>
            <a:off x="7423150" y="4930001"/>
            <a:ext cx="539750" cy="127000"/>
          </a:xfrm>
          <a:prstGeom prst="rect">
            <a:avLst/>
          </a:prstGeom>
          <a:solidFill>
            <a:srgbClr val="5DBAFF">
              <a:alpha val="32156"/>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1" name="Rectangle 28"/>
          <p:cNvSpPr>
            <a:spLocks noChangeArrowheads="1"/>
          </p:cNvSpPr>
          <p:nvPr/>
        </p:nvSpPr>
        <p:spPr bwMode="auto">
          <a:xfrm>
            <a:off x="3609975" y="4923651"/>
            <a:ext cx="2149475" cy="136525"/>
          </a:xfrm>
          <a:prstGeom prst="rect">
            <a:avLst/>
          </a:prstGeom>
          <a:solidFill>
            <a:srgbClr val="5DBAFF">
              <a:alpha val="32156"/>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2" name="Rectangle 29"/>
          <p:cNvSpPr>
            <a:spLocks noChangeArrowheads="1"/>
          </p:cNvSpPr>
          <p:nvPr/>
        </p:nvSpPr>
        <p:spPr bwMode="auto">
          <a:xfrm>
            <a:off x="1371600" y="5486400"/>
            <a:ext cx="306388" cy="120650"/>
          </a:xfrm>
          <a:prstGeom prst="rect">
            <a:avLst/>
          </a:prstGeom>
          <a:solidFill>
            <a:srgbClr val="00B050">
              <a:alpha val="32156"/>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3" name="Rectangle 30"/>
          <p:cNvSpPr>
            <a:spLocks noChangeArrowheads="1"/>
          </p:cNvSpPr>
          <p:nvPr/>
        </p:nvSpPr>
        <p:spPr bwMode="auto">
          <a:xfrm>
            <a:off x="3606800" y="5653901"/>
            <a:ext cx="2155825" cy="130175"/>
          </a:xfrm>
          <a:prstGeom prst="rect">
            <a:avLst/>
          </a:prstGeom>
          <a:solidFill>
            <a:srgbClr val="00B050">
              <a:alpha val="32156"/>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4" name="Rectangle 31"/>
          <p:cNvSpPr>
            <a:spLocks noChangeArrowheads="1"/>
          </p:cNvSpPr>
          <p:nvPr/>
        </p:nvSpPr>
        <p:spPr bwMode="auto">
          <a:xfrm>
            <a:off x="7413625" y="5647551"/>
            <a:ext cx="552450" cy="142875"/>
          </a:xfrm>
          <a:prstGeom prst="rect">
            <a:avLst/>
          </a:prstGeom>
          <a:solidFill>
            <a:srgbClr val="00B050">
              <a:alpha val="32156"/>
            </a:srgbClr>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Tree>
    <p:extLst>
      <p:ext uri="{BB962C8B-B14F-4D97-AF65-F5344CB8AC3E}">
        <p14:creationId xmlns:p14="http://schemas.microsoft.com/office/powerpoint/2010/main" xmlns="" val="987928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14"/>
          <p:cNvSpPr/>
          <p:nvPr>
            <p:custDataLst>
              <p:tags r:id="rId1"/>
            </p:custDataLst>
          </p:nvPr>
        </p:nvSpPr>
        <p:spPr bwMode="auto">
          <a:xfrm>
            <a:off x="587375" y="4267200"/>
            <a:ext cx="6602412" cy="914400"/>
          </a:xfrm>
          <a:prstGeom prst="homePlate">
            <a:avLst>
              <a:gd name="adj" fmla="val 1118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3" name="Slide Number Placeholder 2"/>
          <p:cNvSpPr>
            <a:spLocks noGrp="1"/>
          </p:cNvSpPr>
          <p:nvPr>
            <p:ph type="sldNum" sz="quarter" idx="4"/>
          </p:nvPr>
        </p:nvSpPr>
        <p:spPr/>
        <p:txBody>
          <a:bodyPr/>
          <a:lstStyle/>
          <a:p>
            <a:fld id="{55B81B02-6718-46E4-8D74-ADF933AC5647}" type="slidenum">
              <a:rPr lang="en-US" smtClean="0"/>
              <a:pPr/>
              <a:t>28</a:t>
            </a:fld>
            <a:endParaRPr lang="en-US" dirty="0"/>
          </a:p>
        </p:txBody>
      </p:sp>
      <p:sp>
        <p:nvSpPr>
          <p:cNvPr id="4" name="Title 3"/>
          <p:cNvSpPr>
            <a:spLocks noGrp="1"/>
          </p:cNvSpPr>
          <p:nvPr>
            <p:ph type="title"/>
          </p:nvPr>
        </p:nvSpPr>
        <p:spPr/>
        <p:txBody>
          <a:bodyPr/>
          <a:lstStyle/>
          <a:p>
            <a:r>
              <a:rPr lang="en-US" dirty="0" smtClean="0"/>
              <a:t>Conducting Sourcing Analysis</a:t>
            </a:r>
            <a:endParaRPr lang="en-US" dirty="0"/>
          </a:p>
        </p:txBody>
      </p:sp>
      <p:sp>
        <p:nvSpPr>
          <p:cNvPr id="19" name="Pentagon 18"/>
          <p:cNvSpPr/>
          <p:nvPr>
            <p:custDataLst>
              <p:tags r:id="rId2"/>
            </p:custDataLst>
          </p:nvPr>
        </p:nvSpPr>
        <p:spPr bwMode="auto">
          <a:xfrm>
            <a:off x="611188" y="2646363"/>
            <a:ext cx="6602412" cy="1447800"/>
          </a:xfrm>
          <a:prstGeom prst="homePlate">
            <a:avLst>
              <a:gd name="adj" fmla="val 1039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20" name="Pentagon 19"/>
          <p:cNvSpPr/>
          <p:nvPr>
            <p:custDataLst>
              <p:tags r:id="rId3"/>
            </p:custDataLst>
          </p:nvPr>
        </p:nvSpPr>
        <p:spPr bwMode="auto">
          <a:xfrm>
            <a:off x="611188" y="5334000"/>
            <a:ext cx="6602412" cy="762000"/>
          </a:xfrm>
          <a:prstGeom prst="homePlate">
            <a:avLst>
              <a:gd name="adj" fmla="val 1118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21" name="Pentagon 20"/>
          <p:cNvSpPr/>
          <p:nvPr>
            <p:custDataLst>
              <p:tags r:id="rId4"/>
            </p:custDataLst>
          </p:nvPr>
        </p:nvSpPr>
        <p:spPr bwMode="auto">
          <a:xfrm>
            <a:off x="611188" y="842962"/>
            <a:ext cx="6602412" cy="1595438"/>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22" name="Rectangle 21"/>
          <p:cNvSpPr/>
          <p:nvPr>
            <p:custDataLst>
              <p:tags r:id="rId5"/>
            </p:custDataLst>
          </p:nvPr>
        </p:nvSpPr>
        <p:spPr bwMode="auto">
          <a:xfrm>
            <a:off x="1187450" y="893763"/>
            <a:ext cx="4968875" cy="4897437"/>
          </a:xfrm>
          <a:prstGeom prst="rect">
            <a:avLst/>
          </a:prstGeom>
          <a:noFill/>
          <a:ln w="9525">
            <a:noFill/>
            <a:prstDash val="lgDash"/>
            <a:round/>
            <a:headEnd type="none" w="sm" len="sm"/>
            <a:tailEnd type="none" w="sm" len="sm"/>
          </a:ln>
          <a:effectLst/>
        </p:spPr>
        <p:txBody>
          <a:bodyPr wrap="none"/>
          <a:lstStyle/>
          <a:p>
            <a:pPr marL="342900" indent="-342900" eaLnBrk="0" fontAlgn="base" hangingPunct="0">
              <a:lnSpc>
                <a:spcPct val="80000"/>
              </a:lnSpc>
              <a:spcBef>
                <a:spcPct val="0"/>
              </a:spcBef>
              <a:spcAft>
                <a:spcPct val="0"/>
              </a:spcAft>
              <a:buFont typeface="Arial" pitchFamily="34" charset="0"/>
              <a:buChar char="•"/>
              <a:defRPr/>
            </a:pPr>
            <a:r>
              <a:rPr lang="en-GB" sz="1600" b="1" dirty="0">
                <a:solidFill>
                  <a:srgbClr val="000000"/>
                </a:solidFill>
                <a:latin typeface="Arial" charset="0"/>
                <a:cs typeface="Arial" charset="0"/>
              </a:rPr>
              <a:t>Industry </a:t>
            </a:r>
            <a:r>
              <a:rPr lang="en-GB" sz="1600" b="1" dirty="0" smtClean="0">
                <a:solidFill>
                  <a:srgbClr val="000000"/>
                </a:solidFill>
                <a:latin typeface="Arial" charset="0"/>
                <a:cs typeface="Arial" charset="0"/>
              </a:rPr>
              <a:t>analysis</a:t>
            </a:r>
          </a:p>
          <a:p>
            <a:pPr marL="342900" indent="-342900" eaLnBrk="0" fontAlgn="base" hangingPunct="0">
              <a:lnSpc>
                <a:spcPct val="80000"/>
              </a:lnSpc>
              <a:spcBef>
                <a:spcPct val="0"/>
              </a:spcBef>
              <a:spcAft>
                <a:spcPct val="0"/>
              </a:spcAft>
              <a:defRPr/>
            </a:pPr>
            <a:endParaRPr lang="en-GB" sz="1600" b="1" dirty="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Developing Industry Analysis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What can Industry Analysis tell us?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Determining Industry Structure</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Measuring Industry Financials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Identifying Industry Trends &amp; Dynamics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Identifying Leading </a:t>
            </a:r>
            <a:r>
              <a:rPr lang="en-GB" sz="1400" dirty="0" smtClean="0">
                <a:solidFill>
                  <a:srgbClr val="000000"/>
                </a:solidFill>
                <a:latin typeface="Arial" charset="0"/>
                <a:cs typeface="Arial" charset="0"/>
              </a:rPr>
              <a:t>Practices</a:t>
            </a:r>
          </a:p>
          <a:p>
            <a:pPr marL="800100" lvl="1" indent="-342900" eaLnBrk="0" fontAlgn="base" hangingPunct="0">
              <a:lnSpc>
                <a:spcPct val="80000"/>
              </a:lnSpc>
              <a:spcBef>
                <a:spcPct val="0"/>
              </a:spcBef>
              <a:spcAft>
                <a:spcPct val="0"/>
              </a:spcAft>
              <a:buSzPct val="60000"/>
              <a:defRPr/>
            </a:pPr>
            <a:endParaRPr lang="en-GB" sz="1600"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defRPr/>
            </a:pPr>
            <a:endParaRPr lang="en-GB" sz="1600" dirty="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Arial" pitchFamily="34" charset="0"/>
              <a:buChar char="•"/>
              <a:defRPr/>
            </a:pPr>
            <a:r>
              <a:rPr lang="en-GB" sz="1600" b="1" dirty="0">
                <a:solidFill>
                  <a:srgbClr val="000000"/>
                </a:solidFill>
                <a:latin typeface="Arial" charset="0"/>
                <a:cs typeface="Arial" charset="0"/>
              </a:rPr>
              <a:t>Supplier </a:t>
            </a:r>
            <a:r>
              <a:rPr lang="en-GB" sz="1600" b="1" dirty="0" smtClean="0">
                <a:solidFill>
                  <a:srgbClr val="000000"/>
                </a:solidFill>
                <a:latin typeface="Arial" charset="0"/>
                <a:cs typeface="Arial" charset="0"/>
              </a:rPr>
              <a:t>Analysis</a:t>
            </a:r>
          </a:p>
          <a:p>
            <a:pPr marL="342900" indent="-342900" eaLnBrk="0" fontAlgn="base" hangingPunct="0">
              <a:lnSpc>
                <a:spcPct val="80000"/>
              </a:lnSpc>
              <a:spcBef>
                <a:spcPct val="0"/>
              </a:spcBef>
              <a:spcAft>
                <a:spcPct val="0"/>
              </a:spcAft>
              <a:buFont typeface="Arial" pitchFamily="34" charset="0"/>
              <a:buChar char="•"/>
              <a:defRPr/>
            </a:pPr>
            <a:endParaRPr lang="en-GB" sz="1600" b="1" dirty="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Developing Supplier Analysis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What can Supplier Analysis tell us?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Assessing Supplier Capabilities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Identifying Supplier Positioning</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Measuring Supplier </a:t>
            </a:r>
            <a:r>
              <a:rPr lang="en-GB" sz="1400" dirty="0" smtClean="0">
                <a:solidFill>
                  <a:srgbClr val="000000"/>
                </a:solidFill>
                <a:latin typeface="Arial" charset="0"/>
                <a:cs typeface="Arial" charset="0"/>
              </a:rPr>
              <a:t>Financials</a:t>
            </a:r>
          </a:p>
          <a:p>
            <a:pPr marL="800100" lvl="1" indent="-342900" eaLnBrk="0" fontAlgn="base" hangingPunct="0">
              <a:lnSpc>
                <a:spcPct val="80000"/>
              </a:lnSpc>
              <a:spcBef>
                <a:spcPct val="0"/>
              </a:spcBef>
              <a:spcAft>
                <a:spcPct val="0"/>
              </a:spcAft>
              <a:buSzPct val="60000"/>
              <a:buFont typeface="Courier New" pitchFamily="49" charset="0"/>
              <a:buChar char="o"/>
              <a:defRPr/>
            </a:pPr>
            <a:endParaRPr lang="en-GB" sz="1400"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endParaRPr lang="en-GB" sz="1400" dirty="0" smtClean="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Arial" pitchFamily="34" charset="0"/>
              <a:buChar char="•"/>
              <a:defRPr/>
            </a:pPr>
            <a:r>
              <a:rPr lang="en-GB" sz="1600" b="1" dirty="0" smtClean="0">
                <a:solidFill>
                  <a:srgbClr val="000000"/>
                </a:solidFill>
                <a:latin typeface="Arial" charset="0"/>
                <a:cs typeface="Arial" charset="0"/>
              </a:rPr>
              <a:t>Category </a:t>
            </a:r>
            <a:r>
              <a:rPr lang="en-GB" sz="1600" b="1" dirty="0">
                <a:solidFill>
                  <a:srgbClr val="000000"/>
                </a:solidFill>
                <a:latin typeface="Arial" charset="0"/>
                <a:cs typeface="Arial" charset="0"/>
              </a:rPr>
              <a:t>Opportunity Assessment </a:t>
            </a:r>
            <a:r>
              <a:rPr lang="en-GB" sz="1600" b="1" dirty="0" smtClean="0">
                <a:solidFill>
                  <a:srgbClr val="000000"/>
                </a:solidFill>
                <a:latin typeface="Arial" charset="0"/>
                <a:cs typeface="Arial" charset="0"/>
              </a:rPr>
              <a:t>Example</a:t>
            </a:r>
          </a:p>
          <a:p>
            <a:pPr marL="342900" indent="-342900" eaLnBrk="0" fontAlgn="base" hangingPunct="0">
              <a:lnSpc>
                <a:spcPct val="80000"/>
              </a:lnSpc>
              <a:spcBef>
                <a:spcPct val="0"/>
              </a:spcBef>
              <a:spcAft>
                <a:spcPct val="0"/>
              </a:spcAft>
              <a:buFont typeface="Arial" pitchFamily="34" charset="0"/>
              <a:buChar char="•"/>
              <a:defRPr/>
            </a:pPr>
            <a:endParaRPr lang="en-GB" sz="1600" b="1" dirty="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Where does Industry and Supplier Analysis fit in?</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Bearings Category Profile </a:t>
            </a:r>
            <a:r>
              <a:rPr lang="en-GB" sz="1400" dirty="0" smtClean="0">
                <a:solidFill>
                  <a:srgbClr val="000000"/>
                </a:solidFill>
                <a:latin typeface="Arial" charset="0"/>
                <a:cs typeface="Arial" charset="0"/>
              </a:rPr>
              <a:t>Example</a:t>
            </a:r>
          </a:p>
          <a:p>
            <a:pPr marL="800100" lvl="1" indent="-342900" eaLnBrk="0" fontAlgn="base" hangingPunct="0">
              <a:lnSpc>
                <a:spcPct val="80000"/>
              </a:lnSpc>
              <a:spcBef>
                <a:spcPct val="0"/>
              </a:spcBef>
              <a:spcAft>
                <a:spcPct val="0"/>
              </a:spcAft>
              <a:buSzPct val="60000"/>
              <a:buFont typeface="Courier New" pitchFamily="49" charset="0"/>
              <a:buChar char="o"/>
              <a:defRPr/>
            </a:pPr>
            <a:endParaRPr lang="en-GB" sz="1400"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defRPr/>
            </a:pPr>
            <a:endParaRPr lang="en-GB" sz="1600" dirty="0" smtClean="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Arial" pitchFamily="34" charset="0"/>
              <a:buChar char="•"/>
              <a:defRPr/>
            </a:pPr>
            <a:r>
              <a:rPr lang="en-GB" sz="1600" b="1" dirty="0" smtClean="0">
                <a:solidFill>
                  <a:srgbClr val="000000"/>
                </a:solidFill>
                <a:latin typeface="Arial" charset="0"/>
                <a:cs typeface="Arial" charset="0"/>
              </a:rPr>
              <a:t>TCO Analysis</a:t>
            </a:r>
          </a:p>
          <a:p>
            <a:pPr marL="342900" indent="-342900" eaLnBrk="0" fontAlgn="base" hangingPunct="0">
              <a:lnSpc>
                <a:spcPct val="80000"/>
              </a:lnSpc>
              <a:spcBef>
                <a:spcPct val="0"/>
              </a:spcBef>
              <a:spcAft>
                <a:spcPct val="0"/>
              </a:spcAft>
              <a:buFont typeface="Arial" pitchFamily="34" charset="0"/>
              <a:buChar char="•"/>
              <a:defRPr/>
            </a:pPr>
            <a:endParaRPr lang="en-GB" sz="1600" b="1"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smtClean="0">
                <a:solidFill>
                  <a:srgbClr val="000000"/>
                </a:solidFill>
                <a:latin typeface="Arial" charset="0"/>
                <a:cs typeface="Arial" charset="0"/>
              </a:rPr>
              <a:t>Develop Total Cost of Ownership Model</a:t>
            </a:r>
          </a:p>
          <a:p>
            <a:pPr marL="800100" lvl="1" indent="-342900" eaLnBrk="0" fontAlgn="base" hangingPunct="0">
              <a:lnSpc>
                <a:spcPct val="80000"/>
              </a:lnSpc>
              <a:spcBef>
                <a:spcPct val="0"/>
              </a:spcBef>
              <a:spcAft>
                <a:spcPct val="0"/>
              </a:spcAft>
              <a:buSzPct val="60000"/>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r>
              <a:rPr lang="en-GB" sz="1600" dirty="0">
                <a:solidFill>
                  <a:srgbClr val="000000"/>
                </a:solidFill>
                <a:latin typeface="Arial" charset="0"/>
                <a:cs typeface="Arial" charset="0"/>
              </a:rPr>
              <a:t>	</a:t>
            </a: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p:txBody>
      </p:sp>
      <p:sp>
        <p:nvSpPr>
          <p:cNvPr id="23" name="Oval 38"/>
          <p:cNvSpPr>
            <a:spLocks noChangeArrowheads="1"/>
          </p:cNvSpPr>
          <p:nvPr/>
        </p:nvSpPr>
        <p:spPr bwMode="auto">
          <a:xfrm>
            <a:off x="525860" y="784268"/>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24" name="Rectangle 39"/>
          <p:cNvSpPr>
            <a:spLocks noChangeArrowheads="1"/>
          </p:cNvSpPr>
          <p:nvPr/>
        </p:nvSpPr>
        <p:spPr bwMode="auto">
          <a:xfrm>
            <a:off x="481013" y="762000"/>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a:solidFill>
                  <a:srgbClr val="FFFFFF"/>
                </a:solidFill>
                <a:latin typeface="Arial" charset="0"/>
              </a:rPr>
              <a:t>1</a:t>
            </a:r>
          </a:p>
        </p:txBody>
      </p:sp>
      <p:sp>
        <p:nvSpPr>
          <p:cNvPr id="25" name="Oval 38"/>
          <p:cNvSpPr>
            <a:spLocks noChangeArrowheads="1"/>
          </p:cNvSpPr>
          <p:nvPr/>
        </p:nvSpPr>
        <p:spPr bwMode="auto">
          <a:xfrm>
            <a:off x="500460" y="2655930"/>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26" name="Rectangle 39"/>
          <p:cNvSpPr>
            <a:spLocks noChangeArrowheads="1"/>
          </p:cNvSpPr>
          <p:nvPr/>
        </p:nvSpPr>
        <p:spPr bwMode="auto">
          <a:xfrm>
            <a:off x="455613" y="2633662"/>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smtClean="0">
                <a:solidFill>
                  <a:srgbClr val="FFFFFF"/>
                </a:solidFill>
                <a:latin typeface="Arial" charset="0"/>
              </a:rPr>
              <a:t>2</a:t>
            </a:r>
            <a:endParaRPr lang="en-GB" sz="1400" b="1" dirty="0">
              <a:solidFill>
                <a:srgbClr val="FFFFFF"/>
              </a:solidFill>
              <a:latin typeface="Arial" charset="0"/>
            </a:endParaRPr>
          </a:p>
        </p:txBody>
      </p:sp>
      <p:sp>
        <p:nvSpPr>
          <p:cNvPr id="27" name="Oval 38"/>
          <p:cNvSpPr>
            <a:spLocks noChangeArrowheads="1"/>
          </p:cNvSpPr>
          <p:nvPr/>
        </p:nvSpPr>
        <p:spPr bwMode="auto">
          <a:xfrm>
            <a:off x="525860" y="5213393"/>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28" name="Rectangle 39"/>
          <p:cNvSpPr>
            <a:spLocks noChangeArrowheads="1"/>
          </p:cNvSpPr>
          <p:nvPr/>
        </p:nvSpPr>
        <p:spPr bwMode="auto">
          <a:xfrm>
            <a:off x="481013" y="5202238"/>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smtClean="0">
                <a:solidFill>
                  <a:srgbClr val="FFFFFF"/>
                </a:solidFill>
                <a:latin typeface="Arial" charset="0"/>
              </a:rPr>
              <a:t>4</a:t>
            </a:r>
            <a:endParaRPr lang="en-GB" sz="1400" b="1" dirty="0">
              <a:solidFill>
                <a:srgbClr val="FFFFFF"/>
              </a:solidFill>
              <a:latin typeface="Arial" charset="0"/>
            </a:endParaRPr>
          </a:p>
        </p:txBody>
      </p:sp>
      <p:sp>
        <p:nvSpPr>
          <p:cNvPr id="29" name="Right Arrow 28"/>
          <p:cNvSpPr/>
          <p:nvPr/>
        </p:nvSpPr>
        <p:spPr bwMode="auto">
          <a:xfrm>
            <a:off x="5747660" y="5428706"/>
            <a:ext cx="1136468" cy="667294"/>
          </a:xfrm>
          <a:prstGeom prst="rightArrow">
            <a:avLst/>
          </a:prstGeom>
          <a:solidFill>
            <a:srgbClr val="00BBE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6" name="Oval 38"/>
          <p:cNvSpPr>
            <a:spLocks noChangeArrowheads="1"/>
          </p:cNvSpPr>
          <p:nvPr/>
        </p:nvSpPr>
        <p:spPr bwMode="auto">
          <a:xfrm>
            <a:off x="502047" y="4213268"/>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17" name="Rectangle 39"/>
          <p:cNvSpPr>
            <a:spLocks noChangeArrowheads="1"/>
          </p:cNvSpPr>
          <p:nvPr/>
        </p:nvSpPr>
        <p:spPr bwMode="auto">
          <a:xfrm>
            <a:off x="457200" y="4191000"/>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smtClean="0">
                <a:solidFill>
                  <a:srgbClr val="FFFFFF"/>
                </a:solidFill>
                <a:latin typeface="Arial" charset="0"/>
              </a:rPr>
              <a:t>3</a:t>
            </a:r>
            <a:endParaRPr lang="en-GB" sz="1400" b="1" dirty="0">
              <a:solidFill>
                <a:srgbClr val="FFFFFF"/>
              </a:solidFill>
              <a:latin typeface="Arial" charset="0"/>
            </a:endParaRPr>
          </a:p>
        </p:txBody>
      </p:sp>
    </p:spTree>
    <p:extLst>
      <p:ext uri="{BB962C8B-B14F-4D97-AF65-F5344CB8AC3E}">
        <p14:creationId xmlns:p14="http://schemas.microsoft.com/office/powerpoint/2010/main" xmlns="" val="629420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564731649"/>
              </p:ext>
            </p:extLst>
          </p:nvPr>
        </p:nvGraphicFramePr>
        <p:xfrm>
          <a:off x="1588" y="1588"/>
          <a:ext cx="1587" cy="1587"/>
        </p:xfrm>
        <a:graphic>
          <a:graphicData uri="http://schemas.openxmlformats.org/presentationml/2006/ole">
            <p:oleObj spid="_x0000_s147501"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29</a:t>
            </a:fld>
            <a:endParaRPr lang="en-US" dirty="0"/>
          </a:p>
        </p:txBody>
      </p:sp>
      <p:sp>
        <p:nvSpPr>
          <p:cNvPr id="4" name="Title 3"/>
          <p:cNvSpPr>
            <a:spLocks noGrp="1"/>
          </p:cNvSpPr>
          <p:nvPr>
            <p:ph type="title"/>
          </p:nvPr>
        </p:nvSpPr>
        <p:spPr/>
        <p:txBody>
          <a:bodyPr/>
          <a:lstStyle/>
          <a:p>
            <a:r>
              <a:rPr lang="en-GB" dirty="0" smtClean="0"/>
              <a:t>Total Cost of Ownership (TCO) Model</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pPr>
              <a:spcBef>
                <a:spcPct val="50000"/>
              </a:spcBef>
            </a:pPr>
            <a:r>
              <a:rPr lang="en-US" dirty="0" smtClean="0"/>
              <a:t>As part of the category profile, a model must be developed that breaks down the components </a:t>
            </a:r>
            <a:r>
              <a:rPr lang="en-US" dirty="0"/>
              <a:t>that make up the total cost of the goods and / or services within the </a:t>
            </a:r>
            <a:r>
              <a:rPr lang="en-US" dirty="0" smtClean="0"/>
              <a:t>category. The TCO model can be used identify </a:t>
            </a:r>
            <a:r>
              <a:rPr lang="en-US" dirty="0"/>
              <a:t>opportunities to lower these costs.</a:t>
            </a:r>
          </a:p>
        </p:txBody>
      </p:sp>
      <p:sp>
        <p:nvSpPr>
          <p:cNvPr id="18" name="Rectangle 8"/>
          <p:cNvSpPr>
            <a:spLocks noChangeAspect="1" noChangeArrowheads="1"/>
          </p:cNvSpPr>
          <p:nvPr/>
        </p:nvSpPr>
        <p:spPr bwMode="auto">
          <a:xfrm>
            <a:off x="3577516" y="3553838"/>
            <a:ext cx="0" cy="264558"/>
          </a:xfrm>
          <a:prstGeom prst="rect">
            <a:avLst/>
          </a:prstGeom>
          <a:noFill/>
          <a:ln w="9525">
            <a:noFill/>
            <a:miter lim="800000"/>
            <a:headEnd/>
            <a:tailEnd/>
          </a:ln>
        </p:spPr>
        <p:txBody>
          <a:bodyPr wrap="none" lIns="0" tIns="0" rIns="0" bIns="0">
            <a:spAutoFit/>
          </a:body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nl-NL" sz="1800" b="1" i="0" u="none" strike="noStrike" kern="0" cap="none" spc="0" normalizeH="0" baseline="0" noProof="0">
              <a:ln>
                <a:noFill/>
              </a:ln>
              <a:solidFill>
                <a:srgbClr val="000000"/>
              </a:solidFill>
              <a:effectLst/>
              <a:uLnTx/>
              <a:uFillTx/>
              <a:cs typeface="Arial" pitchFamily="34" charset="0"/>
            </a:endParaRPr>
          </a:p>
        </p:txBody>
      </p:sp>
      <p:sp>
        <p:nvSpPr>
          <p:cNvPr id="31" name="Line 9"/>
          <p:cNvSpPr>
            <a:spLocks noChangeShapeType="1"/>
          </p:cNvSpPr>
          <p:nvPr/>
        </p:nvSpPr>
        <p:spPr bwMode="auto">
          <a:xfrm>
            <a:off x="4682239" y="1770746"/>
            <a:ext cx="0" cy="1960484"/>
          </a:xfrm>
          <a:prstGeom prst="line">
            <a:avLst/>
          </a:prstGeom>
          <a:noFill/>
          <a:ln w="12700">
            <a:solidFill>
              <a:srgbClr val="557799"/>
            </a:solidFill>
            <a:round/>
            <a:headEnd/>
            <a:tailEnd/>
          </a:ln>
        </p:spPr>
        <p:txBody>
          <a:bodyPr wrap="none"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cs typeface="Arial" pitchFamily="34" charset="0"/>
            </a:endParaRPr>
          </a:p>
        </p:txBody>
      </p:sp>
      <p:sp>
        <p:nvSpPr>
          <p:cNvPr id="32" name="Rectangle 11"/>
          <p:cNvSpPr>
            <a:spLocks noChangeArrowheads="1"/>
          </p:cNvSpPr>
          <p:nvPr/>
        </p:nvSpPr>
        <p:spPr bwMode="auto">
          <a:xfrm>
            <a:off x="6555659" y="5442447"/>
            <a:ext cx="38658" cy="24468"/>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cs typeface="Arial" pitchFamily="34" charset="0"/>
            </a:endParaRPr>
          </a:p>
        </p:txBody>
      </p:sp>
      <p:sp>
        <p:nvSpPr>
          <p:cNvPr id="33" name="Rectangle 12"/>
          <p:cNvSpPr>
            <a:spLocks noChangeArrowheads="1"/>
          </p:cNvSpPr>
          <p:nvPr/>
        </p:nvSpPr>
        <p:spPr bwMode="auto">
          <a:xfrm>
            <a:off x="6549712" y="5437860"/>
            <a:ext cx="35684" cy="53523"/>
          </a:xfrm>
          <a:prstGeom prst="rect">
            <a:avLst/>
          </a:prstGeom>
          <a:noFill/>
          <a:ln w="9525">
            <a:noFill/>
            <a:miter lim="800000"/>
            <a:headEnd/>
            <a:tailEnd/>
          </a:ln>
        </p:spPr>
        <p:txBody>
          <a:bodyPr lIns="11112" tIns="4762" rIns="11112" bIns="4762">
            <a:spAutoFit/>
          </a:bodyPr>
          <a:lstStyle/>
          <a:p>
            <a:pPr marL="0" marR="0" lvl="0" indent="0" algn="l" defTabSz="12700" eaLnBrk="1" fontAlgn="auto" latinLnBrk="0" hangingPunct="1">
              <a:lnSpc>
                <a:spcPct val="100000"/>
              </a:lnSpc>
              <a:spcBef>
                <a:spcPct val="50000"/>
              </a:spcBef>
              <a:spcAft>
                <a:spcPts val="0"/>
              </a:spcAft>
              <a:buClrTx/>
              <a:buSzTx/>
              <a:buFontTx/>
              <a:buNone/>
              <a:tabLst/>
              <a:defRPr/>
            </a:pPr>
            <a:r>
              <a:rPr kumimoji="0" lang="en-US" sz="300" b="1" i="0" u="none" strike="noStrike" kern="0" cap="none" spc="0" normalizeH="0" baseline="0" noProof="0" dirty="0">
                <a:ln>
                  <a:noFill/>
                </a:ln>
                <a:solidFill>
                  <a:srgbClr val="000000"/>
                </a:solidFill>
                <a:effectLst/>
                <a:uLnTx/>
                <a:uFillTx/>
                <a:cs typeface="Arial" pitchFamily="34" charset="0"/>
              </a:rPr>
              <a:t>6</a:t>
            </a:r>
          </a:p>
        </p:txBody>
      </p:sp>
      <p:sp>
        <p:nvSpPr>
          <p:cNvPr id="34" name="Rectangle 14"/>
          <p:cNvSpPr>
            <a:spLocks noChangeArrowheads="1"/>
          </p:cNvSpPr>
          <p:nvPr/>
        </p:nvSpPr>
        <p:spPr bwMode="auto">
          <a:xfrm>
            <a:off x="284163" y="4109882"/>
            <a:ext cx="2220160" cy="308419"/>
          </a:xfrm>
          <a:prstGeom prst="rect">
            <a:avLst/>
          </a:prstGeom>
          <a:noFill/>
          <a:ln w="9525">
            <a:noFill/>
            <a:miter lim="800000"/>
            <a:headEnd/>
            <a:tailEnd/>
          </a:ln>
        </p:spPr>
        <p:txBody>
          <a:bodyPr wrap="none" lIns="92075" tIns="46038" rIns="92075" bIns="46038">
            <a:spAutoFit/>
          </a:bodyPr>
          <a:lstStyle/>
          <a:p>
            <a:pPr marL="0" marR="0" lvl="0" indent="0" algn="l" defTabSz="762000" eaLnBrk="1" fontAlgn="auto" latinLnBrk="0" hangingPunct="1">
              <a:lnSpc>
                <a:spcPct val="100000"/>
              </a:lnSpc>
              <a:spcBef>
                <a:spcPct val="0"/>
              </a:spcBef>
              <a:spcAft>
                <a:spcPts val="0"/>
              </a:spcAft>
              <a:buClrTx/>
              <a:buSzTx/>
              <a:buFontTx/>
              <a:buNone/>
              <a:tabLst/>
              <a:defRPr/>
            </a:pPr>
            <a:r>
              <a:rPr kumimoji="0" lang="en-US" sz="1400" b="1" i="0" u="none" strike="noStrike" kern="0" cap="none" spc="0" normalizeH="0" baseline="0" noProof="0" dirty="0" smtClean="0">
                <a:ln>
                  <a:noFill/>
                </a:ln>
                <a:solidFill>
                  <a:schemeClr val="accent1"/>
                </a:solidFill>
                <a:effectLst/>
                <a:uLnTx/>
                <a:uFillTx/>
                <a:cs typeface="Arial" pitchFamily="34" charset="0"/>
              </a:rPr>
              <a:t>Storage and Handling Costs</a:t>
            </a:r>
            <a:endParaRPr kumimoji="0" lang="en-US" sz="1400" b="1" i="0" u="none" strike="noStrike" kern="0" cap="none" spc="0" normalizeH="0" baseline="0" noProof="0" dirty="0">
              <a:ln>
                <a:noFill/>
              </a:ln>
              <a:solidFill>
                <a:schemeClr val="accent1"/>
              </a:solidFill>
              <a:effectLst/>
              <a:uLnTx/>
              <a:uFillTx/>
              <a:cs typeface="Arial" pitchFamily="34" charset="0"/>
            </a:endParaRPr>
          </a:p>
        </p:txBody>
      </p:sp>
      <p:sp>
        <p:nvSpPr>
          <p:cNvPr id="35" name="Oval 15"/>
          <p:cNvSpPr>
            <a:spLocks noChangeArrowheads="1"/>
          </p:cNvSpPr>
          <p:nvPr/>
        </p:nvSpPr>
        <p:spPr bwMode="auto">
          <a:xfrm>
            <a:off x="1382938" y="2205050"/>
            <a:ext cx="1787183" cy="611695"/>
          </a:xfrm>
          <a:prstGeom prst="ellipse">
            <a:avLst/>
          </a:prstGeom>
          <a:no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cs typeface="Arial" pitchFamily="34" charset="0"/>
            </a:endParaRPr>
          </a:p>
        </p:txBody>
      </p:sp>
      <p:sp>
        <p:nvSpPr>
          <p:cNvPr id="36" name="Rectangle 16"/>
          <p:cNvSpPr>
            <a:spLocks noChangeArrowheads="1"/>
          </p:cNvSpPr>
          <p:nvPr/>
        </p:nvSpPr>
        <p:spPr bwMode="auto">
          <a:xfrm>
            <a:off x="849163" y="2418439"/>
            <a:ext cx="2761064" cy="1563378"/>
          </a:xfrm>
          <a:prstGeom prst="rect">
            <a:avLst/>
          </a:prstGeom>
          <a:noFill/>
          <a:ln w="9525">
            <a:noFill/>
            <a:miter lim="800000"/>
            <a:headEnd/>
            <a:tailEnd/>
          </a:ln>
        </p:spPr>
        <p:txBody>
          <a:bodyPr lIns="92075" tIns="46038" rIns="92075" bIns="46038">
            <a:spAutoFit/>
          </a:bodyPr>
          <a:lstStyle/>
          <a:p>
            <a:pPr marL="173038" marR="0" lvl="0" indent="-173038" algn="l" defTabSz="9144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a:ln>
                  <a:noFill/>
                </a:ln>
                <a:solidFill>
                  <a:srgbClr val="000000"/>
                </a:solidFill>
                <a:effectLst/>
                <a:uLnTx/>
                <a:uFillTx/>
                <a:cs typeface="Arial" pitchFamily="34" charset="0"/>
              </a:rPr>
              <a:t>Volume leverage</a:t>
            </a:r>
          </a:p>
          <a:p>
            <a:pPr marL="173038" marR="0" lvl="0" indent="-173038" algn="l" defTabSz="9144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a:ln>
                  <a:noFill/>
                </a:ln>
                <a:solidFill>
                  <a:srgbClr val="000000"/>
                </a:solidFill>
                <a:effectLst/>
                <a:uLnTx/>
                <a:uFillTx/>
                <a:cs typeface="Arial" pitchFamily="34" charset="0"/>
              </a:rPr>
              <a:t>Rebate management</a:t>
            </a:r>
          </a:p>
          <a:p>
            <a:pPr marL="173038" marR="0" lvl="0" indent="-173038" algn="l" defTabSz="9144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a:ln>
                  <a:noFill/>
                </a:ln>
                <a:solidFill>
                  <a:srgbClr val="000000"/>
                </a:solidFill>
                <a:effectLst/>
                <a:uLnTx/>
                <a:uFillTx/>
                <a:cs typeface="Arial" pitchFamily="34" charset="0"/>
              </a:rPr>
              <a:t>Performance, incentive structure</a:t>
            </a:r>
          </a:p>
          <a:p>
            <a:pPr marL="173038" marR="0" lvl="0" indent="-173038" algn="l" defTabSz="9144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a:ln>
                  <a:noFill/>
                </a:ln>
                <a:solidFill>
                  <a:srgbClr val="000000"/>
                </a:solidFill>
                <a:effectLst/>
                <a:uLnTx/>
                <a:uFillTx/>
                <a:cs typeface="Arial" pitchFamily="34" charset="0"/>
              </a:rPr>
              <a:t>Gain sharing</a:t>
            </a:r>
          </a:p>
          <a:p>
            <a:pPr marL="173038" marR="0" lvl="0" indent="-173038" algn="l" defTabSz="9144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a:ln>
                  <a:noFill/>
                </a:ln>
                <a:solidFill>
                  <a:srgbClr val="000000"/>
                </a:solidFill>
                <a:effectLst/>
                <a:uLnTx/>
                <a:uFillTx/>
                <a:cs typeface="Arial" pitchFamily="34" charset="0"/>
              </a:rPr>
              <a:t>Guaranteed </a:t>
            </a:r>
            <a:r>
              <a:rPr kumimoji="0" lang="en-US" sz="1050" b="0" i="0" u="none" strike="noStrike" kern="0" cap="none" spc="0" normalizeH="0" baseline="0" noProof="0" dirty="0" smtClean="0">
                <a:ln>
                  <a:noFill/>
                </a:ln>
                <a:solidFill>
                  <a:srgbClr val="000000"/>
                </a:solidFill>
                <a:effectLst/>
                <a:uLnTx/>
                <a:uFillTx/>
                <a:cs typeface="Arial" pitchFamily="34" charset="0"/>
              </a:rPr>
              <a:t>reductions</a:t>
            </a:r>
          </a:p>
          <a:p>
            <a:pPr marL="173038" marR="0" lvl="0" indent="-173038" algn="l" defTabSz="914400" eaLnBrk="1" fontAlgn="auto" latinLnBrk="0" hangingPunct="1">
              <a:lnSpc>
                <a:spcPct val="100000"/>
              </a:lnSpc>
              <a:spcBef>
                <a:spcPct val="35000"/>
              </a:spcBef>
              <a:spcAft>
                <a:spcPts val="0"/>
              </a:spcAft>
              <a:buClrTx/>
              <a:buSzTx/>
              <a:buFontTx/>
              <a:buChar char="•"/>
              <a:tabLst/>
              <a:defRPr/>
            </a:pPr>
            <a:r>
              <a:rPr lang="en-US" sz="1050" kern="0" dirty="0" smtClean="0">
                <a:solidFill>
                  <a:srgbClr val="000000"/>
                </a:solidFill>
                <a:cs typeface="Arial" pitchFamily="34" charset="0"/>
              </a:rPr>
              <a:t>Freight (consolidated orders)</a:t>
            </a:r>
          </a:p>
          <a:p>
            <a:pPr marL="173038" marR="0" lvl="0" indent="-173038" algn="l" defTabSz="9144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smtClean="0">
                <a:ln>
                  <a:noFill/>
                </a:ln>
                <a:solidFill>
                  <a:srgbClr val="000000"/>
                </a:solidFill>
                <a:effectLst/>
                <a:uLnTx/>
                <a:uFillTx/>
                <a:cs typeface="Arial" pitchFamily="34" charset="0"/>
              </a:rPr>
              <a:t>Lease vs. Buy</a:t>
            </a:r>
            <a:endParaRPr kumimoji="0" lang="en-US" sz="1050" b="0" i="0" u="none" strike="noStrike" kern="0" cap="none" spc="0" normalizeH="0" baseline="0" noProof="0" dirty="0">
              <a:ln>
                <a:noFill/>
              </a:ln>
              <a:solidFill>
                <a:srgbClr val="000000"/>
              </a:solidFill>
              <a:effectLst/>
              <a:uLnTx/>
              <a:uFillTx/>
              <a:cs typeface="Arial" pitchFamily="34" charset="0"/>
            </a:endParaRPr>
          </a:p>
        </p:txBody>
      </p:sp>
      <p:sp>
        <p:nvSpPr>
          <p:cNvPr id="37" name="Rectangle 17"/>
          <p:cNvSpPr>
            <a:spLocks noChangeArrowheads="1"/>
          </p:cNvSpPr>
          <p:nvPr/>
        </p:nvSpPr>
        <p:spPr bwMode="auto">
          <a:xfrm>
            <a:off x="296058" y="1940491"/>
            <a:ext cx="4402942" cy="646973"/>
          </a:xfrm>
          <a:prstGeom prst="rect">
            <a:avLst/>
          </a:prstGeom>
          <a:noFill/>
          <a:ln w="9525">
            <a:noFill/>
            <a:miter lim="800000"/>
            <a:headEnd/>
            <a:tailEnd/>
          </a:ln>
        </p:spPr>
        <p:txBody>
          <a:bodyPr wrap="square" lIns="92075" tIns="46038" rIns="92075" bIns="46038">
            <a:spAutoFit/>
          </a:bodyPr>
          <a:lstStyle/>
          <a:p>
            <a:pPr marL="0" marR="0" lvl="0" indent="0" algn="l" defTabSz="7620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itchFamily="34" charset="0"/>
              </a:rPr>
              <a:t>Most procurement professionals target price. There are numerous leverage points to enhance the negotiation of the final transaction price.</a:t>
            </a:r>
          </a:p>
        </p:txBody>
      </p:sp>
      <p:sp>
        <p:nvSpPr>
          <p:cNvPr id="38" name="Rectangle 18"/>
          <p:cNvSpPr>
            <a:spLocks noChangeArrowheads="1"/>
          </p:cNvSpPr>
          <p:nvPr/>
        </p:nvSpPr>
        <p:spPr bwMode="auto">
          <a:xfrm>
            <a:off x="296058" y="1625600"/>
            <a:ext cx="649217" cy="308419"/>
          </a:xfrm>
          <a:prstGeom prst="rect">
            <a:avLst/>
          </a:prstGeom>
          <a:noFill/>
          <a:ln w="9525">
            <a:noFill/>
            <a:miter lim="800000"/>
            <a:headEnd/>
            <a:tailEnd/>
          </a:ln>
        </p:spPr>
        <p:txBody>
          <a:bodyPr wrap="none" lIns="92075" tIns="46038" rIns="92075" bIns="46038">
            <a:spAutoFit/>
          </a:bodyPr>
          <a:lstStyle/>
          <a:p>
            <a:pPr marL="0" marR="0" lvl="0" indent="0" algn="l" defTabSz="762000" eaLnBrk="1" fontAlgn="auto" latinLnBrk="0" hangingPunct="1">
              <a:lnSpc>
                <a:spcPct val="100000"/>
              </a:lnSpc>
              <a:spcBef>
                <a:spcPct val="0"/>
              </a:spcBef>
              <a:spcAft>
                <a:spcPts val="0"/>
              </a:spcAft>
              <a:buClrTx/>
              <a:buSzTx/>
              <a:buFontTx/>
              <a:buNone/>
              <a:tabLst/>
              <a:defRPr/>
            </a:pPr>
            <a:r>
              <a:rPr kumimoji="0" lang="en-US" sz="1400" b="1" i="0" u="none" strike="noStrike" kern="0" cap="none" spc="0" normalizeH="0" baseline="0" noProof="0" dirty="0" smtClean="0">
                <a:ln>
                  <a:noFill/>
                </a:ln>
                <a:solidFill>
                  <a:schemeClr val="accent1"/>
                </a:solidFill>
                <a:effectLst/>
                <a:uLnTx/>
                <a:uFillTx/>
                <a:cs typeface="Arial" pitchFamily="34" charset="0"/>
              </a:rPr>
              <a:t>Spend</a:t>
            </a:r>
            <a:endParaRPr kumimoji="0" lang="en-US" sz="1400" b="1" i="0" u="none" strike="noStrike" kern="0" cap="none" spc="0" normalizeH="0" baseline="0" noProof="0" dirty="0">
              <a:ln>
                <a:noFill/>
              </a:ln>
              <a:solidFill>
                <a:schemeClr val="accent1"/>
              </a:solidFill>
              <a:effectLst/>
              <a:uLnTx/>
              <a:uFillTx/>
              <a:cs typeface="Arial" pitchFamily="34" charset="0"/>
            </a:endParaRPr>
          </a:p>
        </p:txBody>
      </p:sp>
      <p:sp>
        <p:nvSpPr>
          <p:cNvPr id="39" name="Rectangle 19"/>
          <p:cNvSpPr>
            <a:spLocks noChangeArrowheads="1"/>
          </p:cNvSpPr>
          <p:nvPr/>
        </p:nvSpPr>
        <p:spPr bwMode="auto">
          <a:xfrm>
            <a:off x="293084" y="4421847"/>
            <a:ext cx="3520840" cy="831639"/>
          </a:xfrm>
          <a:prstGeom prst="rect">
            <a:avLst/>
          </a:prstGeom>
          <a:noFill/>
          <a:ln w="9525">
            <a:noFill/>
            <a:miter lim="800000"/>
            <a:headEnd/>
            <a:tailEnd/>
          </a:ln>
        </p:spPr>
        <p:txBody>
          <a:bodyPr lIns="92075" tIns="46038" rIns="92075" bIns="46038">
            <a:spAutoFit/>
          </a:bodyPr>
          <a:lstStyle/>
          <a:p>
            <a:pPr marL="0" marR="0" lvl="0" indent="0" algn="l" defTabSz="7620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itchFamily="34" charset="0"/>
              </a:rPr>
              <a:t>The way in which materials are used </a:t>
            </a:r>
            <a:r>
              <a:rPr kumimoji="0" lang="en-US" sz="1200" b="0" i="0" u="none" strike="noStrike" kern="0" cap="none" spc="0" normalizeH="0" baseline="0" noProof="0" dirty="0" smtClean="0">
                <a:ln>
                  <a:noFill/>
                </a:ln>
                <a:solidFill>
                  <a:srgbClr val="000000"/>
                </a:solidFill>
                <a:effectLst/>
                <a:uLnTx/>
                <a:uFillTx/>
                <a:cs typeface="Arial" pitchFamily="34" charset="0"/>
              </a:rPr>
              <a:t>and disposed</a:t>
            </a:r>
            <a:r>
              <a:rPr kumimoji="0" lang="en-US" sz="1200" b="0" i="0" u="none" strike="noStrike" kern="0" cap="none" spc="0" normalizeH="0" noProof="0" dirty="0" smtClean="0">
                <a:ln>
                  <a:noFill/>
                </a:ln>
                <a:solidFill>
                  <a:srgbClr val="000000"/>
                </a:solidFill>
                <a:effectLst/>
                <a:uLnTx/>
                <a:uFillTx/>
                <a:cs typeface="Arial" pitchFamily="34" charset="0"/>
              </a:rPr>
              <a:t> of </a:t>
            </a:r>
            <a:r>
              <a:rPr kumimoji="0" lang="en-US" sz="1200" b="0" i="0" u="none" strike="noStrike" kern="0" cap="none" spc="0" normalizeH="0" baseline="0" noProof="0" dirty="0" smtClean="0">
                <a:ln>
                  <a:noFill/>
                </a:ln>
                <a:solidFill>
                  <a:srgbClr val="000000"/>
                </a:solidFill>
                <a:effectLst/>
                <a:uLnTx/>
                <a:uFillTx/>
                <a:cs typeface="Arial" pitchFamily="34" charset="0"/>
              </a:rPr>
              <a:t>represents </a:t>
            </a:r>
            <a:r>
              <a:rPr kumimoji="0" lang="en-US" sz="1200" b="0" i="0" u="none" strike="noStrike" kern="0" cap="none" spc="0" normalizeH="0" baseline="0" noProof="0" dirty="0">
                <a:ln>
                  <a:noFill/>
                </a:ln>
                <a:solidFill>
                  <a:srgbClr val="000000"/>
                </a:solidFill>
                <a:effectLst/>
                <a:uLnTx/>
                <a:uFillTx/>
                <a:cs typeface="Arial" pitchFamily="34" charset="0"/>
              </a:rPr>
              <a:t>one of the largest potential sources to reduce the total cost of ownership.</a:t>
            </a:r>
          </a:p>
        </p:txBody>
      </p:sp>
      <p:sp>
        <p:nvSpPr>
          <p:cNvPr id="40" name="Rectangle 20"/>
          <p:cNvSpPr>
            <a:spLocks noChangeArrowheads="1"/>
          </p:cNvSpPr>
          <p:nvPr/>
        </p:nvSpPr>
        <p:spPr bwMode="auto">
          <a:xfrm>
            <a:off x="5229397" y="1625600"/>
            <a:ext cx="2370842" cy="308419"/>
          </a:xfrm>
          <a:prstGeom prst="rect">
            <a:avLst/>
          </a:prstGeom>
          <a:noFill/>
          <a:ln w="9525">
            <a:noFill/>
            <a:miter lim="800000"/>
            <a:headEnd/>
            <a:tailEnd/>
          </a:ln>
        </p:spPr>
        <p:txBody>
          <a:bodyPr wrap="none" lIns="92075" tIns="46038" rIns="92075" bIns="46038">
            <a:spAutoFit/>
          </a:bodyPr>
          <a:lstStyle/>
          <a:p>
            <a:pPr marL="0" marR="0" lvl="0" indent="0" algn="l" defTabSz="762000" eaLnBrk="1" fontAlgn="auto" latinLnBrk="0" hangingPunct="1">
              <a:lnSpc>
                <a:spcPct val="100000"/>
              </a:lnSpc>
              <a:spcBef>
                <a:spcPct val="0"/>
              </a:spcBef>
              <a:spcAft>
                <a:spcPts val="0"/>
              </a:spcAft>
              <a:buClrTx/>
              <a:buSzTx/>
              <a:buFontTx/>
              <a:buNone/>
              <a:tabLst/>
              <a:defRPr/>
            </a:pPr>
            <a:r>
              <a:rPr kumimoji="0" lang="en-US" sz="1400" b="1" i="0" u="none" strike="noStrike" kern="0" cap="none" spc="0" normalizeH="0" baseline="0" noProof="0" dirty="0" smtClean="0">
                <a:ln>
                  <a:noFill/>
                </a:ln>
                <a:solidFill>
                  <a:schemeClr val="accent1"/>
                </a:solidFill>
                <a:effectLst/>
                <a:uLnTx/>
                <a:uFillTx/>
                <a:cs typeface="Arial" pitchFamily="34" charset="0"/>
              </a:rPr>
              <a:t>Operational Purchasing Costs</a:t>
            </a:r>
            <a:endParaRPr kumimoji="0" lang="en-US" sz="1400" b="1" i="0" u="none" strike="noStrike" kern="0" cap="none" spc="0" normalizeH="0" baseline="0" noProof="0" dirty="0">
              <a:ln>
                <a:noFill/>
              </a:ln>
              <a:solidFill>
                <a:schemeClr val="accent1"/>
              </a:solidFill>
              <a:effectLst/>
              <a:uLnTx/>
              <a:uFillTx/>
              <a:cs typeface="Arial" pitchFamily="34" charset="0"/>
            </a:endParaRPr>
          </a:p>
        </p:txBody>
      </p:sp>
      <p:sp>
        <p:nvSpPr>
          <p:cNvPr id="41" name="Rectangle 21"/>
          <p:cNvSpPr>
            <a:spLocks noChangeArrowheads="1"/>
          </p:cNvSpPr>
          <p:nvPr/>
        </p:nvSpPr>
        <p:spPr bwMode="auto">
          <a:xfrm>
            <a:off x="3376827" y="4744703"/>
            <a:ext cx="2296885" cy="1563378"/>
          </a:xfrm>
          <a:prstGeom prst="rect">
            <a:avLst/>
          </a:prstGeom>
          <a:noFill/>
          <a:ln w="9525">
            <a:noFill/>
            <a:miter lim="800000"/>
            <a:headEnd/>
            <a:tailEnd/>
          </a:ln>
        </p:spPr>
        <p:txBody>
          <a:bodyPr wrap="square" lIns="92075" tIns="46038" rIns="92075" bIns="46038">
            <a:spAutoFit/>
          </a:bodyPr>
          <a:lstStyle/>
          <a:p>
            <a:pPr marL="173038" marR="0" lvl="0" indent="-173038" algn="l" defTabSz="7620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smtClean="0">
                <a:ln>
                  <a:noFill/>
                </a:ln>
                <a:solidFill>
                  <a:srgbClr val="000000"/>
                </a:solidFill>
                <a:effectLst/>
                <a:uLnTx/>
                <a:uFillTx/>
                <a:cs typeface="Arial" pitchFamily="34" charset="0"/>
              </a:rPr>
              <a:t>Elimination</a:t>
            </a:r>
          </a:p>
          <a:p>
            <a:pPr marL="173038" marR="0" lvl="0" indent="-173038" algn="l" defTabSz="762000" eaLnBrk="1" fontAlgn="auto" latinLnBrk="0" hangingPunct="1">
              <a:lnSpc>
                <a:spcPct val="100000"/>
              </a:lnSpc>
              <a:spcBef>
                <a:spcPct val="35000"/>
              </a:spcBef>
              <a:spcAft>
                <a:spcPts val="0"/>
              </a:spcAft>
              <a:buClrTx/>
              <a:buSzTx/>
              <a:buFontTx/>
              <a:buChar char="•"/>
              <a:tabLst/>
              <a:defRPr/>
            </a:pPr>
            <a:r>
              <a:rPr lang="en-US" sz="1050" kern="0" dirty="0" smtClean="0">
                <a:solidFill>
                  <a:srgbClr val="000000"/>
                </a:solidFill>
                <a:cs typeface="Arial" pitchFamily="34" charset="0"/>
              </a:rPr>
              <a:t>Demand management</a:t>
            </a:r>
            <a:endParaRPr kumimoji="0" lang="en-US" sz="1050" b="0" i="0" u="none" strike="noStrike" kern="0" cap="none" spc="0" normalizeH="0" baseline="0" noProof="0" dirty="0" smtClean="0">
              <a:ln>
                <a:noFill/>
              </a:ln>
              <a:solidFill>
                <a:srgbClr val="000000"/>
              </a:solidFill>
              <a:effectLst/>
              <a:uLnTx/>
              <a:uFillTx/>
              <a:cs typeface="Arial" pitchFamily="34" charset="0"/>
            </a:endParaRPr>
          </a:p>
          <a:p>
            <a:pPr marL="173038" marR="0" lvl="0" indent="-173038" algn="l" defTabSz="7620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smtClean="0">
                <a:ln>
                  <a:noFill/>
                </a:ln>
                <a:solidFill>
                  <a:srgbClr val="000000"/>
                </a:solidFill>
                <a:effectLst/>
                <a:uLnTx/>
                <a:uFillTx/>
                <a:cs typeface="Arial" pitchFamily="34" charset="0"/>
              </a:rPr>
              <a:t>Standardization</a:t>
            </a:r>
          </a:p>
          <a:p>
            <a:pPr marL="173038" indent="-173038" algn="l" defTabSz="762000" eaLnBrk="1" fontAlgn="auto" hangingPunct="1">
              <a:spcBef>
                <a:spcPct val="35000"/>
              </a:spcBef>
              <a:spcAft>
                <a:spcPts val="0"/>
              </a:spcAft>
              <a:buFontTx/>
              <a:buChar char="•"/>
              <a:defRPr/>
            </a:pPr>
            <a:r>
              <a:rPr lang="en-US" sz="1050" kern="0" dirty="0" smtClean="0">
                <a:solidFill>
                  <a:srgbClr val="000000"/>
                </a:solidFill>
                <a:cs typeface="Arial" pitchFamily="34" charset="0"/>
              </a:rPr>
              <a:t>Product specifications</a:t>
            </a:r>
          </a:p>
          <a:p>
            <a:pPr marL="173038" marR="0" lvl="0" indent="-173038" algn="l" defTabSz="762000" eaLnBrk="1" fontAlgn="auto" latinLnBrk="0" hangingPunct="1">
              <a:lnSpc>
                <a:spcPct val="100000"/>
              </a:lnSpc>
              <a:spcBef>
                <a:spcPct val="35000"/>
              </a:spcBef>
              <a:spcAft>
                <a:spcPts val="0"/>
              </a:spcAft>
              <a:buClrTx/>
              <a:buSzTx/>
              <a:buFontTx/>
              <a:buChar char="•"/>
              <a:tabLst/>
              <a:defRPr/>
            </a:pPr>
            <a:r>
              <a:rPr lang="en-US" sz="1050" kern="0" dirty="0" smtClean="0">
                <a:solidFill>
                  <a:srgbClr val="000000"/>
                </a:solidFill>
                <a:cs typeface="Arial" pitchFamily="34" charset="0"/>
              </a:rPr>
              <a:t>Extended life products</a:t>
            </a:r>
          </a:p>
          <a:p>
            <a:pPr marL="173038" marR="0" lvl="0" indent="-173038" algn="l" defTabSz="762000" eaLnBrk="1" fontAlgn="auto" latinLnBrk="0" hangingPunct="1">
              <a:lnSpc>
                <a:spcPct val="100000"/>
              </a:lnSpc>
              <a:spcBef>
                <a:spcPct val="35000"/>
              </a:spcBef>
              <a:spcAft>
                <a:spcPts val="0"/>
              </a:spcAft>
              <a:buClrTx/>
              <a:buSzTx/>
              <a:buFontTx/>
              <a:buChar char="•"/>
              <a:tabLst/>
              <a:defRPr/>
            </a:pPr>
            <a:r>
              <a:rPr lang="en-US" sz="1050" kern="0" dirty="0" smtClean="0">
                <a:solidFill>
                  <a:srgbClr val="000000"/>
                </a:solidFill>
                <a:cs typeface="Arial" pitchFamily="34" charset="0"/>
              </a:rPr>
              <a:t>Supplier </a:t>
            </a:r>
            <a:r>
              <a:rPr kumimoji="0" lang="en-US" sz="1050" b="0" i="0" u="none" strike="noStrike" kern="0" cap="none" spc="0" normalizeH="0" baseline="0" noProof="0" dirty="0" smtClean="0">
                <a:ln>
                  <a:noFill/>
                </a:ln>
                <a:solidFill>
                  <a:srgbClr val="000000"/>
                </a:solidFill>
                <a:effectLst/>
                <a:uLnTx/>
                <a:uFillTx/>
                <a:cs typeface="Arial" pitchFamily="34" charset="0"/>
              </a:rPr>
              <a:t>provided services</a:t>
            </a:r>
          </a:p>
          <a:p>
            <a:pPr marL="173038" marR="0" lvl="0" indent="-173038" algn="l" defTabSz="7620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smtClean="0">
                <a:ln>
                  <a:noFill/>
                </a:ln>
                <a:solidFill>
                  <a:srgbClr val="000000"/>
                </a:solidFill>
                <a:effectLst/>
                <a:uLnTx/>
                <a:uFillTx/>
                <a:cs typeface="Arial" pitchFamily="34" charset="0"/>
              </a:rPr>
              <a:t>Product design</a:t>
            </a:r>
            <a:endParaRPr kumimoji="0" lang="en-US" sz="1050" b="0" i="0" u="none" strike="noStrike" kern="0" cap="none" spc="0" normalizeH="0" baseline="0" noProof="0" dirty="0">
              <a:ln>
                <a:noFill/>
              </a:ln>
              <a:solidFill>
                <a:srgbClr val="000000"/>
              </a:solidFill>
              <a:effectLst/>
              <a:uLnTx/>
              <a:uFillTx/>
              <a:cs typeface="Arial" pitchFamily="34" charset="0"/>
            </a:endParaRPr>
          </a:p>
        </p:txBody>
      </p:sp>
      <p:sp>
        <p:nvSpPr>
          <p:cNvPr id="42" name="Rectangle 22"/>
          <p:cNvSpPr>
            <a:spLocks noChangeArrowheads="1"/>
          </p:cNvSpPr>
          <p:nvPr/>
        </p:nvSpPr>
        <p:spPr bwMode="auto">
          <a:xfrm>
            <a:off x="5229397" y="4769850"/>
            <a:ext cx="2162003" cy="1070550"/>
          </a:xfrm>
          <a:prstGeom prst="rect">
            <a:avLst/>
          </a:prstGeom>
          <a:noFill/>
          <a:ln w="9525">
            <a:noFill/>
            <a:miter lim="800000"/>
            <a:headEnd/>
            <a:tailEnd/>
          </a:ln>
        </p:spPr>
        <p:txBody>
          <a:bodyPr wrap="square" lIns="92075" tIns="46038" rIns="92075" bIns="46038">
            <a:spAutoFit/>
          </a:bodyPr>
          <a:lstStyle/>
          <a:p>
            <a:pPr marL="173038" marR="0" lvl="0" indent="-173038" algn="l" defTabSz="7620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smtClean="0">
                <a:ln>
                  <a:noFill/>
                </a:ln>
                <a:solidFill>
                  <a:srgbClr val="000000"/>
                </a:solidFill>
                <a:effectLst/>
                <a:uLnTx/>
                <a:uFillTx/>
                <a:cs typeface="Arial" pitchFamily="34" charset="0"/>
              </a:rPr>
              <a:t>Transportation</a:t>
            </a:r>
            <a:endParaRPr kumimoji="0" lang="en-US" sz="1050" b="0" i="0" u="none" strike="noStrike" kern="0" cap="none" spc="0" normalizeH="0" baseline="0" noProof="0" dirty="0">
              <a:ln>
                <a:noFill/>
              </a:ln>
              <a:solidFill>
                <a:srgbClr val="000000"/>
              </a:solidFill>
              <a:effectLst/>
              <a:uLnTx/>
              <a:uFillTx/>
              <a:cs typeface="Arial" pitchFamily="34" charset="0"/>
            </a:endParaRPr>
          </a:p>
          <a:p>
            <a:pPr marL="173038" indent="-173038" algn="l" defTabSz="762000" eaLnBrk="1" fontAlgn="auto" hangingPunct="1">
              <a:spcBef>
                <a:spcPct val="35000"/>
              </a:spcBef>
              <a:spcAft>
                <a:spcPts val="0"/>
              </a:spcAft>
              <a:buFontTx/>
              <a:buChar char="•"/>
              <a:defRPr/>
            </a:pPr>
            <a:r>
              <a:rPr lang="en-US" sz="1050" kern="0" dirty="0" smtClean="0">
                <a:solidFill>
                  <a:srgbClr val="000000"/>
                </a:solidFill>
                <a:cs typeface="Arial" pitchFamily="34" charset="0"/>
              </a:rPr>
              <a:t>Recycle / Reuse</a:t>
            </a:r>
          </a:p>
          <a:p>
            <a:pPr marL="173038" marR="0" lvl="0" indent="-173038" algn="l" defTabSz="7620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smtClean="0">
                <a:ln>
                  <a:noFill/>
                </a:ln>
                <a:solidFill>
                  <a:srgbClr val="000000"/>
                </a:solidFill>
                <a:effectLst/>
                <a:uLnTx/>
                <a:uFillTx/>
                <a:cs typeface="Arial" pitchFamily="34" charset="0"/>
              </a:rPr>
              <a:t>Scrap</a:t>
            </a:r>
          </a:p>
          <a:p>
            <a:pPr marL="173038" marR="0" lvl="0" indent="-173038" algn="l" defTabSz="762000" eaLnBrk="1" fontAlgn="auto" latinLnBrk="0" hangingPunct="1">
              <a:lnSpc>
                <a:spcPct val="100000"/>
              </a:lnSpc>
              <a:spcBef>
                <a:spcPct val="35000"/>
              </a:spcBef>
              <a:spcAft>
                <a:spcPts val="0"/>
              </a:spcAft>
              <a:buClrTx/>
              <a:buSzTx/>
              <a:buFontTx/>
              <a:buChar char="•"/>
              <a:tabLst/>
              <a:defRPr/>
            </a:pPr>
            <a:r>
              <a:rPr lang="en-US" sz="1050" kern="0" dirty="0" smtClean="0">
                <a:solidFill>
                  <a:srgbClr val="000000"/>
                </a:solidFill>
                <a:cs typeface="Arial" pitchFamily="34" charset="0"/>
              </a:rPr>
              <a:t>Functional equivalents / substitutes (e.g., generics)</a:t>
            </a:r>
          </a:p>
        </p:txBody>
      </p:sp>
      <p:sp>
        <p:nvSpPr>
          <p:cNvPr id="43" name="Rectangle 23"/>
          <p:cNvSpPr>
            <a:spLocks noChangeArrowheads="1"/>
          </p:cNvSpPr>
          <p:nvPr/>
        </p:nvSpPr>
        <p:spPr bwMode="auto">
          <a:xfrm>
            <a:off x="5229397" y="2721933"/>
            <a:ext cx="2297169" cy="908968"/>
          </a:xfrm>
          <a:prstGeom prst="rect">
            <a:avLst/>
          </a:prstGeom>
          <a:noFill/>
          <a:ln w="9525">
            <a:noFill/>
            <a:miter lim="800000"/>
            <a:headEnd/>
            <a:tailEnd/>
          </a:ln>
        </p:spPr>
        <p:txBody>
          <a:bodyPr lIns="92075" tIns="46038" rIns="92075" bIns="46038">
            <a:spAutoFit/>
          </a:bodyPr>
          <a:lstStyle/>
          <a:p>
            <a:pPr marL="173038" marR="0" lvl="0" indent="-173038" algn="l" defTabSz="9144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a:ln>
                  <a:noFill/>
                </a:ln>
                <a:solidFill>
                  <a:srgbClr val="000000"/>
                </a:solidFill>
                <a:effectLst/>
                <a:uLnTx/>
                <a:uFillTx/>
                <a:cs typeface="Arial" pitchFamily="34" charset="0"/>
              </a:rPr>
              <a:t>Consolidated invoicing</a:t>
            </a:r>
          </a:p>
          <a:p>
            <a:pPr marL="173038" marR="0" lvl="0" indent="-173038" algn="l" defTabSz="9144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a:ln>
                  <a:noFill/>
                </a:ln>
                <a:solidFill>
                  <a:srgbClr val="000000"/>
                </a:solidFill>
                <a:effectLst/>
                <a:uLnTx/>
                <a:uFillTx/>
                <a:cs typeface="Arial" pitchFamily="34" charset="0"/>
              </a:rPr>
              <a:t>eProcurement</a:t>
            </a:r>
          </a:p>
          <a:p>
            <a:pPr marL="173038" marR="0" lvl="0" indent="-173038" algn="l" defTabSz="9144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a:ln>
                  <a:noFill/>
                </a:ln>
                <a:solidFill>
                  <a:srgbClr val="000000"/>
                </a:solidFill>
                <a:effectLst/>
                <a:uLnTx/>
                <a:uFillTx/>
                <a:cs typeface="Arial" pitchFamily="34" charset="0"/>
              </a:rPr>
              <a:t>Purchase order processing</a:t>
            </a:r>
          </a:p>
          <a:p>
            <a:pPr marL="173038" marR="0" lvl="0" indent="-173038" algn="l" defTabSz="9144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a:ln>
                  <a:noFill/>
                </a:ln>
                <a:solidFill>
                  <a:srgbClr val="000000"/>
                </a:solidFill>
                <a:effectLst/>
                <a:uLnTx/>
                <a:uFillTx/>
                <a:cs typeface="Arial" pitchFamily="34" charset="0"/>
              </a:rPr>
              <a:t>Receiving</a:t>
            </a:r>
          </a:p>
        </p:txBody>
      </p:sp>
      <p:sp>
        <p:nvSpPr>
          <p:cNvPr id="44" name="Rectangle 24"/>
          <p:cNvSpPr>
            <a:spLocks noChangeArrowheads="1"/>
          </p:cNvSpPr>
          <p:nvPr/>
        </p:nvSpPr>
        <p:spPr bwMode="auto">
          <a:xfrm>
            <a:off x="7074566" y="2721933"/>
            <a:ext cx="1611339" cy="908968"/>
          </a:xfrm>
          <a:prstGeom prst="rect">
            <a:avLst/>
          </a:prstGeom>
          <a:noFill/>
          <a:ln w="9525">
            <a:noFill/>
            <a:miter lim="800000"/>
            <a:headEnd/>
            <a:tailEnd/>
          </a:ln>
        </p:spPr>
        <p:txBody>
          <a:bodyPr wrap="none" lIns="92075" tIns="46038" rIns="92075" bIns="46038">
            <a:spAutoFit/>
          </a:bodyPr>
          <a:lstStyle/>
          <a:p>
            <a:pPr marL="173038" marR="0" lvl="0" indent="-173038" algn="l" defTabSz="7620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a:ln>
                  <a:noFill/>
                </a:ln>
                <a:solidFill>
                  <a:srgbClr val="000000"/>
                </a:solidFill>
                <a:effectLst/>
                <a:uLnTx/>
                <a:uFillTx/>
                <a:cs typeface="Arial" pitchFamily="34" charset="0"/>
              </a:rPr>
              <a:t>Stockless inventory</a:t>
            </a:r>
          </a:p>
          <a:p>
            <a:pPr marL="173038" marR="0" lvl="0" indent="-173038" algn="l" defTabSz="7620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a:ln>
                  <a:noFill/>
                </a:ln>
                <a:solidFill>
                  <a:srgbClr val="000000"/>
                </a:solidFill>
                <a:effectLst/>
                <a:uLnTx/>
                <a:uFillTx/>
                <a:cs typeface="Arial" pitchFamily="34" charset="0"/>
              </a:rPr>
              <a:t>Performance reporting</a:t>
            </a:r>
          </a:p>
          <a:p>
            <a:pPr marL="173038" marR="0" lvl="0" indent="-173038" algn="l" defTabSz="7620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a:ln>
                  <a:noFill/>
                </a:ln>
                <a:solidFill>
                  <a:srgbClr val="000000"/>
                </a:solidFill>
                <a:effectLst/>
                <a:uLnTx/>
                <a:uFillTx/>
                <a:cs typeface="Arial" pitchFamily="34" charset="0"/>
              </a:rPr>
              <a:t>Payables</a:t>
            </a:r>
          </a:p>
          <a:p>
            <a:pPr marL="173038" marR="0" lvl="0" indent="-173038" algn="l" defTabSz="762000" eaLnBrk="1" fontAlgn="auto" latinLnBrk="0" hangingPunct="1">
              <a:lnSpc>
                <a:spcPct val="100000"/>
              </a:lnSpc>
              <a:spcBef>
                <a:spcPct val="35000"/>
              </a:spcBef>
              <a:spcAft>
                <a:spcPts val="0"/>
              </a:spcAft>
              <a:buClrTx/>
              <a:buSzTx/>
              <a:buFontTx/>
              <a:buChar char="•"/>
              <a:tabLst/>
              <a:defRPr/>
            </a:pPr>
            <a:r>
              <a:rPr kumimoji="0" lang="en-US" sz="1050" b="0" i="0" u="none" strike="noStrike" kern="0" cap="none" spc="0" normalizeH="0" baseline="0" noProof="0" dirty="0">
                <a:ln>
                  <a:noFill/>
                </a:ln>
                <a:solidFill>
                  <a:srgbClr val="000000"/>
                </a:solidFill>
                <a:effectLst/>
                <a:uLnTx/>
                <a:uFillTx/>
                <a:cs typeface="Arial" pitchFamily="34" charset="0"/>
              </a:rPr>
              <a:t>Quality</a:t>
            </a:r>
          </a:p>
        </p:txBody>
      </p:sp>
      <p:sp>
        <p:nvSpPr>
          <p:cNvPr id="45" name="AutoShape 25"/>
          <p:cNvSpPr>
            <a:spLocks noChangeArrowheads="1"/>
          </p:cNvSpPr>
          <p:nvPr/>
        </p:nvSpPr>
        <p:spPr bwMode="auto">
          <a:xfrm>
            <a:off x="3852259" y="3270123"/>
            <a:ext cx="1628933" cy="1567543"/>
          </a:xfrm>
          <a:prstGeom prst="star16">
            <a:avLst>
              <a:gd name="adj" fmla="val 37500"/>
            </a:avLst>
          </a:prstGeom>
          <a:solidFill>
            <a:srgbClr val="002266"/>
          </a:solidFill>
          <a:ln w="12700">
            <a:noFill/>
            <a:miter lim="800000"/>
            <a:headEnd/>
            <a:tailEnd/>
          </a:ln>
        </p:spPr>
        <p:txBody>
          <a:bodyPr wrap="none" lIns="92075" tIns="46038" rIns="92075" bIns="46038" anchor="ctr"/>
          <a:lstStyle/>
          <a:p>
            <a:pPr marL="0" marR="0" lvl="0" indent="0" algn="ctr" defTabSz="762000" eaLnBrk="1" fontAlgn="auto" latinLnBrk="0" hangingPunct="1">
              <a:lnSpc>
                <a:spcPct val="100000"/>
              </a:lnSpc>
              <a:spcBef>
                <a:spcPct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cs typeface="Arial" pitchFamily="34" charset="0"/>
              </a:rPr>
              <a:t>Total</a:t>
            </a:r>
          </a:p>
          <a:p>
            <a:pPr marL="0" marR="0" lvl="0" indent="0" algn="ctr" defTabSz="762000" eaLnBrk="1" fontAlgn="auto" latinLnBrk="0" hangingPunct="1">
              <a:lnSpc>
                <a:spcPct val="100000"/>
              </a:lnSpc>
              <a:spcBef>
                <a:spcPct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cs typeface="Arial" pitchFamily="34" charset="0"/>
              </a:rPr>
              <a:t>Cost of </a:t>
            </a:r>
            <a:endParaRPr kumimoji="0" lang="en-US" sz="1400" b="1" i="0" u="none" strike="noStrike" kern="0" cap="none" spc="0" normalizeH="0" baseline="0" noProof="0" dirty="0" smtClean="0">
              <a:ln>
                <a:noFill/>
              </a:ln>
              <a:solidFill>
                <a:srgbClr val="FFFFFF"/>
              </a:solidFill>
              <a:effectLst/>
              <a:uLnTx/>
              <a:uFillTx/>
              <a:cs typeface="Arial" pitchFamily="34" charset="0"/>
            </a:endParaRPr>
          </a:p>
          <a:p>
            <a:pPr marL="0" marR="0" lvl="0" indent="0" algn="ctr" defTabSz="762000" eaLnBrk="1" fontAlgn="auto" latinLnBrk="0" hangingPunct="1">
              <a:lnSpc>
                <a:spcPct val="100000"/>
              </a:lnSpc>
              <a:spcBef>
                <a:spcPct val="0"/>
              </a:spcBef>
              <a:spcAft>
                <a:spcPts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cs typeface="Arial" pitchFamily="34" charset="0"/>
              </a:rPr>
              <a:t>Ownership</a:t>
            </a:r>
            <a:endParaRPr kumimoji="0" lang="en-US" sz="1400" b="1" i="0" u="none" strike="noStrike" kern="0" cap="none" spc="0" normalizeH="0" baseline="0" noProof="0" dirty="0">
              <a:ln>
                <a:noFill/>
              </a:ln>
              <a:solidFill>
                <a:srgbClr val="FFFFFF"/>
              </a:solidFill>
              <a:effectLst/>
              <a:uLnTx/>
              <a:uFillTx/>
              <a:cs typeface="Arial" pitchFamily="34" charset="0"/>
            </a:endParaRPr>
          </a:p>
        </p:txBody>
      </p:sp>
      <p:sp>
        <p:nvSpPr>
          <p:cNvPr id="46" name="Text Box 28"/>
          <p:cNvSpPr txBox="1">
            <a:spLocks noChangeArrowheads="1"/>
          </p:cNvSpPr>
          <p:nvPr/>
        </p:nvSpPr>
        <p:spPr bwMode="auto">
          <a:xfrm>
            <a:off x="6529860" y="4220841"/>
            <a:ext cx="2653394" cy="523862"/>
          </a:xfrm>
          <a:prstGeom prst="rect">
            <a:avLst/>
          </a:prstGeom>
          <a:noFill/>
          <a:ln w="9525">
            <a:noFill/>
            <a:miter lim="800000"/>
            <a:headEnd type="none" w="sm" len="sm"/>
            <a:tailEnd type="none" w="sm" len="sm"/>
          </a:ln>
        </p:spPr>
        <p:txBody>
          <a:bodyPr wrap="square" lIns="92075" tIns="46038" rIns="92075" bIns="46038" anchor="b">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400" b="1" i="0" u="none" strike="noStrike" kern="0" cap="none" spc="0" normalizeH="0" baseline="0" noProof="0" dirty="0" smtClean="0">
                <a:ln>
                  <a:noFill/>
                </a:ln>
                <a:effectLst/>
                <a:uLnTx/>
                <a:uFillTx/>
                <a:cs typeface="Arial" pitchFamily="34" charset="0"/>
              </a:rPr>
              <a:t>All</a:t>
            </a:r>
            <a:r>
              <a:rPr kumimoji="0" lang="en-US" sz="1400" b="1" i="0" u="none" strike="noStrike" kern="0" cap="none" spc="0" normalizeH="0" noProof="0" dirty="0" smtClean="0">
                <a:ln>
                  <a:noFill/>
                </a:ln>
                <a:effectLst/>
                <a:uLnTx/>
                <a:uFillTx/>
                <a:cs typeface="Arial" pitchFamily="34" charset="0"/>
              </a:rPr>
              <a:t> </a:t>
            </a:r>
            <a:r>
              <a:rPr kumimoji="0" lang="en-US" sz="1400" b="1" i="0" u="none" strike="noStrike" kern="0" cap="none" spc="0" normalizeH="0" baseline="0" noProof="0" dirty="0" smtClean="0">
                <a:ln>
                  <a:noFill/>
                </a:ln>
                <a:effectLst/>
                <a:uLnTx/>
                <a:uFillTx/>
                <a:cs typeface="Arial" pitchFamily="34" charset="0"/>
              </a:rPr>
              <a:t>TCO </a:t>
            </a:r>
            <a:r>
              <a:rPr kumimoji="0" lang="en-US" sz="1400" b="1" i="0" u="none" strike="noStrike" kern="0" cap="none" spc="0" normalizeH="0" baseline="0" noProof="0" dirty="0">
                <a:ln>
                  <a:noFill/>
                </a:ln>
                <a:effectLst/>
                <a:uLnTx/>
                <a:uFillTx/>
                <a:cs typeface="Arial" pitchFamily="34" charset="0"/>
              </a:rPr>
              <a:t>components </a:t>
            </a:r>
            <a:r>
              <a:rPr kumimoji="0" lang="en-US" sz="1400" b="1" i="0" u="none" strike="noStrike" kern="0" cap="none" spc="0" normalizeH="0" baseline="0" noProof="0" dirty="0" smtClean="0">
                <a:ln>
                  <a:noFill/>
                </a:ln>
                <a:effectLst/>
                <a:uLnTx/>
                <a:uFillTx/>
                <a:cs typeface="Arial" pitchFamily="34" charset="0"/>
              </a:rPr>
              <a:t>typically offer </a:t>
            </a:r>
            <a:r>
              <a:rPr kumimoji="0" lang="en-US" sz="1400" b="1" i="0" u="none" strike="noStrike" kern="0" cap="none" spc="0" normalizeH="0" baseline="0" noProof="0" dirty="0">
                <a:ln>
                  <a:noFill/>
                </a:ln>
                <a:effectLst/>
                <a:uLnTx/>
                <a:uFillTx/>
                <a:cs typeface="Arial" pitchFamily="34" charset="0"/>
              </a:rPr>
              <a:t>opportunities for </a:t>
            </a:r>
            <a:r>
              <a:rPr kumimoji="0" lang="en-US" sz="1400" b="1" i="0" u="none" strike="noStrike" kern="0" cap="none" spc="0" normalizeH="0" baseline="0" noProof="0" dirty="0" smtClean="0">
                <a:ln>
                  <a:noFill/>
                </a:ln>
                <a:effectLst/>
                <a:uLnTx/>
                <a:uFillTx/>
                <a:cs typeface="Arial" pitchFamily="34" charset="0"/>
              </a:rPr>
              <a:t>benefits</a:t>
            </a:r>
            <a:endParaRPr kumimoji="0" lang="en-US" sz="1400" b="1" i="0" u="none" strike="noStrike" kern="0" cap="none" spc="0" normalizeH="0" baseline="0" noProof="0" dirty="0">
              <a:ln>
                <a:noFill/>
              </a:ln>
              <a:effectLst/>
              <a:uLnTx/>
              <a:uFillTx/>
              <a:cs typeface="Arial" pitchFamily="34" charset="0"/>
            </a:endParaRPr>
          </a:p>
        </p:txBody>
      </p:sp>
      <p:sp>
        <p:nvSpPr>
          <p:cNvPr id="47" name="Rectangle 29"/>
          <p:cNvSpPr>
            <a:spLocks noChangeArrowheads="1"/>
          </p:cNvSpPr>
          <p:nvPr/>
        </p:nvSpPr>
        <p:spPr bwMode="auto">
          <a:xfrm>
            <a:off x="5229397" y="1897673"/>
            <a:ext cx="3660603" cy="831639"/>
          </a:xfrm>
          <a:prstGeom prst="rect">
            <a:avLst/>
          </a:prstGeom>
          <a:noFill/>
          <a:ln w="9525">
            <a:noFill/>
            <a:miter lim="800000"/>
            <a:headEnd/>
            <a:tailEnd/>
          </a:ln>
        </p:spPr>
        <p:txBody>
          <a:bodyPr lIns="92075" tIns="46038" rIns="92075" bIns="46038">
            <a:spAutoFit/>
          </a:bodyPr>
          <a:lstStyle/>
          <a:p>
            <a:pPr marL="0" marR="0" lvl="0" indent="0" algn="l" defTabSz="762000" eaLnBrk="1" fontAlgn="auto" latinLnBrk="0" hangingPunct="1">
              <a:lnSpc>
                <a:spcPct val="100000"/>
              </a:lnSpc>
              <a:spcBef>
                <a:spcPct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cs typeface="Arial" pitchFamily="34" charset="0"/>
              </a:rPr>
              <a:t>Administrative people and systems are involved to </a:t>
            </a:r>
            <a:r>
              <a:rPr kumimoji="0" lang="en-US" sz="1200" b="0" i="0" u="none" strike="noStrike" kern="0" cap="none" spc="0" normalizeH="0" baseline="0" noProof="0" dirty="0" smtClean="0">
                <a:ln>
                  <a:noFill/>
                </a:ln>
                <a:solidFill>
                  <a:srgbClr val="000000"/>
                </a:solidFill>
                <a:effectLst/>
                <a:uLnTx/>
                <a:uFillTx/>
                <a:cs typeface="Arial" pitchFamily="34" charset="0"/>
              </a:rPr>
              <a:t>order</a:t>
            </a:r>
            <a:r>
              <a:rPr kumimoji="0" lang="en-US" sz="1200" b="0" i="0" u="none" strike="noStrike" kern="0" cap="none" spc="0" normalizeH="0" baseline="0" noProof="0" dirty="0">
                <a:ln>
                  <a:noFill/>
                </a:ln>
                <a:solidFill>
                  <a:srgbClr val="000000"/>
                </a:solidFill>
                <a:effectLst/>
                <a:uLnTx/>
                <a:uFillTx/>
                <a:cs typeface="Arial" pitchFamily="34" charset="0"/>
              </a:rPr>
              <a:t>, receive and pay the purchased goods and services. Simplified or automated </a:t>
            </a:r>
            <a:r>
              <a:rPr kumimoji="0" lang="en-US" sz="1200" b="0" i="0" u="none" strike="noStrike" kern="0" cap="none" spc="0" normalizeH="0" baseline="0" noProof="0" dirty="0" smtClean="0">
                <a:ln>
                  <a:noFill/>
                </a:ln>
                <a:solidFill>
                  <a:srgbClr val="000000"/>
                </a:solidFill>
                <a:effectLst/>
                <a:uLnTx/>
                <a:uFillTx/>
                <a:cs typeface="Arial" pitchFamily="34" charset="0"/>
              </a:rPr>
              <a:t>processes </a:t>
            </a:r>
            <a:r>
              <a:rPr kumimoji="0" lang="en-US" sz="1200" b="0" i="0" u="none" strike="noStrike" kern="0" cap="none" spc="0" normalizeH="0" baseline="0" noProof="0" dirty="0">
                <a:ln>
                  <a:noFill/>
                </a:ln>
                <a:solidFill>
                  <a:srgbClr val="000000"/>
                </a:solidFill>
                <a:effectLst/>
                <a:uLnTx/>
                <a:uFillTx/>
                <a:cs typeface="Arial" pitchFamily="34" charset="0"/>
              </a:rPr>
              <a:t>reduce the total cost of ownership.</a:t>
            </a:r>
          </a:p>
        </p:txBody>
      </p:sp>
      <p:sp>
        <p:nvSpPr>
          <p:cNvPr id="48" name="Line 13"/>
          <p:cNvSpPr>
            <a:spLocks noChangeShapeType="1"/>
          </p:cNvSpPr>
          <p:nvPr/>
        </p:nvSpPr>
        <p:spPr bwMode="auto">
          <a:xfrm>
            <a:off x="2321625" y="6324600"/>
            <a:ext cx="4389120" cy="0"/>
          </a:xfrm>
          <a:prstGeom prst="line">
            <a:avLst/>
          </a:prstGeom>
          <a:noFill/>
          <a:ln w="12700">
            <a:solidFill>
              <a:srgbClr val="557799"/>
            </a:solidFill>
            <a:round/>
            <a:headEnd type="none" w="sm" len="sm"/>
            <a:tailEnd type="none" w="sm" len="sm"/>
          </a:ln>
        </p:spPr>
        <p:txBody>
          <a:bodyPr wrap="none"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cs typeface="Arial" pitchFamily="34" charset="0"/>
            </a:endParaRPr>
          </a:p>
        </p:txBody>
      </p:sp>
      <p:sp>
        <p:nvSpPr>
          <p:cNvPr id="49" name="TextBox 48"/>
          <p:cNvSpPr txBox="1"/>
          <p:nvPr/>
        </p:nvSpPr>
        <p:spPr>
          <a:xfrm>
            <a:off x="318406" y="6324600"/>
            <a:ext cx="8368394" cy="461665"/>
          </a:xfrm>
          <a:prstGeom prst="rect">
            <a:avLst/>
          </a:prstGeom>
          <a:noFill/>
        </p:spPr>
        <p:txBody>
          <a:bodyPr wrap="square" rtlCol="0">
            <a:spAutoFit/>
          </a:bodyPr>
          <a:lstStyle/>
          <a:p>
            <a:r>
              <a:rPr lang="en-US" sz="1200" i="1" dirty="0" smtClean="0"/>
              <a:t>TCO = Total Cost of Ownership - </a:t>
            </a:r>
            <a:r>
              <a:rPr lang="en-US" sz="1200" i="1" dirty="0"/>
              <a:t>all costs, both direct and indirect, associated with a category that are incurred over the life of the material/service.  These costs </a:t>
            </a:r>
            <a:r>
              <a:rPr lang="en-US" sz="1200" i="1" dirty="0" smtClean="0"/>
              <a:t>may </a:t>
            </a:r>
            <a:r>
              <a:rPr lang="en-US" sz="1200" i="1" dirty="0"/>
              <a:t>include price, acquisition costs</a:t>
            </a:r>
            <a:r>
              <a:rPr lang="en-US" sz="1200" i="1" dirty="0" smtClean="0"/>
              <a:t>, taxes, </a:t>
            </a:r>
            <a:r>
              <a:rPr lang="en-US" sz="1200" i="1" dirty="0"/>
              <a:t>operating costs, maintenance, holding, disposal costs, </a:t>
            </a:r>
            <a:r>
              <a:rPr lang="en-US" sz="1200" i="1" dirty="0" smtClean="0"/>
              <a:t>etc.</a:t>
            </a:r>
            <a:endParaRPr lang="en-US" sz="1200" i="1" dirty="0"/>
          </a:p>
        </p:txBody>
      </p:sp>
    </p:spTree>
    <p:extLst>
      <p:ext uri="{BB962C8B-B14F-4D97-AF65-F5344CB8AC3E}">
        <p14:creationId xmlns:p14="http://schemas.microsoft.com/office/powerpoint/2010/main" xmlns="" val="506101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graphicFrame>
        <p:nvGraphicFramePr>
          <p:cNvPr id="8" name="Content Placeholder 8"/>
          <p:cNvGraphicFramePr>
            <a:graphicFrameLocks noGrp="1"/>
          </p:cNvGraphicFramePr>
          <p:nvPr>
            <p:ph idx="1"/>
            <p:custDataLst>
              <p:tags r:id="rId2"/>
            </p:custDataLst>
            <p:extLst>
              <p:ext uri="{D42A27DB-BD31-4B8C-83A1-F6EECF244321}">
                <p14:modId xmlns:p14="http://schemas.microsoft.com/office/powerpoint/2010/main" xmlns="" val="3647597505"/>
              </p:ext>
            </p:extLst>
          </p:nvPr>
        </p:nvGraphicFramePr>
        <p:xfrm>
          <a:off x="381000" y="2140903"/>
          <a:ext cx="7661914" cy="1579250"/>
        </p:xfrm>
        <a:graphic>
          <a:graphicData uri="http://schemas.openxmlformats.org/drawingml/2006/table">
            <a:tbl>
              <a:tblPr firstRow="1" bandRow="1">
                <a:tableStyleId>{2D5ABB26-0587-4C30-8999-92F81FD0307C}</a:tableStyleId>
              </a:tblPr>
              <a:tblGrid>
                <a:gridCol w="3830957"/>
                <a:gridCol w="3830957"/>
              </a:tblGrid>
              <a:tr h="0">
                <a:tc>
                  <a:txBody>
                    <a:bodyPr/>
                    <a:lstStyle/>
                    <a:p>
                      <a:pPr marL="0" lvl="0" algn="l">
                        <a:spcBef>
                          <a:spcPts val="10"/>
                        </a:spcBef>
                        <a:spcAft>
                          <a:spcPts val="10"/>
                        </a:spcAft>
                      </a:pPr>
                      <a:r>
                        <a:rPr lang="en-US" sz="1600" b="0" dirty="0" smtClean="0">
                          <a:solidFill>
                            <a:srgbClr val="000000"/>
                          </a:solidFill>
                        </a:rPr>
                        <a:t>Conducting Sourcing Analysis</a:t>
                      </a:r>
                      <a:endParaRPr lang="en-US" sz="1600" b="0" dirty="0">
                        <a:solidFill>
                          <a:srgbClr val="000000"/>
                        </a:solidFill>
                      </a:endParaRPr>
                    </a:p>
                  </a:txBody>
                  <a:tcPr marL="72009" marR="72009" marT="36005" marB="36005" anchor="ctr">
                    <a:noFill/>
                  </a:tcPr>
                </a:tc>
                <a:tc>
                  <a:txBody>
                    <a:bodyPr/>
                    <a:lstStyle/>
                    <a:p>
                      <a:pPr marL="0" lvl="0" algn="l">
                        <a:spcBef>
                          <a:spcPts val="10"/>
                        </a:spcBef>
                        <a:spcAft>
                          <a:spcPts val="10"/>
                        </a:spcAft>
                      </a:pPr>
                      <a:r>
                        <a:rPr lang="en-US" sz="1600" b="0" dirty="0" smtClean="0">
                          <a:solidFill>
                            <a:srgbClr val="000000"/>
                          </a:solidFill>
                        </a:rPr>
                        <a:t>90 minutes</a:t>
                      </a:r>
                      <a:endParaRPr lang="en-US" sz="1600" b="0" dirty="0">
                        <a:solidFill>
                          <a:srgbClr val="000000"/>
                        </a:solidFill>
                      </a:endParaRPr>
                    </a:p>
                  </a:txBody>
                  <a:tcPr marL="72009" marR="72009" marT="36005" marB="36005" anchor="ctr">
                    <a:noFill/>
                  </a:tcPr>
                </a:tc>
              </a:tr>
              <a:tr h="0">
                <a:tc>
                  <a:txBody>
                    <a:bodyPr/>
                    <a:lstStyle/>
                    <a:p>
                      <a:pPr marL="0" marR="0" lvl="0" indent="0" algn="l" defTabSz="914400" rtl="0" eaLnBrk="1" fontAlgn="auto" latinLnBrk="0" hangingPunct="1">
                        <a:lnSpc>
                          <a:spcPct val="100000"/>
                        </a:lnSpc>
                        <a:spcBef>
                          <a:spcPts val="10"/>
                        </a:spcBef>
                        <a:spcAft>
                          <a:spcPts val="10"/>
                        </a:spcAft>
                        <a:buClrTx/>
                        <a:buSzTx/>
                        <a:buFontTx/>
                        <a:buNone/>
                        <a:tabLst/>
                        <a:defRPr/>
                      </a:pPr>
                      <a:r>
                        <a:rPr lang="en-AU" sz="1600" dirty="0" smtClean="0"/>
                        <a:t>Data Management Methods</a:t>
                      </a:r>
                      <a:endParaRPr lang="en-US" sz="1600" b="0" dirty="0" smtClean="0">
                        <a:solidFill>
                          <a:srgbClr val="000000"/>
                        </a:solidFill>
                      </a:endParaRPr>
                    </a:p>
                  </a:txBody>
                  <a:tcPr marL="72009" marR="72009" marT="36005" marB="36005" anchor="ctr"/>
                </a:tc>
                <a:tc>
                  <a:txBody>
                    <a:bodyPr/>
                    <a:lstStyle/>
                    <a:p>
                      <a:pPr marL="0" marR="0" lvl="0" indent="0" algn="l" defTabSz="914400" rtl="0" eaLnBrk="1" fontAlgn="auto" latinLnBrk="0" hangingPunct="1">
                        <a:lnSpc>
                          <a:spcPct val="100000"/>
                        </a:lnSpc>
                        <a:spcBef>
                          <a:spcPts val="10"/>
                        </a:spcBef>
                        <a:spcAft>
                          <a:spcPts val="10"/>
                        </a:spcAft>
                        <a:buClrTx/>
                        <a:buSzTx/>
                        <a:buFontTx/>
                        <a:buNone/>
                        <a:tabLst/>
                        <a:defRPr/>
                      </a:pPr>
                      <a:r>
                        <a:rPr lang="en-US" sz="1600" b="0" dirty="0" smtClean="0">
                          <a:solidFill>
                            <a:srgbClr val="000000"/>
                          </a:solidFill>
                        </a:rPr>
                        <a:t>30 minutes</a:t>
                      </a:r>
                    </a:p>
                  </a:txBody>
                  <a:tcPr marL="72009" marR="72009" marT="36005" marB="36005" anchor="ctr"/>
                </a:tc>
              </a:tr>
              <a:tr h="0">
                <a:tc>
                  <a:txBody>
                    <a:bodyPr/>
                    <a:lstStyle/>
                    <a:p>
                      <a:pPr marL="0" lvl="0" algn="l">
                        <a:spcBef>
                          <a:spcPts val="10"/>
                        </a:spcBef>
                        <a:spcAft>
                          <a:spcPts val="10"/>
                        </a:spcAft>
                      </a:pPr>
                      <a:r>
                        <a:rPr lang="en-AU" sz="1600" dirty="0" smtClean="0"/>
                        <a:t>Creating &amp; </a:t>
                      </a:r>
                      <a:r>
                        <a:rPr lang="en-US" sz="1600" noProof="0" dirty="0" smtClean="0"/>
                        <a:t>Analyzing</a:t>
                      </a:r>
                      <a:r>
                        <a:rPr lang="en-AU" sz="1600" dirty="0" smtClean="0"/>
                        <a:t> RFIs &amp; RFPs</a:t>
                      </a:r>
                      <a:endParaRPr lang="en-US" sz="1600" b="0" dirty="0">
                        <a:solidFill>
                          <a:srgbClr val="000000"/>
                        </a:solidFill>
                      </a:endParaRPr>
                    </a:p>
                  </a:txBody>
                  <a:tcPr marL="72009" marR="72009" marT="36005" marB="36005" anchor="ctr"/>
                </a:tc>
                <a:tc>
                  <a:txBody>
                    <a:bodyPr/>
                    <a:lstStyle/>
                    <a:p>
                      <a:pPr marL="0" lvl="0" algn="l">
                        <a:spcBef>
                          <a:spcPts val="10"/>
                        </a:spcBef>
                        <a:spcAft>
                          <a:spcPts val="10"/>
                        </a:spcAft>
                      </a:pPr>
                      <a:r>
                        <a:rPr lang="en-US" sz="1600" b="0" dirty="0" smtClean="0">
                          <a:solidFill>
                            <a:srgbClr val="000000"/>
                          </a:solidFill>
                        </a:rPr>
                        <a:t>60</a:t>
                      </a:r>
                      <a:r>
                        <a:rPr lang="en-US" sz="1600" b="0" baseline="0" dirty="0" smtClean="0">
                          <a:solidFill>
                            <a:srgbClr val="000000"/>
                          </a:solidFill>
                        </a:rPr>
                        <a:t> minutes</a:t>
                      </a:r>
                      <a:endParaRPr lang="en-US" sz="1600" b="0" dirty="0">
                        <a:solidFill>
                          <a:srgbClr val="000000"/>
                        </a:solidFill>
                      </a:endParaRPr>
                    </a:p>
                  </a:txBody>
                  <a:tcPr marL="72009" marR="72009" marT="36005" marB="36005" anchor="ctr"/>
                </a:tc>
              </a:tr>
              <a:tr h="0">
                <a:tc>
                  <a:txBody>
                    <a:bodyPr/>
                    <a:lstStyle/>
                    <a:p>
                      <a:pPr marL="0" lvl="0" algn="l">
                        <a:spcBef>
                          <a:spcPts val="10"/>
                        </a:spcBef>
                        <a:spcAft>
                          <a:spcPts val="10"/>
                        </a:spcAft>
                      </a:pPr>
                      <a:r>
                        <a:rPr lang="en-AU" sz="1600" dirty="0" smtClean="0"/>
                        <a:t>Preparing for Fact Based Negotiations</a:t>
                      </a:r>
                      <a:endParaRPr lang="en-US" sz="1600" b="0" dirty="0">
                        <a:solidFill>
                          <a:srgbClr val="000000"/>
                        </a:solidFill>
                      </a:endParaRPr>
                    </a:p>
                  </a:txBody>
                  <a:tcPr marL="72009" marR="72009" marT="36005" marB="36005" anchor="ctr"/>
                </a:tc>
                <a:tc>
                  <a:txBody>
                    <a:bodyPr/>
                    <a:lstStyle/>
                    <a:p>
                      <a:pPr marL="0" lvl="0" algn="l">
                        <a:spcBef>
                          <a:spcPts val="10"/>
                        </a:spcBef>
                        <a:spcAft>
                          <a:spcPts val="10"/>
                        </a:spcAft>
                      </a:pPr>
                      <a:r>
                        <a:rPr lang="en-US" sz="1600" b="0" dirty="0" smtClean="0">
                          <a:solidFill>
                            <a:srgbClr val="000000"/>
                          </a:solidFill>
                        </a:rPr>
                        <a:t>60</a:t>
                      </a:r>
                      <a:r>
                        <a:rPr lang="en-US" sz="1600" b="0" baseline="0" dirty="0" smtClean="0">
                          <a:solidFill>
                            <a:srgbClr val="000000"/>
                          </a:solidFill>
                        </a:rPr>
                        <a:t> minutes</a:t>
                      </a:r>
                      <a:endParaRPr lang="en-US" sz="1600" b="0" dirty="0">
                        <a:solidFill>
                          <a:srgbClr val="000000"/>
                        </a:solidFill>
                      </a:endParaRPr>
                    </a:p>
                  </a:txBody>
                  <a:tcPr marL="72009" marR="72009" marT="36005" marB="36005" anchor="ctr"/>
                </a:tc>
              </a:tr>
              <a:tr h="0">
                <a:tc>
                  <a:txBody>
                    <a:bodyPr/>
                    <a:lstStyle/>
                    <a:p>
                      <a:pPr marL="0" lvl="0" algn="l">
                        <a:spcBef>
                          <a:spcPts val="10"/>
                        </a:spcBef>
                        <a:spcAft>
                          <a:spcPts val="10"/>
                        </a:spcAft>
                      </a:pPr>
                      <a:r>
                        <a:rPr lang="en-US" sz="1600" b="0" dirty="0" smtClean="0">
                          <a:solidFill>
                            <a:srgbClr val="000000"/>
                          </a:solidFill>
                        </a:rPr>
                        <a:t>Appendix</a:t>
                      </a:r>
                      <a:endParaRPr lang="en-US" sz="1600" b="0" dirty="0">
                        <a:solidFill>
                          <a:srgbClr val="000000"/>
                        </a:solidFill>
                      </a:endParaRPr>
                    </a:p>
                  </a:txBody>
                  <a:tcPr marL="72009" marR="72009" marT="36005" marB="36005" anchor="ctr"/>
                </a:tc>
                <a:tc>
                  <a:txBody>
                    <a:bodyPr/>
                    <a:lstStyle/>
                    <a:p>
                      <a:pPr marL="0" lvl="0" algn="l">
                        <a:spcBef>
                          <a:spcPts val="10"/>
                        </a:spcBef>
                        <a:spcAft>
                          <a:spcPts val="10"/>
                        </a:spcAft>
                      </a:pPr>
                      <a:endParaRPr lang="en-US" sz="1600" b="0" dirty="0">
                        <a:solidFill>
                          <a:srgbClr val="000000"/>
                        </a:solidFill>
                      </a:endParaRPr>
                    </a:p>
                  </a:txBody>
                  <a:tcPr marL="72009" marR="72009" marT="36005" marB="36005" anchor="ctr"/>
                </a:tc>
              </a:tr>
            </a:tbl>
          </a:graphicData>
        </a:graphic>
      </p:graphicFrame>
    </p:spTree>
    <p:custDataLst>
      <p:tags r:id="rId1"/>
    </p:custDataLst>
    <p:extLst>
      <p:ext uri="{BB962C8B-B14F-4D97-AF65-F5344CB8AC3E}">
        <p14:creationId xmlns:p14="http://schemas.microsoft.com/office/powerpoint/2010/main" xmlns="" val="6092770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ChangeArrowheads="1"/>
          </p:cNvSpPr>
          <p:nvPr/>
        </p:nvSpPr>
        <p:spPr bwMode="auto">
          <a:xfrm>
            <a:off x="304800" y="914400"/>
            <a:ext cx="8547100" cy="357187"/>
          </a:xfrm>
          <a:prstGeom prst="rect">
            <a:avLst/>
          </a:prstGeom>
          <a:noFill/>
          <a:ln w="9525">
            <a:noFill/>
            <a:miter lim="800000"/>
            <a:headEnd/>
            <a:tailEnd/>
          </a:ln>
          <a:effectLst/>
        </p:spPr>
        <p:txBody>
          <a:bodyPr lIns="92064" tIns="46033" rIns="92064" bIns="46033"/>
          <a:lstStyle/>
          <a:p>
            <a:pPr algn="l">
              <a:lnSpc>
                <a:spcPct val="100000"/>
              </a:lnSpc>
            </a:pPr>
            <a:r>
              <a:rPr lang="en-US" sz="1600" i="1">
                <a:solidFill>
                  <a:schemeClr val="accent1"/>
                </a:solidFill>
              </a:rPr>
              <a:t>The total cost of ownership is a method of determining all costs associated with obtaining and using a product or service. </a:t>
            </a:r>
          </a:p>
        </p:txBody>
      </p:sp>
      <p:graphicFrame>
        <p:nvGraphicFramePr>
          <p:cNvPr id="973827" name="Group 3"/>
          <p:cNvGraphicFramePr>
            <a:graphicFrameLocks noGrp="1"/>
          </p:cNvGraphicFramePr>
          <p:nvPr/>
        </p:nvGraphicFramePr>
        <p:xfrm>
          <a:off x="419100" y="1714500"/>
          <a:ext cx="7810818" cy="3458972"/>
        </p:xfrm>
        <a:graphic>
          <a:graphicData uri="http://schemas.openxmlformats.org/drawingml/2006/table">
            <a:tbl>
              <a:tblPr/>
              <a:tblGrid>
                <a:gridCol w="1163638"/>
                <a:gridCol w="208280"/>
                <a:gridCol w="3530600"/>
                <a:gridCol w="419100"/>
                <a:gridCol w="2489200"/>
              </a:tblGrid>
              <a:tr h="50165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a:noFill/>
                    </a:lnL>
                    <a:lnR w="12700" cap="flat" cmpd="sng" algn="ctr">
                      <a:solidFill>
                        <a:schemeClr val="tx1"/>
                      </a:solidFill>
                      <a:prstDash val="solid"/>
                      <a:miter lim="800000"/>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400" b="1" i="0" u="none" strike="noStrike" cap="none" normalizeH="0" baseline="0" smtClean="0">
                          <a:ln>
                            <a:noFill/>
                          </a:ln>
                          <a:solidFill>
                            <a:schemeClr val="bg1"/>
                          </a:solidFill>
                          <a:effectLst/>
                          <a:latin typeface="Arial" charset="0"/>
                        </a:rPr>
                        <a:t>What are they?</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en-US" sz="1400" b="1" i="0" u="none" strike="noStrike" cap="none" normalizeH="0" baseline="0" smtClean="0">
                        <a:ln>
                          <a:noFill/>
                        </a:ln>
                        <a:solidFill>
                          <a:schemeClr val="bg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400" b="1" i="0" u="none" strike="noStrike" cap="none" normalizeH="0" baseline="0" smtClean="0">
                          <a:ln>
                            <a:noFill/>
                          </a:ln>
                          <a:solidFill>
                            <a:schemeClr val="bg1"/>
                          </a:solidFill>
                          <a:effectLst/>
                          <a:latin typeface="Arial" charset="0"/>
                        </a:rPr>
                        <a:t>Examples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r>
              <a:tr h="154305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400" b="1" i="0" u="none" strike="noStrike" cap="none" normalizeH="0" baseline="0" smtClean="0">
                          <a:ln>
                            <a:noFill/>
                          </a:ln>
                          <a:solidFill>
                            <a:schemeClr val="bg1"/>
                          </a:solidFill>
                          <a:effectLst/>
                          <a:latin typeface="Arial" charset="0"/>
                        </a:rPr>
                        <a:t>COST ELEMENTS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400" b="0" i="0" u="none" strike="noStrike" cap="none" normalizeH="0" baseline="0" smtClean="0">
                          <a:ln>
                            <a:noFill/>
                          </a:ln>
                          <a:solidFill>
                            <a:schemeClr val="tx1"/>
                          </a:solidFill>
                          <a:effectLst/>
                          <a:latin typeface="Arial" charset="0"/>
                        </a:rPr>
                        <a:t>Components of total cost of ownership (TCO) – “buckets” of cost that can be quantified</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228600" marR="0" lvl="0" indent="-2286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Price</a:t>
                      </a:r>
                    </a:p>
                    <a:p>
                      <a:pPr marL="228600" marR="0" lvl="0" indent="-2286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Transportation costs</a:t>
                      </a:r>
                    </a:p>
                    <a:p>
                      <a:pPr marL="228600" marR="0" lvl="0" indent="-2286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Purchasing administration costs</a:t>
                      </a:r>
                    </a:p>
                    <a:p>
                      <a:pPr marL="228600" marR="0" lvl="0" indent="-2286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Inventory costs</a:t>
                      </a:r>
                    </a:p>
                    <a:p>
                      <a:pPr marL="228600" marR="0" lvl="0" indent="-2286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Supplier certification costs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11125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400" b="1" i="0" u="none" strike="noStrike" cap="none" normalizeH="0" baseline="0" smtClean="0">
                          <a:ln>
                            <a:noFill/>
                          </a:ln>
                          <a:solidFill>
                            <a:schemeClr val="bg1"/>
                          </a:solidFill>
                          <a:effectLst/>
                          <a:latin typeface="Arial" charset="0"/>
                        </a:rPr>
                        <a:t>COST DRIVERS</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400" b="0" i="0" u="none" strike="noStrike" cap="none" normalizeH="0" baseline="0" smtClean="0">
                          <a:ln>
                            <a:noFill/>
                          </a:ln>
                          <a:solidFill>
                            <a:schemeClr val="tx1"/>
                          </a:solidFill>
                          <a:effectLst/>
                          <a:latin typeface="Arial" charset="0"/>
                        </a:rPr>
                        <a:t>Cost Drivers are factors or activities that can be changed and have an impact on the magnitude of the cost element. </a:t>
                      </a:r>
                      <a:r>
                        <a:rPr kumimoji="0" lang="en-US" sz="1400" b="0" i="0" u="none" strike="noStrike" cap="none" normalizeH="0" baseline="0" smtClean="0">
                          <a:ln>
                            <a:noFill/>
                          </a:ln>
                          <a:solidFill>
                            <a:srgbClr val="000000"/>
                          </a:solidFill>
                          <a:effectLst/>
                          <a:latin typeface="Arial" charset="0"/>
                        </a:rPr>
                        <a:t>They can at times be significant sources of savings for some categories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cap="flat">
                      <a:noFill/>
                    </a:lnB>
                    <a:lnTlToBr>
                      <a:noFill/>
                    </a:lnTlToBr>
                    <a:lnBlToTr>
                      <a:noFill/>
                    </a:lnBlToTr>
                    <a:noFill/>
                  </a:tcPr>
                </a:tc>
                <a:tc>
                  <a:txBody>
                    <a:bodyPr/>
                    <a:lstStyle/>
                    <a:p>
                      <a:pPr marL="228600" marR="0" lvl="0" indent="-2286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Specification</a:t>
                      </a:r>
                    </a:p>
                    <a:p>
                      <a:pPr marL="228600" marR="0" lvl="0" indent="-2286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Distance shipped</a:t>
                      </a:r>
                    </a:p>
                    <a:p>
                      <a:pPr marL="228600" marR="0" lvl="0" indent="-2286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Number of suppliers</a:t>
                      </a:r>
                    </a:p>
                    <a:p>
                      <a:pPr marL="228600" marR="0" lvl="0" indent="-2286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rPr>
                        <a:t>Number of purchase orders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973866" name="Text Box 42"/>
          <p:cNvSpPr txBox="1">
            <a:spLocks noChangeArrowheads="1"/>
          </p:cNvSpPr>
          <p:nvPr/>
        </p:nvSpPr>
        <p:spPr bwMode="auto">
          <a:xfrm>
            <a:off x="2789238" y="1384300"/>
            <a:ext cx="3270250" cy="304800"/>
          </a:xfrm>
          <a:prstGeom prst="rect">
            <a:avLst/>
          </a:prstGeom>
          <a:noFill/>
          <a:ln w="9525">
            <a:noFill/>
            <a:miter lim="800000"/>
            <a:headEnd/>
            <a:tailEnd/>
          </a:ln>
          <a:effectLst/>
        </p:spPr>
        <p:txBody>
          <a:bodyPr wrap="none">
            <a:spAutoFit/>
          </a:bodyPr>
          <a:lstStyle/>
          <a:p>
            <a:pPr algn="l" eaLnBrk="1" hangingPunct="1">
              <a:lnSpc>
                <a:spcPct val="100000"/>
              </a:lnSpc>
            </a:pPr>
            <a:r>
              <a:rPr lang="en-US" sz="1400" i="1">
                <a:solidFill>
                  <a:srgbClr val="000000"/>
                </a:solidFill>
              </a:rPr>
              <a:t>—</a:t>
            </a:r>
            <a:r>
              <a:rPr lang="en-US" sz="1400" i="1"/>
              <a:t> Cost Elements vs. Cost Drivers </a:t>
            </a:r>
            <a:r>
              <a:rPr lang="en-US" sz="1400" i="1">
                <a:solidFill>
                  <a:srgbClr val="000000"/>
                </a:solidFill>
              </a:rPr>
              <a:t>—</a:t>
            </a:r>
            <a:endParaRPr lang="en-US" sz="1400" i="1"/>
          </a:p>
        </p:txBody>
      </p:sp>
      <p:sp>
        <p:nvSpPr>
          <p:cNvPr id="973867" name="AutoShape 43"/>
          <p:cNvSpPr>
            <a:spLocks noChangeArrowheads="1"/>
          </p:cNvSpPr>
          <p:nvPr/>
        </p:nvSpPr>
        <p:spPr bwMode="auto">
          <a:xfrm rot="5400000">
            <a:off x="4972050" y="2906712"/>
            <a:ext cx="1092200" cy="165100"/>
          </a:xfrm>
          <a:prstGeom prst="triangle">
            <a:avLst>
              <a:gd name="adj" fmla="val 50000"/>
            </a:avLst>
          </a:prstGeom>
          <a:solidFill>
            <a:schemeClr val="accent1"/>
          </a:solidFill>
          <a:ln w="9525">
            <a:solidFill>
              <a:schemeClr val="accent1"/>
            </a:solidFill>
            <a:miter lim="800000"/>
            <a:headEnd/>
            <a:tailEnd/>
          </a:ln>
          <a:effectLst/>
        </p:spPr>
        <p:txBody>
          <a:bodyPr wrap="none" anchor="ctr"/>
          <a:lstStyle/>
          <a:p>
            <a:endParaRPr lang="en-US"/>
          </a:p>
        </p:txBody>
      </p:sp>
      <p:sp>
        <p:nvSpPr>
          <p:cNvPr id="973868" name="AutoShape 44"/>
          <p:cNvSpPr>
            <a:spLocks noChangeArrowheads="1"/>
          </p:cNvSpPr>
          <p:nvPr/>
        </p:nvSpPr>
        <p:spPr bwMode="auto">
          <a:xfrm rot="5400000">
            <a:off x="4972050" y="4281487"/>
            <a:ext cx="1092200" cy="165100"/>
          </a:xfrm>
          <a:prstGeom prst="triangle">
            <a:avLst>
              <a:gd name="adj" fmla="val 50000"/>
            </a:avLst>
          </a:prstGeom>
          <a:solidFill>
            <a:schemeClr val="accent1"/>
          </a:solidFill>
          <a:ln w="9525">
            <a:solidFill>
              <a:schemeClr val="accent1"/>
            </a:solidFill>
            <a:miter lim="800000"/>
            <a:headEnd/>
            <a:tailEnd/>
          </a:ln>
          <a:effectLst/>
        </p:spPr>
        <p:txBody>
          <a:bodyPr wrap="none" anchor="ctr"/>
          <a:lstStyle/>
          <a:p>
            <a:endParaRPr lang="en-US"/>
          </a:p>
        </p:txBody>
      </p:sp>
      <p:sp>
        <p:nvSpPr>
          <p:cNvPr id="973871" name="Text Box 47"/>
          <p:cNvSpPr txBox="1">
            <a:spLocks noChangeArrowheads="1"/>
          </p:cNvSpPr>
          <p:nvPr/>
        </p:nvSpPr>
        <p:spPr bwMode="auto">
          <a:xfrm>
            <a:off x="449263" y="5549900"/>
            <a:ext cx="8118475" cy="431800"/>
          </a:xfrm>
          <a:prstGeom prst="rect">
            <a:avLst/>
          </a:prstGeom>
          <a:noFill/>
          <a:ln w="9525">
            <a:noFill/>
            <a:miter lim="800000"/>
            <a:headEnd/>
            <a:tailEnd/>
          </a:ln>
          <a:effectLst/>
        </p:spPr>
        <p:txBody>
          <a:bodyPr>
            <a:spAutoFit/>
          </a:bodyPr>
          <a:lstStyle/>
          <a:p>
            <a:r>
              <a:rPr lang="en-US" sz="1400"/>
              <a:t>Drivers of cost within suppliers’ operations can be very important for categories where unit price is still likely to be the largest component of our total cost.</a:t>
            </a:r>
          </a:p>
        </p:txBody>
      </p:sp>
      <p:sp>
        <p:nvSpPr>
          <p:cNvPr id="973880" name="Text Box 56"/>
          <p:cNvSpPr txBox="1">
            <a:spLocks noChangeArrowheads="1"/>
          </p:cNvSpPr>
          <p:nvPr/>
        </p:nvSpPr>
        <p:spPr bwMode="auto">
          <a:xfrm>
            <a:off x="7356475" y="1301750"/>
            <a:ext cx="1146175" cy="314325"/>
          </a:xfrm>
          <a:prstGeom prst="rect">
            <a:avLst/>
          </a:prstGeom>
          <a:solidFill>
            <a:schemeClr val="bg1"/>
          </a:solidFill>
          <a:ln w="9525">
            <a:solidFill>
              <a:schemeClr val="tx1"/>
            </a:solidFill>
            <a:miter lim="800000"/>
            <a:headEnd/>
            <a:tailEnd/>
          </a:ln>
          <a:effectLst/>
        </p:spPr>
        <p:txBody>
          <a:bodyPr>
            <a:spAutoFit/>
          </a:bodyPr>
          <a:lstStyle/>
          <a:p>
            <a:pPr eaLnBrk="1" hangingPunct="1">
              <a:lnSpc>
                <a:spcPct val="100000"/>
              </a:lnSpc>
            </a:pPr>
            <a:r>
              <a:rPr lang="en-US" sz="1400"/>
              <a:t>EXAMPLE</a:t>
            </a:r>
          </a:p>
        </p:txBody>
      </p:sp>
      <p:sp>
        <p:nvSpPr>
          <p:cNvPr id="51" name="AutoShape 45"/>
          <p:cNvSpPr>
            <a:spLocks noChangeArrowheads="1"/>
          </p:cNvSpPr>
          <p:nvPr/>
        </p:nvSpPr>
        <p:spPr bwMode="auto">
          <a:xfrm flipV="1">
            <a:off x="1933575" y="5278437"/>
            <a:ext cx="3116263" cy="203200"/>
          </a:xfrm>
          <a:prstGeom prst="triangle">
            <a:avLst>
              <a:gd name="adj" fmla="val 49986"/>
            </a:avLst>
          </a:prstGeom>
          <a:solidFill>
            <a:schemeClr val="accent1"/>
          </a:solidFill>
          <a:ln w="9525" algn="ctr">
            <a:solidFill>
              <a:schemeClr val="accent1"/>
            </a:solidFill>
            <a:miter lim="800000"/>
            <a:headEnd/>
            <a:tailEnd/>
          </a:ln>
          <a:effectLst>
            <a:outerShdw dist="23000" dir="5400000" rotWithShape="0">
              <a:srgbClr val="000000">
                <a:alpha val="34999"/>
              </a:srgbClr>
            </a:outerShdw>
          </a:effectLst>
        </p:spPr>
        <p:txBody>
          <a:bodyPr rot="10800000" wrap="none" anchor="ctr"/>
          <a:lstStyle/>
          <a:p>
            <a:pPr algn="l">
              <a:defRPr/>
            </a:pPr>
            <a:endParaRPr lang="en-US">
              <a:solidFill>
                <a:schemeClr val="lt1"/>
              </a:solidFill>
              <a:latin typeface="+mn-lt"/>
            </a:endParaRPr>
          </a:p>
        </p:txBody>
      </p:sp>
      <p:sp>
        <p:nvSpPr>
          <p:cNvPr id="23" name="Title 3"/>
          <p:cNvSpPr txBox="1">
            <a:spLocks/>
          </p:cNvSpPr>
          <p:nvPr/>
        </p:nvSpPr>
        <p:spPr bwMode="gray">
          <a:xfrm>
            <a:off x="457200" y="47681"/>
            <a:ext cx="8151900" cy="714319"/>
          </a:xfrm>
          <a:prstGeom prst="rect">
            <a:avLst/>
          </a:prstGeom>
          <a:noFill/>
          <a:ln w="12700">
            <a:noFill/>
            <a:miter lim="800000"/>
            <a:headEnd/>
            <a:tailEnd/>
          </a:ln>
        </p:spPr>
        <p:txBody>
          <a:bodyPr vert="horz" wrap="square" lIns="90488" tIns="44450" rIns="90488" bIns="44450" numCol="1" rtlCol="0" anchor="b" anchorCtr="0" compatLnSpc="1">
            <a:prstTxWarp prst="textNoShape">
              <a:avLst/>
            </a:prstTxWarp>
            <a:noAutofit/>
          </a:bodyPr>
          <a:lstStyle/>
          <a:p>
            <a:pPr lvl="0">
              <a:spcBef>
                <a:spcPct val="0"/>
              </a:spcBef>
            </a:pPr>
            <a:r>
              <a:rPr lang="en-US" sz="2800" dirty="0" smtClean="0">
                <a:solidFill>
                  <a:srgbClr val="59B7F2"/>
                </a:solidFill>
                <a:latin typeface="+mj-lt"/>
                <a:ea typeface="+mj-ea"/>
                <a:cs typeface="+mj-cs"/>
              </a:rPr>
              <a:t>Develop Total Cost of Ownership (TCO) Model</a:t>
            </a:r>
            <a:endParaRPr kumimoji="0" lang="en-US" sz="2800" b="0" i="0" u="none" strike="noStrike" kern="1200" cap="none" spc="0" normalizeH="0" baseline="0" noProof="0" dirty="0">
              <a:ln>
                <a:noFill/>
              </a:ln>
              <a:solidFill>
                <a:srgbClr val="59B7F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ChangeArrowheads="1"/>
          </p:cNvSpPr>
          <p:nvPr/>
        </p:nvSpPr>
        <p:spPr bwMode="auto">
          <a:xfrm>
            <a:off x="4022725" y="1901825"/>
            <a:ext cx="1606550" cy="477837"/>
          </a:xfrm>
          <a:prstGeom prst="rect">
            <a:avLst/>
          </a:prstGeom>
          <a:solidFill>
            <a:schemeClr val="accent1"/>
          </a:solidFill>
          <a:ln w="11176">
            <a:solidFill>
              <a:srgbClr val="000000"/>
            </a:solidFill>
            <a:miter lim="800000"/>
            <a:headEnd/>
            <a:tailEnd/>
          </a:ln>
        </p:spPr>
        <p:txBody>
          <a:bodyPr/>
          <a:lstStyle/>
          <a:p>
            <a:endParaRPr lang="en-US"/>
          </a:p>
        </p:txBody>
      </p:sp>
      <p:sp>
        <p:nvSpPr>
          <p:cNvPr id="975875" name="Rectangle 3"/>
          <p:cNvSpPr>
            <a:spLocks noChangeArrowheads="1"/>
          </p:cNvSpPr>
          <p:nvPr/>
        </p:nvSpPr>
        <p:spPr bwMode="auto">
          <a:xfrm>
            <a:off x="457200" y="990600"/>
            <a:ext cx="7912100" cy="487362"/>
          </a:xfrm>
          <a:prstGeom prst="rect">
            <a:avLst/>
          </a:prstGeom>
          <a:noFill/>
          <a:ln w="9525">
            <a:noFill/>
            <a:miter lim="800000"/>
            <a:headEnd/>
            <a:tailEnd/>
          </a:ln>
          <a:effectLst/>
        </p:spPr>
        <p:txBody>
          <a:bodyPr lIns="92064" tIns="46033" rIns="92064" bIns="46033"/>
          <a:lstStyle/>
          <a:p>
            <a:pPr algn="l">
              <a:lnSpc>
                <a:spcPct val="100000"/>
              </a:lnSpc>
            </a:pPr>
            <a:r>
              <a:rPr lang="en-US" sz="1600" i="1">
                <a:solidFill>
                  <a:schemeClr val="accent1"/>
                </a:solidFill>
              </a:rPr>
              <a:t>Use the TCO cost elements and drivers to identify the actions that will result in sourcing savings.</a:t>
            </a:r>
          </a:p>
        </p:txBody>
      </p:sp>
      <p:sp>
        <p:nvSpPr>
          <p:cNvPr id="975876" name="Rectangle 4"/>
          <p:cNvSpPr>
            <a:spLocks noChangeArrowheads="1"/>
          </p:cNvSpPr>
          <p:nvPr/>
        </p:nvSpPr>
        <p:spPr bwMode="auto">
          <a:xfrm>
            <a:off x="1939925" y="3121025"/>
            <a:ext cx="1008063" cy="477837"/>
          </a:xfrm>
          <a:prstGeom prst="rect">
            <a:avLst/>
          </a:prstGeom>
          <a:solidFill>
            <a:srgbClr val="000000"/>
          </a:solidFill>
          <a:ln w="11113">
            <a:solidFill>
              <a:srgbClr val="000000"/>
            </a:solidFill>
            <a:miter lim="800000"/>
            <a:headEnd/>
            <a:tailEnd/>
          </a:ln>
        </p:spPr>
        <p:txBody>
          <a:bodyPr/>
          <a:lstStyle/>
          <a:p>
            <a:endParaRPr lang="en-US"/>
          </a:p>
        </p:txBody>
      </p:sp>
      <p:sp>
        <p:nvSpPr>
          <p:cNvPr id="975877" name="Rectangle 5"/>
          <p:cNvSpPr>
            <a:spLocks noChangeArrowheads="1"/>
          </p:cNvSpPr>
          <p:nvPr/>
        </p:nvSpPr>
        <p:spPr bwMode="auto">
          <a:xfrm>
            <a:off x="3163888" y="3121025"/>
            <a:ext cx="995362" cy="477837"/>
          </a:xfrm>
          <a:prstGeom prst="rect">
            <a:avLst/>
          </a:prstGeom>
          <a:solidFill>
            <a:srgbClr val="000000"/>
          </a:solidFill>
          <a:ln w="11113">
            <a:solidFill>
              <a:srgbClr val="000000"/>
            </a:solidFill>
            <a:miter lim="800000"/>
            <a:headEnd/>
            <a:tailEnd/>
          </a:ln>
        </p:spPr>
        <p:txBody>
          <a:bodyPr/>
          <a:lstStyle/>
          <a:p>
            <a:endParaRPr lang="en-US"/>
          </a:p>
        </p:txBody>
      </p:sp>
      <p:sp>
        <p:nvSpPr>
          <p:cNvPr id="975878" name="Rectangle 6"/>
          <p:cNvSpPr>
            <a:spLocks noChangeArrowheads="1"/>
          </p:cNvSpPr>
          <p:nvPr/>
        </p:nvSpPr>
        <p:spPr bwMode="auto">
          <a:xfrm>
            <a:off x="4375150" y="3121025"/>
            <a:ext cx="996950" cy="477837"/>
          </a:xfrm>
          <a:prstGeom prst="rect">
            <a:avLst/>
          </a:prstGeom>
          <a:solidFill>
            <a:srgbClr val="000000"/>
          </a:solidFill>
          <a:ln w="11113">
            <a:solidFill>
              <a:srgbClr val="000000"/>
            </a:solidFill>
            <a:miter lim="800000"/>
            <a:headEnd/>
            <a:tailEnd/>
          </a:ln>
        </p:spPr>
        <p:txBody>
          <a:bodyPr/>
          <a:lstStyle/>
          <a:p>
            <a:endParaRPr lang="en-US"/>
          </a:p>
        </p:txBody>
      </p:sp>
      <p:sp>
        <p:nvSpPr>
          <p:cNvPr id="975879" name="Rectangle 7"/>
          <p:cNvSpPr>
            <a:spLocks noChangeArrowheads="1"/>
          </p:cNvSpPr>
          <p:nvPr/>
        </p:nvSpPr>
        <p:spPr bwMode="auto">
          <a:xfrm>
            <a:off x="5586413" y="3121025"/>
            <a:ext cx="1008062" cy="477837"/>
          </a:xfrm>
          <a:prstGeom prst="rect">
            <a:avLst/>
          </a:prstGeom>
          <a:solidFill>
            <a:srgbClr val="000000"/>
          </a:solidFill>
          <a:ln w="11113">
            <a:solidFill>
              <a:srgbClr val="000000"/>
            </a:solidFill>
            <a:miter lim="800000"/>
            <a:headEnd/>
            <a:tailEnd/>
          </a:ln>
        </p:spPr>
        <p:txBody>
          <a:bodyPr/>
          <a:lstStyle/>
          <a:p>
            <a:endParaRPr lang="en-US"/>
          </a:p>
        </p:txBody>
      </p:sp>
      <p:sp>
        <p:nvSpPr>
          <p:cNvPr id="975880" name="Rectangle 8"/>
          <p:cNvSpPr>
            <a:spLocks noChangeArrowheads="1"/>
          </p:cNvSpPr>
          <p:nvPr/>
        </p:nvSpPr>
        <p:spPr bwMode="auto">
          <a:xfrm>
            <a:off x="6797675" y="3121025"/>
            <a:ext cx="1008063" cy="477837"/>
          </a:xfrm>
          <a:prstGeom prst="rect">
            <a:avLst/>
          </a:prstGeom>
          <a:solidFill>
            <a:srgbClr val="000000"/>
          </a:solidFill>
          <a:ln w="11113">
            <a:solidFill>
              <a:srgbClr val="000000"/>
            </a:solidFill>
            <a:miter lim="800000"/>
            <a:headEnd/>
            <a:tailEnd/>
          </a:ln>
        </p:spPr>
        <p:txBody>
          <a:bodyPr/>
          <a:lstStyle/>
          <a:p>
            <a:endParaRPr lang="en-US"/>
          </a:p>
        </p:txBody>
      </p:sp>
      <p:sp>
        <p:nvSpPr>
          <p:cNvPr id="975881" name="Line 9"/>
          <p:cNvSpPr>
            <a:spLocks noChangeShapeType="1"/>
          </p:cNvSpPr>
          <p:nvPr/>
        </p:nvSpPr>
        <p:spPr bwMode="auto">
          <a:xfrm>
            <a:off x="7269163" y="2813050"/>
            <a:ext cx="1587" cy="444500"/>
          </a:xfrm>
          <a:prstGeom prst="line">
            <a:avLst/>
          </a:prstGeom>
          <a:noFill/>
          <a:ln w="22225">
            <a:solidFill>
              <a:srgbClr val="000000"/>
            </a:solidFill>
            <a:round/>
            <a:headEnd/>
            <a:tailEnd/>
          </a:ln>
        </p:spPr>
        <p:txBody>
          <a:bodyPr/>
          <a:lstStyle/>
          <a:p>
            <a:endParaRPr lang="en-US"/>
          </a:p>
        </p:txBody>
      </p:sp>
      <p:sp>
        <p:nvSpPr>
          <p:cNvPr id="975882" name="Line 10"/>
          <p:cNvSpPr>
            <a:spLocks noChangeShapeType="1"/>
          </p:cNvSpPr>
          <p:nvPr/>
        </p:nvSpPr>
        <p:spPr bwMode="auto">
          <a:xfrm>
            <a:off x="4846638" y="2379662"/>
            <a:ext cx="1587" cy="433388"/>
          </a:xfrm>
          <a:prstGeom prst="line">
            <a:avLst/>
          </a:prstGeom>
          <a:noFill/>
          <a:ln w="22225">
            <a:solidFill>
              <a:srgbClr val="000000"/>
            </a:solidFill>
            <a:round/>
            <a:headEnd/>
            <a:tailEnd/>
          </a:ln>
        </p:spPr>
        <p:txBody>
          <a:bodyPr/>
          <a:lstStyle/>
          <a:p>
            <a:endParaRPr lang="en-US"/>
          </a:p>
        </p:txBody>
      </p:sp>
      <p:sp>
        <p:nvSpPr>
          <p:cNvPr id="975883" name="Line 11"/>
          <p:cNvSpPr>
            <a:spLocks noChangeShapeType="1"/>
          </p:cNvSpPr>
          <p:nvPr/>
        </p:nvSpPr>
        <p:spPr bwMode="auto">
          <a:xfrm>
            <a:off x="3644900" y="2813050"/>
            <a:ext cx="3624263" cy="1587"/>
          </a:xfrm>
          <a:prstGeom prst="line">
            <a:avLst/>
          </a:prstGeom>
          <a:noFill/>
          <a:ln w="22225">
            <a:solidFill>
              <a:srgbClr val="000000"/>
            </a:solidFill>
            <a:round/>
            <a:headEnd/>
            <a:tailEnd/>
          </a:ln>
        </p:spPr>
        <p:txBody>
          <a:bodyPr/>
          <a:lstStyle/>
          <a:p>
            <a:endParaRPr lang="en-US"/>
          </a:p>
        </p:txBody>
      </p:sp>
      <p:grpSp>
        <p:nvGrpSpPr>
          <p:cNvPr id="2" name="Group 12"/>
          <p:cNvGrpSpPr>
            <a:grpSpLocks/>
          </p:cNvGrpSpPr>
          <p:nvPr/>
        </p:nvGrpSpPr>
        <p:grpSpPr bwMode="auto">
          <a:xfrm>
            <a:off x="2455863" y="2824162"/>
            <a:ext cx="1168400" cy="1588"/>
            <a:chOff x="1769" y="1729"/>
            <a:chExt cx="736" cy="1"/>
          </a:xfrm>
        </p:grpSpPr>
        <p:sp>
          <p:nvSpPr>
            <p:cNvPr id="975885" name="Line 13"/>
            <p:cNvSpPr>
              <a:spLocks noChangeShapeType="1"/>
            </p:cNvSpPr>
            <p:nvPr/>
          </p:nvSpPr>
          <p:spPr bwMode="auto">
            <a:xfrm>
              <a:off x="1769" y="1729"/>
              <a:ext cx="20" cy="1"/>
            </a:xfrm>
            <a:prstGeom prst="line">
              <a:avLst/>
            </a:prstGeom>
            <a:noFill/>
            <a:ln w="22225">
              <a:solidFill>
                <a:srgbClr val="000000"/>
              </a:solidFill>
              <a:round/>
              <a:headEnd/>
              <a:tailEnd/>
            </a:ln>
          </p:spPr>
          <p:txBody>
            <a:bodyPr/>
            <a:lstStyle/>
            <a:p>
              <a:endParaRPr lang="en-US"/>
            </a:p>
          </p:txBody>
        </p:sp>
        <p:sp>
          <p:nvSpPr>
            <p:cNvPr id="975886" name="Line 14"/>
            <p:cNvSpPr>
              <a:spLocks noChangeShapeType="1"/>
            </p:cNvSpPr>
            <p:nvPr/>
          </p:nvSpPr>
          <p:spPr bwMode="auto">
            <a:xfrm>
              <a:off x="1803" y="1729"/>
              <a:ext cx="20" cy="1"/>
            </a:xfrm>
            <a:prstGeom prst="line">
              <a:avLst/>
            </a:prstGeom>
            <a:noFill/>
            <a:ln w="22225">
              <a:solidFill>
                <a:srgbClr val="000000"/>
              </a:solidFill>
              <a:round/>
              <a:headEnd/>
              <a:tailEnd/>
            </a:ln>
          </p:spPr>
          <p:txBody>
            <a:bodyPr/>
            <a:lstStyle/>
            <a:p>
              <a:endParaRPr lang="en-US"/>
            </a:p>
          </p:txBody>
        </p:sp>
        <p:sp>
          <p:nvSpPr>
            <p:cNvPr id="975887" name="Line 15"/>
            <p:cNvSpPr>
              <a:spLocks noChangeShapeType="1"/>
            </p:cNvSpPr>
            <p:nvPr/>
          </p:nvSpPr>
          <p:spPr bwMode="auto">
            <a:xfrm>
              <a:off x="1837" y="1729"/>
              <a:ext cx="20" cy="1"/>
            </a:xfrm>
            <a:prstGeom prst="line">
              <a:avLst/>
            </a:prstGeom>
            <a:noFill/>
            <a:ln w="22225">
              <a:solidFill>
                <a:srgbClr val="000000"/>
              </a:solidFill>
              <a:round/>
              <a:headEnd/>
              <a:tailEnd/>
            </a:ln>
          </p:spPr>
          <p:txBody>
            <a:bodyPr/>
            <a:lstStyle/>
            <a:p>
              <a:endParaRPr lang="en-US"/>
            </a:p>
          </p:txBody>
        </p:sp>
        <p:sp>
          <p:nvSpPr>
            <p:cNvPr id="975888" name="Line 16"/>
            <p:cNvSpPr>
              <a:spLocks noChangeShapeType="1"/>
            </p:cNvSpPr>
            <p:nvPr/>
          </p:nvSpPr>
          <p:spPr bwMode="auto">
            <a:xfrm>
              <a:off x="1871" y="1729"/>
              <a:ext cx="20" cy="1"/>
            </a:xfrm>
            <a:prstGeom prst="line">
              <a:avLst/>
            </a:prstGeom>
            <a:noFill/>
            <a:ln w="22225">
              <a:solidFill>
                <a:srgbClr val="000000"/>
              </a:solidFill>
              <a:round/>
              <a:headEnd/>
              <a:tailEnd/>
            </a:ln>
          </p:spPr>
          <p:txBody>
            <a:bodyPr/>
            <a:lstStyle/>
            <a:p>
              <a:endParaRPr lang="en-US"/>
            </a:p>
          </p:txBody>
        </p:sp>
        <p:sp>
          <p:nvSpPr>
            <p:cNvPr id="975889" name="Line 17"/>
            <p:cNvSpPr>
              <a:spLocks noChangeShapeType="1"/>
            </p:cNvSpPr>
            <p:nvPr/>
          </p:nvSpPr>
          <p:spPr bwMode="auto">
            <a:xfrm>
              <a:off x="1905" y="1729"/>
              <a:ext cx="20" cy="1"/>
            </a:xfrm>
            <a:prstGeom prst="line">
              <a:avLst/>
            </a:prstGeom>
            <a:noFill/>
            <a:ln w="22225">
              <a:solidFill>
                <a:srgbClr val="000000"/>
              </a:solidFill>
              <a:round/>
              <a:headEnd/>
              <a:tailEnd/>
            </a:ln>
          </p:spPr>
          <p:txBody>
            <a:bodyPr/>
            <a:lstStyle/>
            <a:p>
              <a:endParaRPr lang="en-US"/>
            </a:p>
          </p:txBody>
        </p:sp>
        <p:sp>
          <p:nvSpPr>
            <p:cNvPr id="975890" name="Line 18"/>
            <p:cNvSpPr>
              <a:spLocks noChangeShapeType="1"/>
            </p:cNvSpPr>
            <p:nvPr/>
          </p:nvSpPr>
          <p:spPr bwMode="auto">
            <a:xfrm>
              <a:off x="1939" y="1729"/>
              <a:ext cx="20" cy="1"/>
            </a:xfrm>
            <a:prstGeom prst="line">
              <a:avLst/>
            </a:prstGeom>
            <a:noFill/>
            <a:ln w="22225">
              <a:solidFill>
                <a:srgbClr val="000000"/>
              </a:solidFill>
              <a:round/>
              <a:headEnd/>
              <a:tailEnd/>
            </a:ln>
          </p:spPr>
          <p:txBody>
            <a:bodyPr/>
            <a:lstStyle/>
            <a:p>
              <a:endParaRPr lang="en-US"/>
            </a:p>
          </p:txBody>
        </p:sp>
        <p:sp>
          <p:nvSpPr>
            <p:cNvPr id="975891" name="Line 19"/>
            <p:cNvSpPr>
              <a:spLocks noChangeShapeType="1"/>
            </p:cNvSpPr>
            <p:nvPr/>
          </p:nvSpPr>
          <p:spPr bwMode="auto">
            <a:xfrm>
              <a:off x="1973" y="1729"/>
              <a:ext cx="21" cy="1"/>
            </a:xfrm>
            <a:prstGeom prst="line">
              <a:avLst/>
            </a:prstGeom>
            <a:noFill/>
            <a:ln w="22225">
              <a:solidFill>
                <a:srgbClr val="000000"/>
              </a:solidFill>
              <a:round/>
              <a:headEnd/>
              <a:tailEnd/>
            </a:ln>
          </p:spPr>
          <p:txBody>
            <a:bodyPr/>
            <a:lstStyle/>
            <a:p>
              <a:endParaRPr lang="en-US"/>
            </a:p>
          </p:txBody>
        </p:sp>
        <p:sp>
          <p:nvSpPr>
            <p:cNvPr id="975892" name="Line 20"/>
            <p:cNvSpPr>
              <a:spLocks noChangeShapeType="1"/>
            </p:cNvSpPr>
            <p:nvPr/>
          </p:nvSpPr>
          <p:spPr bwMode="auto">
            <a:xfrm>
              <a:off x="2007" y="1729"/>
              <a:ext cx="21" cy="1"/>
            </a:xfrm>
            <a:prstGeom prst="line">
              <a:avLst/>
            </a:prstGeom>
            <a:noFill/>
            <a:ln w="22225">
              <a:solidFill>
                <a:srgbClr val="000000"/>
              </a:solidFill>
              <a:round/>
              <a:headEnd/>
              <a:tailEnd/>
            </a:ln>
          </p:spPr>
          <p:txBody>
            <a:bodyPr/>
            <a:lstStyle/>
            <a:p>
              <a:endParaRPr lang="en-US"/>
            </a:p>
          </p:txBody>
        </p:sp>
        <p:sp>
          <p:nvSpPr>
            <p:cNvPr id="975893" name="Line 21"/>
            <p:cNvSpPr>
              <a:spLocks noChangeShapeType="1"/>
            </p:cNvSpPr>
            <p:nvPr/>
          </p:nvSpPr>
          <p:spPr bwMode="auto">
            <a:xfrm>
              <a:off x="2041" y="1729"/>
              <a:ext cx="21" cy="1"/>
            </a:xfrm>
            <a:prstGeom prst="line">
              <a:avLst/>
            </a:prstGeom>
            <a:noFill/>
            <a:ln w="22225">
              <a:solidFill>
                <a:srgbClr val="000000"/>
              </a:solidFill>
              <a:round/>
              <a:headEnd/>
              <a:tailEnd/>
            </a:ln>
          </p:spPr>
          <p:txBody>
            <a:bodyPr/>
            <a:lstStyle/>
            <a:p>
              <a:endParaRPr lang="en-US"/>
            </a:p>
          </p:txBody>
        </p:sp>
        <p:sp>
          <p:nvSpPr>
            <p:cNvPr id="975894" name="Line 22"/>
            <p:cNvSpPr>
              <a:spLocks noChangeShapeType="1"/>
            </p:cNvSpPr>
            <p:nvPr/>
          </p:nvSpPr>
          <p:spPr bwMode="auto">
            <a:xfrm>
              <a:off x="2075" y="1729"/>
              <a:ext cx="21" cy="1"/>
            </a:xfrm>
            <a:prstGeom prst="line">
              <a:avLst/>
            </a:prstGeom>
            <a:noFill/>
            <a:ln w="22225">
              <a:solidFill>
                <a:srgbClr val="000000"/>
              </a:solidFill>
              <a:round/>
              <a:headEnd/>
              <a:tailEnd/>
            </a:ln>
          </p:spPr>
          <p:txBody>
            <a:bodyPr/>
            <a:lstStyle/>
            <a:p>
              <a:endParaRPr lang="en-US"/>
            </a:p>
          </p:txBody>
        </p:sp>
        <p:sp>
          <p:nvSpPr>
            <p:cNvPr id="975895" name="Line 23"/>
            <p:cNvSpPr>
              <a:spLocks noChangeShapeType="1"/>
            </p:cNvSpPr>
            <p:nvPr/>
          </p:nvSpPr>
          <p:spPr bwMode="auto">
            <a:xfrm>
              <a:off x="2109" y="1729"/>
              <a:ext cx="21" cy="1"/>
            </a:xfrm>
            <a:prstGeom prst="line">
              <a:avLst/>
            </a:prstGeom>
            <a:noFill/>
            <a:ln w="22225">
              <a:solidFill>
                <a:srgbClr val="000000"/>
              </a:solidFill>
              <a:round/>
              <a:headEnd/>
              <a:tailEnd/>
            </a:ln>
          </p:spPr>
          <p:txBody>
            <a:bodyPr/>
            <a:lstStyle/>
            <a:p>
              <a:endParaRPr lang="en-US"/>
            </a:p>
          </p:txBody>
        </p:sp>
        <p:sp>
          <p:nvSpPr>
            <p:cNvPr id="975896" name="Line 24"/>
            <p:cNvSpPr>
              <a:spLocks noChangeShapeType="1"/>
            </p:cNvSpPr>
            <p:nvPr/>
          </p:nvSpPr>
          <p:spPr bwMode="auto">
            <a:xfrm>
              <a:off x="2143" y="1729"/>
              <a:ext cx="21" cy="1"/>
            </a:xfrm>
            <a:prstGeom prst="line">
              <a:avLst/>
            </a:prstGeom>
            <a:noFill/>
            <a:ln w="22225">
              <a:solidFill>
                <a:srgbClr val="000000"/>
              </a:solidFill>
              <a:round/>
              <a:headEnd/>
              <a:tailEnd/>
            </a:ln>
          </p:spPr>
          <p:txBody>
            <a:bodyPr/>
            <a:lstStyle/>
            <a:p>
              <a:endParaRPr lang="en-US"/>
            </a:p>
          </p:txBody>
        </p:sp>
        <p:sp>
          <p:nvSpPr>
            <p:cNvPr id="975897" name="Line 25"/>
            <p:cNvSpPr>
              <a:spLocks noChangeShapeType="1"/>
            </p:cNvSpPr>
            <p:nvPr/>
          </p:nvSpPr>
          <p:spPr bwMode="auto">
            <a:xfrm>
              <a:off x="2178" y="1729"/>
              <a:ext cx="20" cy="1"/>
            </a:xfrm>
            <a:prstGeom prst="line">
              <a:avLst/>
            </a:prstGeom>
            <a:noFill/>
            <a:ln w="22225">
              <a:solidFill>
                <a:srgbClr val="000000"/>
              </a:solidFill>
              <a:round/>
              <a:headEnd/>
              <a:tailEnd/>
            </a:ln>
          </p:spPr>
          <p:txBody>
            <a:bodyPr/>
            <a:lstStyle/>
            <a:p>
              <a:endParaRPr lang="en-US"/>
            </a:p>
          </p:txBody>
        </p:sp>
        <p:sp>
          <p:nvSpPr>
            <p:cNvPr id="975898" name="Line 26"/>
            <p:cNvSpPr>
              <a:spLocks noChangeShapeType="1"/>
            </p:cNvSpPr>
            <p:nvPr/>
          </p:nvSpPr>
          <p:spPr bwMode="auto">
            <a:xfrm>
              <a:off x="2212" y="1729"/>
              <a:ext cx="20" cy="1"/>
            </a:xfrm>
            <a:prstGeom prst="line">
              <a:avLst/>
            </a:prstGeom>
            <a:noFill/>
            <a:ln w="22225">
              <a:solidFill>
                <a:srgbClr val="000000"/>
              </a:solidFill>
              <a:round/>
              <a:headEnd/>
              <a:tailEnd/>
            </a:ln>
          </p:spPr>
          <p:txBody>
            <a:bodyPr/>
            <a:lstStyle/>
            <a:p>
              <a:endParaRPr lang="en-US"/>
            </a:p>
          </p:txBody>
        </p:sp>
        <p:sp>
          <p:nvSpPr>
            <p:cNvPr id="975899" name="Line 27"/>
            <p:cNvSpPr>
              <a:spLocks noChangeShapeType="1"/>
            </p:cNvSpPr>
            <p:nvPr/>
          </p:nvSpPr>
          <p:spPr bwMode="auto">
            <a:xfrm>
              <a:off x="2246" y="1729"/>
              <a:ext cx="20" cy="1"/>
            </a:xfrm>
            <a:prstGeom prst="line">
              <a:avLst/>
            </a:prstGeom>
            <a:noFill/>
            <a:ln w="22225">
              <a:solidFill>
                <a:srgbClr val="000000"/>
              </a:solidFill>
              <a:round/>
              <a:headEnd/>
              <a:tailEnd/>
            </a:ln>
          </p:spPr>
          <p:txBody>
            <a:bodyPr/>
            <a:lstStyle/>
            <a:p>
              <a:endParaRPr lang="en-US"/>
            </a:p>
          </p:txBody>
        </p:sp>
        <p:sp>
          <p:nvSpPr>
            <p:cNvPr id="975900" name="Line 28"/>
            <p:cNvSpPr>
              <a:spLocks noChangeShapeType="1"/>
            </p:cNvSpPr>
            <p:nvPr/>
          </p:nvSpPr>
          <p:spPr bwMode="auto">
            <a:xfrm>
              <a:off x="2280" y="1729"/>
              <a:ext cx="20" cy="1"/>
            </a:xfrm>
            <a:prstGeom prst="line">
              <a:avLst/>
            </a:prstGeom>
            <a:noFill/>
            <a:ln w="22225">
              <a:solidFill>
                <a:srgbClr val="000000"/>
              </a:solidFill>
              <a:round/>
              <a:headEnd/>
              <a:tailEnd/>
            </a:ln>
          </p:spPr>
          <p:txBody>
            <a:bodyPr/>
            <a:lstStyle/>
            <a:p>
              <a:endParaRPr lang="en-US"/>
            </a:p>
          </p:txBody>
        </p:sp>
        <p:sp>
          <p:nvSpPr>
            <p:cNvPr id="975901" name="Line 29"/>
            <p:cNvSpPr>
              <a:spLocks noChangeShapeType="1"/>
            </p:cNvSpPr>
            <p:nvPr/>
          </p:nvSpPr>
          <p:spPr bwMode="auto">
            <a:xfrm>
              <a:off x="2314" y="1729"/>
              <a:ext cx="20" cy="1"/>
            </a:xfrm>
            <a:prstGeom prst="line">
              <a:avLst/>
            </a:prstGeom>
            <a:noFill/>
            <a:ln w="22225">
              <a:solidFill>
                <a:srgbClr val="000000"/>
              </a:solidFill>
              <a:round/>
              <a:headEnd/>
              <a:tailEnd/>
            </a:ln>
          </p:spPr>
          <p:txBody>
            <a:bodyPr/>
            <a:lstStyle/>
            <a:p>
              <a:endParaRPr lang="en-US"/>
            </a:p>
          </p:txBody>
        </p:sp>
        <p:sp>
          <p:nvSpPr>
            <p:cNvPr id="975902" name="Line 30"/>
            <p:cNvSpPr>
              <a:spLocks noChangeShapeType="1"/>
            </p:cNvSpPr>
            <p:nvPr/>
          </p:nvSpPr>
          <p:spPr bwMode="auto">
            <a:xfrm>
              <a:off x="2348" y="1729"/>
              <a:ext cx="20" cy="1"/>
            </a:xfrm>
            <a:prstGeom prst="line">
              <a:avLst/>
            </a:prstGeom>
            <a:noFill/>
            <a:ln w="22225">
              <a:solidFill>
                <a:srgbClr val="000000"/>
              </a:solidFill>
              <a:round/>
              <a:headEnd/>
              <a:tailEnd/>
            </a:ln>
          </p:spPr>
          <p:txBody>
            <a:bodyPr/>
            <a:lstStyle/>
            <a:p>
              <a:endParaRPr lang="en-US"/>
            </a:p>
          </p:txBody>
        </p:sp>
        <p:sp>
          <p:nvSpPr>
            <p:cNvPr id="975903" name="Line 31"/>
            <p:cNvSpPr>
              <a:spLocks noChangeShapeType="1"/>
            </p:cNvSpPr>
            <p:nvPr/>
          </p:nvSpPr>
          <p:spPr bwMode="auto">
            <a:xfrm>
              <a:off x="2382" y="1729"/>
              <a:ext cx="20" cy="1"/>
            </a:xfrm>
            <a:prstGeom prst="line">
              <a:avLst/>
            </a:prstGeom>
            <a:noFill/>
            <a:ln w="22225">
              <a:solidFill>
                <a:srgbClr val="000000"/>
              </a:solidFill>
              <a:round/>
              <a:headEnd/>
              <a:tailEnd/>
            </a:ln>
          </p:spPr>
          <p:txBody>
            <a:bodyPr/>
            <a:lstStyle/>
            <a:p>
              <a:endParaRPr lang="en-US"/>
            </a:p>
          </p:txBody>
        </p:sp>
        <p:sp>
          <p:nvSpPr>
            <p:cNvPr id="975904" name="Line 32"/>
            <p:cNvSpPr>
              <a:spLocks noChangeShapeType="1"/>
            </p:cNvSpPr>
            <p:nvPr/>
          </p:nvSpPr>
          <p:spPr bwMode="auto">
            <a:xfrm>
              <a:off x="2416" y="1729"/>
              <a:ext cx="20" cy="1"/>
            </a:xfrm>
            <a:prstGeom prst="line">
              <a:avLst/>
            </a:prstGeom>
            <a:noFill/>
            <a:ln w="22225">
              <a:solidFill>
                <a:srgbClr val="000000"/>
              </a:solidFill>
              <a:round/>
              <a:headEnd/>
              <a:tailEnd/>
            </a:ln>
          </p:spPr>
          <p:txBody>
            <a:bodyPr/>
            <a:lstStyle/>
            <a:p>
              <a:endParaRPr lang="en-US"/>
            </a:p>
          </p:txBody>
        </p:sp>
        <p:sp>
          <p:nvSpPr>
            <p:cNvPr id="975905" name="Line 33"/>
            <p:cNvSpPr>
              <a:spLocks noChangeShapeType="1"/>
            </p:cNvSpPr>
            <p:nvPr/>
          </p:nvSpPr>
          <p:spPr bwMode="auto">
            <a:xfrm>
              <a:off x="2450" y="1729"/>
              <a:ext cx="21" cy="1"/>
            </a:xfrm>
            <a:prstGeom prst="line">
              <a:avLst/>
            </a:prstGeom>
            <a:noFill/>
            <a:ln w="22225">
              <a:solidFill>
                <a:srgbClr val="000000"/>
              </a:solidFill>
              <a:round/>
              <a:headEnd/>
              <a:tailEnd/>
            </a:ln>
          </p:spPr>
          <p:txBody>
            <a:bodyPr/>
            <a:lstStyle/>
            <a:p>
              <a:endParaRPr lang="en-US"/>
            </a:p>
          </p:txBody>
        </p:sp>
        <p:sp>
          <p:nvSpPr>
            <p:cNvPr id="975906" name="Line 34"/>
            <p:cNvSpPr>
              <a:spLocks noChangeShapeType="1"/>
            </p:cNvSpPr>
            <p:nvPr/>
          </p:nvSpPr>
          <p:spPr bwMode="auto">
            <a:xfrm>
              <a:off x="2484" y="1729"/>
              <a:ext cx="21" cy="1"/>
            </a:xfrm>
            <a:prstGeom prst="line">
              <a:avLst/>
            </a:prstGeom>
            <a:noFill/>
            <a:ln w="22225">
              <a:solidFill>
                <a:srgbClr val="000000"/>
              </a:solidFill>
              <a:round/>
              <a:headEnd/>
              <a:tailEnd/>
            </a:ln>
          </p:spPr>
          <p:txBody>
            <a:bodyPr/>
            <a:lstStyle/>
            <a:p>
              <a:endParaRPr lang="en-US"/>
            </a:p>
          </p:txBody>
        </p:sp>
      </p:grpSp>
      <p:grpSp>
        <p:nvGrpSpPr>
          <p:cNvPr id="3" name="Group 35"/>
          <p:cNvGrpSpPr>
            <a:grpSpLocks/>
          </p:cNvGrpSpPr>
          <p:nvPr/>
        </p:nvGrpSpPr>
        <p:grpSpPr bwMode="auto">
          <a:xfrm>
            <a:off x="2455863" y="2824162"/>
            <a:ext cx="1587" cy="434975"/>
            <a:chOff x="1769" y="1729"/>
            <a:chExt cx="1" cy="274"/>
          </a:xfrm>
        </p:grpSpPr>
        <p:sp>
          <p:nvSpPr>
            <p:cNvPr id="975908" name="Line 36"/>
            <p:cNvSpPr>
              <a:spLocks noChangeShapeType="1"/>
            </p:cNvSpPr>
            <p:nvPr/>
          </p:nvSpPr>
          <p:spPr bwMode="auto">
            <a:xfrm>
              <a:off x="1769" y="1729"/>
              <a:ext cx="1" cy="20"/>
            </a:xfrm>
            <a:prstGeom prst="line">
              <a:avLst/>
            </a:prstGeom>
            <a:noFill/>
            <a:ln w="22225">
              <a:solidFill>
                <a:srgbClr val="000000"/>
              </a:solidFill>
              <a:round/>
              <a:headEnd/>
              <a:tailEnd/>
            </a:ln>
          </p:spPr>
          <p:txBody>
            <a:bodyPr/>
            <a:lstStyle/>
            <a:p>
              <a:endParaRPr lang="en-US"/>
            </a:p>
          </p:txBody>
        </p:sp>
        <p:sp>
          <p:nvSpPr>
            <p:cNvPr id="975909" name="Line 37"/>
            <p:cNvSpPr>
              <a:spLocks noChangeShapeType="1"/>
            </p:cNvSpPr>
            <p:nvPr/>
          </p:nvSpPr>
          <p:spPr bwMode="auto">
            <a:xfrm>
              <a:off x="1769" y="1763"/>
              <a:ext cx="1" cy="21"/>
            </a:xfrm>
            <a:prstGeom prst="line">
              <a:avLst/>
            </a:prstGeom>
            <a:noFill/>
            <a:ln w="22225">
              <a:solidFill>
                <a:srgbClr val="000000"/>
              </a:solidFill>
              <a:round/>
              <a:headEnd/>
              <a:tailEnd/>
            </a:ln>
          </p:spPr>
          <p:txBody>
            <a:bodyPr/>
            <a:lstStyle/>
            <a:p>
              <a:endParaRPr lang="en-US"/>
            </a:p>
          </p:txBody>
        </p:sp>
        <p:sp>
          <p:nvSpPr>
            <p:cNvPr id="975910" name="Line 38"/>
            <p:cNvSpPr>
              <a:spLocks noChangeShapeType="1"/>
            </p:cNvSpPr>
            <p:nvPr/>
          </p:nvSpPr>
          <p:spPr bwMode="auto">
            <a:xfrm>
              <a:off x="1769" y="1797"/>
              <a:ext cx="1" cy="21"/>
            </a:xfrm>
            <a:prstGeom prst="line">
              <a:avLst/>
            </a:prstGeom>
            <a:noFill/>
            <a:ln w="22225">
              <a:solidFill>
                <a:srgbClr val="000000"/>
              </a:solidFill>
              <a:round/>
              <a:headEnd/>
              <a:tailEnd/>
            </a:ln>
          </p:spPr>
          <p:txBody>
            <a:bodyPr/>
            <a:lstStyle/>
            <a:p>
              <a:endParaRPr lang="en-US"/>
            </a:p>
          </p:txBody>
        </p:sp>
        <p:sp>
          <p:nvSpPr>
            <p:cNvPr id="975911" name="Line 39"/>
            <p:cNvSpPr>
              <a:spLocks noChangeShapeType="1"/>
            </p:cNvSpPr>
            <p:nvPr/>
          </p:nvSpPr>
          <p:spPr bwMode="auto">
            <a:xfrm>
              <a:off x="1769" y="1831"/>
              <a:ext cx="1" cy="21"/>
            </a:xfrm>
            <a:prstGeom prst="line">
              <a:avLst/>
            </a:prstGeom>
            <a:noFill/>
            <a:ln w="22225">
              <a:solidFill>
                <a:srgbClr val="000000"/>
              </a:solidFill>
              <a:round/>
              <a:headEnd/>
              <a:tailEnd/>
            </a:ln>
          </p:spPr>
          <p:txBody>
            <a:bodyPr/>
            <a:lstStyle/>
            <a:p>
              <a:endParaRPr lang="en-US"/>
            </a:p>
          </p:txBody>
        </p:sp>
        <p:sp>
          <p:nvSpPr>
            <p:cNvPr id="975912" name="Line 40"/>
            <p:cNvSpPr>
              <a:spLocks noChangeShapeType="1"/>
            </p:cNvSpPr>
            <p:nvPr/>
          </p:nvSpPr>
          <p:spPr bwMode="auto">
            <a:xfrm>
              <a:off x="1769" y="1865"/>
              <a:ext cx="1" cy="21"/>
            </a:xfrm>
            <a:prstGeom prst="line">
              <a:avLst/>
            </a:prstGeom>
            <a:noFill/>
            <a:ln w="22225">
              <a:solidFill>
                <a:srgbClr val="000000"/>
              </a:solidFill>
              <a:round/>
              <a:headEnd/>
              <a:tailEnd/>
            </a:ln>
          </p:spPr>
          <p:txBody>
            <a:bodyPr/>
            <a:lstStyle/>
            <a:p>
              <a:endParaRPr lang="en-US"/>
            </a:p>
          </p:txBody>
        </p:sp>
        <p:sp>
          <p:nvSpPr>
            <p:cNvPr id="975913" name="Line 41"/>
            <p:cNvSpPr>
              <a:spLocks noChangeShapeType="1"/>
            </p:cNvSpPr>
            <p:nvPr/>
          </p:nvSpPr>
          <p:spPr bwMode="auto">
            <a:xfrm>
              <a:off x="1769" y="1900"/>
              <a:ext cx="1" cy="20"/>
            </a:xfrm>
            <a:prstGeom prst="line">
              <a:avLst/>
            </a:prstGeom>
            <a:noFill/>
            <a:ln w="22225">
              <a:solidFill>
                <a:srgbClr val="000000"/>
              </a:solidFill>
              <a:round/>
              <a:headEnd/>
              <a:tailEnd/>
            </a:ln>
          </p:spPr>
          <p:txBody>
            <a:bodyPr/>
            <a:lstStyle/>
            <a:p>
              <a:endParaRPr lang="en-US"/>
            </a:p>
          </p:txBody>
        </p:sp>
        <p:sp>
          <p:nvSpPr>
            <p:cNvPr id="975914" name="Line 42"/>
            <p:cNvSpPr>
              <a:spLocks noChangeShapeType="1"/>
            </p:cNvSpPr>
            <p:nvPr/>
          </p:nvSpPr>
          <p:spPr bwMode="auto">
            <a:xfrm>
              <a:off x="1769" y="1934"/>
              <a:ext cx="1" cy="20"/>
            </a:xfrm>
            <a:prstGeom prst="line">
              <a:avLst/>
            </a:prstGeom>
            <a:noFill/>
            <a:ln w="22225">
              <a:solidFill>
                <a:srgbClr val="000000"/>
              </a:solidFill>
              <a:round/>
              <a:headEnd/>
              <a:tailEnd/>
            </a:ln>
          </p:spPr>
          <p:txBody>
            <a:bodyPr/>
            <a:lstStyle/>
            <a:p>
              <a:endParaRPr lang="en-US"/>
            </a:p>
          </p:txBody>
        </p:sp>
        <p:sp>
          <p:nvSpPr>
            <p:cNvPr id="975915" name="Line 43"/>
            <p:cNvSpPr>
              <a:spLocks noChangeShapeType="1"/>
            </p:cNvSpPr>
            <p:nvPr/>
          </p:nvSpPr>
          <p:spPr bwMode="auto">
            <a:xfrm>
              <a:off x="1769" y="1968"/>
              <a:ext cx="1" cy="20"/>
            </a:xfrm>
            <a:prstGeom prst="line">
              <a:avLst/>
            </a:prstGeom>
            <a:noFill/>
            <a:ln w="22225">
              <a:solidFill>
                <a:srgbClr val="000000"/>
              </a:solidFill>
              <a:round/>
              <a:headEnd/>
              <a:tailEnd/>
            </a:ln>
          </p:spPr>
          <p:txBody>
            <a:bodyPr/>
            <a:lstStyle/>
            <a:p>
              <a:endParaRPr lang="en-US"/>
            </a:p>
          </p:txBody>
        </p:sp>
        <p:sp>
          <p:nvSpPr>
            <p:cNvPr id="975916" name="Line 44"/>
            <p:cNvSpPr>
              <a:spLocks noChangeShapeType="1"/>
            </p:cNvSpPr>
            <p:nvPr/>
          </p:nvSpPr>
          <p:spPr bwMode="auto">
            <a:xfrm>
              <a:off x="1769" y="2002"/>
              <a:ext cx="1" cy="1"/>
            </a:xfrm>
            <a:prstGeom prst="line">
              <a:avLst/>
            </a:prstGeom>
            <a:noFill/>
            <a:ln w="22225">
              <a:solidFill>
                <a:srgbClr val="000000"/>
              </a:solidFill>
              <a:round/>
              <a:headEnd/>
              <a:tailEnd/>
            </a:ln>
          </p:spPr>
          <p:txBody>
            <a:bodyPr/>
            <a:lstStyle/>
            <a:p>
              <a:endParaRPr lang="en-US"/>
            </a:p>
          </p:txBody>
        </p:sp>
      </p:grpSp>
      <p:sp>
        <p:nvSpPr>
          <p:cNvPr id="975917" name="Line 45"/>
          <p:cNvSpPr>
            <a:spLocks noChangeShapeType="1"/>
          </p:cNvSpPr>
          <p:nvPr/>
        </p:nvSpPr>
        <p:spPr bwMode="auto">
          <a:xfrm>
            <a:off x="3633788" y="2813050"/>
            <a:ext cx="1587" cy="455612"/>
          </a:xfrm>
          <a:prstGeom prst="line">
            <a:avLst/>
          </a:prstGeom>
          <a:noFill/>
          <a:ln w="22225">
            <a:solidFill>
              <a:srgbClr val="000000"/>
            </a:solidFill>
            <a:round/>
            <a:headEnd/>
            <a:tailEnd/>
          </a:ln>
        </p:spPr>
        <p:txBody>
          <a:bodyPr/>
          <a:lstStyle/>
          <a:p>
            <a:endParaRPr lang="en-US"/>
          </a:p>
        </p:txBody>
      </p:sp>
      <p:sp>
        <p:nvSpPr>
          <p:cNvPr id="975918" name="Line 46"/>
          <p:cNvSpPr>
            <a:spLocks noChangeShapeType="1"/>
          </p:cNvSpPr>
          <p:nvPr/>
        </p:nvSpPr>
        <p:spPr bwMode="auto">
          <a:xfrm>
            <a:off x="4846638" y="2813050"/>
            <a:ext cx="1587" cy="444500"/>
          </a:xfrm>
          <a:prstGeom prst="line">
            <a:avLst/>
          </a:prstGeom>
          <a:noFill/>
          <a:ln w="22225">
            <a:solidFill>
              <a:srgbClr val="000000"/>
            </a:solidFill>
            <a:round/>
            <a:headEnd/>
            <a:tailEnd/>
          </a:ln>
        </p:spPr>
        <p:txBody>
          <a:bodyPr/>
          <a:lstStyle/>
          <a:p>
            <a:endParaRPr lang="en-US"/>
          </a:p>
        </p:txBody>
      </p:sp>
      <p:sp>
        <p:nvSpPr>
          <p:cNvPr id="975919" name="Line 47"/>
          <p:cNvSpPr>
            <a:spLocks noChangeShapeType="1"/>
          </p:cNvSpPr>
          <p:nvPr/>
        </p:nvSpPr>
        <p:spPr bwMode="auto">
          <a:xfrm>
            <a:off x="6057900" y="2813050"/>
            <a:ext cx="1588" cy="444500"/>
          </a:xfrm>
          <a:prstGeom prst="line">
            <a:avLst/>
          </a:prstGeom>
          <a:noFill/>
          <a:ln w="22225">
            <a:solidFill>
              <a:srgbClr val="000000"/>
            </a:solidFill>
            <a:round/>
            <a:headEnd/>
            <a:tailEnd/>
          </a:ln>
        </p:spPr>
        <p:txBody>
          <a:bodyPr/>
          <a:lstStyle/>
          <a:p>
            <a:endParaRPr lang="en-US"/>
          </a:p>
        </p:txBody>
      </p:sp>
      <p:sp>
        <p:nvSpPr>
          <p:cNvPr id="975920" name="Rectangle 48"/>
          <p:cNvSpPr>
            <a:spLocks noChangeArrowheads="1"/>
          </p:cNvSpPr>
          <p:nvPr/>
        </p:nvSpPr>
        <p:spPr bwMode="auto">
          <a:xfrm>
            <a:off x="1906588" y="3724275"/>
            <a:ext cx="111283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Transport Distance </a:t>
            </a:r>
            <a:endParaRPr lang="en-US" sz="900">
              <a:solidFill>
                <a:srgbClr val="000000"/>
              </a:solidFill>
            </a:endParaRPr>
          </a:p>
        </p:txBody>
      </p:sp>
      <p:sp>
        <p:nvSpPr>
          <p:cNvPr id="975921" name="Rectangle 49"/>
          <p:cNvSpPr>
            <a:spLocks noChangeArrowheads="1"/>
          </p:cNvSpPr>
          <p:nvPr/>
        </p:nvSpPr>
        <p:spPr bwMode="auto">
          <a:xfrm>
            <a:off x="1906588" y="3962400"/>
            <a:ext cx="95408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Transport Mode </a:t>
            </a:r>
            <a:endParaRPr lang="en-US" sz="900">
              <a:solidFill>
                <a:srgbClr val="000000"/>
              </a:solidFill>
            </a:endParaRPr>
          </a:p>
        </p:txBody>
      </p:sp>
      <p:sp>
        <p:nvSpPr>
          <p:cNvPr id="975922" name="Rectangle 50"/>
          <p:cNvSpPr>
            <a:spLocks noChangeArrowheads="1"/>
          </p:cNvSpPr>
          <p:nvPr/>
        </p:nvSpPr>
        <p:spPr bwMode="auto">
          <a:xfrm>
            <a:off x="1906588" y="5100637"/>
            <a:ext cx="92868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Local Suppliers </a:t>
            </a:r>
            <a:endParaRPr lang="en-US" sz="900">
              <a:solidFill>
                <a:srgbClr val="000000"/>
              </a:solidFill>
            </a:endParaRPr>
          </a:p>
        </p:txBody>
      </p:sp>
      <p:sp>
        <p:nvSpPr>
          <p:cNvPr id="975923" name="Rectangle 51"/>
          <p:cNvSpPr>
            <a:spLocks noChangeArrowheads="1"/>
          </p:cNvSpPr>
          <p:nvPr/>
        </p:nvSpPr>
        <p:spPr bwMode="auto">
          <a:xfrm>
            <a:off x="1906588" y="5338762"/>
            <a:ext cx="83343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"Milk-run" To  </a:t>
            </a:r>
            <a:endParaRPr lang="en-US" sz="900">
              <a:solidFill>
                <a:srgbClr val="000000"/>
              </a:solidFill>
            </a:endParaRPr>
          </a:p>
        </p:txBody>
      </p:sp>
      <p:sp>
        <p:nvSpPr>
          <p:cNvPr id="975924" name="Rectangle 52"/>
          <p:cNvSpPr>
            <a:spLocks noChangeArrowheads="1"/>
          </p:cNvSpPr>
          <p:nvPr/>
        </p:nvSpPr>
        <p:spPr bwMode="auto">
          <a:xfrm>
            <a:off x="1906588" y="5457825"/>
            <a:ext cx="6032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Suppliers </a:t>
            </a:r>
            <a:endParaRPr lang="en-US" sz="900">
              <a:solidFill>
                <a:srgbClr val="000000"/>
              </a:solidFill>
            </a:endParaRPr>
          </a:p>
        </p:txBody>
      </p:sp>
      <p:sp>
        <p:nvSpPr>
          <p:cNvPr id="975925" name="Rectangle 53"/>
          <p:cNvSpPr>
            <a:spLocks noChangeArrowheads="1"/>
          </p:cNvSpPr>
          <p:nvPr/>
        </p:nvSpPr>
        <p:spPr bwMode="auto">
          <a:xfrm>
            <a:off x="1906588" y="5695950"/>
            <a:ext cx="101123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Managed Freight </a:t>
            </a:r>
            <a:endParaRPr lang="en-US" sz="900">
              <a:solidFill>
                <a:srgbClr val="000000"/>
              </a:solidFill>
            </a:endParaRPr>
          </a:p>
        </p:txBody>
      </p:sp>
      <p:sp>
        <p:nvSpPr>
          <p:cNvPr id="975926" name="Rectangle 54"/>
          <p:cNvSpPr>
            <a:spLocks noChangeArrowheads="1"/>
          </p:cNvSpPr>
          <p:nvPr/>
        </p:nvSpPr>
        <p:spPr bwMode="auto">
          <a:xfrm>
            <a:off x="3063875" y="3724275"/>
            <a:ext cx="1246188"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Number Of  Suppliers </a:t>
            </a:r>
            <a:endParaRPr lang="en-US" sz="900">
              <a:solidFill>
                <a:srgbClr val="000000"/>
              </a:solidFill>
            </a:endParaRPr>
          </a:p>
        </p:txBody>
      </p:sp>
      <p:sp>
        <p:nvSpPr>
          <p:cNvPr id="975927" name="Rectangle 55"/>
          <p:cNvSpPr>
            <a:spLocks noChangeArrowheads="1"/>
          </p:cNvSpPr>
          <p:nvPr/>
        </p:nvSpPr>
        <p:spPr bwMode="auto">
          <a:xfrm>
            <a:off x="3063875" y="3843337"/>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28" name="Rectangle 56"/>
          <p:cNvSpPr>
            <a:spLocks noChangeArrowheads="1"/>
          </p:cNvSpPr>
          <p:nvPr/>
        </p:nvSpPr>
        <p:spPr bwMode="auto">
          <a:xfrm>
            <a:off x="3063875" y="3962400"/>
            <a:ext cx="1023938"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Number Of Stock </a:t>
            </a:r>
            <a:endParaRPr lang="en-US" sz="900">
              <a:solidFill>
                <a:srgbClr val="000000"/>
              </a:solidFill>
            </a:endParaRPr>
          </a:p>
        </p:txBody>
      </p:sp>
      <p:sp>
        <p:nvSpPr>
          <p:cNvPr id="975929" name="Rectangle 57"/>
          <p:cNvSpPr>
            <a:spLocks noChangeArrowheads="1"/>
          </p:cNvSpPr>
          <p:nvPr/>
        </p:nvSpPr>
        <p:spPr bwMode="auto">
          <a:xfrm>
            <a:off x="3063875" y="4081462"/>
            <a:ext cx="6159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Locations </a:t>
            </a:r>
            <a:endParaRPr lang="en-US" sz="900">
              <a:solidFill>
                <a:srgbClr val="000000"/>
              </a:solidFill>
            </a:endParaRPr>
          </a:p>
        </p:txBody>
      </p:sp>
      <p:sp>
        <p:nvSpPr>
          <p:cNvPr id="975930" name="Rectangle 58"/>
          <p:cNvSpPr>
            <a:spLocks noChangeArrowheads="1"/>
          </p:cNvSpPr>
          <p:nvPr/>
        </p:nvSpPr>
        <p:spPr bwMode="auto">
          <a:xfrm>
            <a:off x="3063875" y="4200525"/>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31" name="Rectangle 59"/>
          <p:cNvSpPr>
            <a:spLocks noChangeArrowheads="1"/>
          </p:cNvSpPr>
          <p:nvPr/>
        </p:nvSpPr>
        <p:spPr bwMode="auto">
          <a:xfrm>
            <a:off x="3063875" y="4319587"/>
            <a:ext cx="1284288"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Order And Payment     </a:t>
            </a:r>
            <a:endParaRPr lang="en-US" sz="900">
              <a:solidFill>
                <a:srgbClr val="000000"/>
              </a:solidFill>
            </a:endParaRPr>
          </a:p>
        </p:txBody>
      </p:sp>
      <p:sp>
        <p:nvSpPr>
          <p:cNvPr id="975932" name="Rectangle 60"/>
          <p:cNvSpPr>
            <a:spLocks noChangeArrowheads="1"/>
          </p:cNvSpPr>
          <p:nvPr/>
        </p:nvSpPr>
        <p:spPr bwMode="auto">
          <a:xfrm>
            <a:off x="3063875" y="4438650"/>
            <a:ext cx="539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Process </a:t>
            </a:r>
            <a:endParaRPr lang="en-US" sz="900">
              <a:solidFill>
                <a:srgbClr val="000000"/>
              </a:solidFill>
            </a:endParaRPr>
          </a:p>
        </p:txBody>
      </p:sp>
      <p:sp>
        <p:nvSpPr>
          <p:cNvPr id="975933" name="Rectangle 61"/>
          <p:cNvSpPr>
            <a:spLocks noChangeArrowheads="1"/>
          </p:cNvSpPr>
          <p:nvPr/>
        </p:nvSpPr>
        <p:spPr bwMode="auto">
          <a:xfrm>
            <a:off x="3063875" y="4862512"/>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34" name="Rectangle 62"/>
          <p:cNvSpPr>
            <a:spLocks noChangeArrowheads="1"/>
          </p:cNvSpPr>
          <p:nvPr/>
        </p:nvSpPr>
        <p:spPr bwMode="auto">
          <a:xfrm>
            <a:off x="3063875" y="4981575"/>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35" name="Rectangle 63"/>
          <p:cNvSpPr>
            <a:spLocks noChangeArrowheads="1"/>
          </p:cNvSpPr>
          <p:nvPr/>
        </p:nvSpPr>
        <p:spPr bwMode="auto">
          <a:xfrm>
            <a:off x="3063875" y="5100637"/>
            <a:ext cx="1112838"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Supplier Reduction </a:t>
            </a:r>
            <a:endParaRPr lang="en-US" sz="900">
              <a:solidFill>
                <a:srgbClr val="000000"/>
              </a:solidFill>
            </a:endParaRPr>
          </a:p>
        </p:txBody>
      </p:sp>
      <p:sp>
        <p:nvSpPr>
          <p:cNvPr id="975936" name="Rectangle 64"/>
          <p:cNvSpPr>
            <a:spLocks noChangeArrowheads="1"/>
          </p:cNvSpPr>
          <p:nvPr/>
        </p:nvSpPr>
        <p:spPr bwMode="auto">
          <a:xfrm>
            <a:off x="3063875" y="5219700"/>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37" name="Rectangle 65"/>
          <p:cNvSpPr>
            <a:spLocks noChangeArrowheads="1"/>
          </p:cNvSpPr>
          <p:nvPr/>
        </p:nvSpPr>
        <p:spPr bwMode="auto">
          <a:xfrm>
            <a:off x="3063875" y="5338762"/>
            <a:ext cx="1119188"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Ship Direct To Line </a:t>
            </a:r>
            <a:endParaRPr lang="en-US" sz="900">
              <a:solidFill>
                <a:srgbClr val="000000"/>
              </a:solidFill>
            </a:endParaRPr>
          </a:p>
        </p:txBody>
      </p:sp>
      <p:sp>
        <p:nvSpPr>
          <p:cNvPr id="975938" name="Rectangle 66"/>
          <p:cNvSpPr>
            <a:spLocks noChangeArrowheads="1"/>
          </p:cNvSpPr>
          <p:nvPr/>
        </p:nvSpPr>
        <p:spPr bwMode="auto">
          <a:xfrm>
            <a:off x="3063875" y="5457825"/>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39" name="Rectangle 67"/>
          <p:cNvSpPr>
            <a:spLocks noChangeArrowheads="1"/>
          </p:cNvSpPr>
          <p:nvPr/>
        </p:nvSpPr>
        <p:spPr bwMode="auto">
          <a:xfrm>
            <a:off x="3063875" y="5576887"/>
            <a:ext cx="1163638"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Redesign Processes</a:t>
            </a:r>
            <a:endParaRPr lang="en-US" sz="900">
              <a:solidFill>
                <a:srgbClr val="000000"/>
              </a:solidFill>
            </a:endParaRPr>
          </a:p>
        </p:txBody>
      </p:sp>
      <p:sp>
        <p:nvSpPr>
          <p:cNvPr id="975940" name="Rectangle 68"/>
          <p:cNvSpPr>
            <a:spLocks noChangeArrowheads="1"/>
          </p:cNvSpPr>
          <p:nvPr/>
        </p:nvSpPr>
        <p:spPr bwMode="auto">
          <a:xfrm>
            <a:off x="4348163" y="3724275"/>
            <a:ext cx="120173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Supplier Certification </a:t>
            </a:r>
            <a:endParaRPr lang="en-US" sz="900">
              <a:solidFill>
                <a:srgbClr val="000000"/>
              </a:solidFill>
            </a:endParaRPr>
          </a:p>
        </p:txBody>
      </p:sp>
      <p:sp>
        <p:nvSpPr>
          <p:cNvPr id="975941" name="Rectangle 69"/>
          <p:cNvSpPr>
            <a:spLocks noChangeArrowheads="1"/>
          </p:cNvSpPr>
          <p:nvPr/>
        </p:nvSpPr>
        <p:spPr bwMode="auto">
          <a:xfrm>
            <a:off x="4297363" y="3843337"/>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42" name="Rectangle 70"/>
          <p:cNvSpPr>
            <a:spLocks noChangeArrowheads="1"/>
          </p:cNvSpPr>
          <p:nvPr/>
        </p:nvSpPr>
        <p:spPr bwMode="auto">
          <a:xfrm>
            <a:off x="4348163" y="3962400"/>
            <a:ext cx="103028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Incoming Quality  </a:t>
            </a:r>
            <a:endParaRPr lang="en-US" sz="900">
              <a:solidFill>
                <a:srgbClr val="000000"/>
              </a:solidFill>
            </a:endParaRPr>
          </a:p>
        </p:txBody>
      </p:sp>
      <p:sp>
        <p:nvSpPr>
          <p:cNvPr id="975943" name="Rectangle 71"/>
          <p:cNvSpPr>
            <a:spLocks noChangeArrowheads="1"/>
          </p:cNvSpPr>
          <p:nvPr/>
        </p:nvSpPr>
        <p:spPr bwMode="auto">
          <a:xfrm>
            <a:off x="4297363" y="4081462"/>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44" name="Rectangle 72"/>
          <p:cNvSpPr>
            <a:spLocks noChangeArrowheads="1"/>
          </p:cNvSpPr>
          <p:nvPr/>
        </p:nvSpPr>
        <p:spPr bwMode="auto">
          <a:xfrm>
            <a:off x="4297363" y="4200525"/>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45" name="Rectangle 73"/>
          <p:cNvSpPr>
            <a:spLocks noChangeArrowheads="1"/>
          </p:cNvSpPr>
          <p:nvPr/>
        </p:nvSpPr>
        <p:spPr bwMode="auto">
          <a:xfrm>
            <a:off x="4297363" y="4319587"/>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46" name="Rectangle 74"/>
          <p:cNvSpPr>
            <a:spLocks noChangeArrowheads="1"/>
          </p:cNvSpPr>
          <p:nvPr/>
        </p:nvSpPr>
        <p:spPr bwMode="auto">
          <a:xfrm>
            <a:off x="4297363" y="4438650"/>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47" name="Rectangle 75"/>
          <p:cNvSpPr>
            <a:spLocks noChangeArrowheads="1"/>
          </p:cNvSpPr>
          <p:nvPr/>
        </p:nvSpPr>
        <p:spPr bwMode="auto">
          <a:xfrm>
            <a:off x="4297363" y="4862512"/>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48" name="Rectangle 76"/>
          <p:cNvSpPr>
            <a:spLocks noChangeArrowheads="1"/>
          </p:cNvSpPr>
          <p:nvPr/>
        </p:nvSpPr>
        <p:spPr bwMode="auto">
          <a:xfrm>
            <a:off x="4297363" y="4981575"/>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49" name="Rectangle 77"/>
          <p:cNvSpPr>
            <a:spLocks noChangeArrowheads="1"/>
          </p:cNvSpPr>
          <p:nvPr/>
        </p:nvSpPr>
        <p:spPr bwMode="auto">
          <a:xfrm>
            <a:off x="4348163" y="5100637"/>
            <a:ext cx="99853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SPC Training At  </a:t>
            </a:r>
            <a:endParaRPr lang="en-US" sz="900">
              <a:solidFill>
                <a:srgbClr val="000000"/>
              </a:solidFill>
            </a:endParaRPr>
          </a:p>
        </p:txBody>
      </p:sp>
      <p:sp>
        <p:nvSpPr>
          <p:cNvPr id="975950" name="Rectangle 78"/>
          <p:cNvSpPr>
            <a:spLocks noChangeArrowheads="1"/>
          </p:cNvSpPr>
          <p:nvPr/>
        </p:nvSpPr>
        <p:spPr bwMode="auto">
          <a:xfrm>
            <a:off x="4348163" y="5219700"/>
            <a:ext cx="6032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Suppliers </a:t>
            </a:r>
            <a:endParaRPr lang="en-US" sz="900">
              <a:solidFill>
                <a:srgbClr val="000000"/>
              </a:solidFill>
            </a:endParaRPr>
          </a:p>
        </p:txBody>
      </p:sp>
      <p:sp>
        <p:nvSpPr>
          <p:cNvPr id="975951" name="Rectangle 79"/>
          <p:cNvSpPr>
            <a:spLocks noChangeArrowheads="1"/>
          </p:cNvSpPr>
          <p:nvPr/>
        </p:nvSpPr>
        <p:spPr bwMode="auto">
          <a:xfrm>
            <a:off x="4297363" y="5338762"/>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52" name="Rectangle 80"/>
          <p:cNvSpPr>
            <a:spLocks noChangeArrowheads="1"/>
          </p:cNvSpPr>
          <p:nvPr/>
        </p:nvSpPr>
        <p:spPr bwMode="auto">
          <a:xfrm>
            <a:off x="4348163" y="5457825"/>
            <a:ext cx="111283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Eliminate Incoming </a:t>
            </a:r>
            <a:endParaRPr lang="en-US" sz="900">
              <a:solidFill>
                <a:srgbClr val="000000"/>
              </a:solidFill>
            </a:endParaRPr>
          </a:p>
        </p:txBody>
      </p:sp>
      <p:sp>
        <p:nvSpPr>
          <p:cNvPr id="975953" name="Rectangle 81"/>
          <p:cNvSpPr>
            <a:spLocks noChangeArrowheads="1"/>
          </p:cNvSpPr>
          <p:nvPr/>
        </p:nvSpPr>
        <p:spPr bwMode="auto">
          <a:xfrm>
            <a:off x="4348163" y="5576887"/>
            <a:ext cx="6159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Inspection</a:t>
            </a:r>
            <a:endParaRPr lang="en-US" sz="900">
              <a:solidFill>
                <a:srgbClr val="000000"/>
              </a:solidFill>
            </a:endParaRPr>
          </a:p>
        </p:txBody>
      </p:sp>
      <p:sp>
        <p:nvSpPr>
          <p:cNvPr id="975954" name="Rectangle 82"/>
          <p:cNvSpPr>
            <a:spLocks noChangeArrowheads="1"/>
          </p:cNvSpPr>
          <p:nvPr/>
        </p:nvSpPr>
        <p:spPr bwMode="auto">
          <a:xfrm>
            <a:off x="5646738" y="3724275"/>
            <a:ext cx="97948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Inventory Levels </a:t>
            </a:r>
            <a:endParaRPr lang="en-US" sz="900">
              <a:solidFill>
                <a:srgbClr val="000000"/>
              </a:solidFill>
            </a:endParaRPr>
          </a:p>
        </p:txBody>
      </p:sp>
      <p:sp>
        <p:nvSpPr>
          <p:cNvPr id="975955" name="Rectangle 83"/>
          <p:cNvSpPr>
            <a:spLocks noChangeArrowheads="1"/>
          </p:cNvSpPr>
          <p:nvPr/>
        </p:nvSpPr>
        <p:spPr bwMode="auto">
          <a:xfrm>
            <a:off x="5646738" y="3843337"/>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56" name="Rectangle 84"/>
          <p:cNvSpPr>
            <a:spLocks noChangeArrowheads="1"/>
          </p:cNvSpPr>
          <p:nvPr/>
        </p:nvSpPr>
        <p:spPr bwMode="auto">
          <a:xfrm>
            <a:off x="5646738" y="3962400"/>
            <a:ext cx="108743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Planning Stability   </a:t>
            </a:r>
            <a:endParaRPr lang="en-US" sz="900">
              <a:solidFill>
                <a:srgbClr val="000000"/>
              </a:solidFill>
            </a:endParaRPr>
          </a:p>
        </p:txBody>
      </p:sp>
      <p:sp>
        <p:nvSpPr>
          <p:cNvPr id="975957" name="Rectangle 85"/>
          <p:cNvSpPr>
            <a:spLocks noChangeArrowheads="1"/>
          </p:cNvSpPr>
          <p:nvPr/>
        </p:nvSpPr>
        <p:spPr bwMode="auto">
          <a:xfrm>
            <a:off x="5646738" y="4081462"/>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58" name="Rectangle 86"/>
          <p:cNvSpPr>
            <a:spLocks noChangeArrowheads="1"/>
          </p:cNvSpPr>
          <p:nvPr/>
        </p:nvSpPr>
        <p:spPr bwMode="auto">
          <a:xfrm>
            <a:off x="5646738" y="4200525"/>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59" name="Rectangle 87"/>
          <p:cNvSpPr>
            <a:spLocks noChangeArrowheads="1"/>
          </p:cNvSpPr>
          <p:nvPr/>
        </p:nvSpPr>
        <p:spPr bwMode="auto">
          <a:xfrm>
            <a:off x="5646738" y="4319587"/>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60" name="Rectangle 88"/>
          <p:cNvSpPr>
            <a:spLocks noChangeArrowheads="1"/>
          </p:cNvSpPr>
          <p:nvPr/>
        </p:nvSpPr>
        <p:spPr bwMode="auto">
          <a:xfrm>
            <a:off x="5646738" y="4438650"/>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61" name="Rectangle 89"/>
          <p:cNvSpPr>
            <a:spLocks noChangeArrowheads="1"/>
          </p:cNvSpPr>
          <p:nvPr/>
        </p:nvSpPr>
        <p:spPr bwMode="auto">
          <a:xfrm>
            <a:off x="5646738" y="4862512"/>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62" name="Rectangle 90"/>
          <p:cNvSpPr>
            <a:spLocks noChangeArrowheads="1"/>
          </p:cNvSpPr>
          <p:nvPr/>
        </p:nvSpPr>
        <p:spPr bwMode="auto">
          <a:xfrm>
            <a:off x="5646738" y="4981575"/>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63" name="Rectangle 91"/>
          <p:cNvSpPr>
            <a:spLocks noChangeArrowheads="1"/>
          </p:cNvSpPr>
          <p:nvPr/>
        </p:nvSpPr>
        <p:spPr bwMode="auto">
          <a:xfrm>
            <a:off x="5646738" y="5100637"/>
            <a:ext cx="78263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Just-In-Time  </a:t>
            </a:r>
            <a:endParaRPr lang="en-US" sz="900">
              <a:solidFill>
                <a:srgbClr val="000000"/>
              </a:solidFill>
            </a:endParaRPr>
          </a:p>
        </p:txBody>
      </p:sp>
      <p:sp>
        <p:nvSpPr>
          <p:cNvPr id="975964" name="Rectangle 92"/>
          <p:cNvSpPr>
            <a:spLocks noChangeArrowheads="1"/>
          </p:cNvSpPr>
          <p:nvPr/>
        </p:nvSpPr>
        <p:spPr bwMode="auto">
          <a:xfrm>
            <a:off x="5646738" y="5219700"/>
            <a:ext cx="6286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Deliveries </a:t>
            </a:r>
            <a:endParaRPr lang="en-US" sz="900">
              <a:solidFill>
                <a:srgbClr val="000000"/>
              </a:solidFill>
            </a:endParaRPr>
          </a:p>
        </p:txBody>
      </p:sp>
      <p:sp>
        <p:nvSpPr>
          <p:cNvPr id="975965" name="Rectangle 93"/>
          <p:cNvSpPr>
            <a:spLocks noChangeArrowheads="1"/>
          </p:cNvSpPr>
          <p:nvPr/>
        </p:nvSpPr>
        <p:spPr bwMode="auto">
          <a:xfrm>
            <a:off x="5646738" y="5338762"/>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66" name="Rectangle 94"/>
          <p:cNvSpPr>
            <a:spLocks noChangeArrowheads="1"/>
          </p:cNvSpPr>
          <p:nvPr/>
        </p:nvSpPr>
        <p:spPr bwMode="auto">
          <a:xfrm>
            <a:off x="5646738" y="5457825"/>
            <a:ext cx="88423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New Planning  </a:t>
            </a:r>
            <a:endParaRPr lang="en-US" sz="900">
              <a:solidFill>
                <a:srgbClr val="000000"/>
              </a:solidFill>
            </a:endParaRPr>
          </a:p>
        </p:txBody>
      </p:sp>
      <p:sp>
        <p:nvSpPr>
          <p:cNvPr id="975967" name="Rectangle 95"/>
          <p:cNvSpPr>
            <a:spLocks noChangeArrowheads="1"/>
          </p:cNvSpPr>
          <p:nvPr/>
        </p:nvSpPr>
        <p:spPr bwMode="auto">
          <a:xfrm>
            <a:off x="5646738" y="5576887"/>
            <a:ext cx="3746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Tools</a:t>
            </a:r>
            <a:endParaRPr lang="en-US" sz="900">
              <a:solidFill>
                <a:srgbClr val="000000"/>
              </a:solidFill>
            </a:endParaRPr>
          </a:p>
        </p:txBody>
      </p:sp>
      <p:sp>
        <p:nvSpPr>
          <p:cNvPr id="975968" name="Rectangle 96"/>
          <p:cNvSpPr>
            <a:spLocks noChangeArrowheads="1"/>
          </p:cNvSpPr>
          <p:nvPr/>
        </p:nvSpPr>
        <p:spPr bwMode="auto">
          <a:xfrm>
            <a:off x="1919288" y="3089275"/>
            <a:ext cx="1006475" cy="477837"/>
          </a:xfrm>
          <a:prstGeom prst="rect">
            <a:avLst/>
          </a:prstGeom>
          <a:solidFill>
            <a:srgbClr val="FFFFFF"/>
          </a:solidFill>
          <a:ln w="11113">
            <a:solidFill>
              <a:srgbClr val="000000"/>
            </a:solidFill>
            <a:miter lim="800000"/>
            <a:headEnd/>
            <a:tailEnd/>
          </a:ln>
        </p:spPr>
        <p:txBody>
          <a:bodyPr/>
          <a:lstStyle/>
          <a:p>
            <a:endParaRPr lang="en-US"/>
          </a:p>
        </p:txBody>
      </p:sp>
      <p:sp>
        <p:nvSpPr>
          <p:cNvPr id="975969" name="Rectangle 97"/>
          <p:cNvSpPr>
            <a:spLocks noChangeArrowheads="1"/>
          </p:cNvSpPr>
          <p:nvPr/>
        </p:nvSpPr>
        <p:spPr bwMode="auto">
          <a:xfrm>
            <a:off x="3194050" y="3089275"/>
            <a:ext cx="1008063" cy="477837"/>
          </a:xfrm>
          <a:prstGeom prst="rect">
            <a:avLst/>
          </a:prstGeom>
          <a:solidFill>
            <a:srgbClr val="FFFFFF"/>
          </a:solidFill>
          <a:ln w="11113">
            <a:solidFill>
              <a:srgbClr val="000000"/>
            </a:solidFill>
            <a:miter lim="800000"/>
            <a:headEnd/>
            <a:tailEnd/>
          </a:ln>
        </p:spPr>
        <p:txBody>
          <a:bodyPr/>
          <a:lstStyle/>
          <a:p>
            <a:endParaRPr lang="en-US"/>
          </a:p>
        </p:txBody>
      </p:sp>
      <p:sp>
        <p:nvSpPr>
          <p:cNvPr id="975970" name="Rectangle 98"/>
          <p:cNvSpPr>
            <a:spLocks noChangeArrowheads="1"/>
          </p:cNvSpPr>
          <p:nvPr/>
        </p:nvSpPr>
        <p:spPr bwMode="auto">
          <a:xfrm>
            <a:off x="4352925" y="3089275"/>
            <a:ext cx="996950" cy="477837"/>
          </a:xfrm>
          <a:prstGeom prst="rect">
            <a:avLst/>
          </a:prstGeom>
          <a:solidFill>
            <a:srgbClr val="FFFFFF"/>
          </a:solidFill>
          <a:ln w="11113">
            <a:solidFill>
              <a:srgbClr val="000000"/>
            </a:solidFill>
            <a:miter lim="800000"/>
            <a:headEnd/>
            <a:tailEnd/>
          </a:ln>
        </p:spPr>
        <p:txBody>
          <a:bodyPr/>
          <a:lstStyle/>
          <a:p>
            <a:endParaRPr lang="en-US"/>
          </a:p>
        </p:txBody>
      </p:sp>
      <p:sp>
        <p:nvSpPr>
          <p:cNvPr id="975971" name="Rectangle 99"/>
          <p:cNvSpPr>
            <a:spLocks noChangeArrowheads="1"/>
          </p:cNvSpPr>
          <p:nvPr/>
        </p:nvSpPr>
        <p:spPr bwMode="auto">
          <a:xfrm>
            <a:off x="5564188" y="3089275"/>
            <a:ext cx="996950" cy="477837"/>
          </a:xfrm>
          <a:prstGeom prst="rect">
            <a:avLst/>
          </a:prstGeom>
          <a:solidFill>
            <a:srgbClr val="FFFFFF"/>
          </a:solidFill>
          <a:ln w="11113">
            <a:solidFill>
              <a:srgbClr val="000000"/>
            </a:solidFill>
            <a:miter lim="800000"/>
            <a:headEnd/>
            <a:tailEnd/>
          </a:ln>
        </p:spPr>
        <p:txBody>
          <a:bodyPr/>
          <a:lstStyle/>
          <a:p>
            <a:endParaRPr lang="en-US"/>
          </a:p>
        </p:txBody>
      </p:sp>
      <p:sp>
        <p:nvSpPr>
          <p:cNvPr id="975972" name="Rectangle 100"/>
          <p:cNvSpPr>
            <a:spLocks noChangeArrowheads="1"/>
          </p:cNvSpPr>
          <p:nvPr/>
        </p:nvSpPr>
        <p:spPr bwMode="auto">
          <a:xfrm>
            <a:off x="2011363" y="3146425"/>
            <a:ext cx="903287" cy="152400"/>
          </a:xfrm>
          <a:prstGeom prst="rect">
            <a:avLst/>
          </a:prstGeom>
          <a:noFill/>
          <a:ln w="9525">
            <a:noFill/>
            <a:miter lim="800000"/>
            <a:headEnd/>
            <a:tailEnd/>
          </a:ln>
        </p:spPr>
        <p:txBody>
          <a:bodyPr lIns="0" tIns="0" rIns="0" bIns="0">
            <a:spAutoFit/>
          </a:bodyPr>
          <a:lstStyle/>
          <a:p>
            <a:pPr algn="l" eaLnBrk="1" hangingPunct="1">
              <a:lnSpc>
                <a:spcPct val="100000"/>
              </a:lnSpc>
            </a:pPr>
            <a:r>
              <a:rPr lang="en-US" sz="1000">
                <a:solidFill>
                  <a:srgbClr val="000000"/>
                </a:solidFill>
              </a:rPr>
              <a:t>TRANSPORT-</a:t>
            </a:r>
            <a:r>
              <a:rPr lang="en-US" sz="1000" b="0">
                <a:solidFill>
                  <a:srgbClr val="000000"/>
                </a:solidFill>
              </a:rPr>
              <a:t> </a:t>
            </a:r>
            <a:endParaRPr lang="en-US" sz="1000">
              <a:solidFill>
                <a:srgbClr val="000000"/>
              </a:solidFill>
            </a:endParaRPr>
          </a:p>
        </p:txBody>
      </p:sp>
      <p:sp>
        <p:nvSpPr>
          <p:cNvPr id="975973" name="Rectangle 101"/>
          <p:cNvSpPr>
            <a:spLocks noChangeArrowheads="1"/>
          </p:cNvSpPr>
          <p:nvPr/>
        </p:nvSpPr>
        <p:spPr bwMode="auto">
          <a:xfrm>
            <a:off x="2238375" y="3333750"/>
            <a:ext cx="395288" cy="152400"/>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1000">
                <a:solidFill>
                  <a:srgbClr val="000000"/>
                </a:solidFill>
              </a:rPr>
              <a:t>ATION</a:t>
            </a:r>
          </a:p>
        </p:txBody>
      </p:sp>
      <p:sp>
        <p:nvSpPr>
          <p:cNvPr id="975974" name="Rectangle 102"/>
          <p:cNvSpPr>
            <a:spLocks noChangeArrowheads="1"/>
          </p:cNvSpPr>
          <p:nvPr/>
        </p:nvSpPr>
        <p:spPr bwMode="auto">
          <a:xfrm>
            <a:off x="3321050" y="3138487"/>
            <a:ext cx="776288" cy="152400"/>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1000">
                <a:solidFill>
                  <a:srgbClr val="000000"/>
                </a:solidFill>
              </a:rPr>
              <a:t>MATERIALS </a:t>
            </a:r>
          </a:p>
        </p:txBody>
      </p:sp>
      <p:sp>
        <p:nvSpPr>
          <p:cNvPr id="975975" name="Rectangle 103"/>
          <p:cNvSpPr>
            <a:spLocks noChangeArrowheads="1"/>
          </p:cNvSpPr>
          <p:nvPr/>
        </p:nvSpPr>
        <p:spPr bwMode="auto">
          <a:xfrm>
            <a:off x="3233738" y="3268662"/>
            <a:ext cx="960437" cy="152400"/>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1000">
                <a:solidFill>
                  <a:srgbClr val="000000"/>
                </a:solidFill>
              </a:rPr>
              <a:t>MANAGEMENT </a:t>
            </a:r>
          </a:p>
        </p:txBody>
      </p:sp>
      <p:sp>
        <p:nvSpPr>
          <p:cNvPr id="975976" name="Rectangle 104"/>
          <p:cNvSpPr>
            <a:spLocks noChangeArrowheads="1"/>
          </p:cNvSpPr>
          <p:nvPr/>
        </p:nvSpPr>
        <p:spPr bwMode="auto">
          <a:xfrm>
            <a:off x="3421063" y="3398837"/>
            <a:ext cx="352425" cy="152400"/>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1000">
                <a:solidFill>
                  <a:srgbClr val="000000"/>
                </a:solidFill>
              </a:rPr>
              <a:t>COST</a:t>
            </a:r>
          </a:p>
        </p:txBody>
      </p:sp>
      <p:sp>
        <p:nvSpPr>
          <p:cNvPr id="975977" name="Rectangle 105"/>
          <p:cNvSpPr>
            <a:spLocks noChangeArrowheads="1"/>
          </p:cNvSpPr>
          <p:nvPr/>
        </p:nvSpPr>
        <p:spPr bwMode="auto">
          <a:xfrm>
            <a:off x="4608513" y="3203575"/>
            <a:ext cx="592137" cy="152400"/>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1000">
                <a:solidFill>
                  <a:srgbClr val="000000"/>
                </a:solidFill>
              </a:rPr>
              <a:t>QUALITY </a:t>
            </a:r>
          </a:p>
        </p:txBody>
      </p:sp>
      <p:sp>
        <p:nvSpPr>
          <p:cNvPr id="975978" name="Rectangle 106"/>
          <p:cNvSpPr>
            <a:spLocks noChangeArrowheads="1"/>
          </p:cNvSpPr>
          <p:nvPr/>
        </p:nvSpPr>
        <p:spPr bwMode="auto">
          <a:xfrm>
            <a:off x="4651375" y="3333750"/>
            <a:ext cx="436563" cy="152400"/>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1000">
                <a:solidFill>
                  <a:srgbClr val="000000"/>
                </a:solidFill>
              </a:rPr>
              <a:t>COSTS</a:t>
            </a:r>
          </a:p>
        </p:txBody>
      </p:sp>
      <p:sp>
        <p:nvSpPr>
          <p:cNvPr id="975979" name="Rectangle 107"/>
          <p:cNvSpPr>
            <a:spLocks noChangeArrowheads="1"/>
          </p:cNvSpPr>
          <p:nvPr/>
        </p:nvSpPr>
        <p:spPr bwMode="auto">
          <a:xfrm>
            <a:off x="6945313" y="3724275"/>
            <a:ext cx="63658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Reliability </a:t>
            </a:r>
            <a:endParaRPr lang="en-US" sz="900">
              <a:solidFill>
                <a:srgbClr val="000000"/>
              </a:solidFill>
            </a:endParaRPr>
          </a:p>
        </p:txBody>
      </p:sp>
      <p:sp>
        <p:nvSpPr>
          <p:cNvPr id="975980" name="Rectangle 108"/>
          <p:cNvSpPr>
            <a:spLocks noChangeArrowheads="1"/>
          </p:cNvSpPr>
          <p:nvPr/>
        </p:nvSpPr>
        <p:spPr bwMode="auto">
          <a:xfrm>
            <a:off x="6945313" y="3843337"/>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81" name="Rectangle 109"/>
          <p:cNvSpPr>
            <a:spLocks noChangeArrowheads="1"/>
          </p:cNvSpPr>
          <p:nvPr/>
        </p:nvSpPr>
        <p:spPr bwMode="auto">
          <a:xfrm>
            <a:off x="6945313" y="3962400"/>
            <a:ext cx="83343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Maintenance  </a:t>
            </a:r>
            <a:endParaRPr lang="en-US" sz="900">
              <a:solidFill>
                <a:srgbClr val="000000"/>
              </a:solidFill>
            </a:endParaRPr>
          </a:p>
        </p:txBody>
      </p:sp>
      <p:sp>
        <p:nvSpPr>
          <p:cNvPr id="975982" name="Rectangle 110"/>
          <p:cNvSpPr>
            <a:spLocks noChangeArrowheads="1"/>
          </p:cNvSpPr>
          <p:nvPr/>
        </p:nvSpPr>
        <p:spPr bwMode="auto">
          <a:xfrm>
            <a:off x="6945313" y="4081462"/>
            <a:ext cx="59690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Practices </a:t>
            </a:r>
            <a:endParaRPr lang="en-US" sz="900">
              <a:solidFill>
                <a:srgbClr val="000000"/>
              </a:solidFill>
            </a:endParaRPr>
          </a:p>
        </p:txBody>
      </p:sp>
      <p:sp>
        <p:nvSpPr>
          <p:cNvPr id="975983" name="Rectangle 111"/>
          <p:cNvSpPr>
            <a:spLocks noChangeArrowheads="1"/>
          </p:cNvSpPr>
          <p:nvPr/>
        </p:nvSpPr>
        <p:spPr bwMode="auto">
          <a:xfrm>
            <a:off x="6945313" y="4200525"/>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84" name="Rectangle 112"/>
          <p:cNvSpPr>
            <a:spLocks noChangeArrowheads="1"/>
          </p:cNvSpPr>
          <p:nvPr/>
        </p:nvSpPr>
        <p:spPr bwMode="auto">
          <a:xfrm>
            <a:off x="6945313" y="4319587"/>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85" name="Rectangle 113"/>
          <p:cNvSpPr>
            <a:spLocks noChangeArrowheads="1"/>
          </p:cNvSpPr>
          <p:nvPr/>
        </p:nvSpPr>
        <p:spPr bwMode="auto">
          <a:xfrm>
            <a:off x="6945313" y="4438650"/>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86" name="Rectangle 114"/>
          <p:cNvSpPr>
            <a:spLocks noChangeArrowheads="1"/>
          </p:cNvSpPr>
          <p:nvPr/>
        </p:nvSpPr>
        <p:spPr bwMode="auto">
          <a:xfrm>
            <a:off x="6945313" y="4862512"/>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87" name="Rectangle 115"/>
          <p:cNvSpPr>
            <a:spLocks noChangeArrowheads="1"/>
          </p:cNvSpPr>
          <p:nvPr/>
        </p:nvSpPr>
        <p:spPr bwMode="auto">
          <a:xfrm>
            <a:off x="6945313" y="4981575"/>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88" name="Rectangle 116"/>
          <p:cNvSpPr>
            <a:spLocks noChangeArrowheads="1"/>
          </p:cNvSpPr>
          <p:nvPr/>
        </p:nvSpPr>
        <p:spPr bwMode="auto">
          <a:xfrm>
            <a:off x="6945313" y="5100637"/>
            <a:ext cx="63023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Sourcing  </a:t>
            </a:r>
            <a:endParaRPr lang="en-US" sz="900">
              <a:solidFill>
                <a:srgbClr val="000000"/>
              </a:solidFill>
            </a:endParaRPr>
          </a:p>
        </p:txBody>
      </p:sp>
      <p:sp>
        <p:nvSpPr>
          <p:cNvPr id="975989" name="Rectangle 117"/>
          <p:cNvSpPr>
            <a:spLocks noChangeArrowheads="1"/>
          </p:cNvSpPr>
          <p:nvPr/>
        </p:nvSpPr>
        <p:spPr bwMode="auto">
          <a:xfrm>
            <a:off x="6945313" y="5219700"/>
            <a:ext cx="8953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Specs/Sources </a:t>
            </a:r>
            <a:endParaRPr lang="en-US" sz="900">
              <a:solidFill>
                <a:srgbClr val="000000"/>
              </a:solidFill>
            </a:endParaRPr>
          </a:p>
        </p:txBody>
      </p:sp>
      <p:sp>
        <p:nvSpPr>
          <p:cNvPr id="975990" name="Rectangle 118"/>
          <p:cNvSpPr>
            <a:spLocks noChangeArrowheads="1"/>
          </p:cNvSpPr>
          <p:nvPr/>
        </p:nvSpPr>
        <p:spPr bwMode="auto">
          <a:xfrm>
            <a:off x="6945313" y="5338762"/>
            <a:ext cx="3175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a:t>
            </a:r>
            <a:endParaRPr lang="en-US" sz="900">
              <a:solidFill>
                <a:srgbClr val="000000"/>
              </a:solidFill>
            </a:endParaRPr>
          </a:p>
        </p:txBody>
      </p:sp>
      <p:sp>
        <p:nvSpPr>
          <p:cNvPr id="975991" name="Rectangle 119"/>
          <p:cNvSpPr>
            <a:spLocks noChangeArrowheads="1"/>
          </p:cNvSpPr>
          <p:nvPr/>
        </p:nvSpPr>
        <p:spPr bwMode="auto">
          <a:xfrm>
            <a:off x="6945313" y="5457825"/>
            <a:ext cx="865187" cy="136525"/>
          </a:xfrm>
          <a:prstGeom prst="rect">
            <a:avLst/>
          </a:prstGeom>
          <a:noFill/>
          <a:ln w="9525">
            <a:noFill/>
            <a:miter lim="800000"/>
            <a:headEnd/>
            <a:tailEnd/>
          </a:ln>
        </p:spPr>
        <p:txBody>
          <a:bodyPr wrap="none" lIns="0" tIns="0" rIns="0" bIns="0">
            <a:spAutoFit/>
          </a:bodyPr>
          <a:lstStyle/>
          <a:p>
            <a:pPr algn="l" eaLnBrk="1" hangingPunct="1">
              <a:lnSpc>
                <a:spcPct val="100000"/>
              </a:lnSpc>
              <a:buFont typeface="Wingdings" pitchFamily="2" charset="2"/>
              <a:buChar char="§"/>
            </a:pPr>
            <a:r>
              <a:rPr lang="en-US" sz="900" b="0">
                <a:solidFill>
                  <a:srgbClr val="000000"/>
                </a:solidFill>
              </a:rPr>
              <a:t>  Implementing  </a:t>
            </a:r>
            <a:endParaRPr lang="en-US" sz="900">
              <a:solidFill>
                <a:srgbClr val="000000"/>
              </a:solidFill>
            </a:endParaRPr>
          </a:p>
        </p:txBody>
      </p:sp>
      <p:sp>
        <p:nvSpPr>
          <p:cNvPr id="975992" name="Rectangle 120"/>
          <p:cNvSpPr>
            <a:spLocks noChangeArrowheads="1"/>
          </p:cNvSpPr>
          <p:nvPr/>
        </p:nvSpPr>
        <p:spPr bwMode="auto">
          <a:xfrm>
            <a:off x="6945313" y="5576887"/>
            <a:ext cx="66040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Predictive  </a:t>
            </a:r>
            <a:endParaRPr lang="en-US" sz="900">
              <a:solidFill>
                <a:srgbClr val="000000"/>
              </a:solidFill>
            </a:endParaRPr>
          </a:p>
        </p:txBody>
      </p:sp>
      <p:sp>
        <p:nvSpPr>
          <p:cNvPr id="975993" name="Rectangle 121"/>
          <p:cNvSpPr>
            <a:spLocks noChangeArrowheads="1"/>
          </p:cNvSpPr>
          <p:nvPr/>
        </p:nvSpPr>
        <p:spPr bwMode="auto">
          <a:xfrm>
            <a:off x="6945313" y="5695950"/>
            <a:ext cx="749300" cy="136525"/>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900" b="0">
                <a:solidFill>
                  <a:srgbClr val="000000"/>
                </a:solidFill>
              </a:rPr>
              <a:t>   Maintenance</a:t>
            </a:r>
            <a:endParaRPr lang="en-US" sz="900">
              <a:solidFill>
                <a:srgbClr val="000000"/>
              </a:solidFill>
            </a:endParaRPr>
          </a:p>
        </p:txBody>
      </p:sp>
      <p:sp>
        <p:nvSpPr>
          <p:cNvPr id="975994" name="Rectangle 122"/>
          <p:cNvSpPr>
            <a:spLocks noChangeArrowheads="1"/>
          </p:cNvSpPr>
          <p:nvPr/>
        </p:nvSpPr>
        <p:spPr bwMode="auto">
          <a:xfrm>
            <a:off x="6777038" y="3089275"/>
            <a:ext cx="1050925" cy="477837"/>
          </a:xfrm>
          <a:prstGeom prst="rect">
            <a:avLst/>
          </a:prstGeom>
          <a:solidFill>
            <a:srgbClr val="FFFFFF"/>
          </a:solidFill>
          <a:ln w="11113">
            <a:solidFill>
              <a:srgbClr val="000000"/>
            </a:solidFill>
            <a:miter lim="800000"/>
            <a:headEnd/>
            <a:tailEnd/>
          </a:ln>
        </p:spPr>
        <p:txBody>
          <a:bodyPr/>
          <a:lstStyle/>
          <a:p>
            <a:endParaRPr lang="en-US"/>
          </a:p>
        </p:txBody>
      </p:sp>
      <p:sp>
        <p:nvSpPr>
          <p:cNvPr id="975995" name="Rectangle 123"/>
          <p:cNvSpPr>
            <a:spLocks noChangeArrowheads="1"/>
          </p:cNvSpPr>
          <p:nvPr/>
        </p:nvSpPr>
        <p:spPr bwMode="auto">
          <a:xfrm>
            <a:off x="5680075" y="3114675"/>
            <a:ext cx="774700" cy="152400"/>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1000">
                <a:solidFill>
                  <a:srgbClr val="000000"/>
                </a:solidFill>
              </a:rPr>
              <a:t>INVENTORY</a:t>
            </a:r>
            <a:r>
              <a:rPr lang="en-US" sz="1000" b="0">
                <a:solidFill>
                  <a:srgbClr val="000000"/>
                </a:solidFill>
              </a:rPr>
              <a:t> </a:t>
            </a:r>
            <a:endParaRPr lang="en-US" sz="1000">
              <a:solidFill>
                <a:srgbClr val="000000"/>
              </a:solidFill>
            </a:endParaRPr>
          </a:p>
        </p:txBody>
      </p:sp>
      <p:sp>
        <p:nvSpPr>
          <p:cNvPr id="975996" name="Rectangle 124"/>
          <p:cNvSpPr>
            <a:spLocks noChangeArrowheads="1"/>
          </p:cNvSpPr>
          <p:nvPr/>
        </p:nvSpPr>
        <p:spPr bwMode="auto">
          <a:xfrm>
            <a:off x="5724525" y="3270250"/>
            <a:ext cx="677863" cy="304800"/>
          </a:xfrm>
          <a:prstGeom prst="rect">
            <a:avLst/>
          </a:prstGeom>
          <a:noFill/>
          <a:ln w="9525">
            <a:noFill/>
            <a:miter lim="800000"/>
            <a:headEnd/>
            <a:tailEnd/>
          </a:ln>
        </p:spPr>
        <p:txBody>
          <a:bodyPr wrap="none" lIns="0" tIns="0" rIns="0" bIns="0">
            <a:spAutoFit/>
          </a:bodyPr>
          <a:lstStyle/>
          <a:p>
            <a:pPr eaLnBrk="1" hangingPunct="1">
              <a:lnSpc>
                <a:spcPct val="100000"/>
              </a:lnSpc>
            </a:pPr>
            <a:r>
              <a:rPr lang="en-US" sz="1000">
                <a:solidFill>
                  <a:srgbClr val="000000"/>
                </a:solidFill>
              </a:rPr>
              <a:t>CARRYING</a:t>
            </a:r>
          </a:p>
          <a:p>
            <a:pPr eaLnBrk="1" hangingPunct="1">
              <a:lnSpc>
                <a:spcPct val="100000"/>
              </a:lnSpc>
            </a:pPr>
            <a:r>
              <a:rPr lang="en-US" sz="1000">
                <a:solidFill>
                  <a:srgbClr val="000000"/>
                </a:solidFill>
              </a:rPr>
              <a:t>COST</a:t>
            </a:r>
          </a:p>
        </p:txBody>
      </p:sp>
      <p:sp>
        <p:nvSpPr>
          <p:cNvPr id="975997" name="Rectangle 125"/>
          <p:cNvSpPr>
            <a:spLocks noChangeArrowheads="1"/>
          </p:cNvSpPr>
          <p:nvPr/>
        </p:nvSpPr>
        <p:spPr bwMode="auto">
          <a:xfrm>
            <a:off x="6826250" y="3203575"/>
            <a:ext cx="974725" cy="152400"/>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1000">
                <a:solidFill>
                  <a:srgbClr val="000000"/>
                </a:solidFill>
              </a:rPr>
              <a:t>MAINTENANCE</a:t>
            </a:r>
            <a:r>
              <a:rPr lang="en-US" sz="1000" b="0">
                <a:solidFill>
                  <a:srgbClr val="000000"/>
                </a:solidFill>
              </a:rPr>
              <a:t> </a:t>
            </a:r>
            <a:endParaRPr lang="en-US" sz="1000">
              <a:solidFill>
                <a:srgbClr val="000000"/>
              </a:solidFill>
            </a:endParaRPr>
          </a:p>
        </p:txBody>
      </p:sp>
      <p:sp>
        <p:nvSpPr>
          <p:cNvPr id="975998" name="Rectangle 126"/>
          <p:cNvSpPr>
            <a:spLocks noChangeArrowheads="1"/>
          </p:cNvSpPr>
          <p:nvPr/>
        </p:nvSpPr>
        <p:spPr bwMode="auto">
          <a:xfrm>
            <a:off x="7118350" y="3333750"/>
            <a:ext cx="352425" cy="152400"/>
          </a:xfrm>
          <a:prstGeom prst="rect">
            <a:avLst/>
          </a:prstGeom>
          <a:noFill/>
          <a:ln w="9525">
            <a:noFill/>
            <a:miter lim="800000"/>
            <a:headEnd/>
            <a:tailEnd/>
          </a:ln>
        </p:spPr>
        <p:txBody>
          <a:bodyPr wrap="none" lIns="0" tIns="0" rIns="0" bIns="0">
            <a:spAutoFit/>
          </a:bodyPr>
          <a:lstStyle/>
          <a:p>
            <a:pPr algn="l" eaLnBrk="1" hangingPunct="1">
              <a:lnSpc>
                <a:spcPct val="100000"/>
              </a:lnSpc>
            </a:pPr>
            <a:r>
              <a:rPr lang="en-US" sz="1000">
                <a:solidFill>
                  <a:srgbClr val="000000"/>
                </a:solidFill>
              </a:rPr>
              <a:t>COST</a:t>
            </a:r>
          </a:p>
        </p:txBody>
      </p:sp>
      <p:sp>
        <p:nvSpPr>
          <p:cNvPr id="975999" name="Rectangle 127"/>
          <p:cNvSpPr>
            <a:spLocks noChangeArrowheads="1"/>
          </p:cNvSpPr>
          <p:nvPr/>
        </p:nvSpPr>
        <p:spPr bwMode="auto">
          <a:xfrm>
            <a:off x="4092575" y="1944687"/>
            <a:ext cx="1481138" cy="365125"/>
          </a:xfrm>
          <a:prstGeom prst="rect">
            <a:avLst/>
          </a:prstGeom>
          <a:noFill/>
          <a:ln w="9525">
            <a:noFill/>
            <a:miter lim="800000"/>
            <a:headEnd/>
            <a:tailEnd/>
          </a:ln>
        </p:spPr>
        <p:txBody>
          <a:bodyPr lIns="0" tIns="0" rIns="0" bIns="0">
            <a:spAutoFit/>
          </a:bodyPr>
          <a:lstStyle/>
          <a:p>
            <a:pPr eaLnBrk="1" hangingPunct="1">
              <a:lnSpc>
                <a:spcPct val="100000"/>
              </a:lnSpc>
            </a:pPr>
            <a:r>
              <a:rPr lang="en-US" sz="1200">
                <a:solidFill>
                  <a:schemeClr val="bg1"/>
                </a:solidFill>
              </a:rPr>
              <a:t>INTERNAL  AQUISITION COST</a:t>
            </a:r>
          </a:p>
        </p:txBody>
      </p:sp>
      <p:sp>
        <p:nvSpPr>
          <p:cNvPr id="976000" name="Text Box 128"/>
          <p:cNvSpPr txBox="1">
            <a:spLocks noChangeArrowheads="1"/>
          </p:cNvSpPr>
          <p:nvPr/>
        </p:nvSpPr>
        <p:spPr bwMode="auto">
          <a:xfrm>
            <a:off x="627063" y="3952875"/>
            <a:ext cx="1047750" cy="466725"/>
          </a:xfrm>
          <a:prstGeom prst="rect">
            <a:avLst/>
          </a:prstGeom>
          <a:solidFill>
            <a:schemeClr val="accent1"/>
          </a:solidFill>
          <a:ln w="9525">
            <a:solidFill>
              <a:schemeClr val="tx1"/>
            </a:solidFill>
            <a:miter lim="800000"/>
            <a:headEnd/>
            <a:tailEnd/>
          </a:ln>
          <a:effectLst/>
        </p:spPr>
        <p:txBody>
          <a:bodyPr>
            <a:spAutoFit/>
          </a:bodyPr>
          <a:lstStyle/>
          <a:p>
            <a:pPr eaLnBrk="1" hangingPunct="1">
              <a:lnSpc>
                <a:spcPct val="100000"/>
              </a:lnSpc>
            </a:pPr>
            <a:r>
              <a:rPr lang="en-US" sz="1200">
                <a:solidFill>
                  <a:schemeClr val="bg1"/>
                </a:solidFill>
              </a:rPr>
              <a:t>COST DRIVERS</a:t>
            </a:r>
          </a:p>
        </p:txBody>
      </p:sp>
      <p:sp>
        <p:nvSpPr>
          <p:cNvPr id="976001" name="Text Box 129"/>
          <p:cNvSpPr txBox="1">
            <a:spLocks noChangeArrowheads="1"/>
          </p:cNvSpPr>
          <p:nvPr/>
        </p:nvSpPr>
        <p:spPr bwMode="auto">
          <a:xfrm>
            <a:off x="611188" y="4967287"/>
            <a:ext cx="1095375" cy="466725"/>
          </a:xfrm>
          <a:prstGeom prst="rect">
            <a:avLst/>
          </a:prstGeom>
          <a:solidFill>
            <a:schemeClr val="accent1"/>
          </a:solidFill>
          <a:ln w="9525">
            <a:solidFill>
              <a:schemeClr val="tx1"/>
            </a:solidFill>
            <a:miter lim="800000"/>
            <a:headEnd/>
            <a:tailEnd/>
          </a:ln>
          <a:effectLst/>
        </p:spPr>
        <p:txBody>
          <a:bodyPr>
            <a:spAutoFit/>
          </a:bodyPr>
          <a:lstStyle/>
          <a:p>
            <a:pPr eaLnBrk="1" hangingPunct="1">
              <a:lnSpc>
                <a:spcPct val="100000"/>
              </a:lnSpc>
            </a:pPr>
            <a:r>
              <a:rPr lang="en-US" sz="1200">
                <a:solidFill>
                  <a:schemeClr val="bg1"/>
                </a:solidFill>
              </a:rPr>
              <a:t>POTENTIAL ACTIONS</a:t>
            </a:r>
          </a:p>
        </p:txBody>
      </p:sp>
      <p:sp>
        <p:nvSpPr>
          <p:cNvPr id="976002" name="Text Box 130"/>
          <p:cNvSpPr txBox="1">
            <a:spLocks noChangeArrowheads="1"/>
          </p:cNvSpPr>
          <p:nvPr/>
        </p:nvSpPr>
        <p:spPr bwMode="auto">
          <a:xfrm>
            <a:off x="628650" y="3130550"/>
            <a:ext cx="1033463" cy="466725"/>
          </a:xfrm>
          <a:prstGeom prst="rect">
            <a:avLst/>
          </a:prstGeom>
          <a:solidFill>
            <a:schemeClr val="accent1"/>
          </a:solidFill>
          <a:ln w="9525">
            <a:solidFill>
              <a:schemeClr val="tx1"/>
            </a:solidFill>
            <a:miter lim="800000"/>
            <a:headEnd/>
            <a:tailEnd/>
          </a:ln>
          <a:effectLst/>
        </p:spPr>
        <p:txBody>
          <a:bodyPr>
            <a:spAutoFit/>
          </a:bodyPr>
          <a:lstStyle/>
          <a:p>
            <a:pPr eaLnBrk="1" hangingPunct="1">
              <a:lnSpc>
                <a:spcPct val="100000"/>
              </a:lnSpc>
            </a:pPr>
            <a:r>
              <a:rPr lang="en-US" sz="1200">
                <a:solidFill>
                  <a:schemeClr val="bg1"/>
                </a:solidFill>
              </a:rPr>
              <a:t>COST ELEMENTS</a:t>
            </a:r>
          </a:p>
        </p:txBody>
      </p:sp>
      <p:sp>
        <p:nvSpPr>
          <p:cNvPr id="976003" name="AutoShape 131"/>
          <p:cNvSpPr>
            <a:spLocks noChangeArrowheads="1"/>
          </p:cNvSpPr>
          <p:nvPr/>
        </p:nvSpPr>
        <p:spPr bwMode="auto">
          <a:xfrm>
            <a:off x="2200275" y="4676775"/>
            <a:ext cx="368300" cy="203200"/>
          </a:xfrm>
          <a:prstGeom prst="downArrow">
            <a:avLst>
              <a:gd name="adj1" fmla="val 50000"/>
              <a:gd name="adj2" fmla="val 25000"/>
            </a:avLst>
          </a:prstGeom>
          <a:solidFill>
            <a:schemeClr val="accent1"/>
          </a:solidFill>
          <a:ln w="9525">
            <a:solidFill>
              <a:schemeClr val="accent1"/>
            </a:solidFill>
            <a:miter lim="800000"/>
            <a:headEnd/>
            <a:tailEnd/>
          </a:ln>
          <a:effectLst/>
        </p:spPr>
        <p:txBody>
          <a:bodyPr wrap="none" anchor="ctr"/>
          <a:lstStyle/>
          <a:p>
            <a:endParaRPr lang="en-US"/>
          </a:p>
        </p:txBody>
      </p:sp>
      <p:sp>
        <p:nvSpPr>
          <p:cNvPr id="976004" name="AutoShape 132"/>
          <p:cNvSpPr>
            <a:spLocks noChangeArrowheads="1"/>
          </p:cNvSpPr>
          <p:nvPr/>
        </p:nvSpPr>
        <p:spPr bwMode="auto">
          <a:xfrm>
            <a:off x="3425825" y="4676775"/>
            <a:ext cx="368300" cy="203200"/>
          </a:xfrm>
          <a:prstGeom prst="downArrow">
            <a:avLst>
              <a:gd name="adj1" fmla="val 50000"/>
              <a:gd name="adj2" fmla="val 25000"/>
            </a:avLst>
          </a:prstGeom>
          <a:solidFill>
            <a:schemeClr val="accent1"/>
          </a:solidFill>
          <a:ln w="9525">
            <a:solidFill>
              <a:schemeClr val="accent1"/>
            </a:solidFill>
            <a:miter lim="800000"/>
            <a:headEnd/>
            <a:tailEnd/>
          </a:ln>
          <a:effectLst/>
        </p:spPr>
        <p:txBody>
          <a:bodyPr wrap="none" anchor="ctr"/>
          <a:lstStyle/>
          <a:p>
            <a:endParaRPr lang="en-US"/>
          </a:p>
        </p:txBody>
      </p:sp>
      <p:sp>
        <p:nvSpPr>
          <p:cNvPr id="976005" name="AutoShape 133"/>
          <p:cNvSpPr>
            <a:spLocks noChangeArrowheads="1"/>
          </p:cNvSpPr>
          <p:nvPr/>
        </p:nvSpPr>
        <p:spPr bwMode="auto">
          <a:xfrm>
            <a:off x="4702175" y="4676775"/>
            <a:ext cx="368300" cy="203200"/>
          </a:xfrm>
          <a:prstGeom prst="downArrow">
            <a:avLst>
              <a:gd name="adj1" fmla="val 50000"/>
              <a:gd name="adj2" fmla="val 25000"/>
            </a:avLst>
          </a:prstGeom>
          <a:solidFill>
            <a:schemeClr val="accent1"/>
          </a:solidFill>
          <a:ln w="9525">
            <a:solidFill>
              <a:schemeClr val="accent1"/>
            </a:solidFill>
            <a:miter lim="800000"/>
            <a:headEnd/>
            <a:tailEnd/>
          </a:ln>
          <a:effectLst/>
        </p:spPr>
        <p:txBody>
          <a:bodyPr wrap="none" anchor="ctr"/>
          <a:lstStyle/>
          <a:p>
            <a:endParaRPr lang="en-US"/>
          </a:p>
        </p:txBody>
      </p:sp>
      <p:sp>
        <p:nvSpPr>
          <p:cNvPr id="976006" name="AutoShape 134"/>
          <p:cNvSpPr>
            <a:spLocks noChangeArrowheads="1"/>
          </p:cNvSpPr>
          <p:nvPr/>
        </p:nvSpPr>
        <p:spPr bwMode="auto">
          <a:xfrm>
            <a:off x="5927725" y="4676775"/>
            <a:ext cx="368300" cy="203200"/>
          </a:xfrm>
          <a:prstGeom prst="downArrow">
            <a:avLst>
              <a:gd name="adj1" fmla="val 50000"/>
              <a:gd name="adj2" fmla="val 25000"/>
            </a:avLst>
          </a:prstGeom>
          <a:solidFill>
            <a:schemeClr val="accent1"/>
          </a:solidFill>
          <a:ln w="9525">
            <a:solidFill>
              <a:schemeClr val="accent1"/>
            </a:solidFill>
            <a:miter lim="800000"/>
            <a:headEnd/>
            <a:tailEnd/>
          </a:ln>
          <a:effectLst/>
        </p:spPr>
        <p:txBody>
          <a:bodyPr wrap="none" anchor="ctr"/>
          <a:lstStyle/>
          <a:p>
            <a:endParaRPr lang="en-US"/>
          </a:p>
        </p:txBody>
      </p:sp>
      <p:sp>
        <p:nvSpPr>
          <p:cNvPr id="976007" name="AutoShape 135"/>
          <p:cNvSpPr>
            <a:spLocks noChangeArrowheads="1"/>
          </p:cNvSpPr>
          <p:nvPr/>
        </p:nvSpPr>
        <p:spPr bwMode="auto">
          <a:xfrm>
            <a:off x="7153275" y="4676775"/>
            <a:ext cx="368300" cy="203200"/>
          </a:xfrm>
          <a:prstGeom prst="downArrow">
            <a:avLst>
              <a:gd name="adj1" fmla="val 50000"/>
              <a:gd name="adj2" fmla="val 25000"/>
            </a:avLst>
          </a:prstGeom>
          <a:solidFill>
            <a:schemeClr val="accent1"/>
          </a:solidFill>
          <a:ln w="9525">
            <a:solidFill>
              <a:schemeClr val="accent1"/>
            </a:solidFill>
            <a:miter lim="800000"/>
            <a:headEnd/>
            <a:tailEnd/>
          </a:ln>
          <a:effectLst/>
        </p:spPr>
        <p:txBody>
          <a:bodyPr wrap="none" anchor="ctr"/>
          <a:lstStyle/>
          <a:p>
            <a:endParaRPr lang="en-US"/>
          </a:p>
        </p:txBody>
      </p:sp>
      <p:sp>
        <p:nvSpPr>
          <p:cNvPr id="976008" name="AutoShape 136"/>
          <p:cNvSpPr>
            <a:spLocks/>
          </p:cNvSpPr>
          <p:nvPr/>
        </p:nvSpPr>
        <p:spPr bwMode="auto">
          <a:xfrm>
            <a:off x="1765300" y="3667125"/>
            <a:ext cx="88900" cy="825500"/>
          </a:xfrm>
          <a:prstGeom prst="leftBracket">
            <a:avLst>
              <a:gd name="adj" fmla="val 77381"/>
            </a:avLst>
          </a:prstGeom>
          <a:noFill/>
          <a:ln w="9525">
            <a:solidFill>
              <a:schemeClr val="tx1"/>
            </a:solidFill>
            <a:miter lim="800000"/>
            <a:headEnd/>
            <a:tailEnd/>
          </a:ln>
          <a:effectLst/>
        </p:spPr>
        <p:txBody>
          <a:bodyPr wrap="none" anchor="ctr"/>
          <a:lstStyle/>
          <a:p>
            <a:endParaRPr lang="en-US"/>
          </a:p>
        </p:txBody>
      </p:sp>
      <p:sp>
        <p:nvSpPr>
          <p:cNvPr id="976009" name="AutoShape 137"/>
          <p:cNvSpPr>
            <a:spLocks/>
          </p:cNvSpPr>
          <p:nvPr/>
        </p:nvSpPr>
        <p:spPr bwMode="auto">
          <a:xfrm>
            <a:off x="1781175" y="4938712"/>
            <a:ext cx="88900" cy="825500"/>
          </a:xfrm>
          <a:prstGeom prst="leftBracket">
            <a:avLst>
              <a:gd name="adj" fmla="val 77381"/>
            </a:avLst>
          </a:prstGeom>
          <a:noFill/>
          <a:ln w="9525">
            <a:solidFill>
              <a:schemeClr val="tx1"/>
            </a:solidFill>
            <a:miter lim="800000"/>
            <a:headEnd/>
            <a:tailEnd/>
          </a:ln>
          <a:effectLst/>
        </p:spPr>
        <p:txBody>
          <a:bodyPr wrap="none" anchor="ctr"/>
          <a:lstStyle/>
          <a:p>
            <a:endParaRPr lang="en-US"/>
          </a:p>
        </p:txBody>
      </p:sp>
      <p:sp>
        <p:nvSpPr>
          <p:cNvPr id="976010" name="Text Box 138"/>
          <p:cNvSpPr txBox="1">
            <a:spLocks noChangeArrowheads="1"/>
          </p:cNvSpPr>
          <p:nvPr/>
        </p:nvSpPr>
        <p:spPr bwMode="auto">
          <a:xfrm>
            <a:off x="7494588" y="1479550"/>
            <a:ext cx="1146175" cy="314325"/>
          </a:xfrm>
          <a:prstGeom prst="rect">
            <a:avLst/>
          </a:prstGeom>
          <a:solidFill>
            <a:schemeClr val="bg1"/>
          </a:solidFill>
          <a:ln w="9525">
            <a:solidFill>
              <a:schemeClr val="tx1"/>
            </a:solidFill>
            <a:miter lim="800000"/>
            <a:headEnd/>
            <a:tailEnd/>
          </a:ln>
          <a:effectLst/>
        </p:spPr>
        <p:txBody>
          <a:bodyPr>
            <a:spAutoFit/>
          </a:bodyPr>
          <a:lstStyle/>
          <a:p>
            <a:pPr eaLnBrk="1" hangingPunct="1">
              <a:lnSpc>
                <a:spcPct val="100000"/>
              </a:lnSpc>
            </a:pPr>
            <a:r>
              <a:rPr lang="en-US" sz="1400"/>
              <a:t>EXAMPLE</a:t>
            </a:r>
          </a:p>
        </p:txBody>
      </p:sp>
      <p:sp>
        <p:nvSpPr>
          <p:cNvPr id="976021" name="Text Box 149"/>
          <p:cNvSpPr txBox="1">
            <a:spLocks noChangeArrowheads="1"/>
          </p:cNvSpPr>
          <p:nvPr/>
        </p:nvSpPr>
        <p:spPr bwMode="auto">
          <a:xfrm>
            <a:off x="835025" y="2044700"/>
            <a:ext cx="2771775" cy="517525"/>
          </a:xfrm>
          <a:prstGeom prst="rect">
            <a:avLst/>
          </a:prstGeom>
          <a:noFill/>
          <a:ln w="12700">
            <a:noFill/>
            <a:miter lim="800000"/>
            <a:headEnd/>
            <a:tailEnd/>
          </a:ln>
          <a:effectLst/>
        </p:spPr>
        <p:txBody>
          <a:bodyPr>
            <a:spAutoFit/>
          </a:bodyPr>
          <a:lstStyle/>
          <a:p>
            <a:pPr>
              <a:lnSpc>
                <a:spcPct val="100000"/>
              </a:lnSpc>
            </a:pPr>
            <a:r>
              <a:rPr lang="en-US" sz="1400" i="1">
                <a:cs typeface="Arial" charset="0"/>
              </a:rPr>
              <a:t>– </a:t>
            </a:r>
            <a:r>
              <a:rPr lang="en-US" sz="1400" i="1"/>
              <a:t>Cost Elements vs. Cost Drivers </a:t>
            </a:r>
            <a:r>
              <a:rPr lang="en-US" sz="1400" i="1">
                <a:cs typeface="Arial" charset="0"/>
              </a:rPr>
              <a:t>–</a:t>
            </a:r>
            <a:endParaRPr lang="en-US" sz="1400" b="0"/>
          </a:p>
        </p:txBody>
      </p:sp>
      <p:sp>
        <p:nvSpPr>
          <p:cNvPr id="154" name="Title 3"/>
          <p:cNvSpPr txBox="1">
            <a:spLocks/>
          </p:cNvSpPr>
          <p:nvPr/>
        </p:nvSpPr>
        <p:spPr bwMode="gray">
          <a:xfrm>
            <a:off x="458700" y="47681"/>
            <a:ext cx="8151900" cy="714319"/>
          </a:xfrm>
          <a:prstGeom prst="rect">
            <a:avLst/>
          </a:prstGeom>
          <a:noFill/>
          <a:ln w="12700">
            <a:noFill/>
            <a:miter lim="800000"/>
            <a:headEnd/>
            <a:tailEnd/>
          </a:ln>
        </p:spPr>
        <p:txBody>
          <a:bodyPr vert="horz" wrap="square" lIns="90488" tIns="44450" rIns="90488" bIns="44450" numCol="1" rtlCol="0" anchor="b" anchorCtr="0" compatLnSpc="1">
            <a:prstTxWarp prst="textNoShape">
              <a:avLst/>
            </a:prstTxWarp>
            <a:noAutofit/>
          </a:bodyPr>
          <a:lstStyle/>
          <a:p>
            <a:pPr lvl="0">
              <a:spcBef>
                <a:spcPct val="0"/>
              </a:spcBef>
            </a:pPr>
            <a:r>
              <a:rPr lang="en-US" sz="2800" dirty="0" smtClean="0">
                <a:solidFill>
                  <a:srgbClr val="59B7F2"/>
                </a:solidFill>
                <a:latin typeface="+mj-lt"/>
                <a:ea typeface="+mj-ea"/>
                <a:cs typeface="+mj-cs"/>
              </a:rPr>
              <a:t>Develop Total Cost of Ownership (TCO) Model</a:t>
            </a:r>
            <a:endParaRPr kumimoji="0" lang="en-US" sz="2800" b="0" i="0" u="none" strike="noStrike" kern="1200" cap="none" spc="0" normalizeH="0" baseline="0" noProof="0" dirty="0">
              <a:ln>
                <a:noFill/>
              </a:ln>
              <a:solidFill>
                <a:srgbClr val="59B7F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graphicFrame>
        <p:nvGraphicFramePr>
          <p:cNvPr id="8" name="Content Placeholder 8"/>
          <p:cNvGraphicFramePr>
            <a:graphicFrameLocks noGrp="1"/>
          </p:cNvGraphicFramePr>
          <p:nvPr>
            <p:ph idx="1"/>
            <p:custDataLst>
              <p:tags r:id="rId2"/>
            </p:custDataLst>
            <p:extLst>
              <p:ext uri="{D42A27DB-BD31-4B8C-83A1-F6EECF244321}">
                <p14:modId xmlns:p14="http://schemas.microsoft.com/office/powerpoint/2010/main" xmlns="" val="2665407394"/>
              </p:ext>
            </p:extLst>
          </p:nvPr>
        </p:nvGraphicFramePr>
        <p:xfrm>
          <a:off x="381000" y="2140903"/>
          <a:ext cx="7661913" cy="1579250"/>
        </p:xfrm>
        <a:graphic>
          <a:graphicData uri="http://schemas.openxmlformats.org/drawingml/2006/table">
            <a:tbl>
              <a:tblPr firstRow="1" bandRow="1">
                <a:tableStyleId>{2D5ABB26-0587-4C30-8999-92F81FD0307C}</a:tableStyleId>
              </a:tblPr>
              <a:tblGrid>
                <a:gridCol w="7661913"/>
              </a:tblGrid>
              <a:tr h="0">
                <a:tc>
                  <a:txBody>
                    <a:bodyPr/>
                    <a:lstStyle/>
                    <a:p>
                      <a:pPr marL="0" lvl="0" algn="l">
                        <a:spcBef>
                          <a:spcPts val="10"/>
                        </a:spcBef>
                        <a:spcAft>
                          <a:spcPts val="10"/>
                        </a:spcAft>
                      </a:pPr>
                      <a:r>
                        <a:rPr lang="en-US" sz="1600" b="0" dirty="0" smtClean="0">
                          <a:solidFill>
                            <a:srgbClr val="000000"/>
                          </a:solidFill>
                        </a:rPr>
                        <a:t>Conducting Sourcing Analysis</a:t>
                      </a:r>
                      <a:endParaRPr lang="en-US" sz="1600" b="0" dirty="0">
                        <a:solidFill>
                          <a:srgbClr val="000000"/>
                        </a:solidFill>
                      </a:endParaRPr>
                    </a:p>
                  </a:txBody>
                  <a:tcPr marL="72009" marR="72009" marT="36005" marB="36005" anchor="ctr">
                    <a:noFill/>
                  </a:tcPr>
                </a:tc>
              </a:tr>
              <a:tr h="0">
                <a:tc>
                  <a:txBody>
                    <a:bodyPr/>
                    <a:lstStyle/>
                    <a:p>
                      <a:pPr marL="0" lvl="0" algn="l">
                        <a:spcBef>
                          <a:spcPts val="10"/>
                        </a:spcBef>
                        <a:spcAft>
                          <a:spcPts val="10"/>
                        </a:spcAft>
                      </a:pPr>
                      <a:r>
                        <a:rPr lang="en-AU" sz="1600" b="1" dirty="0" smtClean="0"/>
                        <a:t>Data Management Methods</a:t>
                      </a:r>
                      <a:endParaRPr lang="en-US" sz="1600" b="1" dirty="0">
                        <a:solidFill>
                          <a:srgbClr val="000000"/>
                        </a:solidFill>
                      </a:endParaRPr>
                    </a:p>
                  </a:txBody>
                  <a:tcPr marL="72009" marR="72009" marT="36005" marB="36005" anchor="ctr">
                    <a:solidFill>
                      <a:schemeClr val="bg1">
                        <a:lumMod val="85000"/>
                      </a:schemeClr>
                    </a:solidFill>
                  </a:tcPr>
                </a:tc>
              </a:tr>
              <a:tr h="0">
                <a:tc>
                  <a:txBody>
                    <a:bodyPr/>
                    <a:lstStyle/>
                    <a:p>
                      <a:pPr marL="0" lvl="0" algn="l">
                        <a:spcBef>
                          <a:spcPts val="10"/>
                        </a:spcBef>
                        <a:spcAft>
                          <a:spcPts val="10"/>
                        </a:spcAft>
                      </a:pPr>
                      <a:r>
                        <a:rPr lang="en-US" sz="1600" b="0" noProof="0" dirty="0" smtClean="0"/>
                        <a:t>Creating &amp; Analyzing RFIs &amp; RFPs</a:t>
                      </a:r>
                      <a:endParaRPr lang="en-US" sz="1600" b="0" noProof="0" dirty="0">
                        <a:solidFill>
                          <a:srgbClr val="000000"/>
                        </a:solidFill>
                      </a:endParaRPr>
                    </a:p>
                  </a:txBody>
                  <a:tcPr marL="72009" marR="72009" marT="36005" marB="36005" anchor="ctr"/>
                </a:tc>
              </a:tr>
              <a:tr h="0">
                <a:tc>
                  <a:txBody>
                    <a:bodyPr/>
                    <a:lstStyle/>
                    <a:p>
                      <a:pPr marL="0" lvl="0" algn="l">
                        <a:spcBef>
                          <a:spcPts val="10"/>
                        </a:spcBef>
                        <a:spcAft>
                          <a:spcPts val="10"/>
                        </a:spcAft>
                      </a:pPr>
                      <a:r>
                        <a:rPr lang="en-AU" sz="1600" dirty="0" smtClean="0"/>
                        <a:t>Preparing for Fact Based Negotiations</a:t>
                      </a:r>
                      <a:endParaRPr lang="en-US" sz="1600" b="0" dirty="0">
                        <a:solidFill>
                          <a:srgbClr val="000000"/>
                        </a:solidFill>
                      </a:endParaRPr>
                    </a:p>
                  </a:txBody>
                  <a:tcPr marL="72009" marR="72009" marT="36005" marB="36005" anchor="ctr"/>
                </a:tc>
              </a:tr>
              <a:tr h="0">
                <a:tc>
                  <a:txBody>
                    <a:bodyPr/>
                    <a:lstStyle/>
                    <a:p>
                      <a:pPr marL="0" lvl="0" algn="l">
                        <a:spcBef>
                          <a:spcPts val="10"/>
                        </a:spcBef>
                        <a:spcAft>
                          <a:spcPts val="10"/>
                        </a:spcAft>
                      </a:pPr>
                      <a:r>
                        <a:rPr lang="en-US" sz="1600" b="0" dirty="0" smtClean="0">
                          <a:solidFill>
                            <a:srgbClr val="000000"/>
                          </a:solidFill>
                        </a:rPr>
                        <a:t>Appendix</a:t>
                      </a:r>
                      <a:endParaRPr lang="en-US" sz="1600" b="0" dirty="0">
                        <a:solidFill>
                          <a:srgbClr val="000000"/>
                        </a:solidFill>
                      </a:endParaRPr>
                    </a:p>
                  </a:txBody>
                  <a:tcPr marL="72009" marR="72009" marT="36005" marB="36005" anchor="ctr"/>
                </a:tc>
              </a:tr>
            </a:tbl>
          </a:graphicData>
        </a:graphic>
      </p:graphicFrame>
    </p:spTree>
    <p:custDataLst>
      <p:tags r:id="rId1"/>
    </p:custDataLst>
    <p:extLst>
      <p:ext uri="{BB962C8B-B14F-4D97-AF65-F5344CB8AC3E}">
        <p14:creationId xmlns:p14="http://schemas.microsoft.com/office/powerpoint/2010/main" xmlns="" val="210097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940051100"/>
              </p:ext>
            </p:extLst>
          </p:nvPr>
        </p:nvGraphicFramePr>
        <p:xfrm>
          <a:off x="1588" y="1588"/>
          <a:ext cx="1587" cy="1587"/>
        </p:xfrm>
        <a:graphic>
          <a:graphicData uri="http://schemas.openxmlformats.org/presentationml/2006/ole">
            <p:oleObj spid="_x0000_s101450" name="think-cell Slide" r:id="rId5"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33</a:t>
            </a:fld>
            <a:endParaRPr lang="en-US" dirty="0"/>
          </a:p>
        </p:txBody>
      </p:sp>
      <p:sp>
        <p:nvSpPr>
          <p:cNvPr id="4" name="Title 3"/>
          <p:cNvSpPr>
            <a:spLocks noGrp="1"/>
          </p:cNvSpPr>
          <p:nvPr>
            <p:ph type="title"/>
          </p:nvPr>
        </p:nvSpPr>
        <p:spPr/>
        <p:txBody>
          <a:bodyPr/>
          <a:lstStyle/>
          <a:p>
            <a:r>
              <a:rPr lang="en-GB" dirty="0" smtClean="0"/>
              <a:t>Data Management Methods</a:t>
            </a:r>
            <a:endParaRPr lang="en-US" dirty="0"/>
          </a:p>
        </p:txBody>
      </p:sp>
      <p:grpSp>
        <p:nvGrpSpPr>
          <p:cNvPr id="15" name="Group 14"/>
          <p:cNvGrpSpPr/>
          <p:nvPr/>
        </p:nvGrpSpPr>
        <p:grpSpPr>
          <a:xfrm>
            <a:off x="481013" y="1346428"/>
            <a:ext cx="6732587" cy="1318396"/>
            <a:chOff x="481013" y="1346428"/>
            <a:chExt cx="6732587" cy="1318396"/>
          </a:xfrm>
        </p:grpSpPr>
        <p:sp>
          <p:nvSpPr>
            <p:cNvPr id="16" name="Pentagon 15"/>
            <p:cNvSpPr/>
            <p:nvPr>
              <p:custDataLst>
                <p:tags r:id="rId3"/>
              </p:custDataLst>
            </p:nvPr>
          </p:nvSpPr>
          <p:spPr bwMode="auto">
            <a:xfrm>
              <a:off x="611188" y="1461402"/>
              <a:ext cx="6602412" cy="1203422"/>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Prioritizing Line Item Data for Solicitations</a:t>
              </a: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p:txBody>
        </p:sp>
        <p:sp>
          <p:nvSpPr>
            <p:cNvPr id="18" name="Oval 38"/>
            <p:cNvSpPr>
              <a:spLocks noChangeArrowheads="1"/>
            </p:cNvSpPr>
            <p:nvPr/>
          </p:nvSpPr>
          <p:spPr bwMode="auto">
            <a:xfrm>
              <a:off x="525860" y="1366594"/>
              <a:ext cx="269081" cy="244757"/>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19" name="Rectangle 39"/>
            <p:cNvSpPr>
              <a:spLocks noChangeArrowheads="1"/>
            </p:cNvSpPr>
            <p:nvPr/>
          </p:nvSpPr>
          <p:spPr bwMode="auto">
            <a:xfrm>
              <a:off x="481013" y="1346428"/>
              <a:ext cx="358775" cy="32634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1</a:t>
              </a:r>
            </a:p>
          </p:txBody>
        </p:sp>
      </p:grpSp>
      <p:grpSp>
        <p:nvGrpSpPr>
          <p:cNvPr id="20" name="Group 19"/>
          <p:cNvGrpSpPr/>
          <p:nvPr/>
        </p:nvGrpSpPr>
        <p:grpSpPr>
          <a:xfrm>
            <a:off x="481013" y="2922680"/>
            <a:ext cx="6732587" cy="1318396"/>
            <a:chOff x="481013" y="1346428"/>
            <a:chExt cx="6732587" cy="1318396"/>
          </a:xfrm>
        </p:grpSpPr>
        <p:sp>
          <p:nvSpPr>
            <p:cNvPr id="21" name="Pentagon 20"/>
            <p:cNvSpPr/>
            <p:nvPr>
              <p:custDataLst>
                <p:tags r:id="rId2"/>
              </p:custDataLst>
            </p:nvPr>
          </p:nvSpPr>
          <p:spPr bwMode="auto">
            <a:xfrm>
              <a:off x="611188" y="1461402"/>
              <a:ext cx="6602412" cy="1203422"/>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Example of the Prioritization Method</a:t>
              </a: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p:txBody>
        </p:sp>
        <p:sp>
          <p:nvSpPr>
            <p:cNvPr id="22" name="Oval 38"/>
            <p:cNvSpPr>
              <a:spLocks noChangeArrowheads="1"/>
            </p:cNvSpPr>
            <p:nvPr/>
          </p:nvSpPr>
          <p:spPr bwMode="auto">
            <a:xfrm>
              <a:off x="525860" y="1366594"/>
              <a:ext cx="269081" cy="244757"/>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23" name="Rectangle 39"/>
            <p:cNvSpPr>
              <a:spLocks noChangeArrowheads="1"/>
            </p:cNvSpPr>
            <p:nvPr/>
          </p:nvSpPr>
          <p:spPr bwMode="auto">
            <a:xfrm>
              <a:off x="481013" y="1346428"/>
              <a:ext cx="358775" cy="32634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2</a:t>
              </a:r>
            </a:p>
          </p:txBody>
        </p:sp>
      </p:grpSp>
      <p:sp>
        <p:nvSpPr>
          <p:cNvPr id="24" name="Right Arrow 23"/>
          <p:cNvSpPr/>
          <p:nvPr/>
        </p:nvSpPr>
        <p:spPr bwMode="auto">
          <a:xfrm>
            <a:off x="6008916" y="1789611"/>
            <a:ext cx="875209" cy="523604"/>
          </a:xfrm>
          <a:prstGeom prst="rightArrow">
            <a:avLst/>
          </a:prstGeom>
          <a:solidFill>
            <a:srgbClr val="00BBE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xmlns="" val="4063677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940051100"/>
              </p:ext>
            </p:extLst>
          </p:nvPr>
        </p:nvGraphicFramePr>
        <p:xfrm>
          <a:off x="1588" y="1588"/>
          <a:ext cx="1587" cy="1587"/>
        </p:xfrm>
        <a:graphic>
          <a:graphicData uri="http://schemas.openxmlformats.org/presentationml/2006/ole">
            <p:oleObj spid="_x0000_s102477" name="think-cell Slide" r:id="rId5"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34</a:t>
            </a:fld>
            <a:endParaRPr lang="en-US" dirty="0"/>
          </a:p>
        </p:txBody>
      </p:sp>
      <p:sp>
        <p:nvSpPr>
          <p:cNvPr id="4" name="Title 3"/>
          <p:cNvSpPr>
            <a:spLocks noGrp="1"/>
          </p:cNvSpPr>
          <p:nvPr>
            <p:ph type="title"/>
          </p:nvPr>
        </p:nvSpPr>
        <p:spPr/>
        <p:txBody>
          <a:bodyPr/>
          <a:lstStyle/>
          <a:p>
            <a:r>
              <a:rPr lang="en-GB" dirty="0" smtClean="0"/>
              <a:t>Data Cleansing </a:t>
            </a:r>
            <a:r>
              <a:rPr lang="en-GB" dirty="0"/>
              <a:t>Process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Data cleansing is intended to improve the level of </a:t>
            </a:r>
            <a:r>
              <a:rPr lang="en-US" dirty="0" smtClean="0"/>
              <a:t>visibility into spending details and patterns.</a:t>
            </a:r>
            <a:endParaRPr lang="en-US" dirty="0"/>
          </a:p>
        </p:txBody>
      </p:sp>
      <p:pic>
        <p:nvPicPr>
          <p:cNvPr id="8" name="Picture 7"/>
          <p:cNvPicPr>
            <a:picLocks noChangeAspect="1" noChangeArrowheads="1"/>
          </p:cNvPicPr>
          <p:nvPr>
            <p:custDataLst>
              <p:tags r:id="rId2"/>
            </p:custDataLst>
          </p:nvPr>
        </p:nvPicPr>
        <p:blipFill>
          <a:blip r:embed="rId6" cstate="print"/>
          <a:srcRect/>
          <a:stretch>
            <a:fillRect/>
          </a:stretch>
        </p:blipFill>
        <p:spPr bwMode="auto">
          <a:xfrm>
            <a:off x="673100" y="2244275"/>
            <a:ext cx="7632700" cy="1025525"/>
          </a:xfrm>
          <a:prstGeom prst="rect">
            <a:avLst/>
          </a:prstGeom>
          <a:noFill/>
          <a:ln w="9525">
            <a:noFill/>
            <a:miter lim="800000"/>
            <a:headEnd/>
            <a:tailEnd/>
          </a:ln>
        </p:spPr>
      </p:pic>
      <p:sp>
        <p:nvSpPr>
          <p:cNvPr id="9" name="TextBox 8"/>
          <p:cNvSpPr txBox="1"/>
          <p:nvPr>
            <p:custDataLst>
              <p:tags r:id="rId3"/>
            </p:custDataLst>
          </p:nvPr>
        </p:nvSpPr>
        <p:spPr>
          <a:xfrm>
            <a:off x="611188" y="3552690"/>
            <a:ext cx="7494587" cy="1815882"/>
          </a:xfrm>
          <a:prstGeom prst="rect">
            <a:avLst/>
          </a:prstGeom>
          <a:noFill/>
        </p:spPr>
        <p:txBody>
          <a:bodyPr>
            <a:spAutoFit/>
          </a:bodyPr>
          <a:lstStyle/>
          <a:p>
            <a:pPr marL="177800" indent="-177800" eaLnBrk="0" fontAlgn="base" hangingPunct="0">
              <a:lnSpc>
                <a:spcPct val="80000"/>
              </a:lnSpc>
              <a:spcBef>
                <a:spcPct val="0"/>
              </a:spcBef>
              <a:spcAft>
                <a:spcPct val="0"/>
              </a:spcAft>
              <a:defRPr/>
            </a:pPr>
            <a:r>
              <a:rPr lang="en-GB" sz="1400" b="1" dirty="0">
                <a:solidFill>
                  <a:srgbClr val="000000"/>
                </a:solidFill>
                <a:latin typeface="Arial" charset="0"/>
                <a:cs typeface="Arial" charset="0"/>
              </a:rPr>
              <a:t>Step </a:t>
            </a:r>
            <a:r>
              <a:rPr lang="en-GB" sz="1400" b="1" dirty="0" smtClean="0">
                <a:solidFill>
                  <a:srgbClr val="000000"/>
                </a:solidFill>
                <a:latin typeface="Arial" charset="0"/>
                <a:cs typeface="Arial" charset="0"/>
              </a:rPr>
              <a:t>1: </a:t>
            </a:r>
            <a:r>
              <a:rPr lang="en-GB" sz="1400" dirty="0" smtClean="0">
                <a:solidFill>
                  <a:srgbClr val="000000"/>
                </a:solidFill>
                <a:latin typeface="Arial" charset="0"/>
                <a:cs typeface="Arial" charset="0"/>
              </a:rPr>
              <a:t>Extract data from system(s)</a:t>
            </a:r>
            <a:endParaRPr lang="en-GB" sz="1400" dirty="0">
              <a:solidFill>
                <a:srgbClr val="000000"/>
              </a:solidFill>
              <a:latin typeface="Arial" charset="0"/>
              <a:cs typeface="Arial" charset="0"/>
            </a:endParaRPr>
          </a:p>
          <a:p>
            <a:pPr marL="177800" indent="-177800" eaLnBrk="0" fontAlgn="base" hangingPunct="0">
              <a:lnSpc>
                <a:spcPct val="80000"/>
              </a:lnSpc>
              <a:spcBef>
                <a:spcPct val="0"/>
              </a:spcBef>
              <a:spcAft>
                <a:spcPct val="0"/>
              </a:spcAft>
              <a:defRPr/>
            </a:pPr>
            <a:r>
              <a:rPr lang="en-GB" sz="1400" b="1" dirty="0">
                <a:solidFill>
                  <a:srgbClr val="000000"/>
                </a:solidFill>
                <a:latin typeface="Arial" charset="0"/>
                <a:cs typeface="Arial" charset="0"/>
              </a:rPr>
              <a:t>Step </a:t>
            </a:r>
            <a:r>
              <a:rPr lang="en-GB" sz="1400" b="1" dirty="0" smtClean="0">
                <a:solidFill>
                  <a:srgbClr val="000000"/>
                </a:solidFill>
                <a:latin typeface="Arial" charset="0"/>
                <a:cs typeface="Arial" charset="0"/>
              </a:rPr>
              <a:t>2: </a:t>
            </a:r>
            <a:r>
              <a:rPr lang="en-GB" sz="1400" dirty="0" smtClean="0">
                <a:solidFill>
                  <a:srgbClr val="000000"/>
                </a:solidFill>
                <a:latin typeface="Arial" charset="0"/>
                <a:cs typeface="Arial" charset="0"/>
              </a:rPr>
              <a:t>Prepare and prioritize data for cleansing</a:t>
            </a:r>
            <a:endParaRPr lang="en-GB" sz="1400" dirty="0">
              <a:solidFill>
                <a:srgbClr val="000000"/>
              </a:solidFill>
              <a:latin typeface="Arial" charset="0"/>
              <a:cs typeface="Arial" charset="0"/>
            </a:endParaRPr>
          </a:p>
          <a:p>
            <a:pPr marL="177800" indent="-177800" eaLnBrk="0" fontAlgn="base" hangingPunct="0">
              <a:lnSpc>
                <a:spcPct val="80000"/>
              </a:lnSpc>
              <a:spcBef>
                <a:spcPct val="0"/>
              </a:spcBef>
              <a:spcAft>
                <a:spcPct val="0"/>
              </a:spcAft>
              <a:defRPr/>
            </a:pPr>
            <a:r>
              <a:rPr lang="en-GB" sz="1400" b="1" dirty="0" smtClean="0">
                <a:solidFill>
                  <a:srgbClr val="000000"/>
                </a:solidFill>
                <a:latin typeface="Arial" charset="0"/>
                <a:cs typeface="Arial" charset="0"/>
              </a:rPr>
              <a:t>Step 3: </a:t>
            </a:r>
            <a:r>
              <a:rPr lang="en-GB" sz="1400" dirty="0" smtClean="0">
                <a:solidFill>
                  <a:srgbClr val="000000"/>
                </a:solidFill>
                <a:latin typeface="Arial" charset="0"/>
                <a:cs typeface="Arial" charset="0"/>
              </a:rPr>
              <a:t>Define a “Market Basket” and priority materials for cleansing</a:t>
            </a:r>
            <a:endParaRPr lang="en-GB" sz="1400" dirty="0">
              <a:solidFill>
                <a:srgbClr val="000000"/>
              </a:solidFill>
              <a:latin typeface="Arial" charset="0"/>
              <a:cs typeface="Arial" charset="0"/>
            </a:endParaRPr>
          </a:p>
          <a:p>
            <a:pPr marL="177800" indent="-177800" eaLnBrk="0" fontAlgn="base" hangingPunct="0">
              <a:lnSpc>
                <a:spcPct val="80000"/>
              </a:lnSpc>
              <a:spcBef>
                <a:spcPct val="0"/>
              </a:spcBef>
              <a:spcAft>
                <a:spcPct val="0"/>
              </a:spcAft>
              <a:defRPr/>
            </a:pPr>
            <a:r>
              <a:rPr lang="en-GB" sz="1400" b="1" dirty="0">
                <a:solidFill>
                  <a:srgbClr val="000000"/>
                </a:solidFill>
                <a:latin typeface="Arial" charset="0"/>
                <a:cs typeface="Arial" charset="0"/>
              </a:rPr>
              <a:t>Step </a:t>
            </a:r>
            <a:r>
              <a:rPr lang="en-GB" sz="1400" b="1" dirty="0" smtClean="0">
                <a:solidFill>
                  <a:srgbClr val="000000"/>
                </a:solidFill>
                <a:latin typeface="Arial" charset="0"/>
                <a:cs typeface="Arial" charset="0"/>
              </a:rPr>
              <a:t>4: </a:t>
            </a:r>
            <a:r>
              <a:rPr lang="en-GB" sz="1400" dirty="0">
                <a:solidFill>
                  <a:srgbClr val="000000"/>
                </a:solidFill>
                <a:latin typeface="Arial" charset="0"/>
                <a:cs typeface="Arial" charset="0"/>
              </a:rPr>
              <a:t>Cleanse Priority Data </a:t>
            </a:r>
          </a:p>
          <a:p>
            <a:pPr marL="177800" indent="-177800" eaLnBrk="0" fontAlgn="base" hangingPunct="0">
              <a:lnSpc>
                <a:spcPct val="80000"/>
              </a:lnSpc>
              <a:spcBef>
                <a:spcPct val="0"/>
              </a:spcBef>
              <a:spcAft>
                <a:spcPct val="0"/>
              </a:spcAft>
              <a:defRPr/>
            </a:pPr>
            <a:r>
              <a:rPr lang="en-GB" sz="1400" b="1" dirty="0">
                <a:solidFill>
                  <a:srgbClr val="000000"/>
                </a:solidFill>
                <a:latin typeface="Arial" charset="0"/>
                <a:cs typeface="Arial" charset="0"/>
              </a:rPr>
              <a:t>Step </a:t>
            </a:r>
            <a:r>
              <a:rPr lang="en-GB" sz="1400" b="1" dirty="0" smtClean="0">
                <a:solidFill>
                  <a:srgbClr val="000000"/>
                </a:solidFill>
                <a:latin typeface="Arial" charset="0"/>
                <a:cs typeface="Arial" charset="0"/>
              </a:rPr>
              <a:t>5: </a:t>
            </a:r>
            <a:r>
              <a:rPr lang="en-GB" sz="1400" dirty="0">
                <a:solidFill>
                  <a:srgbClr val="000000"/>
                </a:solidFill>
                <a:latin typeface="Arial" charset="0"/>
                <a:cs typeface="Arial" charset="0"/>
              </a:rPr>
              <a:t>Validate Cleansed </a:t>
            </a:r>
            <a:r>
              <a:rPr lang="en-GB" sz="1400" dirty="0" smtClean="0">
                <a:solidFill>
                  <a:srgbClr val="000000"/>
                </a:solidFill>
                <a:latin typeface="Arial" charset="0"/>
                <a:cs typeface="Arial" charset="0"/>
              </a:rPr>
              <a:t>Descriptions</a:t>
            </a:r>
          </a:p>
          <a:p>
            <a:pPr marL="177800" indent="-177800" eaLnBrk="0" fontAlgn="base" hangingPunct="0">
              <a:lnSpc>
                <a:spcPct val="80000"/>
              </a:lnSpc>
              <a:spcBef>
                <a:spcPct val="0"/>
              </a:spcBef>
              <a:spcAft>
                <a:spcPct val="0"/>
              </a:spcAft>
              <a:defRPr/>
            </a:pPr>
            <a:r>
              <a:rPr lang="en-GB" sz="1400" dirty="0" smtClean="0">
                <a:solidFill>
                  <a:srgbClr val="000000"/>
                </a:solidFill>
                <a:latin typeface="Arial" charset="0"/>
                <a:cs typeface="Arial" charset="0"/>
              </a:rPr>
              <a:t> </a:t>
            </a:r>
            <a:endParaRPr lang="en-GB" sz="1400" dirty="0">
              <a:solidFill>
                <a:srgbClr val="000000"/>
              </a:solidFill>
              <a:latin typeface="Arial" charset="0"/>
              <a:cs typeface="Arial" charset="0"/>
            </a:endParaRPr>
          </a:p>
          <a:p>
            <a:pPr marL="177800" indent="-177800" eaLnBrk="0" fontAlgn="base" hangingPunct="0">
              <a:lnSpc>
                <a:spcPct val="80000"/>
              </a:lnSpc>
              <a:spcBef>
                <a:spcPct val="0"/>
              </a:spcBef>
              <a:spcAft>
                <a:spcPct val="0"/>
              </a:spcAft>
              <a:buFont typeface="Arial" pitchFamily="34" charset="0"/>
              <a:buChar char="•"/>
              <a:defRPr/>
            </a:pPr>
            <a:r>
              <a:rPr lang="en-GB" sz="1400" dirty="0">
                <a:solidFill>
                  <a:srgbClr val="000000"/>
                </a:solidFill>
                <a:latin typeface="Arial" charset="0"/>
                <a:cs typeface="Arial" charset="0"/>
              </a:rPr>
              <a:t>Once data is </a:t>
            </a:r>
            <a:r>
              <a:rPr lang="en-GB" sz="1400" dirty="0" smtClean="0">
                <a:solidFill>
                  <a:srgbClr val="000000"/>
                </a:solidFill>
                <a:latin typeface="Arial" charset="0"/>
                <a:cs typeface="Arial" charset="0"/>
              </a:rPr>
              <a:t>cleansed </a:t>
            </a:r>
            <a:r>
              <a:rPr lang="en-GB" sz="1400" dirty="0">
                <a:solidFill>
                  <a:srgbClr val="000000"/>
                </a:solidFill>
                <a:latin typeface="Arial" charset="0"/>
                <a:cs typeface="Arial" charset="0"/>
              </a:rPr>
              <a:t>and the new descriptions are validated the data can be put forward into a formal </a:t>
            </a:r>
            <a:r>
              <a:rPr lang="en-GB" sz="1400" dirty="0" smtClean="0">
                <a:solidFill>
                  <a:srgbClr val="000000"/>
                </a:solidFill>
                <a:latin typeface="Arial" charset="0"/>
                <a:cs typeface="Arial" charset="0"/>
              </a:rPr>
              <a:t>RFx process</a:t>
            </a:r>
            <a:endParaRPr lang="en-GB" sz="1400" dirty="0">
              <a:solidFill>
                <a:srgbClr val="000000"/>
              </a:solidFill>
              <a:latin typeface="Arial" charset="0"/>
              <a:cs typeface="Arial" charset="0"/>
            </a:endParaRPr>
          </a:p>
          <a:p>
            <a:pPr marL="177800" indent="-177800" eaLnBrk="0" fontAlgn="base" hangingPunct="0">
              <a:lnSpc>
                <a:spcPct val="80000"/>
              </a:lnSpc>
              <a:spcBef>
                <a:spcPct val="0"/>
              </a:spcBef>
              <a:spcAft>
                <a:spcPct val="0"/>
              </a:spcAft>
              <a:defRPr/>
            </a:pPr>
            <a:r>
              <a:rPr lang="en-GB" sz="1400" dirty="0">
                <a:solidFill>
                  <a:srgbClr val="000000"/>
                </a:solidFill>
                <a:latin typeface="Arial" charset="0"/>
                <a:cs typeface="Arial" charset="0"/>
              </a:rPr>
              <a:t> </a:t>
            </a:r>
          </a:p>
          <a:p>
            <a:pPr eaLnBrk="0" fontAlgn="base" hangingPunct="0">
              <a:lnSpc>
                <a:spcPct val="80000"/>
              </a:lnSpc>
              <a:spcBef>
                <a:spcPct val="0"/>
              </a:spcBef>
              <a:spcAft>
                <a:spcPct val="0"/>
              </a:spcAft>
              <a:defRPr/>
            </a:pPr>
            <a:endParaRPr lang="en-GB" sz="1400" dirty="0">
              <a:solidFill>
                <a:srgbClr val="000000"/>
              </a:solidFill>
              <a:latin typeface="Arial" charset="0"/>
              <a:cs typeface="Arial" charset="0"/>
            </a:endParaRPr>
          </a:p>
        </p:txBody>
      </p:sp>
    </p:spTree>
    <p:extLst>
      <p:ext uri="{BB962C8B-B14F-4D97-AF65-F5344CB8AC3E}">
        <p14:creationId xmlns:p14="http://schemas.microsoft.com/office/powerpoint/2010/main" xmlns="" val="4063677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24476455"/>
              </p:ext>
            </p:extLst>
          </p:nvPr>
        </p:nvGraphicFramePr>
        <p:xfrm>
          <a:off x="1588" y="1588"/>
          <a:ext cx="1587" cy="1587"/>
        </p:xfrm>
        <a:graphic>
          <a:graphicData uri="http://schemas.openxmlformats.org/presentationml/2006/ole">
            <p:oleObj spid="_x0000_s103503"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35</a:t>
            </a:fld>
            <a:endParaRPr lang="en-US" dirty="0"/>
          </a:p>
        </p:txBody>
      </p:sp>
      <p:sp>
        <p:nvSpPr>
          <p:cNvPr id="4" name="Title 3"/>
          <p:cNvSpPr>
            <a:spLocks noGrp="1"/>
          </p:cNvSpPr>
          <p:nvPr>
            <p:ph type="title"/>
          </p:nvPr>
        </p:nvSpPr>
        <p:spPr/>
        <p:txBody>
          <a:bodyPr/>
          <a:lstStyle/>
          <a:p>
            <a:r>
              <a:rPr lang="en-GB" dirty="0"/>
              <a:t>How </a:t>
            </a:r>
            <a:r>
              <a:rPr lang="en-GB" dirty="0" smtClean="0"/>
              <a:t>Do You Fit Into the Process</a:t>
            </a:r>
            <a:r>
              <a:rPr lang="en-GB" dirty="0"/>
              <a:t>?</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Master Data Cleansing involves a number of different people from </a:t>
            </a:r>
            <a:r>
              <a:rPr lang="en-US" dirty="0" smtClean="0"/>
              <a:t>Procurement, including data analytics resources.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261997487"/>
              </p:ext>
            </p:extLst>
          </p:nvPr>
        </p:nvGraphicFramePr>
        <p:xfrm>
          <a:off x="302066" y="1828800"/>
          <a:ext cx="8537134" cy="2556865"/>
        </p:xfrm>
        <a:graphic>
          <a:graphicData uri="http://schemas.openxmlformats.org/drawingml/2006/table">
            <a:tbl>
              <a:tblPr/>
              <a:tblGrid>
                <a:gridCol w="1188720"/>
                <a:gridCol w="1191268"/>
                <a:gridCol w="1191268"/>
                <a:gridCol w="1191268"/>
                <a:gridCol w="1291671"/>
                <a:gridCol w="1291671"/>
                <a:gridCol w="1191268"/>
              </a:tblGrid>
              <a:tr h="70368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2075" indent="0" algn="l" fontAlgn="auto" hangingPunct="1">
                        <a:lnSpc>
                          <a:spcPct val="115000"/>
                        </a:lnSpc>
                        <a:spcAft>
                          <a:spcPts val="1000"/>
                        </a:spcAft>
                      </a:pPr>
                      <a:r>
                        <a:rPr lang="en-GB" sz="1200" b="1" dirty="0">
                          <a:solidFill>
                            <a:srgbClr val="FFFFFF"/>
                          </a:solidFill>
                          <a:latin typeface="Arial"/>
                          <a:ea typeface="Times New Roman"/>
                          <a:cs typeface="Times New Roman"/>
                        </a:rPr>
                        <a:t>Process Element</a:t>
                      </a:r>
                      <a:endParaRPr lang="en-GB" sz="1200" dirty="0">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b="1" dirty="0">
                          <a:solidFill>
                            <a:srgbClr val="FFFFFF"/>
                          </a:solidFill>
                          <a:latin typeface="Arial"/>
                          <a:ea typeface="Times New Roman"/>
                          <a:cs typeface="Times New Roman"/>
                        </a:rPr>
                        <a:t>Extract Data</a:t>
                      </a:r>
                      <a:endParaRPr lang="en-GB" sz="1200" dirty="0">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b="1" dirty="0">
                          <a:solidFill>
                            <a:srgbClr val="FFFFFF"/>
                          </a:solidFill>
                          <a:latin typeface="Arial"/>
                          <a:ea typeface="Times New Roman"/>
                          <a:cs typeface="Times New Roman"/>
                        </a:rPr>
                        <a:t>Prepare Data</a:t>
                      </a:r>
                      <a:endParaRPr lang="en-GB" sz="1200" dirty="0">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b="1" dirty="0">
                          <a:solidFill>
                            <a:srgbClr val="FFFFFF"/>
                          </a:solidFill>
                          <a:latin typeface="Arial"/>
                          <a:ea typeface="Times New Roman"/>
                          <a:cs typeface="Times New Roman"/>
                        </a:rPr>
                        <a:t>Define Market Basket</a:t>
                      </a:r>
                      <a:endParaRPr lang="en-GB" sz="1200" dirty="0">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b="1" dirty="0">
                          <a:solidFill>
                            <a:srgbClr val="FFFFFF"/>
                          </a:solidFill>
                          <a:latin typeface="Arial"/>
                          <a:ea typeface="Times New Roman"/>
                          <a:cs typeface="Times New Roman"/>
                        </a:rPr>
                        <a:t>Cleanse Descriptions</a:t>
                      </a:r>
                      <a:endParaRPr lang="en-GB" sz="1200" dirty="0">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b="1" dirty="0">
                          <a:solidFill>
                            <a:srgbClr val="FFFFFF"/>
                          </a:solidFill>
                          <a:latin typeface="Arial"/>
                          <a:ea typeface="Times New Roman"/>
                          <a:cs typeface="Times New Roman"/>
                        </a:rPr>
                        <a:t>Validate Cleansed Descriptions</a:t>
                      </a:r>
                      <a:endParaRPr lang="en-GB" sz="1200" dirty="0">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b="1" dirty="0">
                          <a:solidFill>
                            <a:srgbClr val="FFFFFF"/>
                          </a:solidFill>
                          <a:latin typeface="Arial"/>
                          <a:ea typeface="Times New Roman"/>
                          <a:cs typeface="Times New Roman"/>
                        </a:rPr>
                        <a:t>Sign off</a:t>
                      </a:r>
                      <a:endParaRPr lang="en-GB" sz="1200" dirty="0">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r h="56300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2075" indent="0" algn="l" defTabSz="914400" rtl="0" eaLnBrk="1" fontAlgn="auto" latinLnBrk="0" hangingPunct="1">
                        <a:lnSpc>
                          <a:spcPct val="115000"/>
                        </a:lnSpc>
                        <a:spcAft>
                          <a:spcPts val="1000"/>
                        </a:spcAft>
                      </a:pPr>
                      <a:r>
                        <a:rPr lang="en-GB" sz="1200" b="1" kern="1200" dirty="0">
                          <a:solidFill>
                            <a:schemeClr val="accent3"/>
                          </a:solidFill>
                          <a:latin typeface="Arial"/>
                          <a:ea typeface="Times New Roman"/>
                          <a:cs typeface="Times New Roman"/>
                        </a:rPr>
                        <a:t>Category Manager</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a:latin typeface="Arial"/>
                          <a:ea typeface="Times New Roman"/>
                          <a:cs typeface="Times New Roman"/>
                        </a:rPr>
                        <a:t>Consulted</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a:latin typeface="Arial"/>
                          <a:ea typeface="Times New Roman"/>
                          <a:cs typeface="Times New Roman"/>
                        </a:rPr>
                        <a:t>Consulted</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a:latin typeface="Arial"/>
                          <a:ea typeface="Times New Roman"/>
                          <a:cs typeface="Times New Roman"/>
                        </a:rPr>
                        <a:t>Accountable</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a:latin typeface="Arial"/>
                          <a:ea typeface="Times New Roman"/>
                          <a:cs typeface="Times New Roman"/>
                        </a:rPr>
                        <a:t>Consulted</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a:latin typeface="Arial"/>
                          <a:ea typeface="Times New Roman"/>
                          <a:cs typeface="Times New Roman"/>
                        </a:rPr>
                        <a:t>Accountable</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6C0A"/>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a:latin typeface="Arial"/>
                          <a:ea typeface="Times New Roman"/>
                          <a:cs typeface="Times New Roman"/>
                        </a:rPr>
                        <a:t>Accountable</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36C0A"/>
                    </a:solidFill>
                  </a:tcPr>
                </a:tc>
              </a:tr>
              <a:tr h="58640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2075" indent="0" algn="l" defTabSz="914400" rtl="0" eaLnBrk="1" fontAlgn="auto" latinLnBrk="0" hangingPunct="1">
                        <a:lnSpc>
                          <a:spcPct val="115000"/>
                        </a:lnSpc>
                        <a:spcAft>
                          <a:spcPts val="1000"/>
                        </a:spcAft>
                      </a:pPr>
                      <a:r>
                        <a:rPr lang="en-GB" sz="1200" b="1" kern="1200" dirty="0" smtClean="0">
                          <a:solidFill>
                            <a:schemeClr val="accent3"/>
                          </a:solidFill>
                          <a:latin typeface="Arial"/>
                          <a:ea typeface="Times New Roman"/>
                          <a:cs typeface="Times New Roman"/>
                        </a:rPr>
                        <a:t>Stakeholders</a:t>
                      </a:r>
                      <a:endParaRPr lang="en-GB" sz="1200" b="1" kern="1200" dirty="0">
                        <a:solidFill>
                          <a:schemeClr val="accent3"/>
                        </a:solidFill>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smtClean="0">
                          <a:latin typeface="Arial"/>
                          <a:ea typeface="Times New Roman"/>
                          <a:cs typeface="Times New Roman"/>
                        </a:rPr>
                        <a:t>Informed</a:t>
                      </a:r>
                      <a:endParaRPr lang="en-GB" sz="1200" dirty="0">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smtClean="0">
                          <a:latin typeface="Arial"/>
                          <a:ea typeface="Times New Roman"/>
                          <a:cs typeface="Times New Roman"/>
                        </a:rPr>
                        <a:t>Informed</a:t>
                      </a:r>
                      <a:endParaRPr lang="en-GB" sz="1200" dirty="0">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a:latin typeface="Arial"/>
                          <a:ea typeface="Times New Roman"/>
                          <a:cs typeface="Times New Roman"/>
                        </a:rPr>
                        <a:t>Consulted</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smtClean="0">
                          <a:latin typeface="Arial"/>
                          <a:ea typeface="Times New Roman"/>
                          <a:cs typeface="Times New Roman"/>
                        </a:rPr>
                        <a:t>Consulted</a:t>
                      </a:r>
                      <a:endParaRPr lang="en-GB" sz="1200" dirty="0">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smtClean="0">
                          <a:latin typeface="Arial"/>
                          <a:ea typeface="Times New Roman"/>
                          <a:cs typeface="Times New Roman"/>
                        </a:rPr>
                        <a:t>Responsible</a:t>
                      </a:r>
                      <a:endParaRPr lang="en-GB" sz="1200" dirty="0">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smtClean="0">
                          <a:latin typeface="Arial"/>
                          <a:ea typeface="Times New Roman"/>
                          <a:cs typeface="Times New Roman"/>
                        </a:rPr>
                        <a:t>Responsible</a:t>
                      </a:r>
                      <a:endParaRPr lang="en-GB" sz="1200" dirty="0">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70376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2075" indent="0" algn="l" defTabSz="914400" rtl="0" eaLnBrk="1" fontAlgn="auto" latinLnBrk="0" hangingPunct="1">
                        <a:lnSpc>
                          <a:spcPct val="115000"/>
                        </a:lnSpc>
                        <a:spcAft>
                          <a:spcPts val="1000"/>
                        </a:spcAft>
                      </a:pPr>
                      <a:r>
                        <a:rPr lang="en-GB" sz="1200" b="1" kern="1200" dirty="0" smtClean="0">
                          <a:solidFill>
                            <a:schemeClr val="accent3"/>
                          </a:solidFill>
                          <a:latin typeface="Arial"/>
                          <a:ea typeface="Times New Roman"/>
                          <a:cs typeface="Times New Roman"/>
                        </a:rPr>
                        <a:t>Sourcing Analyst</a:t>
                      </a:r>
                      <a:endParaRPr lang="en-GB" sz="1200" b="1" kern="1200" dirty="0">
                        <a:solidFill>
                          <a:schemeClr val="accent3"/>
                        </a:solidFill>
                        <a:latin typeface="Arial"/>
                        <a:ea typeface="Times New Roman"/>
                        <a:cs typeface="Times New Roman"/>
                      </a:endParaRP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a:latin typeface="Arial"/>
                          <a:ea typeface="Times New Roman"/>
                          <a:cs typeface="Times New Roman"/>
                        </a:rPr>
                        <a:t>Responsible</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a:latin typeface="Arial"/>
                          <a:ea typeface="Times New Roman"/>
                          <a:cs typeface="Times New Roman"/>
                        </a:rPr>
                        <a:t>Responsible</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kern="1200" dirty="0">
                          <a:solidFill>
                            <a:schemeClr val="tx1"/>
                          </a:solidFill>
                          <a:latin typeface="Arial"/>
                          <a:ea typeface="Times New Roman"/>
                          <a:cs typeface="Times New Roman"/>
                        </a:rPr>
                        <a:t>Responsible</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a:latin typeface="Arial"/>
                          <a:ea typeface="Times New Roman"/>
                          <a:cs typeface="Times New Roman"/>
                        </a:rPr>
                        <a:t>Responsible</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a:latin typeface="Arial"/>
                          <a:ea typeface="Times New Roman"/>
                          <a:cs typeface="Times New Roman"/>
                        </a:rPr>
                        <a:t>Informed</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91440" algn="l" fontAlgn="auto" hangingPunct="1">
                        <a:lnSpc>
                          <a:spcPct val="115000"/>
                        </a:lnSpc>
                        <a:spcAft>
                          <a:spcPts val="600"/>
                        </a:spcAft>
                      </a:pPr>
                      <a:r>
                        <a:rPr lang="en-GB" sz="1200" dirty="0">
                          <a:latin typeface="Arial"/>
                          <a:ea typeface="Times New Roman"/>
                          <a:cs typeface="Times New Roman"/>
                        </a:rPr>
                        <a:t>Informed</a:t>
                      </a:r>
                    </a:p>
                  </a:txBody>
                  <a:tcPr marL="56795" marR="56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tr>
            </a:tbl>
          </a:graphicData>
        </a:graphic>
      </p:graphicFrame>
      <p:sp>
        <p:nvSpPr>
          <p:cNvPr id="9" name="Rectangle 3"/>
          <p:cNvSpPr>
            <a:spLocks noChangeArrowheads="1"/>
          </p:cNvSpPr>
          <p:nvPr/>
        </p:nvSpPr>
        <p:spPr bwMode="auto">
          <a:xfrm>
            <a:off x="358774" y="5029200"/>
            <a:ext cx="8328025" cy="1126462"/>
          </a:xfrm>
          <a:prstGeom prst="rect">
            <a:avLst/>
          </a:prstGeom>
          <a:noFill/>
          <a:ln w="9525">
            <a:noFill/>
            <a:miter lim="800000"/>
            <a:headEnd/>
            <a:tailEnd/>
          </a:ln>
        </p:spPr>
        <p:txBody>
          <a:bodyPr wrap="square" anchor="ctr">
            <a:spAutoFit/>
          </a:bodyPr>
          <a:lstStyle/>
          <a:p>
            <a:pPr marL="179388" indent="-179388" eaLnBrk="0" fontAlgn="base" hangingPunct="0">
              <a:lnSpc>
                <a:spcPct val="80000"/>
              </a:lnSpc>
              <a:spcBef>
                <a:spcPct val="0"/>
              </a:spcBef>
              <a:spcAft>
                <a:spcPct val="0"/>
              </a:spcAft>
              <a:buFontTx/>
              <a:buChar char="•"/>
            </a:pPr>
            <a:r>
              <a:rPr lang="en-GB" sz="1400" b="1" dirty="0">
                <a:solidFill>
                  <a:srgbClr val="000000"/>
                </a:solidFill>
                <a:latin typeface="Arial" charset="0"/>
                <a:cs typeface="Times New Roman" pitchFamily="18" charset="0"/>
              </a:rPr>
              <a:t>Responsible: </a:t>
            </a:r>
            <a:r>
              <a:rPr lang="en-GB" sz="1400" dirty="0">
                <a:solidFill>
                  <a:srgbClr val="000000"/>
                </a:solidFill>
                <a:latin typeface="Arial" charset="0"/>
                <a:cs typeface="Times New Roman" pitchFamily="18" charset="0"/>
              </a:rPr>
              <a:t>Those who undertake the work to achieve the task</a:t>
            </a:r>
          </a:p>
          <a:p>
            <a:pPr marL="179388" indent="-179388" eaLnBrk="0" fontAlgn="base" hangingPunct="0">
              <a:lnSpc>
                <a:spcPct val="80000"/>
              </a:lnSpc>
              <a:spcBef>
                <a:spcPct val="0"/>
              </a:spcBef>
              <a:spcAft>
                <a:spcPct val="0"/>
              </a:spcAft>
              <a:buFontTx/>
              <a:buChar char="•"/>
            </a:pPr>
            <a:r>
              <a:rPr lang="en-GB" sz="1400" b="1" dirty="0">
                <a:solidFill>
                  <a:srgbClr val="000000"/>
                </a:solidFill>
                <a:latin typeface="Arial" charset="0"/>
                <a:cs typeface="Times New Roman" pitchFamily="18" charset="0"/>
              </a:rPr>
              <a:t>Accountable: </a:t>
            </a:r>
            <a:r>
              <a:rPr lang="en-GB" sz="1400" dirty="0">
                <a:solidFill>
                  <a:srgbClr val="000000"/>
                </a:solidFill>
                <a:latin typeface="Arial" charset="0"/>
                <a:cs typeface="Times New Roman" pitchFamily="18" charset="0"/>
              </a:rPr>
              <a:t>Those who are ultimately accountable for the correct and thorough completion of the deliverable or task, and the one to whom Responsible is accountable</a:t>
            </a:r>
          </a:p>
          <a:p>
            <a:pPr marL="179388" indent="-179388" eaLnBrk="0" fontAlgn="base" hangingPunct="0">
              <a:lnSpc>
                <a:spcPct val="80000"/>
              </a:lnSpc>
              <a:spcBef>
                <a:spcPct val="0"/>
              </a:spcBef>
              <a:spcAft>
                <a:spcPct val="0"/>
              </a:spcAft>
              <a:buFontTx/>
              <a:buChar char="•"/>
            </a:pPr>
            <a:r>
              <a:rPr lang="en-GB" sz="1400" b="1" dirty="0">
                <a:solidFill>
                  <a:srgbClr val="000000"/>
                </a:solidFill>
                <a:latin typeface="Arial" charset="0"/>
                <a:cs typeface="Times New Roman" pitchFamily="18" charset="0"/>
              </a:rPr>
              <a:t>Consulted: </a:t>
            </a:r>
            <a:r>
              <a:rPr lang="en-GB" sz="1400" dirty="0">
                <a:solidFill>
                  <a:srgbClr val="000000"/>
                </a:solidFill>
                <a:latin typeface="Arial" charset="0"/>
                <a:cs typeface="Times New Roman" pitchFamily="18" charset="0"/>
              </a:rPr>
              <a:t>Those whose opinions are sought; and with whom there is two-way communication</a:t>
            </a:r>
          </a:p>
          <a:p>
            <a:pPr marL="179388" indent="-179388" eaLnBrk="0" fontAlgn="base" hangingPunct="0">
              <a:lnSpc>
                <a:spcPct val="80000"/>
              </a:lnSpc>
              <a:spcBef>
                <a:spcPct val="0"/>
              </a:spcBef>
              <a:spcAft>
                <a:spcPct val="0"/>
              </a:spcAft>
              <a:buFontTx/>
              <a:buChar char="•"/>
            </a:pPr>
            <a:r>
              <a:rPr lang="en-GB" sz="1400" b="1" dirty="0">
                <a:solidFill>
                  <a:srgbClr val="000000"/>
                </a:solidFill>
                <a:latin typeface="Arial" charset="0"/>
                <a:cs typeface="Times New Roman" pitchFamily="18" charset="0"/>
              </a:rPr>
              <a:t>Informed: </a:t>
            </a:r>
            <a:r>
              <a:rPr lang="en-GB" sz="1400" dirty="0">
                <a:solidFill>
                  <a:srgbClr val="000000"/>
                </a:solidFill>
                <a:latin typeface="Arial" charset="0"/>
                <a:cs typeface="Times New Roman" pitchFamily="18" charset="0"/>
              </a:rPr>
              <a:t>Those who are kept up-to-date on progress, often only on completion of the task or deliverable; and with whom there is just one-way communication</a:t>
            </a:r>
            <a:endParaRPr lang="en-GB" sz="1400" dirty="0">
              <a:solidFill>
                <a:srgbClr val="000000"/>
              </a:solidFill>
              <a:latin typeface="Arial" charset="0"/>
            </a:endParaRPr>
          </a:p>
        </p:txBody>
      </p:sp>
    </p:spTree>
    <p:extLst>
      <p:ext uri="{BB962C8B-B14F-4D97-AF65-F5344CB8AC3E}">
        <p14:creationId xmlns:p14="http://schemas.microsoft.com/office/powerpoint/2010/main" xmlns="" val="1438061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24476455"/>
              </p:ext>
            </p:extLst>
          </p:nvPr>
        </p:nvGraphicFramePr>
        <p:xfrm>
          <a:off x="1588" y="1588"/>
          <a:ext cx="1587" cy="1587"/>
        </p:xfrm>
        <a:graphic>
          <a:graphicData uri="http://schemas.openxmlformats.org/presentationml/2006/ole">
            <p:oleObj spid="_x0000_s104523"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36</a:t>
            </a:fld>
            <a:endParaRPr lang="en-US" dirty="0"/>
          </a:p>
        </p:txBody>
      </p:sp>
      <p:sp>
        <p:nvSpPr>
          <p:cNvPr id="4" name="Title 3"/>
          <p:cNvSpPr>
            <a:spLocks noGrp="1"/>
          </p:cNvSpPr>
          <p:nvPr>
            <p:ph type="title"/>
          </p:nvPr>
        </p:nvSpPr>
        <p:spPr/>
        <p:txBody>
          <a:bodyPr/>
          <a:lstStyle/>
          <a:p>
            <a:r>
              <a:rPr lang="en-GB" dirty="0"/>
              <a:t>Data Extraction</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Data extraction is the first step in the process to creating a market basket and provides a base for all further </a:t>
            </a:r>
            <a:r>
              <a:rPr lang="en-US" dirty="0" smtClean="0"/>
              <a:t>calculations.</a:t>
            </a:r>
            <a:endParaRPr lang="en-US" dirty="0"/>
          </a:p>
        </p:txBody>
      </p:sp>
      <p:sp>
        <p:nvSpPr>
          <p:cNvPr id="7" name="Content Placeholder 2"/>
          <p:cNvSpPr txBox="1">
            <a:spLocks/>
          </p:cNvSpPr>
          <p:nvPr/>
        </p:nvSpPr>
        <p:spPr>
          <a:xfrm>
            <a:off x="514350" y="1981200"/>
            <a:ext cx="7810500" cy="3914775"/>
          </a:xfrm>
          <a:prstGeom prst="rect">
            <a:avLst/>
          </a:prstGeom>
        </p:spPr>
        <p:txBody>
          <a:bodyPr vert="horz" lIns="91440" tIns="45720" rIns="91440" bIns="45720" rtlCol="0">
            <a:noAutofit/>
          </a:bodyPr>
          <a:lstStyle>
            <a:lvl1pPr marL="176213" indent="-176213"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1800">
                <a:solidFill>
                  <a:schemeClr val="tx1"/>
                </a:solidFill>
                <a:latin typeface="+mn-lt"/>
              </a:defRPr>
            </a:lvl2pPr>
            <a:lvl3pPr marL="858838" indent="-168275" algn="l" rtl="0" eaLnBrk="1" fontAlgn="base" hangingPunct="1">
              <a:spcBef>
                <a:spcPct val="20000"/>
              </a:spcBef>
              <a:spcAft>
                <a:spcPct val="0"/>
              </a:spcAft>
              <a:buClr>
                <a:schemeClr val="tx1"/>
              </a:buClr>
              <a:buChar char="•"/>
              <a:defRPr sz="1600">
                <a:solidFill>
                  <a:schemeClr val="tx1"/>
                </a:solidFill>
                <a:latin typeface="+mn-lt"/>
              </a:defRPr>
            </a:lvl3pPr>
            <a:lvl4pPr marL="1200150" indent="-227013" algn="l" rtl="0" eaLnBrk="1" fontAlgn="base" hangingPunct="1">
              <a:spcBef>
                <a:spcPct val="20000"/>
              </a:spcBef>
              <a:spcAft>
                <a:spcPct val="0"/>
              </a:spcAft>
              <a:buClr>
                <a:schemeClr val="tx1"/>
              </a:buClr>
              <a:buChar char="–"/>
              <a:defRPr sz="1400">
                <a:solidFill>
                  <a:schemeClr val="tx1"/>
                </a:solidFill>
                <a:latin typeface="+mn-lt"/>
              </a:defRPr>
            </a:lvl4pPr>
            <a:lvl5pPr marL="1481138" indent="-166688" algn="l" rtl="0" eaLnBrk="1" fontAlgn="base" hangingPunct="1">
              <a:spcBef>
                <a:spcPct val="20000"/>
              </a:spcBef>
              <a:spcAft>
                <a:spcPct val="0"/>
              </a:spcAft>
              <a:buClr>
                <a:schemeClr val="tx1"/>
              </a:buClr>
              <a:buChar char="•"/>
              <a:defRPr sz="1400">
                <a:solidFill>
                  <a:schemeClr val="tx1"/>
                </a:solidFill>
                <a:latin typeface="+mn-lt"/>
              </a:defRPr>
            </a:lvl5pPr>
            <a:lvl6pPr marL="1938338" indent="-166688" algn="l" rtl="0" eaLnBrk="1" fontAlgn="base" hangingPunct="1">
              <a:spcBef>
                <a:spcPct val="20000"/>
              </a:spcBef>
              <a:spcAft>
                <a:spcPct val="0"/>
              </a:spcAft>
              <a:buClr>
                <a:schemeClr val="tx1"/>
              </a:buClr>
              <a:buChar char="•"/>
              <a:defRPr sz="2000">
                <a:solidFill>
                  <a:schemeClr val="tx1"/>
                </a:solidFill>
                <a:latin typeface="+mn-lt"/>
              </a:defRPr>
            </a:lvl6pPr>
            <a:lvl7pPr marL="2395538" indent="-166688" algn="l" rtl="0" eaLnBrk="1" fontAlgn="base" hangingPunct="1">
              <a:spcBef>
                <a:spcPct val="20000"/>
              </a:spcBef>
              <a:spcAft>
                <a:spcPct val="0"/>
              </a:spcAft>
              <a:buClr>
                <a:schemeClr val="tx1"/>
              </a:buClr>
              <a:buChar char="•"/>
              <a:defRPr sz="2000">
                <a:solidFill>
                  <a:schemeClr val="tx1"/>
                </a:solidFill>
                <a:latin typeface="+mn-lt"/>
              </a:defRPr>
            </a:lvl7pPr>
            <a:lvl8pPr marL="2852738" indent="-166688" algn="l" rtl="0" eaLnBrk="1" fontAlgn="base" hangingPunct="1">
              <a:spcBef>
                <a:spcPct val="20000"/>
              </a:spcBef>
              <a:spcAft>
                <a:spcPct val="0"/>
              </a:spcAft>
              <a:buClr>
                <a:schemeClr val="tx1"/>
              </a:buClr>
              <a:buChar char="•"/>
              <a:defRPr sz="2000">
                <a:solidFill>
                  <a:schemeClr val="tx1"/>
                </a:solidFill>
                <a:latin typeface="+mn-lt"/>
              </a:defRPr>
            </a:lvl8pPr>
            <a:lvl9pPr marL="3309938" indent="-166688" algn="l" rtl="0" eaLnBrk="1" fontAlgn="base" hangingPunct="1">
              <a:spcBef>
                <a:spcPct val="20000"/>
              </a:spcBef>
              <a:spcAft>
                <a:spcPct val="0"/>
              </a:spcAft>
              <a:buClr>
                <a:schemeClr val="tx1"/>
              </a:buClr>
              <a:buChar char="•"/>
              <a:defRPr sz="2000">
                <a:solidFill>
                  <a:schemeClr val="tx1"/>
                </a:solidFill>
                <a:latin typeface="+mn-lt"/>
              </a:defRPr>
            </a:lvl9pPr>
          </a:lstStyle>
          <a:p>
            <a:pPr marL="176213" marR="0" lvl="0" indent="-17621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600" b="0" i="0" u="none" strike="noStrike" kern="0" cap="none" spc="0" normalizeH="0" baseline="0" noProof="0" dirty="0" smtClean="0">
                <a:ln>
                  <a:noFill/>
                </a:ln>
                <a:solidFill>
                  <a:srgbClr val="000000"/>
                </a:solidFill>
                <a:effectLst/>
                <a:uLnTx/>
                <a:uFillTx/>
                <a:latin typeface="Arial"/>
              </a:rPr>
              <a:t>The basic data used for the cleansing exercise are the business intelligence reports which draw on the data in the purchasing systems. Vendor reports can also be used for this exercise. The following list highlights the key fields required for cleansing, depending on the category:</a:t>
            </a:r>
          </a:p>
          <a:p>
            <a:pPr marL="176213" marR="0" lvl="0" indent="-176213" algn="l" defTabSz="914400" rtl="0" eaLnBrk="1" fontAlgn="base" latinLnBrk="0" hangingPunct="1">
              <a:lnSpc>
                <a:spcPct val="100000"/>
              </a:lnSpc>
              <a:spcBef>
                <a:spcPct val="20000"/>
              </a:spcBef>
              <a:spcAft>
                <a:spcPct val="0"/>
              </a:spcAft>
              <a:buClr>
                <a:srgbClr val="000000"/>
              </a:buClr>
              <a:buSzTx/>
              <a:buFontTx/>
              <a:buNone/>
              <a:tabLst/>
              <a:defRPr/>
            </a:pPr>
            <a:endParaRPr kumimoji="0" lang="en-GB" sz="1600" b="0" i="0" u="none" strike="noStrike" kern="0" cap="none" spc="0" normalizeH="0" baseline="0" noProof="0" dirty="0" smtClean="0">
              <a:ln>
                <a:noFill/>
              </a:ln>
              <a:solidFill>
                <a:srgbClr val="000000"/>
              </a:solidFill>
              <a:effectLst/>
              <a:uLnTx/>
              <a:uFillTx/>
              <a:latin typeface="Arial"/>
            </a:endParaRPr>
          </a:p>
          <a:p>
            <a:pPr marL="901700" marR="0" lvl="0" indent="-18256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600" b="1" i="0" u="none" strike="noStrike" kern="0" cap="none" spc="0" normalizeH="0" baseline="0" noProof="0" dirty="0" smtClean="0">
                <a:ln>
                  <a:noFill/>
                </a:ln>
                <a:solidFill>
                  <a:srgbClr val="000000"/>
                </a:solidFill>
                <a:effectLst/>
                <a:uLnTx/>
                <a:uFillTx/>
                <a:latin typeface="Arial"/>
              </a:rPr>
              <a:t>Material #</a:t>
            </a:r>
            <a:endParaRPr kumimoji="0" lang="en-GB" sz="1600" b="0" i="0" u="none" strike="noStrike" kern="0" cap="none" spc="0" normalizeH="0" baseline="0" noProof="0" dirty="0" smtClean="0">
              <a:ln>
                <a:noFill/>
              </a:ln>
              <a:solidFill>
                <a:srgbClr val="000000"/>
              </a:solidFill>
              <a:effectLst/>
              <a:uLnTx/>
              <a:uFillTx/>
              <a:latin typeface="Arial"/>
            </a:endParaRPr>
          </a:p>
          <a:p>
            <a:pPr marL="901700" marR="0" lvl="0" indent="-18256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600" b="1" i="0" u="none" strike="noStrike" kern="0" cap="none" spc="0" normalizeH="0" baseline="0" noProof="0" dirty="0" smtClean="0">
                <a:ln>
                  <a:noFill/>
                </a:ln>
                <a:solidFill>
                  <a:srgbClr val="000000"/>
                </a:solidFill>
                <a:effectLst/>
                <a:uLnTx/>
                <a:uFillTx/>
                <a:latin typeface="Arial"/>
              </a:rPr>
              <a:t>Material Short Description</a:t>
            </a:r>
            <a:endParaRPr kumimoji="0" lang="en-GB" sz="1600" b="0" i="0" u="none" strike="noStrike" kern="0" cap="none" spc="0" normalizeH="0" baseline="0" noProof="0" dirty="0" smtClean="0">
              <a:ln>
                <a:noFill/>
              </a:ln>
              <a:solidFill>
                <a:srgbClr val="000000"/>
              </a:solidFill>
              <a:effectLst/>
              <a:uLnTx/>
              <a:uFillTx/>
              <a:latin typeface="Arial"/>
            </a:endParaRPr>
          </a:p>
          <a:p>
            <a:pPr marL="901700" marR="0" lvl="0" indent="-18256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600" b="1" i="0" u="none" strike="noStrike" kern="0" cap="none" spc="0" normalizeH="0" baseline="0" noProof="0" dirty="0" smtClean="0">
                <a:ln>
                  <a:noFill/>
                </a:ln>
                <a:solidFill>
                  <a:srgbClr val="000000"/>
                </a:solidFill>
                <a:effectLst/>
                <a:uLnTx/>
                <a:uFillTx/>
                <a:latin typeface="Arial"/>
              </a:rPr>
              <a:t>Material Long Description</a:t>
            </a:r>
            <a:endParaRPr kumimoji="0" lang="en-GB" sz="1600" b="0" i="0" u="none" strike="noStrike" kern="0" cap="none" spc="0" normalizeH="0" baseline="0" noProof="0" dirty="0" smtClean="0">
              <a:ln>
                <a:noFill/>
              </a:ln>
              <a:solidFill>
                <a:srgbClr val="000000"/>
              </a:solidFill>
              <a:effectLst/>
              <a:uLnTx/>
              <a:uFillTx/>
              <a:latin typeface="Arial"/>
            </a:endParaRPr>
          </a:p>
          <a:p>
            <a:pPr marL="901700" marR="0" lvl="0" indent="-18256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600" b="1" i="0" u="none" strike="noStrike" kern="0" cap="none" spc="0" normalizeH="0" baseline="0" noProof="0" dirty="0" smtClean="0">
                <a:ln>
                  <a:noFill/>
                </a:ln>
                <a:solidFill>
                  <a:srgbClr val="000000"/>
                </a:solidFill>
                <a:effectLst/>
                <a:uLnTx/>
                <a:uFillTx/>
                <a:latin typeface="Arial"/>
              </a:rPr>
              <a:t>Site</a:t>
            </a:r>
            <a:endParaRPr kumimoji="0" lang="en-GB" sz="1600" b="0" i="0" u="none" strike="noStrike" kern="0" cap="none" spc="0" normalizeH="0" baseline="0" noProof="0" dirty="0" smtClean="0">
              <a:ln>
                <a:noFill/>
              </a:ln>
              <a:solidFill>
                <a:srgbClr val="000000"/>
              </a:solidFill>
              <a:effectLst/>
              <a:uLnTx/>
              <a:uFillTx/>
              <a:latin typeface="Arial"/>
            </a:endParaRPr>
          </a:p>
          <a:p>
            <a:pPr marL="901700" marR="0" lvl="0" indent="-18256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600" b="1" i="0" u="none" strike="noStrike" kern="0" cap="none" spc="0" normalizeH="0" baseline="0" noProof="0" dirty="0" smtClean="0">
                <a:ln>
                  <a:noFill/>
                </a:ln>
                <a:solidFill>
                  <a:srgbClr val="000000"/>
                </a:solidFill>
                <a:effectLst/>
                <a:uLnTx/>
                <a:uFillTx/>
                <a:latin typeface="Arial"/>
              </a:rPr>
              <a:t>Material Group</a:t>
            </a:r>
            <a:endParaRPr kumimoji="0" lang="en-GB" sz="1600" b="0" i="0" u="none" strike="noStrike" kern="0" cap="none" spc="0" normalizeH="0" baseline="0" noProof="0" dirty="0" smtClean="0">
              <a:ln>
                <a:noFill/>
              </a:ln>
              <a:solidFill>
                <a:srgbClr val="000000"/>
              </a:solidFill>
              <a:effectLst/>
              <a:uLnTx/>
              <a:uFillTx/>
              <a:latin typeface="Arial"/>
            </a:endParaRPr>
          </a:p>
          <a:p>
            <a:pPr marL="901700" marR="0" lvl="0" indent="-18256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600" b="1" i="0" u="none" strike="noStrike" kern="0" cap="none" spc="0" normalizeH="0" baseline="0" noProof="0" dirty="0" smtClean="0">
                <a:ln>
                  <a:noFill/>
                </a:ln>
                <a:solidFill>
                  <a:srgbClr val="000000"/>
                </a:solidFill>
                <a:effectLst/>
                <a:uLnTx/>
                <a:uFillTx/>
                <a:latin typeface="Arial"/>
              </a:rPr>
              <a:t>Last Price Paid</a:t>
            </a:r>
            <a:endParaRPr kumimoji="0" lang="en-GB" sz="1600" b="0" i="0" u="none" strike="noStrike" kern="0" cap="none" spc="0" normalizeH="0" baseline="0" noProof="0" dirty="0" smtClean="0">
              <a:ln>
                <a:noFill/>
              </a:ln>
              <a:solidFill>
                <a:srgbClr val="000000"/>
              </a:solidFill>
              <a:effectLst/>
              <a:uLnTx/>
              <a:uFillTx/>
              <a:latin typeface="Arial"/>
            </a:endParaRPr>
          </a:p>
          <a:p>
            <a:pPr marL="901700" marR="0" lvl="0" indent="-18256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600" b="1" i="0" u="none" strike="noStrike" kern="0" cap="none" spc="0" normalizeH="0" baseline="0" noProof="0" dirty="0" smtClean="0">
                <a:ln>
                  <a:noFill/>
                </a:ln>
                <a:solidFill>
                  <a:srgbClr val="000000"/>
                </a:solidFill>
                <a:effectLst/>
                <a:uLnTx/>
                <a:uFillTx/>
                <a:latin typeface="Arial"/>
              </a:rPr>
              <a:t>Contract #</a:t>
            </a:r>
            <a:endParaRPr kumimoji="0" lang="en-GB" sz="1600" b="0" i="0" u="none" strike="noStrike" kern="0" cap="none" spc="0" normalizeH="0" baseline="0" noProof="0" dirty="0" smtClean="0">
              <a:ln>
                <a:noFill/>
              </a:ln>
              <a:solidFill>
                <a:srgbClr val="000000"/>
              </a:solidFill>
              <a:effectLst/>
              <a:uLnTx/>
              <a:uFillTx/>
              <a:latin typeface="Arial"/>
            </a:endParaRPr>
          </a:p>
          <a:p>
            <a:pPr marL="901700" marR="0" lvl="0" indent="-18256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600" b="1" i="0" u="none" strike="noStrike" kern="0" cap="none" spc="0" normalizeH="0" baseline="0" noProof="0" dirty="0" smtClean="0">
                <a:ln>
                  <a:noFill/>
                </a:ln>
                <a:solidFill>
                  <a:srgbClr val="000000"/>
                </a:solidFill>
                <a:effectLst/>
                <a:uLnTx/>
                <a:uFillTx/>
                <a:latin typeface="Arial"/>
              </a:rPr>
              <a:t>Purchase Order Volume</a:t>
            </a:r>
            <a:endParaRPr kumimoji="0" lang="en-GB" sz="1600" b="0" i="0" u="none" strike="noStrike" kern="0" cap="none" spc="0" normalizeH="0" baseline="0" noProof="0" dirty="0" smtClean="0">
              <a:ln>
                <a:noFill/>
              </a:ln>
              <a:solidFill>
                <a:srgbClr val="000000"/>
              </a:solidFill>
              <a:effectLst/>
              <a:uLnTx/>
              <a:uFillTx/>
              <a:latin typeface="Arial"/>
            </a:endParaRPr>
          </a:p>
          <a:p>
            <a:pPr marL="901700" marR="0" lvl="0" indent="-182563" algn="l" defTabSz="914400" rtl="0" eaLnBrk="1" fontAlgn="base" latinLnBrk="0" hangingPunct="1">
              <a:lnSpc>
                <a:spcPct val="100000"/>
              </a:lnSpc>
              <a:spcBef>
                <a:spcPct val="20000"/>
              </a:spcBef>
              <a:spcAft>
                <a:spcPct val="0"/>
              </a:spcAft>
              <a:buClr>
                <a:srgbClr val="000000"/>
              </a:buClr>
              <a:buSzTx/>
              <a:buFontTx/>
              <a:buChar char="•"/>
              <a:tabLst/>
              <a:defRPr/>
            </a:pPr>
            <a:r>
              <a:rPr kumimoji="0" lang="en-GB" sz="1600" b="1" i="0" u="none" strike="noStrike" kern="0" cap="none" spc="0" normalizeH="0" baseline="0" noProof="0" dirty="0" smtClean="0">
                <a:ln>
                  <a:noFill/>
                </a:ln>
                <a:solidFill>
                  <a:srgbClr val="000000"/>
                </a:solidFill>
                <a:effectLst/>
                <a:uLnTx/>
                <a:uFillTx/>
                <a:latin typeface="Arial"/>
              </a:rPr>
              <a:t>Stores Consumption</a:t>
            </a:r>
            <a:endParaRPr kumimoji="0" lang="en-GB" sz="1600" b="0" i="0" u="none" strike="noStrike" kern="0" cap="none" spc="0" normalizeH="0" baseline="0" noProof="0" dirty="0" smtClean="0">
              <a:ln>
                <a:noFill/>
              </a:ln>
              <a:solidFill>
                <a:srgbClr val="000000"/>
              </a:solidFill>
              <a:effectLst/>
              <a:uLnTx/>
              <a:uFillTx/>
              <a:latin typeface="Arial"/>
            </a:endParaRPr>
          </a:p>
          <a:p>
            <a:pPr marL="176213" marR="0" lvl="0" indent="-176213" algn="l" defTabSz="914400" rtl="0" eaLnBrk="1" fontAlgn="base" latinLnBrk="0" hangingPunct="1">
              <a:lnSpc>
                <a:spcPct val="100000"/>
              </a:lnSpc>
              <a:spcBef>
                <a:spcPct val="20000"/>
              </a:spcBef>
              <a:spcAft>
                <a:spcPct val="0"/>
              </a:spcAft>
              <a:buClr>
                <a:srgbClr val="000000"/>
              </a:buClr>
              <a:buSzTx/>
              <a:buFontTx/>
              <a:buChar char="•"/>
              <a:tabLst/>
              <a:defRPr/>
            </a:pPr>
            <a:endParaRPr kumimoji="0" lang="en-GB" sz="16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xmlns="" val="1438061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24476455"/>
              </p:ext>
            </p:extLst>
          </p:nvPr>
        </p:nvGraphicFramePr>
        <p:xfrm>
          <a:off x="1588" y="1588"/>
          <a:ext cx="1587" cy="1587"/>
        </p:xfrm>
        <a:graphic>
          <a:graphicData uri="http://schemas.openxmlformats.org/presentationml/2006/ole">
            <p:oleObj spid="_x0000_s105548"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37</a:t>
            </a:fld>
            <a:endParaRPr lang="en-US" dirty="0"/>
          </a:p>
        </p:txBody>
      </p:sp>
      <p:sp>
        <p:nvSpPr>
          <p:cNvPr id="4" name="Title 3"/>
          <p:cNvSpPr>
            <a:spLocks noGrp="1"/>
          </p:cNvSpPr>
          <p:nvPr>
            <p:ph type="title"/>
          </p:nvPr>
        </p:nvSpPr>
        <p:spPr/>
        <p:txBody>
          <a:bodyPr/>
          <a:lstStyle/>
          <a:p>
            <a:r>
              <a:rPr lang="en-GB" dirty="0"/>
              <a:t>What is a </a:t>
            </a:r>
            <a:r>
              <a:rPr lang="en-GB" dirty="0" smtClean="0"/>
              <a:t>Market Basket?</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market basket approach is used to evaluate the pricing differences between a group of suppliers, based on a representative sample of items </a:t>
            </a:r>
            <a:r>
              <a:rPr lang="en-US" dirty="0" smtClean="0"/>
              <a:t>that are purchased.</a:t>
            </a:r>
            <a:endParaRPr lang="en-US" dirty="0"/>
          </a:p>
          <a:p>
            <a:endParaRPr lang="en-US" dirty="0"/>
          </a:p>
        </p:txBody>
      </p:sp>
      <p:sp>
        <p:nvSpPr>
          <p:cNvPr id="7" name="TextBox 6"/>
          <p:cNvSpPr txBox="1"/>
          <p:nvPr/>
        </p:nvSpPr>
        <p:spPr>
          <a:xfrm>
            <a:off x="334962" y="2403566"/>
            <a:ext cx="8351838" cy="3243965"/>
          </a:xfrm>
          <a:prstGeom prst="rect">
            <a:avLst/>
          </a:prstGeom>
          <a:noFill/>
        </p:spPr>
        <p:txBody>
          <a:bodyPr>
            <a:spAutoFit/>
          </a:bodyPr>
          <a:lstStyle/>
          <a:p>
            <a:pPr eaLnBrk="0" fontAlgn="base" hangingPunct="0">
              <a:lnSpc>
                <a:spcPct val="80000"/>
              </a:lnSpc>
              <a:spcBef>
                <a:spcPct val="0"/>
              </a:spcBef>
              <a:spcAft>
                <a:spcPct val="0"/>
              </a:spcAft>
              <a:defRPr/>
            </a:pPr>
            <a:r>
              <a:rPr lang="en-GB" sz="1600" dirty="0">
                <a:solidFill>
                  <a:srgbClr val="000000"/>
                </a:solidFill>
                <a:latin typeface="Arial" charset="0"/>
                <a:cs typeface="Arial" charset="0"/>
              </a:rPr>
              <a:t>This approach allows you to determine which supplier(s) have the best pricing in the market, and shortlist </a:t>
            </a:r>
            <a:r>
              <a:rPr lang="en-GB" sz="1600" dirty="0" smtClean="0">
                <a:solidFill>
                  <a:srgbClr val="000000"/>
                </a:solidFill>
                <a:latin typeface="Arial" charset="0"/>
                <a:cs typeface="Arial" charset="0"/>
              </a:rPr>
              <a:t>(where applicable) a </a:t>
            </a:r>
            <a:r>
              <a:rPr lang="en-GB" sz="1600" dirty="0">
                <a:solidFill>
                  <a:srgbClr val="000000"/>
                </a:solidFill>
                <a:latin typeface="Arial" charset="0"/>
                <a:cs typeface="Arial" charset="0"/>
              </a:rPr>
              <a:t>group of suppliers to assess based on additional services</a:t>
            </a:r>
          </a:p>
          <a:p>
            <a:pPr marL="179388" indent="-179388" eaLnBrk="0" fontAlgn="base" hangingPunct="0">
              <a:lnSpc>
                <a:spcPct val="80000"/>
              </a:lnSpc>
              <a:spcBef>
                <a:spcPct val="0"/>
              </a:spcBef>
              <a:spcAft>
                <a:spcPct val="0"/>
              </a:spcAft>
              <a:defRPr/>
            </a:pPr>
            <a:r>
              <a:rPr lang="en-GB" sz="1600" dirty="0">
                <a:solidFill>
                  <a:srgbClr val="000000"/>
                </a:solidFill>
                <a:latin typeface="Arial" charset="0"/>
                <a:cs typeface="Arial" charset="0"/>
              </a:rPr>
              <a:t> </a:t>
            </a:r>
          </a:p>
          <a:p>
            <a:pPr marL="342900" indent="-342900" eaLnBrk="0" fontAlgn="base" hangingPunct="0">
              <a:lnSpc>
                <a:spcPct val="80000"/>
              </a:lnSpc>
              <a:spcBef>
                <a:spcPct val="0"/>
              </a:spcBef>
              <a:spcAft>
                <a:spcPct val="0"/>
              </a:spcAft>
              <a:buFont typeface="+mj-lt"/>
              <a:buAutoNum type="arabicPeriod"/>
              <a:defRPr/>
            </a:pPr>
            <a:r>
              <a:rPr lang="en-GB" sz="1600" dirty="0">
                <a:solidFill>
                  <a:srgbClr val="000000"/>
                </a:solidFill>
                <a:latin typeface="Arial" charset="0"/>
                <a:cs typeface="Arial" charset="0"/>
              </a:rPr>
              <a:t>The </a:t>
            </a:r>
            <a:r>
              <a:rPr lang="en-GB" sz="1600" dirty="0" smtClean="0">
                <a:solidFill>
                  <a:srgbClr val="000000"/>
                </a:solidFill>
                <a:latin typeface="Arial" charset="0"/>
                <a:cs typeface="Arial" charset="0"/>
              </a:rPr>
              <a:t>creation of market baskets takes </a:t>
            </a:r>
            <a:r>
              <a:rPr lang="en-GB" sz="1600" dirty="0">
                <a:solidFill>
                  <a:srgbClr val="000000"/>
                </a:solidFill>
                <a:latin typeface="Arial" charset="0"/>
                <a:cs typeface="Arial" charset="0"/>
              </a:rPr>
              <a:t>place as part of the seven step </a:t>
            </a:r>
            <a:r>
              <a:rPr lang="en-GB" sz="1600" dirty="0" smtClean="0">
                <a:solidFill>
                  <a:srgbClr val="000000"/>
                </a:solidFill>
                <a:latin typeface="Arial" charset="0"/>
                <a:cs typeface="Arial" charset="0"/>
              </a:rPr>
              <a:t>sourcing process</a:t>
            </a:r>
            <a:r>
              <a:rPr lang="en-GB" sz="1600" dirty="0">
                <a:solidFill>
                  <a:srgbClr val="000000"/>
                </a:solidFill>
                <a:latin typeface="Arial" charset="0"/>
                <a:cs typeface="Arial" charset="0"/>
              </a:rPr>
              <a:t>, which will involve going out to </a:t>
            </a:r>
            <a:r>
              <a:rPr lang="en-GB" sz="1600" dirty="0" smtClean="0">
                <a:solidFill>
                  <a:srgbClr val="000000"/>
                </a:solidFill>
                <a:latin typeface="Arial" charset="0"/>
                <a:cs typeface="Arial" charset="0"/>
              </a:rPr>
              <a:t>bid on </a:t>
            </a:r>
            <a:r>
              <a:rPr lang="en-GB" sz="1600" dirty="0">
                <a:solidFill>
                  <a:srgbClr val="000000"/>
                </a:solidFill>
                <a:latin typeface="Arial" charset="0"/>
                <a:cs typeface="Arial" charset="0"/>
              </a:rPr>
              <a:t>a number of items with multiple suppliers </a:t>
            </a:r>
          </a:p>
          <a:p>
            <a:pPr marL="342900" indent="-342900" eaLnBrk="0" fontAlgn="base" hangingPunct="0">
              <a:lnSpc>
                <a:spcPct val="80000"/>
              </a:lnSpc>
              <a:spcBef>
                <a:spcPct val="0"/>
              </a:spcBef>
              <a:spcAft>
                <a:spcPct val="0"/>
              </a:spcAft>
              <a:buFont typeface="+mj-lt"/>
              <a:buAutoNum type="arabicPeriod"/>
              <a:defRPr/>
            </a:pPr>
            <a:endParaRPr lang="en-GB" sz="1600" dirty="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mj-lt"/>
              <a:buAutoNum type="arabicPeriod"/>
              <a:defRPr/>
            </a:pPr>
            <a:r>
              <a:rPr lang="en-GB" sz="1600" dirty="0" smtClean="0">
                <a:solidFill>
                  <a:srgbClr val="000000"/>
                </a:solidFill>
                <a:latin typeface="Arial" charset="0"/>
                <a:cs typeface="Arial" charset="0"/>
              </a:rPr>
              <a:t>A market </a:t>
            </a:r>
            <a:r>
              <a:rPr lang="en-GB" sz="1600" dirty="0">
                <a:solidFill>
                  <a:srgbClr val="000000"/>
                </a:solidFill>
                <a:latin typeface="Arial" charset="0"/>
                <a:cs typeface="Arial" charset="0"/>
              </a:rPr>
              <a:t>b</a:t>
            </a:r>
            <a:r>
              <a:rPr lang="en-GB" sz="1600" dirty="0" smtClean="0">
                <a:solidFill>
                  <a:srgbClr val="000000"/>
                </a:solidFill>
                <a:latin typeface="Arial" charset="0"/>
                <a:cs typeface="Arial" charset="0"/>
              </a:rPr>
              <a:t>asket </a:t>
            </a:r>
            <a:r>
              <a:rPr lang="en-GB" sz="1600" dirty="0">
                <a:solidFill>
                  <a:srgbClr val="000000"/>
                </a:solidFill>
                <a:latin typeface="Arial" charset="0"/>
                <a:cs typeface="Arial" charset="0"/>
              </a:rPr>
              <a:t>is the list of items </a:t>
            </a:r>
            <a:r>
              <a:rPr lang="en-GB" sz="1600" dirty="0" smtClean="0">
                <a:solidFill>
                  <a:srgbClr val="000000"/>
                </a:solidFill>
                <a:latin typeface="Arial" charset="0"/>
                <a:cs typeface="Arial" charset="0"/>
              </a:rPr>
              <a:t>that have </a:t>
            </a:r>
            <a:r>
              <a:rPr lang="en-GB" sz="1600" dirty="0">
                <a:solidFill>
                  <a:srgbClr val="000000"/>
                </a:solidFill>
                <a:latin typeface="Arial" charset="0"/>
                <a:cs typeface="Arial" charset="0"/>
              </a:rPr>
              <a:t>been chosen to include in </a:t>
            </a:r>
            <a:r>
              <a:rPr lang="en-GB" sz="1600" dirty="0" smtClean="0">
                <a:solidFill>
                  <a:srgbClr val="000000"/>
                </a:solidFill>
                <a:latin typeface="Arial" charset="0"/>
                <a:cs typeface="Arial" charset="0"/>
              </a:rPr>
              <a:t>a pricing </a:t>
            </a:r>
            <a:r>
              <a:rPr lang="en-GB" sz="1600" dirty="0">
                <a:solidFill>
                  <a:srgbClr val="000000"/>
                </a:solidFill>
                <a:latin typeface="Arial" charset="0"/>
                <a:cs typeface="Arial" charset="0"/>
              </a:rPr>
              <a:t>evaluation, and therefore </a:t>
            </a:r>
            <a:r>
              <a:rPr lang="en-GB" sz="1600" dirty="0" smtClean="0">
                <a:solidFill>
                  <a:srgbClr val="000000"/>
                </a:solidFill>
                <a:latin typeface="Arial" charset="0"/>
                <a:cs typeface="Arial" charset="0"/>
              </a:rPr>
              <a:t>it forms </a:t>
            </a:r>
            <a:r>
              <a:rPr lang="en-GB" sz="1600" dirty="0">
                <a:solidFill>
                  <a:srgbClr val="000000"/>
                </a:solidFill>
                <a:latin typeface="Arial" charset="0"/>
                <a:cs typeface="Arial" charset="0"/>
              </a:rPr>
              <a:t>part of </a:t>
            </a:r>
            <a:r>
              <a:rPr lang="en-GB" sz="1600" dirty="0" smtClean="0">
                <a:solidFill>
                  <a:srgbClr val="000000"/>
                </a:solidFill>
                <a:latin typeface="Arial" charset="0"/>
                <a:cs typeface="Arial" charset="0"/>
              </a:rPr>
              <a:t>an RFP</a:t>
            </a:r>
            <a:endParaRPr lang="en-GB" sz="1600" dirty="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mj-lt"/>
              <a:buAutoNum type="arabicPeriod"/>
              <a:defRPr/>
            </a:pPr>
            <a:endParaRPr lang="en-GB" sz="1600" dirty="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mj-lt"/>
              <a:buAutoNum type="arabicPeriod"/>
              <a:defRPr/>
            </a:pPr>
            <a:r>
              <a:rPr lang="en-GB" sz="1600" dirty="0" smtClean="0">
                <a:solidFill>
                  <a:srgbClr val="000000"/>
                </a:solidFill>
                <a:latin typeface="Arial" charset="0"/>
                <a:cs typeface="Arial" charset="0"/>
              </a:rPr>
              <a:t>Suppliers </a:t>
            </a:r>
            <a:r>
              <a:rPr lang="en-GB" sz="1600" dirty="0">
                <a:solidFill>
                  <a:srgbClr val="000000"/>
                </a:solidFill>
                <a:latin typeface="Arial" charset="0"/>
                <a:cs typeface="Arial" charset="0"/>
              </a:rPr>
              <a:t>with the most competitive pricing </a:t>
            </a:r>
            <a:r>
              <a:rPr lang="en-GB" sz="1600" dirty="0" smtClean="0">
                <a:solidFill>
                  <a:srgbClr val="000000"/>
                </a:solidFill>
                <a:latin typeface="Arial" charset="0"/>
                <a:cs typeface="Arial" charset="0"/>
              </a:rPr>
              <a:t>are identified using an RFP. At which point, negotiations can take </a:t>
            </a:r>
            <a:r>
              <a:rPr lang="en-GB" sz="1600" dirty="0">
                <a:solidFill>
                  <a:srgbClr val="000000"/>
                </a:solidFill>
                <a:latin typeface="Arial" charset="0"/>
                <a:cs typeface="Arial" charset="0"/>
              </a:rPr>
              <a:t>place to define the additional services and </a:t>
            </a:r>
            <a:r>
              <a:rPr lang="en-GB" sz="1600" dirty="0" smtClean="0">
                <a:solidFill>
                  <a:srgbClr val="000000"/>
                </a:solidFill>
                <a:latin typeface="Arial" charset="0"/>
                <a:cs typeface="Arial" charset="0"/>
              </a:rPr>
              <a:t>agreements that may be part of a contract</a:t>
            </a:r>
            <a:endParaRPr lang="en-GB" sz="1600" dirty="0">
              <a:solidFill>
                <a:srgbClr val="000000"/>
              </a:solidFill>
              <a:latin typeface="Arial" charset="0"/>
              <a:cs typeface="Arial" charset="0"/>
            </a:endParaRPr>
          </a:p>
          <a:p>
            <a:pPr marL="342900" indent="-342900"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3200" dirty="0">
              <a:solidFill>
                <a:srgbClr val="000000"/>
              </a:solidFill>
              <a:latin typeface="Arial" charset="0"/>
              <a:cs typeface="Arial" charset="0"/>
            </a:endParaRPr>
          </a:p>
        </p:txBody>
      </p:sp>
    </p:spTree>
    <p:extLst>
      <p:ext uri="{BB962C8B-B14F-4D97-AF65-F5344CB8AC3E}">
        <p14:creationId xmlns:p14="http://schemas.microsoft.com/office/powerpoint/2010/main" xmlns="" val="1438061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24476455"/>
              </p:ext>
            </p:extLst>
          </p:nvPr>
        </p:nvGraphicFramePr>
        <p:xfrm>
          <a:off x="1588" y="1588"/>
          <a:ext cx="1587" cy="1587"/>
        </p:xfrm>
        <a:graphic>
          <a:graphicData uri="http://schemas.openxmlformats.org/presentationml/2006/ole">
            <p:oleObj spid="_x0000_s106571"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38</a:t>
            </a:fld>
            <a:endParaRPr lang="en-US" dirty="0"/>
          </a:p>
        </p:txBody>
      </p:sp>
      <p:sp>
        <p:nvSpPr>
          <p:cNvPr id="4" name="Title 3"/>
          <p:cNvSpPr>
            <a:spLocks noGrp="1"/>
          </p:cNvSpPr>
          <p:nvPr>
            <p:ph type="title"/>
          </p:nvPr>
        </p:nvSpPr>
        <p:spPr/>
        <p:txBody>
          <a:bodyPr/>
          <a:lstStyle/>
          <a:p>
            <a:r>
              <a:rPr lang="en-GB" dirty="0"/>
              <a:t>RFP Lotting Strategies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Depending on the type of </a:t>
            </a:r>
            <a:r>
              <a:rPr lang="en-US" dirty="0" smtClean="0"/>
              <a:t>goods or services in </a:t>
            </a:r>
            <a:r>
              <a:rPr lang="en-US" dirty="0"/>
              <a:t>the solicitation, it is often sensible to </a:t>
            </a:r>
            <a:r>
              <a:rPr lang="en-US"/>
              <a:t>group </a:t>
            </a:r>
            <a:r>
              <a:rPr lang="en-US" smtClean="0"/>
              <a:t>(</a:t>
            </a:r>
            <a:r>
              <a:rPr lang="en-US" dirty="0" smtClean="0"/>
              <a:t>lot</a:t>
            </a:r>
            <a:r>
              <a:rPr lang="en-US"/>
              <a:t>) and award the </a:t>
            </a:r>
            <a:r>
              <a:rPr lang="en-US" dirty="0"/>
              <a:t>items depending on who can supply them in the </a:t>
            </a:r>
            <a:r>
              <a:rPr lang="en-US" dirty="0" smtClean="0"/>
              <a:t>market.</a:t>
            </a:r>
            <a:endParaRPr lang="en-US" dirty="0"/>
          </a:p>
          <a:p>
            <a:endParaRPr lang="en-US" dirty="0"/>
          </a:p>
        </p:txBody>
      </p:sp>
      <p:pic>
        <p:nvPicPr>
          <p:cNvPr id="8" name="Picture 31"/>
          <p:cNvPicPr>
            <a:picLocks noChangeAspect="1" noChangeArrowheads="1"/>
          </p:cNvPicPr>
          <p:nvPr/>
        </p:nvPicPr>
        <p:blipFill>
          <a:blip r:embed="rId4" cstate="print"/>
          <a:srcRect/>
          <a:stretch>
            <a:fillRect/>
          </a:stretch>
        </p:blipFill>
        <p:spPr bwMode="auto">
          <a:xfrm>
            <a:off x="572047" y="2229625"/>
            <a:ext cx="3922713" cy="3889375"/>
          </a:xfrm>
          <a:prstGeom prst="rect">
            <a:avLst/>
          </a:prstGeom>
          <a:noFill/>
          <a:ln w="9525">
            <a:noFill/>
            <a:miter lim="800000"/>
            <a:headEnd/>
            <a:tailEnd/>
          </a:ln>
        </p:spPr>
      </p:pic>
      <p:sp>
        <p:nvSpPr>
          <p:cNvPr id="9" name="TextBox 8"/>
          <p:cNvSpPr txBox="1"/>
          <p:nvPr/>
        </p:nvSpPr>
        <p:spPr>
          <a:xfrm>
            <a:off x="4851131" y="2313303"/>
            <a:ext cx="3929063" cy="3527119"/>
          </a:xfrm>
          <a:prstGeom prst="rect">
            <a:avLst/>
          </a:prstGeom>
          <a:noFill/>
        </p:spPr>
        <p:txBody>
          <a:bodyPr>
            <a:spAutoFit/>
          </a:bodyPr>
          <a:lstStyle/>
          <a:p>
            <a:pPr eaLnBrk="0" fontAlgn="base" hangingPunct="0">
              <a:lnSpc>
                <a:spcPct val="80000"/>
              </a:lnSpc>
              <a:spcBef>
                <a:spcPct val="0"/>
              </a:spcBef>
              <a:spcAft>
                <a:spcPct val="0"/>
              </a:spcAft>
              <a:defRPr/>
            </a:pPr>
            <a:r>
              <a:rPr lang="en-GB" sz="1300" dirty="0">
                <a:solidFill>
                  <a:srgbClr val="000000"/>
                </a:solidFill>
                <a:latin typeface="Arial" charset="0"/>
                <a:cs typeface="Arial" charset="0"/>
              </a:rPr>
              <a:t>Example Lotting Strategy:</a:t>
            </a:r>
          </a:p>
          <a:p>
            <a:pPr eaLnBrk="0" fontAlgn="base" hangingPunct="0">
              <a:lnSpc>
                <a:spcPct val="80000"/>
              </a:lnSpc>
              <a:spcBef>
                <a:spcPct val="0"/>
              </a:spcBef>
              <a:spcAft>
                <a:spcPct val="0"/>
              </a:spcAft>
              <a:defRPr/>
            </a:pPr>
            <a:r>
              <a:rPr lang="en-GB" sz="1300" dirty="0">
                <a:solidFill>
                  <a:srgbClr val="000000"/>
                </a:solidFill>
                <a:latin typeface="Arial" charset="0"/>
                <a:cs typeface="Arial" charset="0"/>
              </a:rPr>
              <a:t> </a:t>
            </a:r>
          </a:p>
          <a:p>
            <a:pPr marL="174625" indent="-174625" eaLnBrk="0" fontAlgn="base" hangingPunct="0">
              <a:lnSpc>
                <a:spcPct val="80000"/>
              </a:lnSpc>
              <a:spcBef>
                <a:spcPct val="0"/>
              </a:spcBef>
              <a:spcAft>
                <a:spcPct val="0"/>
              </a:spcAft>
              <a:buFont typeface="Arial" pitchFamily="34" charset="0"/>
              <a:buChar char="•"/>
              <a:defRPr/>
            </a:pPr>
            <a:r>
              <a:rPr lang="en-GB" sz="1300" dirty="0">
                <a:solidFill>
                  <a:srgbClr val="000000"/>
                </a:solidFill>
                <a:latin typeface="Arial" charset="0"/>
                <a:cs typeface="Arial" charset="0"/>
              </a:rPr>
              <a:t>In this example there are three MRO categories which have been split for cleansing</a:t>
            </a:r>
          </a:p>
          <a:p>
            <a:pPr marL="174625" indent="-174625" eaLnBrk="0" fontAlgn="base" hangingPunct="0">
              <a:lnSpc>
                <a:spcPct val="80000"/>
              </a:lnSpc>
              <a:spcBef>
                <a:spcPct val="0"/>
              </a:spcBef>
              <a:spcAft>
                <a:spcPct val="0"/>
              </a:spcAft>
              <a:defRPr/>
            </a:pPr>
            <a:r>
              <a:rPr lang="en-GB" sz="1300" dirty="0">
                <a:solidFill>
                  <a:srgbClr val="000000"/>
                </a:solidFill>
                <a:latin typeface="Arial" charset="0"/>
                <a:cs typeface="Arial" charset="0"/>
              </a:rPr>
              <a:t>  </a:t>
            </a:r>
          </a:p>
          <a:p>
            <a:pPr marL="174625" indent="-174625" eaLnBrk="0" fontAlgn="base" hangingPunct="0">
              <a:lnSpc>
                <a:spcPct val="80000"/>
              </a:lnSpc>
              <a:spcBef>
                <a:spcPct val="0"/>
              </a:spcBef>
              <a:spcAft>
                <a:spcPct val="0"/>
              </a:spcAft>
              <a:buFont typeface="Arial" pitchFamily="34" charset="0"/>
              <a:buChar char="•"/>
              <a:defRPr/>
            </a:pPr>
            <a:r>
              <a:rPr lang="en-GB" sz="1300" dirty="0" smtClean="0">
                <a:solidFill>
                  <a:srgbClr val="000000"/>
                </a:solidFill>
                <a:latin typeface="Arial" charset="0"/>
                <a:cs typeface="Arial" charset="0"/>
              </a:rPr>
              <a:t>Industry </a:t>
            </a:r>
            <a:r>
              <a:rPr lang="en-GB" sz="1300" dirty="0">
                <a:solidFill>
                  <a:srgbClr val="000000"/>
                </a:solidFill>
                <a:latin typeface="Arial" charset="0"/>
                <a:cs typeface="Arial" charset="0"/>
              </a:rPr>
              <a:t>research and supplier analysis are used to identify key capabilities within the supply market and group the subcategories according to this distribution</a:t>
            </a:r>
          </a:p>
          <a:p>
            <a:pPr marL="174625" indent="-174625" eaLnBrk="0" fontAlgn="base" hangingPunct="0">
              <a:lnSpc>
                <a:spcPct val="80000"/>
              </a:lnSpc>
              <a:spcBef>
                <a:spcPct val="0"/>
              </a:spcBef>
              <a:spcAft>
                <a:spcPct val="0"/>
              </a:spcAft>
              <a:defRPr/>
            </a:pPr>
            <a:endParaRPr lang="en-GB" sz="1300" dirty="0">
              <a:solidFill>
                <a:srgbClr val="000000"/>
              </a:solidFill>
              <a:latin typeface="Arial" charset="0"/>
              <a:cs typeface="Arial" charset="0"/>
            </a:endParaRPr>
          </a:p>
          <a:p>
            <a:pPr marL="174625" indent="-174625" eaLnBrk="0" fontAlgn="base" hangingPunct="0">
              <a:lnSpc>
                <a:spcPct val="80000"/>
              </a:lnSpc>
              <a:spcBef>
                <a:spcPct val="0"/>
              </a:spcBef>
              <a:spcAft>
                <a:spcPct val="0"/>
              </a:spcAft>
              <a:buFont typeface="Arial" pitchFamily="34" charset="0"/>
              <a:buChar char="•"/>
              <a:defRPr/>
            </a:pPr>
            <a:r>
              <a:rPr lang="en-GB" sz="1300" dirty="0">
                <a:solidFill>
                  <a:srgbClr val="000000"/>
                </a:solidFill>
                <a:latin typeface="Arial" charset="0"/>
                <a:cs typeface="Arial" charset="0"/>
              </a:rPr>
              <a:t>The market research indicated that Electrical Welding Consumables and Machine Tool Spares are a specialist subcategories, and therefore merit their own category lot</a:t>
            </a:r>
          </a:p>
          <a:p>
            <a:pPr marL="174625" indent="-174625" eaLnBrk="0" fontAlgn="base" hangingPunct="0">
              <a:lnSpc>
                <a:spcPct val="80000"/>
              </a:lnSpc>
              <a:spcBef>
                <a:spcPct val="0"/>
              </a:spcBef>
              <a:spcAft>
                <a:spcPct val="0"/>
              </a:spcAft>
              <a:defRPr/>
            </a:pPr>
            <a:endParaRPr lang="en-GB" sz="1300" dirty="0">
              <a:solidFill>
                <a:srgbClr val="000000"/>
              </a:solidFill>
              <a:latin typeface="Arial" charset="0"/>
              <a:cs typeface="Arial" charset="0"/>
            </a:endParaRPr>
          </a:p>
          <a:p>
            <a:pPr marL="174625" indent="-174625" eaLnBrk="0" fontAlgn="base" hangingPunct="0">
              <a:lnSpc>
                <a:spcPct val="80000"/>
              </a:lnSpc>
              <a:spcBef>
                <a:spcPct val="0"/>
              </a:spcBef>
              <a:spcAft>
                <a:spcPct val="0"/>
              </a:spcAft>
              <a:buFont typeface="Arial" pitchFamily="34" charset="0"/>
              <a:buChar char="•"/>
              <a:defRPr/>
            </a:pPr>
            <a:r>
              <a:rPr lang="en-GB" sz="1300" dirty="0">
                <a:solidFill>
                  <a:srgbClr val="000000"/>
                </a:solidFill>
                <a:latin typeface="Arial" charset="0"/>
                <a:cs typeface="Arial" charset="0"/>
              </a:rPr>
              <a:t>The remainder of the subcategories are offered by a number of MRO distributors in the marketplace, and therefore can be grouped together to leverage their combined value.</a:t>
            </a:r>
          </a:p>
          <a:p>
            <a:pPr marL="174625" indent="-174625" eaLnBrk="0" fontAlgn="base" hangingPunct="0">
              <a:lnSpc>
                <a:spcPct val="80000"/>
              </a:lnSpc>
              <a:spcBef>
                <a:spcPct val="0"/>
              </a:spcBef>
              <a:spcAft>
                <a:spcPct val="0"/>
              </a:spcAft>
              <a:defRPr/>
            </a:pPr>
            <a:endParaRPr lang="en-GB" sz="3200" dirty="0">
              <a:solidFill>
                <a:srgbClr val="000000"/>
              </a:solidFill>
              <a:latin typeface="Arial" charset="0"/>
              <a:cs typeface="Arial" charset="0"/>
            </a:endParaRPr>
          </a:p>
        </p:txBody>
      </p:sp>
    </p:spTree>
    <p:extLst>
      <p:ext uri="{BB962C8B-B14F-4D97-AF65-F5344CB8AC3E}">
        <p14:creationId xmlns:p14="http://schemas.microsoft.com/office/powerpoint/2010/main" xmlns="" val="1438061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24476455"/>
              </p:ext>
            </p:extLst>
          </p:nvPr>
        </p:nvGraphicFramePr>
        <p:xfrm>
          <a:off x="1588" y="1588"/>
          <a:ext cx="1587" cy="1587"/>
        </p:xfrm>
        <a:graphic>
          <a:graphicData uri="http://schemas.openxmlformats.org/presentationml/2006/ole">
            <p:oleObj spid="_x0000_s107596"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39</a:t>
            </a:fld>
            <a:endParaRPr lang="en-US" dirty="0"/>
          </a:p>
        </p:txBody>
      </p:sp>
      <p:sp>
        <p:nvSpPr>
          <p:cNvPr id="4" name="Title 3"/>
          <p:cNvSpPr>
            <a:spLocks noGrp="1"/>
          </p:cNvSpPr>
          <p:nvPr>
            <p:ph type="title"/>
          </p:nvPr>
        </p:nvSpPr>
        <p:spPr/>
        <p:txBody>
          <a:bodyPr/>
          <a:lstStyle/>
          <a:p>
            <a:r>
              <a:rPr lang="en-GB" dirty="0"/>
              <a:t>Data </a:t>
            </a:r>
            <a:r>
              <a:rPr lang="en-GB" dirty="0" smtClean="0"/>
              <a:t>Prioritization </a:t>
            </a:r>
            <a:r>
              <a:rPr lang="en-GB" dirty="0"/>
              <a:t>Methods – The Pareto Principle</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Once the market capabilities and lotting strategy </a:t>
            </a:r>
            <a:r>
              <a:rPr lang="en-US" dirty="0" smtClean="0"/>
              <a:t>have </a:t>
            </a:r>
            <a:r>
              <a:rPr lang="en-US" dirty="0"/>
              <a:t>been defined, the data must be prioritized for </a:t>
            </a:r>
            <a:r>
              <a:rPr lang="en-US" dirty="0" smtClean="0"/>
              <a:t>cleansing.</a:t>
            </a:r>
            <a:endParaRPr lang="en-US" dirty="0"/>
          </a:p>
        </p:txBody>
      </p:sp>
      <p:sp>
        <p:nvSpPr>
          <p:cNvPr id="12" name="TextBox 11"/>
          <p:cNvSpPr txBox="1"/>
          <p:nvPr/>
        </p:nvSpPr>
        <p:spPr>
          <a:xfrm>
            <a:off x="457200" y="2272165"/>
            <a:ext cx="4201341" cy="3256276"/>
          </a:xfrm>
          <a:prstGeom prst="rect">
            <a:avLst/>
          </a:prstGeom>
          <a:noFill/>
        </p:spPr>
        <p:txBody>
          <a:bodyPr wrap="square">
            <a:spAutoFit/>
          </a:bodyPr>
          <a:lstStyle/>
          <a:p>
            <a:pPr eaLnBrk="0" fontAlgn="base" hangingPunct="0">
              <a:lnSpc>
                <a:spcPct val="80000"/>
              </a:lnSpc>
              <a:spcBef>
                <a:spcPct val="0"/>
              </a:spcBef>
              <a:spcAft>
                <a:spcPct val="0"/>
              </a:spcAft>
              <a:defRPr/>
            </a:pPr>
            <a:r>
              <a:rPr lang="en-US" sz="1400" dirty="0">
                <a:solidFill>
                  <a:srgbClr val="000000"/>
                </a:solidFill>
                <a:latin typeface="Arial" charset="0"/>
                <a:cs typeface="Arial" charset="0"/>
              </a:rPr>
              <a:t>To </a:t>
            </a:r>
            <a:r>
              <a:rPr lang="en-US" sz="1400" dirty="0" smtClean="0">
                <a:solidFill>
                  <a:srgbClr val="000000"/>
                </a:solidFill>
                <a:latin typeface="Arial" charset="0"/>
                <a:cs typeface="Arial" charset="0"/>
              </a:rPr>
              <a:t>prioritize </a:t>
            </a:r>
            <a:r>
              <a:rPr lang="en-US" sz="1400" dirty="0">
                <a:solidFill>
                  <a:srgbClr val="000000"/>
                </a:solidFill>
                <a:latin typeface="Arial" charset="0"/>
                <a:cs typeface="Arial" charset="0"/>
              </a:rPr>
              <a:t>the data, we can use the Pareto Principle…</a:t>
            </a:r>
          </a:p>
          <a:p>
            <a:pPr eaLnBrk="0" fontAlgn="base" hangingPunct="0">
              <a:lnSpc>
                <a:spcPct val="80000"/>
              </a:lnSpc>
              <a:spcBef>
                <a:spcPct val="0"/>
              </a:spcBef>
              <a:spcAft>
                <a:spcPct val="0"/>
              </a:spcAft>
              <a:defRPr/>
            </a:pPr>
            <a:endParaRPr lang="en-US" sz="1400" b="1" dirty="0">
              <a:solidFill>
                <a:srgbClr val="557799"/>
              </a:solidFill>
              <a:latin typeface="Arial" charset="0"/>
              <a:cs typeface="Arial" charset="0"/>
            </a:endParaRPr>
          </a:p>
          <a:p>
            <a:pPr eaLnBrk="0" fontAlgn="base" hangingPunct="0">
              <a:lnSpc>
                <a:spcPct val="80000"/>
              </a:lnSpc>
              <a:spcBef>
                <a:spcPct val="0"/>
              </a:spcBef>
              <a:spcAft>
                <a:spcPct val="0"/>
              </a:spcAft>
              <a:defRPr/>
            </a:pPr>
            <a:r>
              <a:rPr lang="en-US" sz="1600" b="1" dirty="0">
                <a:solidFill>
                  <a:srgbClr val="00BBEE"/>
                </a:solidFill>
                <a:latin typeface="Arial" charset="0"/>
                <a:cs typeface="Arial" charset="0"/>
              </a:rPr>
              <a:t>The Principle states that, for many events, roughly 80% of the effects come from 20% of the </a:t>
            </a:r>
            <a:r>
              <a:rPr lang="en-US" sz="1600" b="1" dirty="0" smtClean="0">
                <a:solidFill>
                  <a:srgbClr val="00BBEE"/>
                </a:solidFill>
                <a:latin typeface="Arial" charset="0"/>
                <a:cs typeface="Arial" charset="0"/>
              </a:rPr>
              <a:t>causes.</a:t>
            </a:r>
            <a:endParaRPr lang="en-GB" sz="1600" b="1" dirty="0">
              <a:solidFill>
                <a:srgbClr val="00BBEE"/>
              </a:solidFill>
              <a:latin typeface="Arial" charset="0"/>
              <a:cs typeface="Arial" charset="0"/>
            </a:endParaRPr>
          </a:p>
          <a:p>
            <a:pPr marL="179388" indent="-179388" eaLnBrk="0" fontAlgn="base" hangingPunct="0">
              <a:lnSpc>
                <a:spcPct val="80000"/>
              </a:lnSpc>
              <a:spcBef>
                <a:spcPct val="0"/>
              </a:spcBef>
              <a:spcAft>
                <a:spcPct val="0"/>
              </a:spcAft>
              <a:buFont typeface="Arial" pitchFamily="34" charset="0"/>
              <a:buChar char="•"/>
              <a:defRPr/>
            </a:pPr>
            <a:endParaRPr lang="en-GB" sz="1300" dirty="0">
              <a:solidFill>
                <a:srgbClr val="000000"/>
              </a:solidFill>
              <a:latin typeface="Arial" charset="0"/>
              <a:cs typeface="Arial" charset="0"/>
            </a:endParaRPr>
          </a:p>
          <a:p>
            <a:pPr marL="179388" indent="-179388" eaLnBrk="0" fontAlgn="base" hangingPunct="0">
              <a:lnSpc>
                <a:spcPct val="80000"/>
              </a:lnSpc>
              <a:spcBef>
                <a:spcPct val="0"/>
              </a:spcBef>
              <a:spcAft>
                <a:spcPct val="0"/>
              </a:spcAft>
              <a:buFont typeface="Arial" pitchFamily="34" charset="0"/>
              <a:buChar char="•"/>
              <a:defRPr/>
            </a:pPr>
            <a:r>
              <a:rPr lang="en-GB" sz="1300" dirty="0">
                <a:solidFill>
                  <a:srgbClr val="000000"/>
                </a:solidFill>
                <a:latin typeface="Arial" charset="0"/>
                <a:cs typeface="Arial" charset="0"/>
              </a:rPr>
              <a:t>The principle is often applied to business situations, as it allows the </a:t>
            </a:r>
            <a:r>
              <a:rPr lang="en-GB" sz="1300" dirty="0" smtClean="0">
                <a:solidFill>
                  <a:srgbClr val="000000"/>
                </a:solidFill>
                <a:latin typeface="Arial" charset="0"/>
                <a:cs typeface="Arial" charset="0"/>
              </a:rPr>
              <a:t>prioritization </a:t>
            </a:r>
            <a:r>
              <a:rPr lang="en-GB" sz="1300" dirty="0">
                <a:solidFill>
                  <a:srgbClr val="000000"/>
                </a:solidFill>
                <a:latin typeface="Arial" charset="0"/>
                <a:cs typeface="Arial" charset="0"/>
              </a:rPr>
              <a:t>of the ‘vital’ data which accounts for the majority of the results</a:t>
            </a:r>
          </a:p>
          <a:p>
            <a:pPr marL="179388" indent="-179388" eaLnBrk="0" fontAlgn="base" hangingPunct="0">
              <a:lnSpc>
                <a:spcPct val="80000"/>
              </a:lnSpc>
              <a:spcBef>
                <a:spcPct val="0"/>
              </a:spcBef>
              <a:spcAft>
                <a:spcPct val="0"/>
              </a:spcAft>
              <a:buFont typeface="Arial" pitchFamily="34" charset="0"/>
              <a:buChar char="•"/>
              <a:defRPr/>
            </a:pPr>
            <a:endParaRPr lang="en-GB" sz="1300" dirty="0">
              <a:solidFill>
                <a:srgbClr val="000000"/>
              </a:solidFill>
              <a:latin typeface="Arial" charset="0"/>
              <a:cs typeface="Arial" charset="0"/>
            </a:endParaRPr>
          </a:p>
          <a:p>
            <a:pPr marL="179388" indent="-179388" eaLnBrk="0" fontAlgn="base" hangingPunct="0">
              <a:lnSpc>
                <a:spcPct val="80000"/>
              </a:lnSpc>
              <a:spcBef>
                <a:spcPct val="0"/>
              </a:spcBef>
              <a:spcAft>
                <a:spcPct val="0"/>
              </a:spcAft>
              <a:buFont typeface="Arial" pitchFamily="34" charset="0"/>
              <a:buChar char="•"/>
              <a:defRPr/>
            </a:pPr>
            <a:r>
              <a:rPr lang="en-GB" sz="1300" dirty="0">
                <a:solidFill>
                  <a:srgbClr val="000000"/>
                </a:solidFill>
                <a:latin typeface="Arial" charset="0"/>
                <a:cs typeface="Arial" charset="0"/>
              </a:rPr>
              <a:t>It can also be applied to other areas. For Example:</a:t>
            </a:r>
          </a:p>
          <a:p>
            <a:pPr marL="179388" indent="-179388" eaLnBrk="0" fontAlgn="base" hangingPunct="0">
              <a:lnSpc>
                <a:spcPct val="80000"/>
              </a:lnSpc>
              <a:spcBef>
                <a:spcPct val="0"/>
              </a:spcBef>
              <a:spcAft>
                <a:spcPct val="0"/>
              </a:spcAft>
              <a:buFont typeface="Arial" pitchFamily="34" charset="0"/>
              <a:buChar char="•"/>
              <a:defRPr/>
            </a:pPr>
            <a:endParaRPr lang="en-GB" sz="1300" dirty="0">
              <a:solidFill>
                <a:srgbClr val="000000"/>
              </a:solidFill>
              <a:latin typeface="Arial" charset="0"/>
              <a:cs typeface="Arial" charset="0"/>
            </a:endParaRPr>
          </a:p>
          <a:p>
            <a:pPr marL="636588" lvl="1" indent="-179388" eaLnBrk="0" fontAlgn="base" hangingPunct="0">
              <a:lnSpc>
                <a:spcPct val="80000"/>
              </a:lnSpc>
              <a:spcBef>
                <a:spcPct val="0"/>
              </a:spcBef>
              <a:spcAft>
                <a:spcPct val="0"/>
              </a:spcAft>
              <a:buFont typeface="Arial" pitchFamily="34" charset="0"/>
              <a:buChar char="•"/>
              <a:defRPr/>
            </a:pPr>
            <a:r>
              <a:rPr lang="en-GB" sz="1200" dirty="0">
                <a:solidFill>
                  <a:srgbClr val="000000"/>
                </a:solidFill>
                <a:latin typeface="Arial"/>
                <a:ea typeface="Times New Roman"/>
                <a:cs typeface="Arial" charset="0"/>
              </a:rPr>
              <a:t>The values of oil reserves in oil fields – 80% of Oil Reserve Value is in 20% of Fields</a:t>
            </a:r>
            <a:endParaRPr lang="en-GB" sz="1300" dirty="0">
              <a:solidFill>
                <a:srgbClr val="000000"/>
              </a:solidFill>
              <a:latin typeface="Arial" charset="0"/>
              <a:cs typeface="Arial" charset="0"/>
            </a:endParaRPr>
          </a:p>
          <a:p>
            <a:pPr marL="179388" indent="-179388" eaLnBrk="0" fontAlgn="base" hangingPunct="0">
              <a:lnSpc>
                <a:spcPct val="80000"/>
              </a:lnSpc>
              <a:spcBef>
                <a:spcPct val="0"/>
              </a:spcBef>
              <a:spcAft>
                <a:spcPct val="0"/>
              </a:spcAft>
              <a:defRPr/>
            </a:pPr>
            <a:endParaRPr lang="en-GB" sz="1300" dirty="0">
              <a:solidFill>
                <a:srgbClr val="000000"/>
              </a:solidFill>
              <a:latin typeface="Arial" charset="0"/>
              <a:cs typeface="Arial" charset="0"/>
            </a:endParaRPr>
          </a:p>
          <a:p>
            <a:pPr marL="636588" lvl="1" indent="-179388" eaLnBrk="0" fontAlgn="base" hangingPunct="0">
              <a:lnSpc>
                <a:spcPct val="80000"/>
              </a:lnSpc>
              <a:spcBef>
                <a:spcPct val="0"/>
              </a:spcBef>
              <a:spcAft>
                <a:spcPct val="0"/>
              </a:spcAft>
              <a:buFont typeface="Arial" pitchFamily="34" charset="0"/>
              <a:buChar char="•"/>
              <a:defRPr/>
            </a:pPr>
            <a:r>
              <a:rPr lang="en-GB" sz="1300" dirty="0" smtClean="0">
                <a:solidFill>
                  <a:srgbClr val="000000"/>
                </a:solidFill>
                <a:latin typeface="Arial" charset="0"/>
                <a:cs typeface="Arial" charset="0"/>
              </a:rPr>
              <a:t>In </a:t>
            </a:r>
            <a:r>
              <a:rPr lang="en-GB" sz="1300" dirty="0">
                <a:solidFill>
                  <a:srgbClr val="000000"/>
                </a:solidFill>
                <a:latin typeface="Arial" charset="0"/>
                <a:cs typeface="Arial" charset="0"/>
              </a:rPr>
              <a:t>procurement it can generally be said that 80% of spend will be accounted for by 20% of the items purchased</a:t>
            </a:r>
            <a:endParaRPr lang="en-GB" sz="3200" dirty="0">
              <a:solidFill>
                <a:srgbClr val="000000"/>
              </a:solidFill>
              <a:latin typeface="Arial" charset="0"/>
              <a:cs typeface="Arial" charset="0"/>
            </a:endParaRPr>
          </a:p>
        </p:txBody>
      </p:sp>
      <p:grpSp>
        <p:nvGrpSpPr>
          <p:cNvPr id="13" name="Group 15"/>
          <p:cNvGrpSpPr>
            <a:grpSpLocks/>
          </p:cNvGrpSpPr>
          <p:nvPr/>
        </p:nvGrpSpPr>
        <p:grpSpPr bwMode="auto">
          <a:xfrm>
            <a:off x="4875213" y="2209800"/>
            <a:ext cx="3792537" cy="3124200"/>
            <a:chOff x="4883859" y="1556792"/>
            <a:chExt cx="3792597" cy="3124810"/>
          </a:xfrm>
        </p:grpSpPr>
        <p:pic>
          <p:nvPicPr>
            <p:cNvPr id="14" name="Picture 5"/>
            <p:cNvPicPr>
              <a:picLocks noChangeAspect="1" noChangeArrowheads="1"/>
            </p:cNvPicPr>
            <p:nvPr/>
          </p:nvPicPr>
          <p:blipFill>
            <a:blip r:embed="rId4" cstate="print">
              <a:grayscl/>
            </a:blip>
            <a:srcRect/>
            <a:stretch>
              <a:fillRect/>
            </a:stretch>
          </p:blipFill>
          <p:spPr bwMode="auto">
            <a:xfrm>
              <a:off x="4883859" y="1585258"/>
              <a:ext cx="3792597" cy="3096344"/>
            </a:xfrm>
            <a:prstGeom prst="rect">
              <a:avLst/>
            </a:prstGeom>
            <a:noFill/>
            <a:ln w="9525">
              <a:noFill/>
              <a:miter lim="800000"/>
              <a:headEnd/>
              <a:tailEnd/>
            </a:ln>
          </p:spPr>
        </p:pic>
        <p:sp>
          <p:nvSpPr>
            <p:cNvPr id="15" name="Rectangle 10"/>
            <p:cNvSpPr>
              <a:spLocks noChangeArrowheads="1"/>
            </p:cNvSpPr>
            <p:nvPr/>
          </p:nvSpPr>
          <p:spPr bwMode="auto">
            <a:xfrm>
              <a:off x="5776983" y="4321562"/>
              <a:ext cx="1152128" cy="288032"/>
            </a:xfrm>
            <a:prstGeom prst="rect">
              <a:avLst/>
            </a:prstGeom>
            <a:solidFill>
              <a:srgbClr val="FFFFFF"/>
            </a:solid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600" b="1" i="0" u="none" strike="noStrike" kern="0" cap="none" spc="0" normalizeH="0" baseline="0" noProof="0" dirty="0" smtClean="0">
                  <a:ln>
                    <a:noFill/>
                  </a:ln>
                  <a:solidFill>
                    <a:srgbClr val="000000"/>
                  </a:solidFill>
                  <a:effectLst/>
                  <a:uLnTx/>
                  <a:uFillTx/>
                  <a:latin typeface="Arial" charset="0"/>
                </a:rPr>
                <a:t>Items</a:t>
              </a:r>
            </a:p>
          </p:txBody>
        </p:sp>
        <p:sp>
          <p:nvSpPr>
            <p:cNvPr id="16" name="Rectangle 13"/>
            <p:cNvSpPr>
              <a:spLocks noChangeArrowheads="1"/>
            </p:cNvSpPr>
            <p:nvPr/>
          </p:nvSpPr>
          <p:spPr bwMode="auto">
            <a:xfrm>
              <a:off x="7519127" y="4336638"/>
              <a:ext cx="1152128" cy="288032"/>
            </a:xfrm>
            <a:prstGeom prst="rect">
              <a:avLst/>
            </a:prstGeom>
            <a:solidFill>
              <a:srgbClr val="FFFFFF"/>
            </a:solid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600" b="1" i="0" u="none" strike="noStrike" kern="0" cap="none" spc="0" normalizeH="0" baseline="0" noProof="0" dirty="0" smtClean="0">
                  <a:ln>
                    <a:noFill/>
                  </a:ln>
                  <a:solidFill>
                    <a:srgbClr val="000000"/>
                  </a:solidFill>
                  <a:effectLst/>
                  <a:uLnTx/>
                  <a:uFillTx/>
                  <a:latin typeface="Arial" charset="0"/>
                </a:rPr>
                <a:t>Spend</a:t>
              </a:r>
            </a:p>
          </p:txBody>
        </p:sp>
        <p:sp>
          <p:nvSpPr>
            <p:cNvPr id="18" name="Rectangle 14"/>
            <p:cNvSpPr>
              <a:spLocks noChangeArrowheads="1"/>
            </p:cNvSpPr>
            <p:nvPr/>
          </p:nvSpPr>
          <p:spPr bwMode="auto">
            <a:xfrm>
              <a:off x="4984895" y="1556792"/>
              <a:ext cx="2088232" cy="288032"/>
            </a:xfrm>
            <a:prstGeom prst="rect">
              <a:avLst/>
            </a:prstGeom>
            <a:solidFill>
              <a:srgbClr val="FFFFFF"/>
            </a:solid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600" b="1" i="0" u="none" strike="noStrike" kern="0" cap="none" spc="0" normalizeH="0" baseline="0" noProof="0" dirty="0" smtClean="0">
                  <a:ln>
                    <a:noFill/>
                  </a:ln>
                  <a:solidFill>
                    <a:srgbClr val="000000"/>
                  </a:solidFill>
                  <a:effectLst/>
                  <a:uLnTx/>
                  <a:uFillTx/>
                  <a:latin typeface="Arial" charset="0"/>
                </a:rPr>
                <a:t>The Pareto Principle</a:t>
              </a:r>
            </a:p>
          </p:txBody>
        </p:sp>
      </p:grpSp>
    </p:spTree>
    <p:extLst>
      <p:ext uri="{BB962C8B-B14F-4D97-AF65-F5344CB8AC3E}">
        <p14:creationId xmlns:p14="http://schemas.microsoft.com/office/powerpoint/2010/main" xmlns="" val="1438061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graphicFrame>
        <p:nvGraphicFramePr>
          <p:cNvPr id="8" name="Content Placeholder 8"/>
          <p:cNvGraphicFramePr>
            <a:graphicFrameLocks noGrp="1"/>
          </p:cNvGraphicFramePr>
          <p:nvPr>
            <p:ph idx="1"/>
            <p:custDataLst>
              <p:tags r:id="rId2"/>
            </p:custDataLst>
            <p:extLst>
              <p:ext uri="{D42A27DB-BD31-4B8C-83A1-F6EECF244321}">
                <p14:modId xmlns:p14="http://schemas.microsoft.com/office/powerpoint/2010/main" xmlns="" val="461355206"/>
              </p:ext>
            </p:extLst>
          </p:nvPr>
        </p:nvGraphicFramePr>
        <p:xfrm>
          <a:off x="381000" y="2140903"/>
          <a:ext cx="7661913" cy="1579250"/>
        </p:xfrm>
        <a:graphic>
          <a:graphicData uri="http://schemas.openxmlformats.org/drawingml/2006/table">
            <a:tbl>
              <a:tblPr firstRow="1" bandRow="1">
                <a:tableStyleId>{2D5ABB26-0587-4C30-8999-92F81FD0307C}</a:tableStyleId>
              </a:tblPr>
              <a:tblGrid>
                <a:gridCol w="7661913"/>
              </a:tblGrid>
              <a:tr h="0">
                <a:tc>
                  <a:txBody>
                    <a:bodyPr/>
                    <a:lstStyle/>
                    <a:p>
                      <a:pPr marL="0" lvl="0" algn="l">
                        <a:spcBef>
                          <a:spcPts val="10"/>
                        </a:spcBef>
                        <a:spcAft>
                          <a:spcPts val="10"/>
                        </a:spcAft>
                      </a:pPr>
                      <a:r>
                        <a:rPr lang="en-US" sz="1600" b="1" dirty="0" smtClean="0">
                          <a:solidFill>
                            <a:srgbClr val="000000"/>
                          </a:solidFill>
                        </a:rPr>
                        <a:t>Conducting Sourcing Analysis</a:t>
                      </a:r>
                      <a:endParaRPr lang="en-US" sz="1600" b="1" dirty="0">
                        <a:solidFill>
                          <a:srgbClr val="000000"/>
                        </a:solidFill>
                      </a:endParaRPr>
                    </a:p>
                  </a:txBody>
                  <a:tcPr marL="72009" marR="72009" marT="36005" marB="36005" anchor="ctr">
                    <a:solidFill>
                      <a:srgbClr val="E0E0E0"/>
                    </a:solidFill>
                  </a:tcPr>
                </a:tc>
              </a:tr>
              <a:tr h="0">
                <a:tc>
                  <a:txBody>
                    <a:bodyPr/>
                    <a:lstStyle/>
                    <a:p>
                      <a:pPr marL="0" marR="0" lvl="0" indent="0" algn="l" defTabSz="914400" rtl="0" eaLnBrk="1" fontAlgn="auto" latinLnBrk="0" hangingPunct="1">
                        <a:lnSpc>
                          <a:spcPct val="100000"/>
                        </a:lnSpc>
                        <a:spcBef>
                          <a:spcPts val="10"/>
                        </a:spcBef>
                        <a:spcAft>
                          <a:spcPts val="10"/>
                        </a:spcAft>
                        <a:buClrTx/>
                        <a:buSzTx/>
                        <a:buFontTx/>
                        <a:buNone/>
                        <a:tabLst/>
                        <a:defRPr/>
                      </a:pPr>
                      <a:r>
                        <a:rPr lang="en-AU" sz="1600" dirty="0" smtClean="0"/>
                        <a:t>Data Management Methods</a:t>
                      </a:r>
                      <a:endParaRPr lang="en-US" sz="1600" b="0" dirty="0" smtClean="0">
                        <a:solidFill>
                          <a:srgbClr val="000000"/>
                        </a:solidFill>
                      </a:endParaRPr>
                    </a:p>
                  </a:txBody>
                  <a:tcPr marL="72009" marR="72009" marT="36005" marB="36005" anchor="ctr"/>
                </a:tc>
              </a:tr>
              <a:tr h="0">
                <a:tc>
                  <a:txBody>
                    <a:bodyPr/>
                    <a:lstStyle/>
                    <a:p>
                      <a:pPr marL="0" lvl="0" algn="l">
                        <a:spcBef>
                          <a:spcPts val="10"/>
                        </a:spcBef>
                        <a:spcAft>
                          <a:spcPts val="10"/>
                        </a:spcAft>
                      </a:pPr>
                      <a:r>
                        <a:rPr lang="en-AU" sz="1600" dirty="0" smtClean="0"/>
                        <a:t>Creating &amp; </a:t>
                      </a:r>
                      <a:r>
                        <a:rPr lang="en-US" sz="1600" noProof="0" dirty="0" smtClean="0"/>
                        <a:t>Analyzing</a:t>
                      </a:r>
                      <a:r>
                        <a:rPr lang="en-AU" sz="1600" dirty="0" smtClean="0"/>
                        <a:t> RFIs &amp; RFPs</a:t>
                      </a:r>
                      <a:endParaRPr lang="en-US" sz="1600" b="0" dirty="0">
                        <a:solidFill>
                          <a:srgbClr val="000000"/>
                        </a:solidFill>
                      </a:endParaRPr>
                    </a:p>
                  </a:txBody>
                  <a:tcPr marL="72009" marR="72009" marT="36005" marB="36005" anchor="ctr"/>
                </a:tc>
              </a:tr>
              <a:tr h="0">
                <a:tc>
                  <a:txBody>
                    <a:bodyPr/>
                    <a:lstStyle/>
                    <a:p>
                      <a:pPr marL="0" lvl="0" algn="l">
                        <a:spcBef>
                          <a:spcPts val="10"/>
                        </a:spcBef>
                        <a:spcAft>
                          <a:spcPts val="10"/>
                        </a:spcAft>
                      </a:pPr>
                      <a:r>
                        <a:rPr lang="en-AU" sz="1600" dirty="0" smtClean="0"/>
                        <a:t>Preparing for Fact Based Negotiations</a:t>
                      </a:r>
                      <a:endParaRPr lang="en-US" sz="1600" b="0" dirty="0">
                        <a:solidFill>
                          <a:srgbClr val="000000"/>
                        </a:solidFill>
                      </a:endParaRPr>
                    </a:p>
                  </a:txBody>
                  <a:tcPr marL="72009" marR="72009" marT="36005" marB="36005" anchor="ctr"/>
                </a:tc>
              </a:tr>
              <a:tr h="0">
                <a:tc>
                  <a:txBody>
                    <a:bodyPr/>
                    <a:lstStyle/>
                    <a:p>
                      <a:pPr marL="0" lvl="0" algn="l">
                        <a:spcBef>
                          <a:spcPts val="10"/>
                        </a:spcBef>
                        <a:spcAft>
                          <a:spcPts val="10"/>
                        </a:spcAft>
                      </a:pPr>
                      <a:r>
                        <a:rPr lang="en-US" sz="1600" b="0" dirty="0" smtClean="0">
                          <a:solidFill>
                            <a:srgbClr val="000000"/>
                          </a:solidFill>
                        </a:rPr>
                        <a:t>Appendix</a:t>
                      </a:r>
                      <a:endParaRPr lang="en-US" sz="1600" b="0" dirty="0">
                        <a:solidFill>
                          <a:srgbClr val="000000"/>
                        </a:solidFill>
                      </a:endParaRPr>
                    </a:p>
                  </a:txBody>
                  <a:tcPr marL="72009" marR="72009" marT="36005" marB="36005" anchor="ctr"/>
                </a:tc>
              </a:tr>
            </a:tbl>
          </a:graphicData>
        </a:graphic>
      </p:graphicFrame>
    </p:spTree>
    <p:custDataLst>
      <p:tags r:id="rId1"/>
    </p:custDataLst>
    <p:extLst>
      <p:ext uri="{BB962C8B-B14F-4D97-AF65-F5344CB8AC3E}">
        <p14:creationId xmlns:p14="http://schemas.microsoft.com/office/powerpoint/2010/main" xmlns="" val="2133229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68212889"/>
              </p:ext>
            </p:extLst>
          </p:nvPr>
        </p:nvGraphicFramePr>
        <p:xfrm>
          <a:off x="1588" y="1588"/>
          <a:ext cx="1587" cy="1587"/>
        </p:xfrm>
        <a:graphic>
          <a:graphicData uri="http://schemas.openxmlformats.org/presentationml/2006/ole">
            <p:oleObj spid="_x0000_s112712" name="think-cell Slide" r:id="rId5"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40</a:t>
            </a:fld>
            <a:endParaRPr lang="en-US" dirty="0"/>
          </a:p>
        </p:txBody>
      </p:sp>
      <p:sp>
        <p:nvSpPr>
          <p:cNvPr id="4" name="Title 3"/>
          <p:cNvSpPr>
            <a:spLocks noGrp="1"/>
          </p:cNvSpPr>
          <p:nvPr>
            <p:ph type="title"/>
          </p:nvPr>
        </p:nvSpPr>
        <p:spPr/>
        <p:txBody>
          <a:bodyPr/>
          <a:lstStyle/>
          <a:p>
            <a:r>
              <a:rPr lang="en-GB" dirty="0" smtClean="0"/>
              <a:t>Data Management Methods</a:t>
            </a:r>
            <a:endParaRPr lang="en-US" dirty="0"/>
          </a:p>
        </p:txBody>
      </p:sp>
      <p:grpSp>
        <p:nvGrpSpPr>
          <p:cNvPr id="15" name="Group 14"/>
          <p:cNvGrpSpPr/>
          <p:nvPr/>
        </p:nvGrpSpPr>
        <p:grpSpPr>
          <a:xfrm>
            <a:off x="481013" y="1346428"/>
            <a:ext cx="6732587" cy="1318396"/>
            <a:chOff x="481013" y="1346428"/>
            <a:chExt cx="6732587" cy="1318396"/>
          </a:xfrm>
        </p:grpSpPr>
        <p:sp>
          <p:nvSpPr>
            <p:cNvPr id="16" name="Pentagon 15"/>
            <p:cNvSpPr/>
            <p:nvPr>
              <p:custDataLst>
                <p:tags r:id="rId3"/>
              </p:custDataLst>
            </p:nvPr>
          </p:nvSpPr>
          <p:spPr bwMode="auto">
            <a:xfrm>
              <a:off x="611188" y="1461402"/>
              <a:ext cx="6602412" cy="1203422"/>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Prioritizing Line Item Data for Solicitations</a:t>
              </a: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p:txBody>
        </p:sp>
        <p:sp>
          <p:nvSpPr>
            <p:cNvPr id="18" name="Oval 38"/>
            <p:cNvSpPr>
              <a:spLocks noChangeArrowheads="1"/>
            </p:cNvSpPr>
            <p:nvPr/>
          </p:nvSpPr>
          <p:spPr bwMode="auto">
            <a:xfrm>
              <a:off x="525860" y="1366594"/>
              <a:ext cx="269081" cy="244757"/>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19" name="Rectangle 39"/>
            <p:cNvSpPr>
              <a:spLocks noChangeArrowheads="1"/>
            </p:cNvSpPr>
            <p:nvPr/>
          </p:nvSpPr>
          <p:spPr bwMode="auto">
            <a:xfrm>
              <a:off x="481013" y="1346428"/>
              <a:ext cx="358775" cy="32634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1</a:t>
              </a:r>
            </a:p>
          </p:txBody>
        </p:sp>
      </p:grpSp>
      <p:grpSp>
        <p:nvGrpSpPr>
          <p:cNvPr id="20" name="Group 19"/>
          <p:cNvGrpSpPr/>
          <p:nvPr/>
        </p:nvGrpSpPr>
        <p:grpSpPr>
          <a:xfrm>
            <a:off x="481013" y="2922680"/>
            <a:ext cx="6732587" cy="1318396"/>
            <a:chOff x="481013" y="1346428"/>
            <a:chExt cx="6732587" cy="1318396"/>
          </a:xfrm>
        </p:grpSpPr>
        <p:sp>
          <p:nvSpPr>
            <p:cNvPr id="21" name="Pentagon 20"/>
            <p:cNvSpPr/>
            <p:nvPr>
              <p:custDataLst>
                <p:tags r:id="rId2"/>
              </p:custDataLst>
            </p:nvPr>
          </p:nvSpPr>
          <p:spPr bwMode="auto">
            <a:xfrm>
              <a:off x="611188" y="1461402"/>
              <a:ext cx="6602412" cy="1203422"/>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Example of the Prioritization Method</a:t>
              </a: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p:txBody>
        </p:sp>
        <p:sp>
          <p:nvSpPr>
            <p:cNvPr id="22" name="Oval 38"/>
            <p:cNvSpPr>
              <a:spLocks noChangeArrowheads="1"/>
            </p:cNvSpPr>
            <p:nvPr/>
          </p:nvSpPr>
          <p:spPr bwMode="auto">
            <a:xfrm>
              <a:off x="525860" y="1366594"/>
              <a:ext cx="269081" cy="244757"/>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23" name="Rectangle 39"/>
            <p:cNvSpPr>
              <a:spLocks noChangeArrowheads="1"/>
            </p:cNvSpPr>
            <p:nvPr/>
          </p:nvSpPr>
          <p:spPr bwMode="auto">
            <a:xfrm>
              <a:off x="481013" y="1346428"/>
              <a:ext cx="358775" cy="32634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2</a:t>
              </a:r>
            </a:p>
          </p:txBody>
        </p:sp>
      </p:grpSp>
      <p:sp>
        <p:nvSpPr>
          <p:cNvPr id="24" name="Right Arrow 23"/>
          <p:cNvSpPr/>
          <p:nvPr/>
        </p:nvSpPr>
        <p:spPr bwMode="auto">
          <a:xfrm>
            <a:off x="6008916" y="3377563"/>
            <a:ext cx="875209" cy="523604"/>
          </a:xfrm>
          <a:prstGeom prst="rightArrow">
            <a:avLst/>
          </a:prstGeom>
          <a:solidFill>
            <a:srgbClr val="00BBE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xmlns="" val="369724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969509387"/>
              </p:ext>
            </p:extLst>
          </p:nvPr>
        </p:nvGraphicFramePr>
        <p:xfrm>
          <a:off x="1588" y="1588"/>
          <a:ext cx="1587" cy="1587"/>
        </p:xfrm>
        <a:graphic>
          <a:graphicData uri="http://schemas.openxmlformats.org/presentationml/2006/ole">
            <p:oleObj spid="_x0000_s152616"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41</a:t>
            </a:fld>
            <a:endParaRPr lang="en-US" dirty="0"/>
          </a:p>
        </p:txBody>
      </p:sp>
      <p:sp>
        <p:nvSpPr>
          <p:cNvPr id="4" name="Title 3"/>
          <p:cNvSpPr>
            <a:spLocks noGrp="1"/>
          </p:cNvSpPr>
          <p:nvPr>
            <p:ph type="title"/>
          </p:nvPr>
        </p:nvSpPr>
        <p:spPr/>
        <p:txBody>
          <a:bodyPr/>
          <a:lstStyle/>
          <a:p>
            <a:r>
              <a:rPr lang="en-GB" dirty="0"/>
              <a:t>Ensure Data </a:t>
            </a:r>
            <a:r>
              <a:rPr lang="en-GB" dirty="0" smtClean="0"/>
              <a:t>Has </a:t>
            </a:r>
            <a:r>
              <a:rPr lang="en-GB" dirty="0"/>
              <a:t>Item Level Detail</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Step 1: Ensure that your </a:t>
            </a:r>
            <a:r>
              <a:rPr lang="en-US" dirty="0" smtClean="0"/>
              <a:t>data contains </a:t>
            </a:r>
            <a:r>
              <a:rPr lang="en-US" dirty="0"/>
              <a:t>spend </a:t>
            </a:r>
            <a:r>
              <a:rPr lang="en-US" dirty="0" smtClean="0"/>
              <a:t>at the item level.</a:t>
            </a:r>
          </a:p>
          <a:p>
            <a:r>
              <a:rPr lang="en-US" dirty="0"/>
              <a:t>Step 2: Sort the items on spend high to low</a:t>
            </a:r>
            <a:r>
              <a:rPr lang="en-US" dirty="0" smtClean="0"/>
              <a:t>.</a:t>
            </a:r>
            <a:endParaRPr lang="en-US" dirty="0"/>
          </a:p>
          <a:p>
            <a:endParaRPr lang="en-US" dirty="0"/>
          </a:p>
        </p:txBody>
      </p:sp>
      <p:grpSp>
        <p:nvGrpSpPr>
          <p:cNvPr id="6" name="Group 5"/>
          <p:cNvGrpSpPr/>
          <p:nvPr/>
        </p:nvGrpSpPr>
        <p:grpSpPr>
          <a:xfrm>
            <a:off x="1201003" y="1676400"/>
            <a:ext cx="6741994" cy="4561585"/>
            <a:chOff x="1201003" y="1676400"/>
            <a:chExt cx="6741994" cy="4561585"/>
          </a:xfrm>
        </p:grpSpPr>
        <p:pic>
          <p:nvPicPr>
            <p:cNvPr id="152578" name="Picture 2" descr="image001"/>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657" t="25054" r="41478" b="29161"/>
            <a:stretch/>
          </p:blipFill>
          <p:spPr bwMode="auto">
            <a:xfrm>
              <a:off x="1201003" y="1676400"/>
              <a:ext cx="6741994" cy="456158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867144" y="1947672"/>
              <a:ext cx="365760" cy="100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ln w="3175">
                    <a:solidFill>
                      <a:schemeClr val="bg1">
                        <a:lumMod val="85000"/>
                      </a:schemeClr>
                    </a:solidFill>
                    <a:prstDash val="dash"/>
                  </a:ln>
                  <a:solidFill>
                    <a:schemeClr val="bg1">
                      <a:lumMod val="50000"/>
                    </a:schemeClr>
                  </a:solidFill>
                  <a:latin typeface="Century Gothic" panose="020B0502020202020204" pitchFamily="34" charset="0"/>
                  <a:cs typeface="Arial" panose="020B0604020202020204" pitchFamily="34" charset="0"/>
                </a:rPr>
                <a:t>829.09</a:t>
              </a:r>
              <a:endParaRPr lang="en-US" sz="800" b="1" dirty="0">
                <a:ln w="3175">
                  <a:solidFill>
                    <a:schemeClr val="bg1">
                      <a:lumMod val="85000"/>
                    </a:schemeClr>
                  </a:solidFill>
                  <a:prstDash val="dash"/>
                </a:ln>
                <a:solidFill>
                  <a:schemeClr val="bg1">
                    <a:lumMod val="50000"/>
                  </a:schemeClr>
                </a:solidFill>
                <a:latin typeface="Century Gothic" panose="020B0502020202020204" pitchFamily="34" charset="0"/>
                <a:cs typeface="Arial" panose="020B0604020202020204" pitchFamily="34" charset="0"/>
              </a:endParaRPr>
            </a:p>
          </p:txBody>
        </p:sp>
      </p:grpSp>
    </p:spTree>
    <p:extLst>
      <p:ext uri="{BB962C8B-B14F-4D97-AF65-F5344CB8AC3E}">
        <p14:creationId xmlns:p14="http://schemas.microsoft.com/office/powerpoint/2010/main" xmlns="" val="664486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228736746"/>
              </p:ext>
            </p:extLst>
          </p:nvPr>
        </p:nvGraphicFramePr>
        <p:xfrm>
          <a:off x="1588" y="1588"/>
          <a:ext cx="1587" cy="1587"/>
        </p:xfrm>
        <a:graphic>
          <a:graphicData uri="http://schemas.openxmlformats.org/presentationml/2006/ole">
            <p:oleObj spid="_x0000_s114762"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42</a:t>
            </a:fld>
            <a:endParaRPr lang="en-US" dirty="0"/>
          </a:p>
        </p:txBody>
      </p:sp>
      <p:sp>
        <p:nvSpPr>
          <p:cNvPr id="4" name="Title 3"/>
          <p:cNvSpPr>
            <a:spLocks noGrp="1"/>
          </p:cNvSpPr>
          <p:nvPr>
            <p:ph type="title"/>
          </p:nvPr>
        </p:nvSpPr>
        <p:spPr/>
        <p:txBody>
          <a:bodyPr/>
          <a:lstStyle/>
          <a:p>
            <a:r>
              <a:rPr lang="en-GB" dirty="0"/>
              <a:t>Assess </a:t>
            </a:r>
            <a:r>
              <a:rPr lang="en-GB" dirty="0" smtClean="0"/>
              <a:t>Wrongly Classified </a:t>
            </a:r>
            <a:r>
              <a:rPr lang="en-GB" dirty="0"/>
              <a:t>or </a:t>
            </a:r>
            <a:r>
              <a:rPr lang="en-GB" dirty="0" smtClean="0"/>
              <a:t>One-Off Spend</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Step 3: </a:t>
            </a:r>
            <a:r>
              <a:rPr lang="en-US" dirty="0" smtClean="0"/>
              <a:t>Cleanse list of wrongly categorized </a:t>
            </a:r>
            <a:r>
              <a:rPr lang="en-US" dirty="0"/>
              <a:t>items </a:t>
            </a:r>
            <a:r>
              <a:rPr lang="en-US" dirty="0" smtClean="0"/>
              <a:t>of </a:t>
            </a:r>
            <a:r>
              <a:rPr lang="en-US" dirty="0"/>
              <a:t>high value </a:t>
            </a:r>
            <a:r>
              <a:rPr lang="en-US" dirty="0" smtClean="0"/>
              <a:t>that will </a:t>
            </a:r>
            <a:r>
              <a:rPr lang="en-US" dirty="0"/>
              <a:t>skew the </a:t>
            </a:r>
            <a:r>
              <a:rPr lang="en-US" dirty="0" smtClean="0"/>
              <a:t>distribution.</a:t>
            </a:r>
            <a:endParaRPr lang="en-US" dirty="0"/>
          </a:p>
          <a:p>
            <a:endParaRPr lang="en-US" dirty="0"/>
          </a:p>
        </p:txBody>
      </p:sp>
      <p:sp>
        <p:nvSpPr>
          <p:cNvPr id="7" name="Content Placeholder 2"/>
          <p:cNvSpPr txBox="1">
            <a:spLocks/>
          </p:cNvSpPr>
          <p:nvPr/>
        </p:nvSpPr>
        <p:spPr>
          <a:xfrm>
            <a:off x="200025" y="1933575"/>
            <a:ext cx="8313738" cy="4491037"/>
          </a:xfrm>
          <a:prstGeom prst="rect">
            <a:avLst/>
          </a:prstGeom>
        </p:spPr>
        <p:txBody>
          <a:bodyPr vert="horz" lIns="91440" tIns="45720" rIns="91440" bIns="45720" rtlCol="0">
            <a:normAutofit/>
          </a:bodyPr>
          <a:lstStyle>
            <a:lvl1pPr marL="176213" indent="-176213" algn="l" rtl="0" eaLnBrk="1" fontAlgn="base" hangingPunct="1">
              <a:spcBef>
                <a:spcPct val="20000"/>
              </a:spcBef>
              <a:spcAft>
                <a:spcPct val="0"/>
              </a:spcAft>
              <a:buClr>
                <a:schemeClr val="tx1"/>
              </a:buClr>
              <a:buChar char="•"/>
              <a:defRPr sz="20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1800">
                <a:solidFill>
                  <a:schemeClr val="tx1"/>
                </a:solidFill>
                <a:latin typeface="+mn-lt"/>
              </a:defRPr>
            </a:lvl2pPr>
            <a:lvl3pPr marL="858838" indent="-168275" algn="l" rtl="0" eaLnBrk="1" fontAlgn="base" hangingPunct="1">
              <a:spcBef>
                <a:spcPct val="20000"/>
              </a:spcBef>
              <a:spcAft>
                <a:spcPct val="0"/>
              </a:spcAft>
              <a:buClr>
                <a:schemeClr val="tx1"/>
              </a:buClr>
              <a:buChar char="•"/>
              <a:defRPr sz="1600">
                <a:solidFill>
                  <a:schemeClr val="tx1"/>
                </a:solidFill>
                <a:latin typeface="+mn-lt"/>
              </a:defRPr>
            </a:lvl3pPr>
            <a:lvl4pPr marL="1200150" indent="-227013" algn="l" rtl="0" eaLnBrk="1" fontAlgn="base" hangingPunct="1">
              <a:spcBef>
                <a:spcPct val="20000"/>
              </a:spcBef>
              <a:spcAft>
                <a:spcPct val="0"/>
              </a:spcAft>
              <a:buClr>
                <a:schemeClr val="tx1"/>
              </a:buClr>
              <a:buChar char="–"/>
              <a:defRPr sz="1400">
                <a:solidFill>
                  <a:schemeClr val="tx1"/>
                </a:solidFill>
                <a:latin typeface="+mn-lt"/>
              </a:defRPr>
            </a:lvl4pPr>
            <a:lvl5pPr marL="1481138" indent="-166688" algn="l" rtl="0" eaLnBrk="1" fontAlgn="base" hangingPunct="1">
              <a:spcBef>
                <a:spcPct val="20000"/>
              </a:spcBef>
              <a:spcAft>
                <a:spcPct val="0"/>
              </a:spcAft>
              <a:buClr>
                <a:schemeClr val="tx1"/>
              </a:buClr>
              <a:buChar char="•"/>
              <a:defRPr sz="1400">
                <a:solidFill>
                  <a:schemeClr val="tx1"/>
                </a:solidFill>
                <a:latin typeface="+mn-lt"/>
              </a:defRPr>
            </a:lvl5pPr>
            <a:lvl6pPr marL="1938338" indent="-166688" algn="l" rtl="0" eaLnBrk="1" fontAlgn="base" hangingPunct="1">
              <a:spcBef>
                <a:spcPct val="20000"/>
              </a:spcBef>
              <a:spcAft>
                <a:spcPct val="0"/>
              </a:spcAft>
              <a:buClr>
                <a:schemeClr val="tx1"/>
              </a:buClr>
              <a:buChar char="•"/>
              <a:defRPr sz="2000">
                <a:solidFill>
                  <a:schemeClr val="tx1"/>
                </a:solidFill>
                <a:latin typeface="+mn-lt"/>
              </a:defRPr>
            </a:lvl6pPr>
            <a:lvl7pPr marL="2395538" indent="-166688" algn="l" rtl="0" eaLnBrk="1" fontAlgn="base" hangingPunct="1">
              <a:spcBef>
                <a:spcPct val="20000"/>
              </a:spcBef>
              <a:spcAft>
                <a:spcPct val="0"/>
              </a:spcAft>
              <a:buClr>
                <a:schemeClr val="tx1"/>
              </a:buClr>
              <a:buChar char="•"/>
              <a:defRPr sz="2000">
                <a:solidFill>
                  <a:schemeClr val="tx1"/>
                </a:solidFill>
                <a:latin typeface="+mn-lt"/>
              </a:defRPr>
            </a:lvl7pPr>
            <a:lvl8pPr marL="2852738" indent="-166688" algn="l" rtl="0" eaLnBrk="1" fontAlgn="base" hangingPunct="1">
              <a:spcBef>
                <a:spcPct val="20000"/>
              </a:spcBef>
              <a:spcAft>
                <a:spcPct val="0"/>
              </a:spcAft>
              <a:buClr>
                <a:schemeClr val="tx1"/>
              </a:buClr>
              <a:buChar char="•"/>
              <a:defRPr sz="2000">
                <a:solidFill>
                  <a:schemeClr val="tx1"/>
                </a:solidFill>
                <a:latin typeface="+mn-lt"/>
              </a:defRPr>
            </a:lvl8pPr>
            <a:lvl9pPr marL="3309938" indent="-166688" algn="l" rtl="0" eaLnBrk="1" fontAlgn="base" hangingPunct="1">
              <a:spcBef>
                <a:spcPct val="20000"/>
              </a:spcBef>
              <a:spcAft>
                <a:spcPct val="0"/>
              </a:spcAft>
              <a:buClr>
                <a:schemeClr val="tx1"/>
              </a:buClr>
              <a:buChar char="•"/>
              <a:defRPr sz="2000">
                <a:solidFill>
                  <a:schemeClr val="tx1"/>
                </a:solidFill>
                <a:latin typeface="+mn-lt"/>
              </a:defRPr>
            </a:lvl9pPr>
          </a:lstStyle>
          <a:p>
            <a:pPr marL="269875"/>
            <a:endParaRPr lang="en-GB" sz="1600" kern="0" dirty="0" smtClean="0">
              <a:cs typeface="Times New Roman" pitchFamily="18" charset="0"/>
            </a:endParaRPr>
          </a:p>
          <a:p>
            <a:pPr marL="269875"/>
            <a:r>
              <a:rPr lang="en-GB" sz="1600" kern="0" dirty="0" smtClean="0">
                <a:cs typeface="Times New Roman" pitchFamily="18" charset="0"/>
              </a:rPr>
              <a:t>If there are any high value items that are wrongly classified in the category, they will skew the 80:20 distribution and could mean that fewer items are prioritized.  </a:t>
            </a:r>
          </a:p>
          <a:p>
            <a:pPr marL="269875"/>
            <a:endParaRPr lang="en-GB" sz="1600" kern="0" dirty="0" smtClean="0">
              <a:cs typeface="Times New Roman" pitchFamily="18" charset="0"/>
            </a:endParaRPr>
          </a:p>
          <a:p>
            <a:pPr marL="269875"/>
            <a:r>
              <a:rPr lang="en-GB" sz="1600" kern="0" dirty="0" smtClean="0">
                <a:cs typeface="Times New Roman" pitchFamily="18" charset="0"/>
              </a:rPr>
              <a:t>To overcome this problem, it is a good rule of thumb to investigate the highest value items to ensure that they are not wrongly categorized.  </a:t>
            </a:r>
          </a:p>
          <a:p>
            <a:pPr marL="269875"/>
            <a:endParaRPr lang="en-GB" sz="1600" kern="0" dirty="0" smtClean="0">
              <a:cs typeface="Times New Roman" pitchFamily="18" charset="0"/>
            </a:endParaRPr>
          </a:p>
          <a:p>
            <a:pPr marL="269875"/>
            <a:r>
              <a:rPr lang="en-GB" sz="1600" kern="0" dirty="0" smtClean="0">
                <a:cs typeface="Times New Roman" pitchFamily="18" charset="0"/>
              </a:rPr>
              <a:t>Lower value items will not have such an immediate impact on the prioritization, and can be dealt with at a later stage.</a:t>
            </a:r>
          </a:p>
          <a:p>
            <a:pPr marL="269875">
              <a:buFontTx/>
              <a:buNone/>
            </a:pPr>
            <a:endParaRPr lang="en-GB" sz="1600" kern="0" dirty="0" smtClean="0">
              <a:cs typeface="Times New Roman" pitchFamily="18" charset="0"/>
            </a:endParaRPr>
          </a:p>
        </p:txBody>
      </p:sp>
    </p:spTree>
    <p:extLst>
      <p:ext uri="{BB962C8B-B14F-4D97-AF65-F5344CB8AC3E}">
        <p14:creationId xmlns:p14="http://schemas.microsoft.com/office/powerpoint/2010/main" xmlns="" val="13970166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681856916"/>
              </p:ext>
            </p:extLst>
          </p:nvPr>
        </p:nvGraphicFramePr>
        <p:xfrm>
          <a:off x="1588" y="1588"/>
          <a:ext cx="1587" cy="1587"/>
        </p:xfrm>
        <a:graphic>
          <a:graphicData uri="http://schemas.openxmlformats.org/presentationml/2006/ole">
            <p:oleObj spid="_x0000_s154662"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43</a:t>
            </a:fld>
            <a:endParaRPr lang="en-US" dirty="0"/>
          </a:p>
        </p:txBody>
      </p:sp>
      <p:sp>
        <p:nvSpPr>
          <p:cNvPr id="4" name="Title 3"/>
          <p:cNvSpPr>
            <a:spLocks noGrp="1"/>
          </p:cNvSpPr>
          <p:nvPr>
            <p:ph type="title"/>
          </p:nvPr>
        </p:nvSpPr>
        <p:spPr/>
        <p:txBody>
          <a:bodyPr/>
          <a:lstStyle/>
          <a:p>
            <a:r>
              <a:rPr lang="en-GB" dirty="0"/>
              <a:t>Remove </a:t>
            </a:r>
            <a:r>
              <a:rPr lang="en-GB" dirty="0" smtClean="0"/>
              <a:t>Erroneous Line Items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Step 4: Remove any items which may skew the Pareto </a:t>
            </a:r>
            <a:r>
              <a:rPr lang="en-US" dirty="0" smtClean="0"/>
              <a:t>Analysis.</a:t>
            </a:r>
            <a:endParaRPr lang="en-US" dirty="0"/>
          </a:p>
          <a:p>
            <a:endParaRPr lang="en-US" dirty="0"/>
          </a:p>
        </p:txBody>
      </p:sp>
      <p:grpSp>
        <p:nvGrpSpPr>
          <p:cNvPr id="8" name="Group 7"/>
          <p:cNvGrpSpPr/>
          <p:nvPr/>
        </p:nvGrpSpPr>
        <p:grpSpPr>
          <a:xfrm>
            <a:off x="1201003" y="1676400"/>
            <a:ext cx="6741994" cy="4561585"/>
            <a:chOff x="1201003" y="1676400"/>
            <a:chExt cx="6741994" cy="4561585"/>
          </a:xfrm>
        </p:grpSpPr>
        <p:pic>
          <p:nvPicPr>
            <p:cNvPr id="9" name="Picture 2" descr="image001"/>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657" t="25054" r="41478" b="29161"/>
            <a:stretch/>
          </p:blipFill>
          <p:spPr bwMode="auto">
            <a:xfrm>
              <a:off x="1201003" y="1676400"/>
              <a:ext cx="6741994" cy="456158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6867144" y="1947672"/>
              <a:ext cx="365760" cy="100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ln w="3175">
                    <a:solidFill>
                      <a:schemeClr val="bg1">
                        <a:lumMod val="85000"/>
                      </a:schemeClr>
                    </a:solidFill>
                    <a:prstDash val="dash"/>
                  </a:ln>
                  <a:solidFill>
                    <a:schemeClr val="bg1">
                      <a:lumMod val="50000"/>
                    </a:schemeClr>
                  </a:solidFill>
                  <a:latin typeface="Century Gothic" panose="020B0502020202020204" pitchFamily="34" charset="0"/>
                  <a:cs typeface="Arial" panose="020B0604020202020204" pitchFamily="34" charset="0"/>
                </a:rPr>
                <a:t>829.09</a:t>
              </a:r>
              <a:endParaRPr lang="en-US" sz="800" b="1" dirty="0">
                <a:ln w="3175">
                  <a:solidFill>
                    <a:schemeClr val="bg1">
                      <a:lumMod val="85000"/>
                    </a:schemeClr>
                  </a:solidFill>
                  <a:prstDash val="dash"/>
                </a:ln>
                <a:solidFill>
                  <a:schemeClr val="bg1">
                    <a:lumMod val="50000"/>
                  </a:schemeClr>
                </a:solidFill>
                <a:latin typeface="Century Gothic" panose="020B0502020202020204" pitchFamily="34" charset="0"/>
                <a:cs typeface="Arial" panose="020B0604020202020204" pitchFamily="34" charset="0"/>
              </a:endParaRPr>
            </a:p>
          </p:txBody>
        </p:sp>
      </p:grpSp>
      <p:sp>
        <p:nvSpPr>
          <p:cNvPr id="7" name="Rectangle 6"/>
          <p:cNvSpPr/>
          <p:nvPr/>
        </p:nvSpPr>
        <p:spPr>
          <a:xfrm>
            <a:off x="1201003" y="1929384"/>
            <a:ext cx="6741994" cy="13716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576191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618615281"/>
              </p:ext>
            </p:extLst>
          </p:nvPr>
        </p:nvGraphicFramePr>
        <p:xfrm>
          <a:off x="1588" y="1588"/>
          <a:ext cx="1587" cy="1587"/>
        </p:xfrm>
        <a:graphic>
          <a:graphicData uri="http://schemas.openxmlformats.org/presentationml/2006/ole">
            <p:oleObj spid="_x0000_s153640"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44</a:t>
            </a:fld>
            <a:endParaRPr lang="en-US" dirty="0"/>
          </a:p>
        </p:txBody>
      </p:sp>
      <p:sp>
        <p:nvSpPr>
          <p:cNvPr id="4" name="Title 3"/>
          <p:cNvSpPr>
            <a:spLocks noGrp="1"/>
          </p:cNvSpPr>
          <p:nvPr>
            <p:ph type="title"/>
          </p:nvPr>
        </p:nvSpPr>
        <p:spPr/>
        <p:txBody>
          <a:bodyPr/>
          <a:lstStyle/>
          <a:p>
            <a:r>
              <a:rPr lang="en-GB" dirty="0"/>
              <a:t>Data </a:t>
            </a:r>
            <a:r>
              <a:rPr lang="en-GB" dirty="0" smtClean="0"/>
              <a:t>Prioritization </a:t>
            </a:r>
            <a:r>
              <a:rPr lang="en-GB" dirty="0"/>
              <a:t>Walk Through</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Step 5: Identify the 80:20 (Pareto) split within the </a:t>
            </a:r>
            <a:r>
              <a:rPr lang="en-US" dirty="0" smtClean="0"/>
              <a:t>data.</a:t>
            </a:r>
          </a:p>
          <a:p>
            <a:r>
              <a:rPr lang="en-US" dirty="0" smtClean="0"/>
              <a:t>Step 6</a:t>
            </a:r>
            <a:r>
              <a:rPr lang="en-US" dirty="0"/>
              <a:t>: The items which are </a:t>
            </a:r>
            <a:r>
              <a:rPr lang="en-US" dirty="0" smtClean="0"/>
              <a:t>outlined in green fall </a:t>
            </a:r>
            <a:r>
              <a:rPr lang="en-US" dirty="0"/>
              <a:t>into the top 80% of spend, and therefore would be prioritized for cleansing or the next steps of the solicitation.</a:t>
            </a:r>
            <a:endParaRPr lang="en-US" dirty="0" smtClean="0"/>
          </a:p>
          <a:p>
            <a:endParaRPr lang="en-US" dirty="0"/>
          </a:p>
        </p:txBody>
      </p:sp>
      <p:pic>
        <p:nvPicPr>
          <p:cNvPr id="153602" name="Picture 1" descr="image001"/>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814" t="24924" r="38575" b="29290"/>
          <a:stretch/>
        </p:blipFill>
        <p:spPr bwMode="auto">
          <a:xfrm>
            <a:off x="950026" y="1839215"/>
            <a:ext cx="7243948" cy="456158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6583680" y="2253743"/>
            <a:ext cx="365760" cy="100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ln w="3175">
                  <a:solidFill>
                    <a:schemeClr val="bg1">
                      <a:lumMod val="85000"/>
                    </a:schemeClr>
                  </a:solidFill>
                  <a:prstDash val="dash"/>
                </a:ln>
                <a:solidFill>
                  <a:schemeClr val="bg1">
                    <a:lumMod val="50000"/>
                  </a:schemeClr>
                </a:solidFill>
                <a:latin typeface="Century Gothic" panose="020B0502020202020204" pitchFamily="34" charset="0"/>
                <a:cs typeface="Arial" panose="020B0604020202020204" pitchFamily="34" charset="0"/>
              </a:rPr>
              <a:t>829.09</a:t>
            </a:r>
            <a:endParaRPr lang="en-US" sz="800" b="1" dirty="0">
              <a:ln w="3175">
                <a:solidFill>
                  <a:schemeClr val="bg1">
                    <a:lumMod val="85000"/>
                  </a:schemeClr>
                </a:solidFill>
                <a:prstDash val="dash"/>
              </a:ln>
              <a:solidFill>
                <a:schemeClr val="bg1">
                  <a:lumMod val="50000"/>
                </a:schemeClr>
              </a:solidFill>
              <a:latin typeface="Century Gothic" panose="020B0502020202020204" pitchFamily="34" charset="0"/>
              <a:cs typeface="Arial" panose="020B0604020202020204" pitchFamily="34" charset="0"/>
            </a:endParaRPr>
          </a:p>
        </p:txBody>
      </p:sp>
      <p:sp>
        <p:nvSpPr>
          <p:cNvPr id="12" name="Rectangle 11"/>
          <p:cNvSpPr/>
          <p:nvPr/>
        </p:nvSpPr>
        <p:spPr>
          <a:xfrm>
            <a:off x="950026" y="2235455"/>
            <a:ext cx="7241473" cy="137160"/>
          </a:xfrm>
          <a:prstGeom prst="rect">
            <a:avLst/>
          </a:prstGeom>
          <a:solidFill>
            <a:srgbClr val="FF0000">
              <a:alpha val="65882"/>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50026" y="5039615"/>
            <a:ext cx="7241473" cy="914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flipV="1">
            <a:off x="1143000" y="5115815"/>
            <a:ext cx="693420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143000" y="5115815"/>
            <a:ext cx="693420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599" y="2376205"/>
            <a:ext cx="3581401" cy="266340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8285591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graphicFrame>
        <p:nvGraphicFramePr>
          <p:cNvPr id="8" name="Content Placeholder 8"/>
          <p:cNvGraphicFramePr>
            <a:graphicFrameLocks noGrp="1"/>
          </p:cNvGraphicFramePr>
          <p:nvPr>
            <p:ph idx="1"/>
            <p:custDataLst>
              <p:tags r:id="rId2"/>
            </p:custDataLst>
            <p:extLst>
              <p:ext uri="{D42A27DB-BD31-4B8C-83A1-F6EECF244321}">
                <p14:modId xmlns:p14="http://schemas.microsoft.com/office/powerpoint/2010/main" xmlns="" val="3719074277"/>
              </p:ext>
            </p:extLst>
          </p:nvPr>
        </p:nvGraphicFramePr>
        <p:xfrm>
          <a:off x="381000" y="2140903"/>
          <a:ext cx="7661913" cy="1579250"/>
        </p:xfrm>
        <a:graphic>
          <a:graphicData uri="http://schemas.openxmlformats.org/drawingml/2006/table">
            <a:tbl>
              <a:tblPr firstRow="1" bandRow="1">
                <a:tableStyleId>{2D5ABB26-0587-4C30-8999-92F81FD0307C}</a:tableStyleId>
              </a:tblPr>
              <a:tblGrid>
                <a:gridCol w="7661913"/>
              </a:tblGrid>
              <a:tr h="0">
                <a:tc>
                  <a:txBody>
                    <a:bodyPr/>
                    <a:lstStyle/>
                    <a:p>
                      <a:pPr marL="0" lvl="0" algn="l">
                        <a:spcBef>
                          <a:spcPts val="10"/>
                        </a:spcBef>
                        <a:spcAft>
                          <a:spcPts val="10"/>
                        </a:spcAft>
                      </a:pPr>
                      <a:r>
                        <a:rPr lang="en-US" sz="1600" b="0" dirty="0" smtClean="0">
                          <a:solidFill>
                            <a:srgbClr val="000000"/>
                          </a:solidFill>
                        </a:rPr>
                        <a:t>Conducting Sourcing Analysis</a:t>
                      </a:r>
                      <a:endParaRPr lang="en-US" sz="1600" b="0" dirty="0">
                        <a:solidFill>
                          <a:srgbClr val="000000"/>
                        </a:solidFill>
                      </a:endParaRPr>
                    </a:p>
                  </a:txBody>
                  <a:tcPr marL="72009" marR="72009" marT="36005" marB="36005" anchor="ctr">
                    <a:noFill/>
                  </a:tcPr>
                </a:tc>
              </a:tr>
              <a:tr h="0">
                <a:tc>
                  <a:txBody>
                    <a:bodyPr/>
                    <a:lstStyle/>
                    <a:p>
                      <a:pPr marL="0" marR="0" lvl="0" indent="0" algn="l" defTabSz="914400" rtl="0" eaLnBrk="1" fontAlgn="auto" latinLnBrk="0" hangingPunct="1">
                        <a:lnSpc>
                          <a:spcPct val="100000"/>
                        </a:lnSpc>
                        <a:spcBef>
                          <a:spcPts val="10"/>
                        </a:spcBef>
                        <a:spcAft>
                          <a:spcPts val="10"/>
                        </a:spcAft>
                        <a:buClrTx/>
                        <a:buSzTx/>
                        <a:buFontTx/>
                        <a:buNone/>
                        <a:tabLst/>
                        <a:defRPr/>
                      </a:pPr>
                      <a:r>
                        <a:rPr lang="en-AU" sz="1600" dirty="0" smtClean="0"/>
                        <a:t>Data Management Methods</a:t>
                      </a:r>
                      <a:endParaRPr lang="en-US" sz="1600" b="0" dirty="0" smtClean="0">
                        <a:solidFill>
                          <a:srgbClr val="000000"/>
                        </a:solidFill>
                      </a:endParaRPr>
                    </a:p>
                  </a:txBody>
                  <a:tcPr marL="72009" marR="72009" marT="36005" marB="36005" anchor="ctr">
                    <a:noFill/>
                  </a:tcPr>
                </a:tc>
              </a:tr>
              <a:tr h="0">
                <a:tc>
                  <a:txBody>
                    <a:bodyPr/>
                    <a:lstStyle/>
                    <a:p>
                      <a:pPr marL="0" lvl="0" algn="l">
                        <a:spcBef>
                          <a:spcPts val="10"/>
                        </a:spcBef>
                        <a:spcAft>
                          <a:spcPts val="10"/>
                        </a:spcAft>
                      </a:pPr>
                      <a:r>
                        <a:rPr lang="en-AU" sz="1600" b="1" dirty="0" smtClean="0"/>
                        <a:t>Creating &amp; </a:t>
                      </a:r>
                      <a:r>
                        <a:rPr lang="en-US" sz="1600" b="1" noProof="0" dirty="0" smtClean="0"/>
                        <a:t>Analyzing</a:t>
                      </a:r>
                      <a:r>
                        <a:rPr lang="en-AU" sz="1600" b="1" dirty="0" smtClean="0"/>
                        <a:t> RFIs &amp; RFPs</a:t>
                      </a:r>
                      <a:endParaRPr lang="en-US" sz="1600" b="1" dirty="0">
                        <a:solidFill>
                          <a:srgbClr val="000000"/>
                        </a:solidFill>
                      </a:endParaRPr>
                    </a:p>
                  </a:txBody>
                  <a:tcPr marL="72009" marR="72009" marT="36005" marB="36005" anchor="ctr">
                    <a:solidFill>
                      <a:schemeClr val="bg1">
                        <a:lumMod val="85000"/>
                      </a:schemeClr>
                    </a:solidFill>
                  </a:tcPr>
                </a:tc>
              </a:tr>
              <a:tr h="0">
                <a:tc>
                  <a:txBody>
                    <a:bodyPr/>
                    <a:lstStyle/>
                    <a:p>
                      <a:pPr marL="0" lvl="0" algn="l">
                        <a:spcBef>
                          <a:spcPts val="10"/>
                        </a:spcBef>
                        <a:spcAft>
                          <a:spcPts val="10"/>
                        </a:spcAft>
                      </a:pPr>
                      <a:r>
                        <a:rPr lang="en-AU" sz="1600" dirty="0" smtClean="0"/>
                        <a:t>Preparing for Fact Based Negotiations</a:t>
                      </a:r>
                      <a:endParaRPr lang="en-US" sz="1600" b="0" dirty="0">
                        <a:solidFill>
                          <a:srgbClr val="000000"/>
                        </a:solidFill>
                      </a:endParaRPr>
                    </a:p>
                  </a:txBody>
                  <a:tcPr marL="72009" marR="72009" marT="36005" marB="36005" anchor="ctr"/>
                </a:tc>
              </a:tr>
              <a:tr h="0">
                <a:tc>
                  <a:txBody>
                    <a:bodyPr/>
                    <a:lstStyle/>
                    <a:p>
                      <a:pPr marL="0" lvl="0" algn="l">
                        <a:spcBef>
                          <a:spcPts val="10"/>
                        </a:spcBef>
                        <a:spcAft>
                          <a:spcPts val="10"/>
                        </a:spcAft>
                      </a:pPr>
                      <a:r>
                        <a:rPr lang="en-US" sz="1600" b="0" dirty="0" smtClean="0">
                          <a:solidFill>
                            <a:srgbClr val="000000"/>
                          </a:solidFill>
                        </a:rPr>
                        <a:t>Appendix</a:t>
                      </a:r>
                      <a:endParaRPr lang="en-US" sz="1600" b="0" dirty="0">
                        <a:solidFill>
                          <a:srgbClr val="000000"/>
                        </a:solidFill>
                      </a:endParaRPr>
                    </a:p>
                  </a:txBody>
                  <a:tcPr marL="72009" marR="72009" marT="36005" marB="36005" anchor="ctr"/>
                </a:tc>
              </a:tr>
            </a:tbl>
          </a:graphicData>
        </a:graphic>
      </p:graphicFrame>
    </p:spTree>
    <p:custDataLst>
      <p:tags r:id="rId1"/>
    </p:custDataLst>
    <p:extLst>
      <p:ext uri="{BB962C8B-B14F-4D97-AF65-F5344CB8AC3E}">
        <p14:creationId xmlns:p14="http://schemas.microsoft.com/office/powerpoint/2010/main" xmlns="" val="1003417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04660643"/>
              </p:ext>
            </p:extLst>
          </p:nvPr>
        </p:nvGraphicFramePr>
        <p:xfrm>
          <a:off x="1588" y="1588"/>
          <a:ext cx="1587" cy="1587"/>
        </p:xfrm>
        <a:graphic>
          <a:graphicData uri="http://schemas.openxmlformats.org/presentationml/2006/ole">
            <p:oleObj spid="_x0000_s63565" name="think-cell Slide" r:id="rId7"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46</a:t>
            </a:fld>
            <a:endParaRPr lang="en-US" dirty="0"/>
          </a:p>
        </p:txBody>
      </p:sp>
      <p:sp>
        <p:nvSpPr>
          <p:cNvPr id="4" name="Title 3"/>
          <p:cNvSpPr>
            <a:spLocks noGrp="1"/>
          </p:cNvSpPr>
          <p:nvPr>
            <p:ph type="title"/>
          </p:nvPr>
        </p:nvSpPr>
        <p:spPr/>
        <p:txBody>
          <a:bodyPr/>
          <a:lstStyle/>
          <a:p>
            <a:r>
              <a:rPr lang="en-AU" dirty="0"/>
              <a:t>Creating &amp; </a:t>
            </a:r>
            <a:r>
              <a:rPr lang="en-US" dirty="0" smtClean="0"/>
              <a:t>Analyzing</a:t>
            </a:r>
            <a:r>
              <a:rPr lang="en-AU" dirty="0" smtClean="0"/>
              <a:t> </a:t>
            </a:r>
            <a:r>
              <a:rPr lang="en-AU" dirty="0"/>
              <a:t>RFIs / RFPs</a:t>
            </a:r>
            <a:endParaRPr lang="en-US" dirty="0"/>
          </a:p>
        </p:txBody>
      </p:sp>
      <p:grpSp>
        <p:nvGrpSpPr>
          <p:cNvPr id="24" name="Group 23"/>
          <p:cNvGrpSpPr/>
          <p:nvPr/>
        </p:nvGrpSpPr>
        <p:grpSpPr>
          <a:xfrm>
            <a:off x="481013" y="1411743"/>
            <a:ext cx="6732587" cy="1253081"/>
            <a:chOff x="481013" y="1307239"/>
            <a:chExt cx="6732587" cy="1383710"/>
          </a:xfrm>
        </p:grpSpPr>
        <p:sp>
          <p:nvSpPr>
            <p:cNvPr id="25" name="Pentagon 24"/>
            <p:cNvSpPr/>
            <p:nvPr>
              <p:custDataLst>
                <p:tags r:id="rId5"/>
              </p:custDataLst>
            </p:nvPr>
          </p:nvSpPr>
          <p:spPr bwMode="auto">
            <a:xfrm>
              <a:off x="611188" y="1362075"/>
              <a:ext cx="6602412" cy="1328874"/>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What are the key solicitation documents?</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How do they fit into the Sourcing Process?</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Why use an RFI or RFP?</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How do you fit into the process?</a:t>
              </a: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p:txBody>
        </p:sp>
        <p:sp>
          <p:nvSpPr>
            <p:cNvPr id="26" name="Oval 38"/>
            <p:cNvSpPr>
              <a:spLocks noChangeArrowheads="1"/>
            </p:cNvSpPr>
            <p:nvPr/>
          </p:nvSpPr>
          <p:spPr bwMode="auto">
            <a:xfrm>
              <a:off x="525860" y="1329507"/>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27" name="Rectangle 39"/>
            <p:cNvSpPr>
              <a:spLocks noChangeArrowheads="1"/>
            </p:cNvSpPr>
            <p:nvPr/>
          </p:nvSpPr>
          <p:spPr bwMode="auto">
            <a:xfrm>
              <a:off x="481013" y="1307239"/>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1</a:t>
              </a:r>
            </a:p>
          </p:txBody>
        </p:sp>
      </p:grpSp>
      <p:grpSp>
        <p:nvGrpSpPr>
          <p:cNvPr id="28" name="Group 27"/>
          <p:cNvGrpSpPr/>
          <p:nvPr/>
        </p:nvGrpSpPr>
        <p:grpSpPr>
          <a:xfrm>
            <a:off x="455613" y="2690082"/>
            <a:ext cx="6757987" cy="1751290"/>
            <a:chOff x="455613" y="2794586"/>
            <a:chExt cx="6757987" cy="1751290"/>
          </a:xfrm>
        </p:grpSpPr>
        <p:sp>
          <p:nvSpPr>
            <p:cNvPr id="29" name="Pentagon 28"/>
            <p:cNvSpPr/>
            <p:nvPr>
              <p:custDataLst>
                <p:tags r:id="rId4"/>
              </p:custDataLst>
            </p:nvPr>
          </p:nvSpPr>
          <p:spPr bwMode="auto">
            <a:xfrm>
              <a:off x="611188" y="2847702"/>
              <a:ext cx="6602412" cy="1698174"/>
            </a:xfrm>
            <a:prstGeom prst="homePlate">
              <a:avLst>
                <a:gd name="adj" fmla="val 7654"/>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Typical Document Structure</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Hypothesis Driven Analysis</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Identifying Selection Criteria</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Weighting Selection Criteria</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Removing price from negotiations</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lang="en-GB" sz="1400" b="1" kern="0" dirty="0" smtClean="0">
                  <a:solidFill>
                    <a:srgbClr val="000000"/>
                  </a:solidFill>
                  <a:latin typeface="Arial" charset="0"/>
                  <a:cs typeface="Arial" charset="0"/>
                </a:rPr>
                <a:t>Supplier Relationship Management</a:t>
              </a: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p:txBody>
        </p:sp>
        <p:sp>
          <p:nvSpPr>
            <p:cNvPr id="30" name="Oval 38"/>
            <p:cNvSpPr>
              <a:spLocks noChangeArrowheads="1"/>
            </p:cNvSpPr>
            <p:nvPr/>
          </p:nvSpPr>
          <p:spPr bwMode="auto">
            <a:xfrm>
              <a:off x="500460" y="2816854"/>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31" name="Rectangle 39"/>
            <p:cNvSpPr>
              <a:spLocks noChangeArrowheads="1"/>
            </p:cNvSpPr>
            <p:nvPr/>
          </p:nvSpPr>
          <p:spPr bwMode="auto">
            <a:xfrm>
              <a:off x="455613" y="2794586"/>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2</a:t>
              </a:r>
            </a:p>
          </p:txBody>
        </p:sp>
      </p:grpSp>
      <p:grpSp>
        <p:nvGrpSpPr>
          <p:cNvPr id="32" name="Group 31"/>
          <p:cNvGrpSpPr/>
          <p:nvPr/>
        </p:nvGrpSpPr>
        <p:grpSpPr>
          <a:xfrm>
            <a:off x="481013" y="4464452"/>
            <a:ext cx="6732587" cy="1207497"/>
            <a:chOff x="481013" y="4895531"/>
            <a:chExt cx="6732587" cy="1207497"/>
          </a:xfrm>
        </p:grpSpPr>
        <p:sp>
          <p:nvSpPr>
            <p:cNvPr id="33" name="Pentagon 32"/>
            <p:cNvSpPr/>
            <p:nvPr>
              <p:custDataLst>
                <p:tags r:id="rId3"/>
              </p:custDataLst>
            </p:nvPr>
          </p:nvSpPr>
          <p:spPr bwMode="auto">
            <a:xfrm>
              <a:off x="611188" y="4950503"/>
              <a:ext cx="6602412" cy="1152525"/>
            </a:xfrm>
            <a:prstGeom prst="homePlate">
              <a:avLst>
                <a:gd name="adj" fmla="val 1118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Focus on document questionnaires</a:t>
              </a:r>
            </a:p>
            <a:p>
              <a:pPr marL="901700" marR="0" lvl="1" indent="-169863" defTabSz="914400" eaLnBrk="0" fontAlgn="base" latinLnBrk="0" hangingPunct="0">
                <a:lnSpc>
                  <a:spcPct val="80000"/>
                </a:lnSpc>
                <a:spcBef>
                  <a:spcPct val="0"/>
                </a:spcBef>
                <a:spcAft>
                  <a:spcPts val="600"/>
                </a:spcAft>
                <a:buClrTx/>
                <a:buSzPct val="50000"/>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Financials Analysis</a:t>
              </a:r>
            </a:p>
            <a:p>
              <a:pPr marL="901700" marR="0" lvl="1" indent="-169863" defTabSz="914400" eaLnBrk="0" fontAlgn="base" latinLnBrk="0" hangingPunct="0">
                <a:lnSpc>
                  <a:spcPct val="80000"/>
                </a:lnSpc>
                <a:spcBef>
                  <a:spcPct val="0"/>
                </a:spcBef>
                <a:spcAft>
                  <a:spcPts val="600"/>
                </a:spcAft>
                <a:buClrTx/>
                <a:buSzPct val="50000"/>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Commercial Capabilities</a:t>
              </a:r>
            </a:p>
            <a:p>
              <a:pPr marL="901700" marR="0" lvl="1" indent="-169863" defTabSz="914400" eaLnBrk="0" fontAlgn="base" latinLnBrk="0" hangingPunct="0">
                <a:lnSpc>
                  <a:spcPct val="80000"/>
                </a:lnSpc>
                <a:spcBef>
                  <a:spcPct val="0"/>
                </a:spcBef>
                <a:spcAft>
                  <a:spcPts val="600"/>
                </a:spcAft>
                <a:buClrTx/>
                <a:buSzPct val="50000"/>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Technical Capabilities</a:t>
              </a: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p:txBody>
        </p:sp>
        <p:sp>
          <p:nvSpPr>
            <p:cNvPr id="34" name="Oval 38"/>
            <p:cNvSpPr>
              <a:spLocks noChangeArrowheads="1"/>
            </p:cNvSpPr>
            <p:nvPr/>
          </p:nvSpPr>
          <p:spPr bwMode="auto">
            <a:xfrm>
              <a:off x="525860" y="4917799"/>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35" name="Rectangle 39"/>
            <p:cNvSpPr>
              <a:spLocks noChangeArrowheads="1"/>
            </p:cNvSpPr>
            <p:nvPr/>
          </p:nvSpPr>
          <p:spPr bwMode="auto">
            <a:xfrm>
              <a:off x="481013" y="4895531"/>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3</a:t>
              </a:r>
            </a:p>
          </p:txBody>
        </p:sp>
      </p:grpSp>
      <p:grpSp>
        <p:nvGrpSpPr>
          <p:cNvPr id="36" name="Group 35"/>
          <p:cNvGrpSpPr/>
          <p:nvPr/>
        </p:nvGrpSpPr>
        <p:grpSpPr>
          <a:xfrm>
            <a:off x="481013" y="5689692"/>
            <a:ext cx="6709410" cy="462913"/>
            <a:chOff x="514350" y="5755007"/>
            <a:chExt cx="6709410" cy="462913"/>
          </a:xfrm>
        </p:grpSpPr>
        <p:sp>
          <p:nvSpPr>
            <p:cNvPr id="37" name="Pentagon 36"/>
            <p:cNvSpPr/>
            <p:nvPr>
              <p:custDataLst>
                <p:tags r:id="rId2"/>
              </p:custDataLst>
            </p:nvPr>
          </p:nvSpPr>
          <p:spPr bwMode="auto">
            <a:xfrm>
              <a:off x="644525" y="5809979"/>
              <a:ext cx="6579235" cy="407941"/>
            </a:xfrm>
            <a:prstGeom prst="homePlate">
              <a:avLst>
                <a:gd name="adj" fmla="val 23989"/>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b"/>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Focus on Contract Award Scenarios</a:t>
              </a:r>
            </a:p>
          </p:txBody>
        </p:sp>
        <p:sp>
          <p:nvSpPr>
            <p:cNvPr id="38" name="Oval 37"/>
            <p:cNvSpPr>
              <a:spLocks noChangeArrowheads="1"/>
            </p:cNvSpPr>
            <p:nvPr/>
          </p:nvSpPr>
          <p:spPr bwMode="auto">
            <a:xfrm>
              <a:off x="559197" y="5777275"/>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39" name="Rectangle 38"/>
            <p:cNvSpPr>
              <a:spLocks noChangeArrowheads="1"/>
            </p:cNvSpPr>
            <p:nvPr/>
          </p:nvSpPr>
          <p:spPr bwMode="auto">
            <a:xfrm>
              <a:off x="514350" y="5755007"/>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4</a:t>
              </a:r>
            </a:p>
          </p:txBody>
        </p:sp>
      </p:grpSp>
      <p:sp>
        <p:nvSpPr>
          <p:cNvPr id="40" name="Right Arrow 39"/>
          <p:cNvSpPr/>
          <p:nvPr/>
        </p:nvSpPr>
        <p:spPr bwMode="auto">
          <a:xfrm>
            <a:off x="6008916" y="1789611"/>
            <a:ext cx="875209" cy="523604"/>
          </a:xfrm>
          <a:prstGeom prst="rightArrow">
            <a:avLst/>
          </a:prstGeom>
          <a:solidFill>
            <a:srgbClr val="00BBE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xmlns="" val="33640537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B81B02-6718-46E4-8D74-ADF933AC5647}" type="slidenum">
              <a:rPr lang="en-US" smtClean="0"/>
              <a:pPr/>
              <a:t>47</a:t>
            </a:fld>
            <a:endParaRPr lang="en-US" dirty="0"/>
          </a:p>
        </p:txBody>
      </p:sp>
      <p:sp>
        <p:nvSpPr>
          <p:cNvPr id="4" name="Title 3"/>
          <p:cNvSpPr>
            <a:spLocks noGrp="1"/>
          </p:cNvSpPr>
          <p:nvPr>
            <p:ph type="title"/>
          </p:nvPr>
        </p:nvSpPr>
        <p:spPr/>
        <p:txBody>
          <a:bodyPr/>
          <a:lstStyle/>
          <a:p>
            <a:r>
              <a:rPr lang="en-GB" dirty="0"/>
              <a:t>Key Solicitation Documents</a:t>
            </a:r>
            <a:endParaRPr lang="en-US" dirty="0"/>
          </a:p>
        </p:txBody>
      </p:sp>
      <p:sp>
        <p:nvSpPr>
          <p:cNvPr id="5" name="Text Box 7"/>
          <p:cNvSpPr txBox="1">
            <a:spLocks noChangeArrowheads="1"/>
          </p:cNvSpPr>
          <p:nvPr/>
        </p:nvSpPr>
        <p:spPr bwMode="gray">
          <a:xfrm>
            <a:off x="407809" y="767908"/>
            <a:ext cx="8448808" cy="646331"/>
          </a:xfrm>
          <a:prstGeom prst="rect">
            <a:avLst/>
          </a:prstGeom>
          <a:noFill/>
          <a:ln w="9525" algn="ctr">
            <a:noFill/>
            <a:miter lim="800000"/>
            <a:headEnd/>
            <a:tailEnd/>
          </a:ln>
          <a:effectLst/>
        </p:spPr>
        <p:txBody>
          <a:bodyPr wrap="square">
            <a:spAutoFit/>
          </a:bodyPr>
          <a:lstStyle/>
          <a:p>
            <a:pPr algn="l">
              <a:lnSpc>
                <a:spcPct val="100000"/>
              </a:lnSpc>
              <a:spcBef>
                <a:spcPct val="50000"/>
              </a:spcBef>
              <a:buClr>
                <a:schemeClr val="tx1"/>
              </a:buClr>
            </a:pPr>
            <a:r>
              <a:rPr lang="en-US" sz="1800" dirty="0"/>
              <a:t>There are multiple way to conduct a competitive </a:t>
            </a:r>
            <a:r>
              <a:rPr lang="en-US" sz="1800" dirty="0" smtClean="0"/>
              <a:t>process and engage with the market; collectively these are referred to as “RFx.”</a:t>
            </a:r>
            <a:endParaRPr lang="en-US" sz="1800" dirty="0">
              <a:solidFill>
                <a:schemeClr val="tx1"/>
              </a:solidFill>
            </a:endParaRPr>
          </a:p>
        </p:txBody>
      </p:sp>
      <p:sp>
        <p:nvSpPr>
          <p:cNvPr id="20" name="Line 8"/>
          <p:cNvSpPr>
            <a:spLocks noChangeShapeType="1"/>
          </p:cNvSpPr>
          <p:nvPr/>
        </p:nvSpPr>
        <p:spPr bwMode="auto">
          <a:xfrm>
            <a:off x="450850" y="3564612"/>
            <a:ext cx="8269288"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80000"/>
              </a:lnSpc>
              <a:spcBef>
                <a:spcPts val="0"/>
              </a:spcBef>
              <a:spcAft>
                <a:spcPts val="0"/>
              </a:spcAft>
              <a:buClrTx/>
              <a:buSzTx/>
              <a:buFontTx/>
              <a:buNone/>
              <a:tabLst/>
              <a:defRPr/>
            </a:pPr>
            <a:endParaRPr kumimoji="0" lang="en-US" sz="3200" b="1" i="0" u="none" strike="noStrike" kern="0" cap="none" spc="0" normalizeH="0" baseline="0" noProof="0" dirty="0" smtClean="0">
              <a:ln>
                <a:noFill/>
              </a:ln>
              <a:solidFill>
                <a:srgbClr val="000000"/>
              </a:solidFill>
              <a:effectLst/>
              <a:uLnTx/>
              <a:uFillTx/>
              <a:latin typeface="+mj-lt"/>
            </a:endParaRPr>
          </a:p>
        </p:txBody>
      </p:sp>
      <p:sp>
        <p:nvSpPr>
          <p:cNvPr id="21" name="Rectangle 12"/>
          <p:cNvSpPr>
            <a:spLocks noChangeArrowheads="1"/>
          </p:cNvSpPr>
          <p:nvPr/>
        </p:nvSpPr>
        <p:spPr bwMode="auto">
          <a:xfrm>
            <a:off x="304800" y="1979613"/>
            <a:ext cx="2372637" cy="308419"/>
          </a:xfrm>
          <a:prstGeom prst="rect">
            <a:avLst/>
          </a:prstGeom>
          <a:noFill/>
          <a:ln w="9525">
            <a:noFill/>
            <a:miter lim="800000"/>
            <a:headEnd/>
            <a:tailEnd/>
          </a:ln>
        </p:spPr>
        <p:txBody>
          <a:bodyPr wrap="none" lIns="92075" tIns="46038" rIns="92075" bIns="46038">
            <a:spAutoFit/>
          </a:bodyPr>
          <a:lstStyle/>
          <a:p>
            <a:pPr algn="l"/>
            <a:r>
              <a:rPr lang="en-US" sz="1400" b="1" dirty="0" smtClean="0">
                <a:solidFill>
                  <a:srgbClr val="000000"/>
                </a:solidFill>
                <a:latin typeface="+mj-lt"/>
              </a:rPr>
              <a:t>RFI </a:t>
            </a:r>
            <a:r>
              <a:rPr lang="en-US" sz="1400" b="1" dirty="0">
                <a:solidFill>
                  <a:srgbClr val="000000"/>
                </a:solidFill>
                <a:latin typeface="+mj-lt"/>
              </a:rPr>
              <a:t>– </a:t>
            </a:r>
            <a:r>
              <a:rPr lang="en-US" sz="1400" b="1" dirty="0" smtClean="0">
                <a:solidFill>
                  <a:srgbClr val="000000"/>
                </a:solidFill>
                <a:latin typeface="+mj-lt"/>
              </a:rPr>
              <a:t>Request for Information</a:t>
            </a:r>
            <a:endParaRPr lang="en-US" sz="1400" b="1" dirty="0">
              <a:solidFill>
                <a:srgbClr val="000000"/>
              </a:solidFill>
              <a:latin typeface="+mj-lt"/>
            </a:endParaRPr>
          </a:p>
        </p:txBody>
      </p:sp>
      <p:sp>
        <p:nvSpPr>
          <p:cNvPr id="22" name="Rectangle 13"/>
          <p:cNvSpPr>
            <a:spLocks noChangeArrowheads="1"/>
          </p:cNvSpPr>
          <p:nvPr/>
        </p:nvSpPr>
        <p:spPr bwMode="auto">
          <a:xfrm>
            <a:off x="2614613" y="1978025"/>
            <a:ext cx="6081712" cy="1450975"/>
          </a:xfrm>
          <a:prstGeom prst="rect">
            <a:avLst/>
          </a:prstGeom>
          <a:noFill/>
          <a:ln w="9525">
            <a:noFill/>
            <a:miter lim="800000"/>
            <a:headEnd/>
            <a:tailEnd/>
          </a:ln>
        </p:spPr>
        <p:txBody>
          <a:bodyPr lIns="92075" tIns="46038" rIns="92075" bIns="46038"/>
          <a:lstStyle/>
          <a:p>
            <a:pPr marL="285750" indent="-285750" algn="l">
              <a:buFont typeface="Arial" pitchFamily="34" charset="0"/>
              <a:buChar char="•"/>
            </a:pPr>
            <a:r>
              <a:rPr lang="en-US" sz="1400" dirty="0" smtClean="0">
                <a:solidFill>
                  <a:srgbClr val="000000"/>
                </a:solidFill>
                <a:latin typeface="+mj-lt"/>
              </a:rPr>
              <a:t>Purpose – To obtain general information from suppliers; to develop list of qualified suppliers or to down-select prior to pricing solicitation</a:t>
            </a:r>
          </a:p>
          <a:p>
            <a:pPr marL="285750" indent="-285750" algn="l">
              <a:buFont typeface="Arial" pitchFamily="34" charset="0"/>
              <a:buChar char="•"/>
            </a:pPr>
            <a:r>
              <a:rPr lang="en-US" sz="1400" dirty="0" smtClean="0">
                <a:solidFill>
                  <a:srgbClr val="000000"/>
                </a:solidFill>
                <a:latin typeface="+mj-lt"/>
              </a:rPr>
              <a:t>Used For – Any product, service, or category</a:t>
            </a:r>
          </a:p>
          <a:p>
            <a:pPr marL="285750" indent="-285750" algn="l">
              <a:buFont typeface="Arial" pitchFamily="34" charset="0"/>
              <a:buChar char="•"/>
            </a:pPr>
            <a:r>
              <a:rPr lang="en-US" sz="1400" dirty="0" smtClean="0">
                <a:solidFill>
                  <a:srgbClr val="000000"/>
                </a:solidFill>
                <a:latin typeface="+mj-lt"/>
              </a:rPr>
              <a:t>Specifics – Not binding on the UC or a supplier, used prior to strategy development or prior to solicitation</a:t>
            </a:r>
          </a:p>
          <a:p>
            <a:pPr marL="285750" indent="-285750" algn="l">
              <a:buFont typeface="Arial" pitchFamily="34" charset="0"/>
              <a:buChar char="•"/>
            </a:pPr>
            <a:r>
              <a:rPr lang="en-US" sz="1400" dirty="0" smtClean="0">
                <a:solidFill>
                  <a:srgbClr val="000000"/>
                </a:solidFill>
                <a:latin typeface="+mj-lt"/>
              </a:rPr>
              <a:t>Used when seeking insight from supplier community that is not otherwise available, or when looking to identify qualified suppliers</a:t>
            </a:r>
          </a:p>
          <a:p>
            <a:pPr marL="171450" indent="-171450" algn="l">
              <a:buFont typeface="Wingdings" pitchFamily="2" charset="2"/>
              <a:buChar char="§"/>
            </a:pPr>
            <a:endParaRPr lang="en-US" sz="1400" dirty="0">
              <a:solidFill>
                <a:srgbClr val="000000"/>
              </a:solidFill>
              <a:latin typeface="+mj-lt"/>
            </a:endParaRPr>
          </a:p>
          <a:p>
            <a:pPr marL="171450" indent="-171450" algn="l">
              <a:buFont typeface="Wingdings" pitchFamily="2" charset="2"/>
              <a:buChar char="§"/>
            </a:pPr>
            <a:endParaRPr lang="en-US" sz="1000" dirty="0">
              <a:solidFill>
                <a:srgbClr val="000000"/>
              </a:solidFill>
              <a:latin typeface="+mj-lt"/>
            </a:endParaRPr>
          </a:p>
        </p:txBody>
      </p:sp>
      <p:sp>
        <p:nvSpPr>
          <p:cNvPr id="23" name="Rectangle 14"/>
          <p:cNvSpPr>
            <a:spLocks noChangeArrowheads="1"/>
          </p:cNvSpPr>
          <p:nvPr/>
        </p:nvSpPr>
        <p:spPr bwMode="auto">
          <a:xfrm>
            <a:off x="304800" y="3591600"/>
            <a:ext cx="2257926" cy="308419"/>
          </a:xfrm>
          <a:prstGeom prst="rect">
            <a:avLst/>
          </a:prstGeom>
          <a:noFill/>
          <a:ln w="9525">
            <a:noFill/>
            <a:miter lim="800000"/>
            <a:headEnd/>
            <a:tailEnd/>
          </a:ln>
        </p:spPr>
        <p:txBody>
          <a:bodyPr wrap="none" lIns="92075" tIns="46038" rIns="92075" bIns="46038">
            <a:spAutoFit/>
          </a:bodyPr>
          <a:lstStyle/>
          <a:p>
            <a:r>
              <a:rPr lang="en-US" sz="1400" b="1" dirty="0" smtClean="0">
                <a:solidFill>
                  <a:srgbClr val="000000"/>
                </a:solidFill>
              </a:rPr>
              <a:t>RFC </a:t>
            </a:r>
            <a:r>
              <a:rPr lang="en-US" sz="1400" b="1" dirty="0">
                <a:solidFill>
                  <a:srgbClr val="000000"/>
                </a:solidFill>
              </a:rPr>
              <a:t>– Request for </a:t>
            </a:r>
            <a:r>
              <a:rPr lang="en-US" sz="1400" b="1" dirty="0" smtClean="0">
                <a:solidFill>
                  <a:srgbClr val="000000"/>
                </a:solidFill>
              </a:rPr>
              <a:t>Comment</a:t>
            </a:r>
            <a:endParaRPr lang="en-US" sz="1400" b="1" dirty="0">
              <a:solidFill>
                <a:srgbClr val="000000"/>
              </a:solidFill>
            </a:endParaRPr>
          </a:p>
        </p:txBody>
      </p:sp>
      <p:sp>
        <p:nvSpPr>
          <p:cNvPr id="24" name="Rectangle 15"/>
          <p:cNvSpPr>
            <a:spLocks noChangeArrowheads="1"/>
          </p:cNvSpPr>
          <p:nvPr/>
        </p:nvSpPr>
        <p:spPr bwMode="auto">
          <a:xfrm>
            <a:off x="2630488" y="3591600"/>
            <a:ext cx="5773737" cy="1601080"/>
          </a:xfrm>
          <a:prstGeom prst="rect">
            <a:avLst/>
          </a:prstGeom>
          <a:noFill/>
          <a:ln w="9525">
            <a:noFill/>
            <a:miter lim="800000"/>
            <a:headEnd/>
            <a:tailEnd/>
          </a:ln>
        </p:spPr>
        <p:txBody>
          <a:bodyPr lIns="92075" tIns="46038" rIns="92075" bIns="46038">
            <a:spAutoFit/>
          </a:bodyPr>
          <a:lstStyle/>
          <a:p>
            <a:pPr marL="285750" indent="-285750">
              <a:buFont typeface="Arial" pitchFamily="34" charset="0"/>
              <a:buChar char="•"/>
            </a:pPr>
            <a:r>
              <a:rPr lang="en-US" sz="1400" dirty="0">
                <a:solidFill>
                  <a:srgbClr val="000000"/>
                </a:solidFill>
              </a:rPr>
              <a:t>Purpose – To obtain comments from suppliers on a specific subject or approach to be used in a future competitive event</a:t>
            </a:r>
          </a:p>
          <a:p>
            <a:pPr marL="285750" indent="-285750">
              <a:buFont typeface="Arial" pitchFamily="34" charset="0"/>
              <a:buChar char="•"/>
            </a:pPr>
            <a:r>
              <a:rPr lang="en-US" sz="1400" dirty="0">
                <a:solidFill>
                  <a:srgbClr val="000000"/>
                </a:solidFill>
              </a:rPr>
              <a:t>Used For – Any product, service, or category</a:t>
            </a:r>
            <a:endParaRPr lang="en-US" sz="1400" b="1" dirty="0">
              <a:solidFill>
                <a:srgbClr val="000000"/>
              </a:solidFill>
            </a:endParaRPr>
          </a:p>
          <a:p>
            <a:pPr marL="285750" indent="-285750">
              <a:buFont typeface="Arial" pitchFamily="34" charset="0"/>
              <a:buChar char="•"/>
            </a:pPr>
            <a:r>
              <a:rPr lang="en-US" sz="1400" dirty="0">
                <a:solidFill>
                  <a:srgbClr val="000000"/>
                </a:solidFill>
              </a:rPr>
              <a:t>Specifics – Not binding on the UC or a supplier, used subsequent to strategy development and prior to solicitation</a:t>
            </a:r>
          </a:p>
          <a:p>
            <a:pPr marL="285750" indent="-285750">
              <a:buFont typeface="Arial" pitchFamily="34" charset="0"/>
              <a:buChar char="•"/>
            </a:pPr>
            <a:r>
              <a:rPr lang="en-US" sz="1400" dirty="0">
                <a:solidFill>
                  <a:srgbClr val="000000"/>
                </a:solidFill>
              </a:rPr>
              <a:t>Used when attempting an innovative or non-traditional sourcing strategy, or diverging from historic sourcing strategies</a:t>
            </a:r>
            <a:endParaRPr lang="en-US" sz="1400" dirty="0">
              <a:solidFill>
                <a:srgbClr val="FF0000"/>
              </a:solidFill>
            </a:endParaRPr>
          </a:p>
        </p:txBody>
      </p:sp>
      <p:sp>
        <p:nvSpPr>
          <p:cNvPr id="25" name="Rectangle 19"/>
          <p:cNvSpPr>
            <a:spLocks noChangeArrowheads="1"/>
          </p:cNvSpPr>
          <p:nvPr/>
        </p:nvSpPr>
        <p:spPr bwMode="auto">
          <a:xfrm>
            <a:off x="655638" y="3780512"/>
            <a:ext cx="2040623" cy="369974"/>
          </a:xfrm>
          <a:prstGeom prst="rect">
            <a:avLst/>
          </a:prstGeom>
          <a:noFill/>
          <a:ln w="9525">
            <a:noFill/>
            <a:miter lim="800000"/>
            <a:headEnd/>
            <a:tailEnd/>
          </a:ln>
        </p:spPr>
        <p:txBody>
          <a:bodyPr wrap="none" lIns="92075" tIns="46038" rIns="92075" bIns="46038">
            <a:spAutoFit/>
          </a:bodyPr>
          <a:lstStyle/>
          <a:p>
            <a:pPr algn="l"/>
            <a:r>
              <a:rPr lang="en-US" b="1" dirty="0">
                <a:solidFill>
                  <a:srgbClr val="FFFFFF"/>
                </a:solidFill>
                <a:latin typeface="+mj-lt"/>
              </a:rPr>
              <a:t>Key Success Factors</a:t>
            </a:r>
          </a:p>
        </p:txBody>
      </p:sp>
      <p:sp>
        <p:nvSpPr>
          <p:cNvPr id="26" name="Rectangle 21"/>
          <p:cNvSpPr>
            <a:spLocks noChangeArrowheads="1"/>
          </p:cNvSpPr>
          <p:nvPr/>
        </p:nvSpPr>
        <p:spPr bwMode="auto">
          <a:xfrm>
            <a:off x="2527300" y="1600200"/>
            <a:ext cx="1161344" cy="339196"/>
          </a:xfrm>
          <a:prstGeom prst="rect">
            <a:avLst/>
          </a:prstGeom>
          <a:noFill/>
          <a:ln w="9525">
            <a:noFill/>
            <a:miter lim="800000"/>
            <a:headEnd/>
            <a:tailEnd/>
          </a:ln>
        </p:spPr>
        <p:txBody>
          <a:bodyPr wrap="none" lIns="92075" tIns="46038" rIns="92075" bIns="46038">
            <a:spAutoFit/>
          </a:bodyPr>
          <a:lstStyle/>
          <a:p>
            <a:pPr algn="l"/>
            <a:r>
              <a:rPr lang="en-US" sz="1600" b="1" dirty="0" smtClean="0">
                <a:solidFill>
                  <a:srgbClr val="000099"/>
                </a:solidFill>
                <a:latin typeface="+mj-lt"/>
              </a:rPr>
              <a:t>Description</a:t>
            </a:r>
            <a:endParaRPr lang="en-US" sz="1600" b="1" dirty="0">
              <a:solidFill>
                <a:srgbClr val="000099"/>
              </a:solidFill>
              <a:latin typeface="+mj-lt"/>
            </a:endParaRPr>
          </a:p>
        </p:txBody>
      </p:sp>
      <p:sp>
        <p:nvSpPr>
          <p:cNvPr id="27" name="Rectangle 22"/>
          <p:cNvSpPr>
            <a:spLocks noChangeArrowheads="1"/>
          </p:cNvSpPr>
          <p:nvPr/>
        </p:nvSpPr>
        <p:spPr bwMode="auto">
          <a:xfrm>
            <a:off x="317500" y="5227956"/>
            <a:ext cx="2023374" cy="308419"/>
          </a:xfrm>
          <a:prstGeom prst="rect">
            <a:avLst/>
          </a:prstGeom>
          <a:noFill/>
          <a:ln w="9525">
            <a:noFill/>
            <a:miter lim="800000"/>
            <a:headEnd/>
            <a:tailEnd/>
          </a:ln>
        </p:spPr>
        <p:txBody>
          <a:bodyPr wrap="none" lIns="92075" tIns="46038" rIns="92075" bIns="46038">
            <a:spAutoFit/>
          </a:bodyPr>
          <a:lstStyle/>
          <a:p>
            <a:pPr algn="l"/>
            <a:r>
              <a:rPr lang="en-US" sz="1400" b="1" dirty="0" smtClean="0">
                <a:solidFill>
                  <a:srgbClr val="000000"/>
                </a:solidFill>
                <a:latin typeface="+mj-lt"/>
              </a:rPr>
              <a:t>RFQ – Request for Quote</a:t>
            </a:r>
            <a:endParaRPr lang="en-US" sz="1400" b="1" dirty="0">
              <a:solidFill>
                <a:srgbClr val="000000"/>
              </a:solidFill>
              <a:latin typeface="+mj-lt"/>
            </a:endParaRPr>
          </a:p>
        </p:txBody>
      </p:sp>
      <p:sp>
        <p:nvSpPr>
          <p:cNvPr id="28" name="Rectangle 23"/>
          <p:cNvSpPr>
            <a:spLocks noChangeArrowheads="1"/>
          </p:cNvSpPr>
          <p:nvPr/>
        </p:nvSpPr>
        <p:spPr bwMode="auto">
          <a:xfrm>
            <a:off x="2630488" y="5243763"/>
            <a:ext cx="5773737" cy="1385637"/>
          </a:xfrm>
          <a:prstGeom prst="rect">
            <a:avLst/>
          </a:prstGeom>
          <a:noFill/>
          <a:ln w="9525">
            <a:noFill/>
            <a:miter lim="800000"/>
            <a:headEnd/>
            <a:tailEnd/>
          </a:ln>
        </p:spPr>
        <p:txBody>
          <a:bodyPr lIns="92075" tIns="46038" rIns="92075" bIns="46038">
            <a:spAutoFit/>
          </a:bodyPr>
          <a:lstStyle/>
          <a:p>
            <a:pPr marL="285750" indent="-285750">
              <a:buFont typeface="Arial" pitchFamily="34" charset="0"/>
              <a:buChar char="•"/>
            </a:pPr>
            <a:r>
              <a:rPr lang="en-US" sz="1400" dirty="0">
                <a:solidFill>
                  <a:srgbClr val="000000"/>
                </a:solidFill>
              </a:rPr>
              <a:t>Purpose – Invite suppliers to provide a quote for products or services</a:t>
            </a:r>
          </a:p>
          <a:p>
            <a:pPr marL="285750" indent="-285750">
              <a:buFont typeface="Arial" pitchFamily="34" charset="0"/>
              <a:buChar char="•"/>
            </a:pPr>
            <a:r>
              <a:rPr lang="en-US" sz="1400" dirty="0">
                <a:solidFill>
                  <a:srgbClr val="000000"/>
                </a:solidFill>
              </a:rPr>
              <a:t>Used For – Highly Standardized or Commoditized Products or Services (Example: Tires)</a:t>
            </a:r>
          </a:p>
          <a:p>
            <a:pPr marL="285750" indent="-285750">
              <a:buFont typeface="Arial" pitchFamily="34" charset="0"/>
              <a:buChar char="•"/>
            </a:pPr>
            <a:r>
              <a:rPr lang="en-US" sz="1400" dirty="0">
                <a:solidFill>
                  <a:srgbClr val="000000"/>
                </a:solidFill>
              </a:rPr>
              <a:t>Specifics – Product Specifications, Payment Terms, Contract Length</a:t>
            </a:r>
          </a:p>
          <a:p>
            <a:pPr marL="285750" indent="-285750">
              <a:buFont typeface="Arial" pitchFamily="34" charset="0"/>
              <a:buChar char="•"/>
            </a:pPr>
            <a:r>
              <a:rPr lang="en-US" sz="1400" dirty="0">
                <a:solidFill>
                  <a:srgbClr val="000000"/>
                </a:solidFill>
              </a:rPr>
              <a:t>Requests – Price per item</a:t>
            </a:r>
          </a:p>
          <a:p>
            <a:pPr marL="285750" indent="-285750">
              <a:buFont typeface="Arial" pitchFamily="34" charset="0"/>
              <a:buChar char="•"/>
            </a:pPr>
            <a:r>
              <a:rPr lang="en-US" sz="1400" dirty="0">
                <a:solidFill>
                  <a:srgbClr val="000000"/>
                </a:solidFill>
              </a:rPr>
              <a:t>Used when Price is the only factor </a:t>
            </a:r>
          </a:p>
        </p:txBody>
      </p:sp>
      <p:sp>
        <p:nvSpPr>
          <p:cNvPr id="29" name="Rectangle 29"/>
          <p:cNvSpPr>
            <a:spLocks noChangeArrowheads="1"/>
          </p:cNvSpPr>
          <p:nvPr/>
        </p:nvSpPr>
        <p:spPr bwMode="auto">
          <a:xfrm>
            <a:off x="395288" y="1608138"/>
            <a:ext cx="2219325" cy="339196"/>
          </a:xfrm>
          <a:prstGeom prst="rect">
            <a:avLst/>
          </a:prstGeom>
          <a:noFill/>
          <a:ln w="9525">
            <a:noFill/>
            <a:miter lim="800000"/>
            <a:headEnd/>
            <a:tailEnd/>
          </a:ln>
        </p:spPr>
        <p:txBody>
          <a:bodyPr wrap="square" lIns="92075" tIns="46038" rIns="92075" bIns="46038">
            <a:spAutoFit/>
          </a:bodyPr>
          <a:lstStyle/>
          <a:p>
            <a:pPr algn="l"/>
            <a:r>
              <a:rPr lang="en-US" sz="1600" b="1" dirty="0" smtClean="0">
                <a:solidFill>
                  <a:srgbClr val="000099"/>
                </a:solidFill>
                <a:latin typeface="+mj-lt"/>
              </a:rPr>
              <a:t>Competitive Approach</a:t>
            </a:r>
            <a:endParaRPr lang="en-US" sz="1600" b="1" dirty="0">
              <a:solidFill>
                <a:srgbClr val="000099"/>
              </a:solidFill>
              <a:latin typeface="+mj-lt"/>
            </a:endParaRPr>
          </a:p>
        </p:txBody>
      </p:sp>
      <p:sp>
        <p:nvSpPr>
          <p:cNvPr id="30" name="Line 30"/>
          <p:cNvSpPr>
            <a:spLocks noChangeShapeType="1"/>
          </p:cNvSpPr>
          <p:nvPr/>
        </p:nvSpPr>
        <p:spPr bwMode="auto">
          <a:xfrm>
            <a:off x="449263" y="5188200"/>
            <a:ext cx="8280400"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80000"/>
              </a:lnSpc>
              <a:spcBef>
                <a:spcPts val="0"/>
              </a:spcBef>
              <a:spcAft>
                <a:spcPts val="0"/>
              </a:spcAft>
              <a:buClrTx/>
              <a:buSzTx/>
              <a:buFontTx/>
              <a:buNone/>
              <a:tabLst/>
              <a:defRPr/>
            </a:pPr>
            <a:endParaRPr kumimoji="0" lang="en-US" sz="3200" b="1" i="0" u="none" strike="noStrike" kern="0" cap="none" spc="0" normalizeH="0" baseline="0" noProof="0" dirty="0" smtClean="0">
              <a:ln>
                <a:noFill/>
              </a:ln>
              <a:solidFill>
                <a:srgbClr val="000000"/>
              </a:solidFill>
              <a:effectLst/>
              <a:uLnTx/>
              <a:uFillTx/>
              <a:latin typeface="+mj-lt"/>
            </a:endParaRPr>
          </a:p>
        </p:txBody>
      </p:sp>
      <p:sp>
        <p:nvSpPr>
          <p:cNvPr id="31" name="Line 8"/>
          <p:cNvSpPr>
            <a:spLocks noChangeShapeType="1"/>
          </p:cNvSpPr>
          <p:nvPr/>
        </p:nvSpPr>
        <p:spPr bwMode="auto">
          <a:xfrm>
            <a:off x="450850" y="1951038"/>
            <a:ext cx="8269288" cy="0"/>
          </a:xfrm>
          <a:prstGeom prst="line">
            <a:avLst/>
          </a:prstGeom>
          <a:noFill/>
          <a:ln w="28575">
            <a:solidFill>
              <a:srgbClr val="000099"/>
            </a:solidFill>
            <a:round/>
            <a:headEnd type="none" w="sm" len="sm"/>
            <a:tailEnd type="none" w="sm" len="sm"/>
          </a:ln>
        </p:spPr>
        <p:txBody>
          <a:bodyPr wrap="none" anchor="ctr"/>
          <a:lstStyle/>
          <a:p>
            <a:pPr marL="0" marR="0" lvl="0" indent="0" defTabSz="914400" eaLnBrk="1" fontAlgn="auto" latinLnBrk="0" hangingPunct="1">
              <a:lnSpc>
                <a:spcPct val="80000"/>
              </a:lnSpc>
              <a:spcBef>
                <a:spcPts val="0"/>
              </a:spcBef>
              <a:spcAft>
                <a:spcPts val="0"/>
              </a:spcAft>
              <a:buClrTx/>
              <a:buSzTx/>
              <a:buFontTx/>
              <a:buNone/>
              <a:tabLst/>
              <a:defRPr/>
            </a:pPr>
            <a:endParaRPr kumimoji="0" lang="en-US" sz="3200" b="1" i="0" u="none" strike="noStrike" kern="0" cap="none" spc="0" normalizeH="0" baseline="0" noProof="0" dirty="0" smtClean="0">
              <a:ln>
                <a:noFill/>
              </a:ln>
              <a:solidFill>
                <a:srgbClr val="000000"/>
              </a:solidFill>
              <a:effectLst/>
              <a:uLnTx/>
              <a:uFillTx/>
              <a:latin typeface="+mj-lt"/>
            </a:endParaRPr>
          </a:p>
        </p:txBody>
      </p:sp>
    </p:spTree>
    <p:extLst>
      <p:ext uri="{BB962C8B-B14F-4D97-AF65-F5344CB8AC3E}">
        <p14:creationId xmlns:p14="http://schemas.microsoft.com/office/powerpoint/2010/main" xmlns="" val="33305486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B81B02-6718-46E4-8D74-ADF933AC5647}" type="slidenum">
              <a:rPr lang="en-US" smtClean="0"/>
              <a:pPr/>
              <a:t>48</a:t>
            </a:fld>
            <a:endParaRPr lang="en-US" dirty="0"/>
          </a:p>
        </p:txBody>
      </p:sp>
      <p:sp>
        <p:nvSpPr>
          <p:cNvPr id="4" name="Title 3"/>
          <p:cNvSpPr>
            <a:spLocks noGrp="1"/>
          </p:cNvSpPr>
          <p:nvPr>
            <p:ph type="title"/>
          </p:nvPr>
        </p:nvSpPr>
        <p:spPr/>
        <p:txBody>
          <a:bodyPr/>
          <a:lstStyle/>
          <a:p>
            <a:r>
              <a:rPr lang="en-GB" dirty="0"/>
              <a:t>Key Solicitation Documents</a:t>
            </a:r>
            <a:endParaRPr lang="en-US" dirty="0"/>
          </a:p>
        </p:txBody>
      </p:sp>
      <p:sp>
        <p:nvSpPr>
          <p:cNvPr id="5" name="Text Box 7"/>
          <p:cNvSpPr txBox="1">
            <a:spLocks noChangeArrowheads="1"/>
          </p:cNvSpPr>
          <p:nvPr/>
        </p:nvSpPr>
        <p:spPr bwMode="gray">
          <a:xfrm>
            <a:off x="407809" y="767908"/>
            <a:ext cx="8448808" cy="369332"/>
          </a:xfrm>
          <a:prstGeom prst="rect">
            <a:avLst/>
          </a:prstGeom>
          <a:noFill/>
          <a:ln w="9525" algn="ctr">
            <a:noFill/>
            <a:miter lim="800000"/>
            <a:headEnd/>
            <a:tailEnd/>
          </a:ln>
          <a:effectLst/>
        </p:spPr>
        <p:txBody>
          <a:bodyPr wrap="square">
            <a:spAutoFit/>
          </a:bodyPr>
          <a:lstStyle/>
          <a:p>
            <a:pPr algn="l">
              <a:lnSpc>
                <a:spcPct val="100000"/>
              </a:lnSpc>
              <a:spcBef>
                <a:spcPct val="50000"/>
              </a:spcBef>
              <a:buClr>
                <a:schemeClr val="tx1"/>
              </a:buClr>
            </a:pPr>
            <a:r>
              <a:rPr lang="en-US" sz="1800" dirty="0" smtClean="0"/>
              <a:t>Continued from previous slide.</a:t>
            </a:r>
            <a:endParaRPr lang="en-US" sz="1800" dirty="0">
              <a:solidFill>
                <a:schemeClr val="tx1"/>
              </a:solidFill>
            </a:endParaRPr>
          </a:p>
        </p:txBody>
      </p:sp>
      <p:sp>
        <p:nvSpPr>
          <p:cNvPr id="20" name="Line 8"/>
          <p:cNvSpPr>
            <a:spLocks noChangeShapeType="1"/>
          </p:cNvSpPr>
          <p:nvPr/>
        </p:nvSpPr>
        <p:spPr bwMode="auto">
          <a:xfrm>
            <a:off x="450850" y="4848932"/>
            <a:ext cx="8269288"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80000"/>
              </a:lnSpc>
              <a:spcBef>
                <a:spcPts val="0"/>
              </a:spcBef>
              <a:spcAft>
                <a:spcPts val="0"/>
              </a:spcAft>
              <a:buClrTx/>
              <a:buSzTx/>
              <a:buFontTx/>
              <a:buNone/>
              <a:tabLst/>
              <a:defRPr/>
            </a:pPr>
            <a:endParaRPr kumimoji="0" lang="en-US" sz="3200" b="1" i="0" u="none" strike="noStrike" kern="0" cap="none" spc="0" normalizeH="0" baseline="0" noProof="0" dirty="0" smtClean="0">
              <a:ln>
                <a:noFill/>
              </a:ln>
              <a:solidFill>
                <a:srgbClr val="000000"/>
              </a:solidFill>
              <a:effectLst/>
              <a:uLnTx/>
              <a:uFillTx/>
              <a:latin typeface="+mj-lt"/>
            </a:endParaRPr>
          </a:p>
        </p:txBody>
      </p:sp>
      <p:sp>
        <p:nvSpPr>
          <p:cNvPr id="21" name="Rectangle 12"/>
          <p:cNvSpPr>
            <a:spLocks noChangeArrowheads="1"/>
          </p:cNvSpPr>
          <p:nvPr/>
        </p:nvSpPr>
        <p:spPr bwMode="auto">
          <a:xfrm>
            <a:off x="304800" y="1979613"/>
            <a:ext cx="2183418" cy="308419"/>
          </a:xfrm>
          <a:prstGeom prst="rect">
            <a:avLst/>
          </a:prstGeom>
          <a:noFill/>
          <a:ln w="9525">
            <a:noFill/>
            <a:miter lim="800000"/>
            <a:headEnd/>
            <a:tailEnd/>
          </a:ln>
        </p:spPr>
        <p:txBody>
          <a:bodyPr wrap="none" lIns="92075" tIns="46038" rIns="92075" bIns="46038">
            <a:spAutoFit/>
          </a:bodyPr>
          <a:lstStyle/>
          <a:p>
            <a:pPr algn="l"/>
            <a:r>
              <a:rPr lang="en-US" sz="1400" b="1" dirty="0" smtClean="0">
                <a:solidFill>
                  <a:srgbClr val="000000"/>
                </a:solidFill>
                <a:latin typeface="+mj-lt"/>
              </a:rPr>
              <a:t>RFP </a:t>
            </a:r>
            <a:r>
              <a:rPr lang="en-US" sz="1400" b="1" dirty="0">
                <a:solidFill>
                  <a:srgbClr val="000000"/>
                </a:solidFill>
                <a:latin typeface="+mj-lt"/>
              </a:rPr>
              <a:t>– </a:t>
            </a:r>
            <a:r>
              <a:rPr lang="en-US" sz="1400" b="1" dirty="0" smtClean="0">
                <a:solidFill>
                  <a:srgbClr val="000000"/>
                </a:solidFill>
                <a:latin typeface="+mj-lt"/>
              </a:rPr>
              <a:t>Request for Proposal</a:t>
            </a:r>
            <a:endParaRPr lang="en-US" sz="1400" b="1" dirty="0">
              <a:solidFill>
                <a:srgbClr val="000000"/>
              </a:solidFill>
              <a:latin typeface="+mj-lt"/>
            </a:endParaRPr>
          </a:p>
        </p:txBody>
      </p:sp>
      <p:sp>
        <p:nvSpPr>
          <p:cNvPr id="22" name="Rectangle 13"/>
          <p:cNvSpPr>
            <a:spLocks noChangeArrowheads="1"/>
          </p:cNvSpPr>
          <p:nvPr/>
        </p:nvSpPr>
        <p:spPr bwMode="auto">
          <a:xfrm>
            <a:off x="2614613" y="1978025"/>
            <a:ext cx="6081712" cy="1374775"/>
          </a:xfrm>
          <a:prstGeom prst="rect">
            <a:avLst/>
          </a:prstGeom>
          <a:noFill/>
          <a:ln w="9525">
            <a:noFill/>
            <a:miter lim="800000"/>
            <a:headEnd/>
            <a:tailEnd/>
          </a:ln>
        </p:spPr>
        <p:txBody>
          <a:bodyPr lIns="92075" tIns="46038" rIns="92075" bIns="46038"/>
          <a:lstStyle/>
          <a:p>
            <a:pPr marL="285750" indent="-285750">
              <a:buFont typeface="Arial" pitchFamily="34" charset="0"/>
              <a:buChar char="•"/>
            </a:pPr>
            <a:r>
              <a:rPr lang="en-US" sz="1400" dirty="0">
                <a:solidFill>
                  <a:srgbClr val="000000"/>
                </a:solidFill>
              </a:rPr>
              <a:t>Purpose – Invite suppliers to bid on products or services</a:t>
            </a:r>
          </a:p>
          <a:p>
            <a:pPr marL="285750" indent="-285750">
              <a:buFont typeface="Arial" pitchFamily="34" charset="0"/>
              <a:buChar char="•"/>
            </a:pPr>
            <a:r>
              <a:rPr lang="en-US" sz="1400" dirty="0">
                <a:solidFill>
                  <a:srgbClr val="000000"/>
                </a:solidFill>
              </a:rPr>
              <a:t>Downfall – Lengthier than other methods</a:t>
            </a:r>
          </a:p>
          <a:p>
            <a:pPr marL="285750" indent="-285750">
              <a:buFont typeface="Arial" pitchFamily="34" charset="0"/>
              <a:buChar char="•"/>
            </a:pPr>
            <a:r>
              <a:rPr lang="en-US" sz="1400" dirty="0">
                <a:solidFill>
                  <a:srgbClr val="000000"/>
                </a:solidFill>
              </a:rPr>
              <a:t>Benefits – Request and receive details on important </a:t>
            </a:r>
            <a:r>
              <a:rPr lang="en-US" sz="1400" dirty="0" smtClean="0">
                <a:solidFill>
                  <a:srgbClr val="000000"/>
                </a:solidFill>
              </a:rPr>
              <a:t>qualitative selection factors; Evaluation considers input </a:t>
            </a:r>
            <a:r>
              <a:rPr lang="en-US" sz="1400" dirty="0">
                <a:solidFill>
                  <a:srgbClr val="000000"/>
                </a:solidFill>
              </a:rPr>
              <a:t>from a broad spectrum of functional </a:t>
            </a:r>
            <a:r>
              <a:rPr lang="en-US" sz="1400" dirty="0" smtClean="0">
                <a:solidFill>
                  <a:srgbClr val="000000"/>
                </a:solidFill>
              </a:rPr>
              <a:t>experts ensuring </a:t>
            </a:r>
            <a:r>
              <a:rPr lang="en-US" sz="1400" dirty="0">
                <a:solidFill>
                  <a:srgbClr val="000000"/>
                </a:solidFill>
              </a:rPr>
              <a:t>that the solution chosen will suit </a:t>
            </a:r>
            <a:r>
              <a:rPr lang="en-US" sz="1400" dirty="0" smtClean="0">
                <a:solidFill>
                  <a:srgbClr val="000000"/>
                </a:solidFill>
              </a:rPr>
              <a:t>requirements</a:t>
            </a:r>
          </a:p>
          <a:p>
            <a:pPr marL="285750" indent="-285750">
              <a:buFont typeface="Arial" pitchFamily="34" charset="0"/>
              <a:buChar char="•"/>
            </a:pPr>
            <a:r>
              <a:rPr lang="en-US" sz="1400" dirty="0" smtClean="0">
                <a:solidFill>
                  <a:srgbClr val="000000"/>
                </a:solidFill>
              </a:rPr>
              <a:t>Used when quality is an important factor in supplier selection</a:t>
            </a:r>
            <a:endParaRPr lang="en-US" sz="1400" dirty="0">
              <a:solidFill>
                <a:srgbClr val="000000"/>
              </a:solidFill>
            </a:endParaRPr>
          </a:p>
        </p:txBody>
      </p:sp>
      <p:sp>
        <p:nvSpPr>
          <p:cNvPr id="23" name="Rectangle 14"/>
          <p:cNvSpPr>
            <a:spLocks noChangeArrowheads="1"/>
          </p:cNvSpPr>
          <p:nvPr/>
        </p:nvSpPr>
        <p:spPr bwMode="auto">
          <a:xfrm>
            <a:off x="304800" y="4875920"/>
            <a:ext cx="2368918" cy="308419"/>
          </a:xfrm>
          <a:prstGeom prst="rect">
            <a:avLst/>
          </a:prstGeom>
          <a:noFill/>
          <a:ln w="9525">
            <a:noFill/>
            <a:miter lim="800000"/>
            <a:headEnd/>
            <a:tailEnd/>
          </a:ln>
        </p:spPr>
        <p:txBody>
          <a:bodyPr wrap="none" lIns="92075" tIns="46038" rIns="92075" bIns="46038">
            <a:spAutoFit/>
          </a:bodyPr>
          <a:lstStyle/>
          <a:p>
            <a:r>
              <a:rPr lang="en-US" sz="1400" b="1" dirty="0">
                <a:solidFill>
                  <a:srgbClr val="000000"/>
                </a:solidFill>
              </a:rPr>
              <a:t>FBN – Fact Based Negotiation</a:t>
            </a:r>
          </a:p>
        </p:txBody>
      </p:sp>
      <p:sp>
        <p:nvSpPr>
          <p:cNvPr id="24" name="Rectangle 15"/>
          <p:cNvSpPr>
            <a:spLocks noChangeArrowheads="1"/>
          </p:cNvSpPr>
          <p:nvPr/>
        </p:nvSpPr>
        <p:spPr bwMode="auto">
          <a:xfrm>
            <a:off x="2630488" y="4875920"/>
            <a:ext cx="5773737" cy="1816524"/>
          </a:xfrm>
          <a:prstGeom prst="rect">
            <a:avLst/>
          </a:prstGeom>
          <a:noFill/>
          <a:ln w="9525">
            <a:noFill/>
            <a:miter lim="800000"/>
            <a:headEnd/>
            <a:tailEnd/>
          </a:ln>
        </p:spPr>
        <p:txBody>
          <a:bodyPr lIns="92075" tIns="46038" rIns="92075" bIns="46038">
            <a:spAutoFit/>
          </a:bodyPr>
          <a:lstStyle/>
          <a:p>
            <a:pPr marL="285750" indent="-285750">
              <a:buFont typeface="Arial" pitchFamily="34" charset="0"/>
              <a:buChar char="•"/>
            </a:pPr>
            <a:r>
              <a:rPr lang="en-US" sz="1400" dirty="0">
                <a:solidFill>
                  <a:srgbClr val="000000"/>
                </a:solidFill>
              </a:rPr>
              <a:t>Purpose – </a:t>
            </a:r>
            <a:r>
              <a:rPr lang="en-US" sz="1400" dirty="0" smtClean="0">
                <a:solidFill>
                  <a:srgbClr val="000000"/>
                </a:solidFill>
              </a:rPr>
              <a:t>Fact based method to achieve favorable pricing and terms for products and services</a:t>
            </a:r>
            <a:endParaRPr lang="en-US" sz="1400" dirty="0">
              <a:solidFill>
                <a:srgbClr val="000000"/>
              </a:solidFill>
            </a:endParaRPr>
          </a:p>
          <a:p>
            <a:pPr marL="285750" indent="-285750">
              <a:buFont typeface="Arial" pitchFamily="34" charset="0"/>
              <a:buChar char="•"/>
            </a:pPr>
            <a:r>
              <a:rPr lang="en-US" sz="1400" dirty="0" smtClean="0">
                <a:solidFill>
                  <a:srgbClr val="000000"/>
                </a:solidFill>
              </a:rPr>
              <a:t>Used – As part of a broader sourcing strategy; After a qualification event, competitive event such as an RFP or reverse auction</a:t>
            </a:r>
          </a:p>
          <a:p>
            <a:pPr marL="285750" indent="-285750">
              <a:buFont typeface="Arial" pitchFamily="34" charset="0"/>
              <a:buChar char="•"/>
            </a:pPr>
            <a:r>
              <a:rPr lang="en-US" sz="1400" dirty="0" smtClean="0">
                <a:solidFill>
                  <a:srgbClr val="000000"/>
                </a:solidFill>
              </a:rPr>
              <a:t>Specifics </a:t>
            </a:r>
            <a:r>
              <a:rPr lang="en-US" sz="1400" dirty="0">
                <a:solidFill>
                  <a:srgbClr val="000000"/>
                </a:solidFill>
              </a:rPr>
              <a:t>– Address multiple </a:t>
            </a:r>
            <a:r>
              <a:rPr lang="en-US" sz="1400" dirty="0" smtClean="0">
                <a:solidFill>
                  <a:srgbClr val="000000"/>
                </a:solidFill>
              </a:rPr>
              <a:t>issues:</a:t>
            </a:r>
            <a:endParaRPr lang="en-US" sz="1400" dirty="0">
              <a:solidFill>
                <a:srgbClr val="000000"/>
              </a:solidFill>
            </a:endParaRPr>
          </a:p>
          <a:p>
            <a:pPr marL="177800" indent="-177800"/>
            <a:r>
              <a:rPr lang="en-US" sz="1400" dirty="0">
                <a:solidFill>
                  <a:srgbClr val="000000"/>
                </a:solidFill>
              </a:rPr>
              <a:t>          –</a:t>
            </a:r>
            <a:r>
              <a:rPr lang="en-US" sz="1400" b="1" dirty="0">
                <a:solidFill>
                  <a:srgbClr val="000000"/>
                </a:solidFill>
              </a:rPr>
              <a:t> </a:t>
            </a:r>
            <a:r>
              <a:rPr lang="en-US" sz="1400" dirty="0" smtClean="0">
                <a:solidFill>
                  <a:srgbClr val="000000"/>
                </a:solidFill>
              </a:rPr>
              <a:t>Takes multiple </a:t>
            </a:r>
            <a:r>
              <a:rPr lang="en-US" sz="1400" dirty="0">
                <a:solidFill>
                  <a:srgbClr val="000000"/>
                </a:solidFill>
              </a:rPr>
              <a:t>interests and viewpoints into account</a:t>
            </a:r>
          </a:p>
          <a:p>
            <a:pPr marL="177800" indent="-177800"/>
            <a:r>
              <a:rPr lang="en-US" sz="1400" dirty="0">
                <a:solidFill>
                  <a:srgbClr val="000000"/>
                </a:solidFill>
              </a:rPr>
              <a:t>          –</a:t>
            </a:r>
            <a:r>
              <a:rPr lang="en-US" sz="1400" b="1" dirty="0">
                <a:solidFill>
                  <a:srgbClr val="000000"/>
                </a:solidFill>
              </a:rPr>
              <a:t> </a:t>
            </a:r>
            <a:r>
              <a:rPr lang="en-US" sz="1400" dirty="0" smtClean="0">
                <a:solidFill>
                  <a:srgbClr val="000000"/>
                </a:solidFill>
              </a:rPr>
              <a:t>Uses benchmarks</a:t>
            </a:r>
            <a:endParaRPr lang="en-US" sz="1400" dirty="0">
              <a:solidFill>
                <a:srgbClr val="000000"/>
              </a:solidFill>
            </a:endParaRPr>
          </a:p>
          <a:p>
            <a:pPr marL="177800" indent="-177800"/>
            <a:r>
              <a:rPr lang="en-US" sz="1400" dirty="0">
                <a:solidFill>
                  <a:srgbClr val="000000"/>
                </a:solidFill>
              </a:rPr>
              <a:t>          – Outcomes dependent on data and facts presented</a:t>
            </a:r>
            <a:endParaRPr lang="en-US" sz="1400" dirty="0">
              <a:solidFill>
                <a:srgbClr val="FF0000"/>
              </a:solidFill>
            </a:endParaRPr>
          </a:p>
        </p:txBody>
      </p:sp>
      <p:sp>
        <p:nvSpPr>
          <p:cNvPr id="26" name="Rectangle 21"/>
          <p:cNvSpPr>
            <a:spLocks noChangeArrowheads="1"/>
          </p:cNvSpPr>
          <p:nvPr/>
        </p:nvSpPr>
        <p:spPr bwMode="auto">
          <a:xfrm>
            <a:off x="2527300" y="1600200"/>
            <a:ext cx="1161344" cy="339196"/>
          </a:xfrm>
          <a:prstGeom prst="rect">
            <a:avLst/>
          </a:prstGeom>
          <a:noFill/>
          <a:ln w="9525">
            <a:noFill/>
            <a:miter lim="800000"/>
            <a:headEnd/>
            <a:tailEnd/>
          </a:ln>
        </p:spPr>
        <p:txBody>
          <a:bodyPr wrap="none" lIns="92075" tIns="46038" rIns="92075" bIns="46038">
            <a:spAutoFit/>
          </a:bodyPr>
          <a:lstStyle/>
          <a:p>
            <a:pPr algn="l"/>
            <a:r>
              <a:rPr lang="en-US" sz="1600" b="1" dirty="0" smtClean="0">
                <a:solidFill>
                  <a:srgbClr val="000099"/>
                </a:solidFill>
                <a:latin typeface="+mj-lt"/>
              </a:rPr>
              <a:t>Description</a:t>
            </a:r>
            <a:endParaRPr lang="en-US" sz="1600" b="1" dirty="0">
              <a:solidFill>
                <a:srgbClr val="000099"/>
              </a:solidFill>
              <a:latin typeface="+mj-lt"/>
            </a:endParaRPr>
          </a:p>
        </p:txBody>
      </p:sp>
      <p:sp>
        <p:nvSpPr>
          <p:cNvPr id="29" name="Rectangle 29"/>
          <p:cNvSpPr>
            <a:spLocks noChangeArrowheads="1"/>
          </p:cNvSpPr>
          <p:nvPr/>
        </p:nvSpPr>
        <p:spPr bwMode="auto">
          <a:xfrm>
            <a:off x="395288" y="1608138"/>
            <a:ext cx="2219325" cy="339196"/>
          </a:xfrm>
          <a:prstGeom prst="rect">
            <a:avLst/>
          </a:prstGeom>
          <a:noFill/>
          <a:ln w="9525">
            <a:noFill/>
            <a:miter lim="800000"/>
            <a:headEnd/>
            <a:tailEnd/>
          </a:ln>
        </p:spPr>
        <p:txBody>
          <a:bodyPr wrap="square" lIns="92075" tIns="46038" rIns="92075" bIns="46038">
            <a:spAutoFit/>
          </a:bodyPr>
          <a:lstStyle/>
          <a:p>
            <a:pPr algn="l"/>
            <a:r>
              <a:rPr lang="en-US" sz="1600" b="1" dirty="0" smtClean="0">
                <a:solidFill>
                  <a:srgbClr val="000099"/>
                </a:solidFill>
                <a:latin typeface="+mj-lt"/>
              </a:rPr>
              <a:t>Competitive Approach</a:t>
            </a:r>
            <a:endParaRPr lang="en-US" sz="1600" b="1" dirty="0">
              <a:solidFill>
                <a:srgbClr val="000099"/>
              </a:solidFill>
              <a:latin typeface="+mj-lt"/>
            </a:endParaRPr>
          </a:p>
        </p:txBody>
      </p:sp>
      <p:sp>
        <p:nvSpPr>
          <p:cNvPr id="31" name="Line 8"/>
          <p:cNvSpPr>
            <a:spLocks noChangeShapeType="1"/>
          </p:cNvSpPr>
          <p:nvPr/>
        </p:nvSpPr>
        <p:spPr bwMode="auto">
          <a:xfrm>
            <a:off x="450850" y="1951038"/>
            <a:ext cx="8269288" cy="0"/>
          </a:xfrm>
          <a:prstGeom prst="line">
            <a:avLst/>
          </a:prstGeom>
          <a:noFill/>
          <a:ln w="28575">
            <a:solidFill>
              <a:srgbClr val="000099"/>
            </a:solidFill>
            <a:round/>
            <a:headEnd type="none" w="sm" len="sm"/>
            <a:tailEnd type="none" w="sm" len="sm"/>
          </a:ln>
        </p:spPr>
        <p:txBody>
          <a:bodyPr wrap="none" anchor="ctr"/>
          <a:lstStyle/>
          <a:p>
            <a:pPr marL="0" marR="0" lvl="0" indent="0" defTabSz="914400" eaLnBrk="1" fontAlgn="auto" latinLnBrk="0" hangingPunct="1">
              <a:lnSpc>
                <a:spcPct val="80000"/>
              </a:lnSpc>
              <a:spcBef>
                <a:spcPts val="0"/>
              </a:spcBef>
              <a:spcAft>
                <a:spcPts val="0"/>
              </a:spcAft>
              <a:buClrTx/>
              <a:buSzTx/>
              <a:buFontTx/>
              <a:buNone/>
              <a:tabLst/>
              <a:defRPr/>
            </a:pPr>
            <a:endParaRPr kumimoji="0" lang="en-US" sz="3200" b="1" i="0" u="none" strike="noStrike" kern="0" cap="none" spc="0" normalizeH="0" baseline="0" noProof="0" dirty="0" smtClean="0">
              <a:ln>
                <a:noFill/>
              </a:ln>
              <a:solidFill>
                <a:srgbClr val="000000"/>
              </a:solidFill>
              <a:effectLst/>
              <a:uLnTx/>
              <a:uFillTx/>
              <a:latin typeface="+mj-lt"/>
            </a:endParaRPr>
          </a:p>
        </p:txBody>
      </p:sp>
      <p:sp>
        <p:nvSpPr>
          <p:cNvPr id="18" name="Line 8"/>
          <p:cNvSpPr>
            <a:spLocks noChangeShapeType="1"/>
          </p:cNvSpPr>
          <p:nvPr/>
        </p:nvSpPr>
        <p:spPr bwMode="auto">
          <a:xfrm>
            <a:off x="450850" y="3429000"/>
            <a:ext cx="8269288" cy="0"/>
          </a:xfrm>
          <a:prstGeom prst="line">
            <a:avLst/>
          </a:prstGeom>
          <a:noFill/>
          <a:ln w="12700">
            <a:solidFill>
              <a:srgbClr val="000000"/>
            </a:solidFill>
            <a:round/>
            <a:headEnd type="none" w="sm" len="sm"/>
            <a:tailEnd type="none" w="sm" len="sm"/>
          </a:ln>
        </p:spPr>
        <p:txBody>
          <a:bodyPr wrap="none" anchor="ctr"/>
          <a:lstStyle/>
          <a:p>
            <a:pPr marL="0" marR="0" lvl="0" indent="0" defTabSz="914400" eaLnBrk="1" fontAlgn="auto" latinLnBrk="0" hangingPunct="1">
              <a:lnSpc>
                <a:spcPct val="80000"/>
              </a:lnSpc>
              <a:spcBef>
                <a:spcPts val="0"/>
              </a:spcBef>
              <a:spcAft>
                <a:spcPts val="0"/>
              </a:spcAft>
              <a:buClrTx/>
              <a:buSzTx/>
              <a:buFontTx/>
              <a:buNone/>
              <a:tabLst/>
              <a:defRPr/>
            </a:pPr>
            <a:endParaRPr kumimoji="0" lang="en-US" sz="3200" b="1" i="0" u="none" strike="noStrike" kern="0" cap="none" spc="0" normalizeH="0" baseline="0" noProof="0" dirty="0" smtClean="0">
              <a:ln>
                <a:noFill/>
              </a:ln>
              <a:solidFill>
                <a:srgbClr val="000000"/>
              </a:solidFill>
              <a:effectLst/>
              <a:uLnTx/>
              <a:uFillTx/>
              <a:latin typeface="+mj-lt"/>
            </a:endParaRPr>
          </a:p>
        </p:txBody>
      </p:sp>
      <p:sp>
        <p:nvSpPr>
          <p:cNvPr id="19" name="Rectangle 14"/>
          <p:cNvSpPr>
            <a:spLocks noChangeArrowheads="1"/>
          </p:cNvSpPr>
          <p:nvPr/>
        </p:nvSpPr>
        <p:spPr bwMode="auto">
          <a:xfrm>
            <a:off x="304800" y="3455988"/>
            <a:ext cx="1390445" cy="308419"/>
          </a:xfrm>
          <a:prstGeom prst="rect">
            <a:avLst/>
          </a:prstGeom>
          <a:noFill/>
          <a:ln w="9525">
            <a:noFill/>
            <a:miter lim="800000"/>
            <a:headEnd/>
            <a:tailEnd/>
          </a:ln>
        </p:spPr>
        <p:txBody>
          <a:bodyPr wrap="none" lIns="92075" tIns="46038" rIns="92075" bIns="46038">
            <a:spAutoFit/>
          </a:bodyPr>
          <a:lstStyle/>
          <a:p>
            <a:pPr algn="l"/>
            <a:r>
              <a:rPr lang="en-US" sz="1400" b="1" dirty="0" smtClean="0">
                <a:solidFill>
                  <a:srgbClr val="000000"/>
                </a:solidFill>
                <a:latin typeface="+mj-lt"/>
              </a:rPr>
              <a:t>Reverse Auction</a:t>
            </a:r>
            <a:endParaRPr lang="en-US" sz="1400" b="1" dirty="0">
              <a:solidFill>
                <a:srgbClr val="000000"/>
              </a:solidFill>
              <a:latin typeface="+mj-lt"/>
            </a:endParaRPr>
          </a:p>
        </p:txBody>
      </p:sp>
      <p:sp>
        <p:nvSpPr>
          <p:cNvPr id="33" name="Rectangle 15"/>
          <p:cNvSpPr>
            <a:spLocks noChangeArrowheads="1"/>
          </p:cNvSpPr>
          <p:nvPr/>
        </p:nvSpPr>
        <p:spPr bwMode="auto">
          <a:xfrm>
            <a:off x="2630488" y="3455988"/>
            <a:ext cx="5773737" cy="1385637"/>
          </a:xfrm>
          <a:prstGeom prst="rect">
            <a:avLst/>
          </a:prstGeom>
          <a:noFill/>
          <a:ln w="9525">
            <a:noFill/>
            <a:miter lim="800000"/>
            <a:headEnd/>
            <a:tailEnd/>
          </a:ln>
        </p:spPr>
        <p:txBody>
          <a:bodyPr lIns="92075" tIns="46038" rIns="92075" bIns="46038">
            <a:spAutoFit/>
          </a:bodyPr>
          <a:lstStyle/>
          <a:p>
            <a:pPr marL="285750" indent="-285750" algn="l">
              <a:buFont typeface="Arial" pitchFamily="34" charset="0"/>
              <a:buChar char="•"/>
            </a:pPr>
            <a:r>
              <a:rPr lang="en-US" sz="1400" dirty="0" smtClean="0">
                <a:solidFill>
                  <a:srgbClr val="000000"/>
                </a:solidFill>
                <a:latin typeface="+mj-lt"/>
              </a:rPr>
              <a:t>Purpose – Drive incremental benefit through real-time competition</a:t>
            </a:r>
            <a:br>
              <a:rPr lang="en-US" sz="1400" dirty="0" smtClean="0">
                <a:solidFill>
                  <a:srgbClr val="000000"/>
                </a:solidFill>
                <a:latin typeface="+mj-lt"/>
              </a:rPr>
            </a:br>
            <a:r>
              <a:rPr lang="en-US" sz="1400" dirty="0" smtClean="0">
                <a:solidFill>
                  <a:srgbClr val="000000"/>
                </a:solidFill>
                <a:latin typeface="+mj-lt"/>
              </a:rPr>
              <a:t>Specifics – Conducted on an eProcurement platform; conducted after a list of qualified suppliers has been developed using an RFx</a:t>
            </a:r>
          </a:p>
          <a:p>
            <a:pPr marL="285750" indent="-285750" algn="l">
              <a:buFont typeface="Arial" pitchFamily="34" charset="0"/>
              <a:buChar char="•"/>
            </a:pPr>
            <a:r>
              <a:rPr lang="en-US" sz="1400" dirty="0" smtClean="0">
                <a:solidFill>
                  <a:srgbClr val="000000"/>
                </a:solidFill>
                <a:latin typeface="+mj-lt"/>
              </a:rPr>
              <a:t>Used when market conditions create a competitive environment, there are at least three suppliers included in the event; buyer requirements are clearly defined</a:t>
            </a:r>
            <a:endParaRPr lang="en-US" sz="1400" dirty="0">
              <a:solidFill>
                <a:srgbClr val="000000"/>
              </a:solidFill>
              <a:latin typeface="+mj-lt"/>
            </a:endParaRPr>
          </a:p>
        </p:txBody>
      </p:sp>
    </p:spTree>
    <p:extLst>
      <p:ext uri="{BB962C8B-B14F-4D97-AF65-F5344CB8AC3E}">
        <p14:creationId xmlns:p14="http://schemas.microsoft.com/office/powerpoint/2010/main" xmlns="" val="40064124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04660643"/>
              </p:ext>
            </p:extLst>
          </p:nvPr>
        </p:nvGraphicFramePr>
        <p:xfrm>
          <a:off x="1588" y="1588"/>
          <a:ext cx="1587" cy="1587"/>
        </p:xfrm>
        <a:graphic>
          <a:graphicData uri="http://schemas.openxmlformats.org/presentationml/2006/ole">
            <p:oleObj spid="_x0000_s65612" name="think-cell Slide" r:id="rId36"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49</a:t>
            </a:fld>
            <a:endParaRPr lang="en-US" dirty="0"/>
          </a:p>
        </p:txBody>
      </p:sp>
      <p:sp>
        <p:nvSpPr>
          <p:cNvPr id="4" name="Title 3"/>
          <p:cNvSpPr>
            <a:spLocks noGrp="1"/>
          </p:cNvSpPr>
          <p:nvPr>
            <p:ph type="title"/>
          </p:nvPr>
        </p:nvSpPr>
        <p:spPr/>
        <p:txBody>
          <a:bodyPr/>
          <a:lstStyle/>
          <a:p>
            <a:r>
              <a:rPr lang="en-GB" dirty="0"/>
              <a:t>How </a:t>
            </a:r>
            <a:r>
              <a:rPr lang="en-GB" dirty="0" smtClean="0"/>
              <a:t>Does This Fit Into </a:t>
            </a:r>
            <a:r>
              <a:rPr lang="en-GB" dirty="0"/>
              <a:t>the Sourcing Process?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RFIs and RFPs are the first direct market engagement in the Seven Step Sourcing process, and allow the category manager to </a:t>
            </a:r>
            <a:r>
              <a:rPr lang="en-US" dirty="0" smtClean="0"/>
              <a:t>understand </a:t>
            </a:r>
            <a:r>
              <a:rPr lang="en-US" dirty="0"/>
              <a:t>current industry </a:t>
            </a:r>
            <a:r>
              <a:rPr lang="en-US" dirty="0" smtClean="0"/>
              <a:t>capabilities.</a:t>
            </a:r>
            <a:endParaRPr lang="en-US" dirty="0"/>
          </a:p>
        </p:txBody>
      </p:sp>
      <p:grpSp>
        <p:nvGrpSpPr>
          <p:cNvPr id="110" name="Group 56"/>
          <p:cNvGrpSpPr/>
          <p:nvPr>
            <p:custDataLst>
              <p:tags r:id="rId2"/>
            </p:custDataLst>
          </p:nvPr>
        </p:nvGrpSpPr>
        <p:grpSpPr>
          <a:xfrm>
            <a:off x="333053" y="2565882"/>
            <a:ext cx="8633147" cy="1231900"/>
            <a:chOff x="333053" y="1619250"/>
            <a:chExt cx="8633147" cy="1231900"/>
          </a:xfrm>
          <a:solidFill>
            <a:srgbClr val="003344"/>
          </a:solidFill>
        </p:grpSpPr>
        <p:sp>
          <p:nvSpPr>
            <p:cNvPr id="111" name="Rectangle 70"/>
            <p:cNvSpPr>
              <a:spLocks noChangeArrowheads="1"/>
            </p:cNvSpPr>
            <p:nvPr/>
          </p:nvSpPr>
          <p:spPr bwMode="auto">
            <a:xfrm>
              <a:off x="333053" y="1619250"/>
              <a:ext cx="3757613" cy="1231900"/>
            </a:xfrm>
            <a:prstGeom prst="rect">
              <a:avLst/>
            </a:prstGeom>
            <a:grpFill/>
            <a:ln w="6350">
              <a:noFill/>
              <a:miter lim="800000"/>
              <a:headEnd type="none" w="sm" len="sm"/>
              <a:tailEnd type="none" w="sm" len="sm"/>
            </a:ln>
            <a:effectLst/>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Arial" charset="0"/>
                <a:cs typeface="Arial" charset="0"/>
              </a:endParaRPr>
            </a:p>
          </p:txBody>
        </p:sp>
        <p:sp>
          <p:nvSpPr>
            <p:cNvPr id="112" name="Rectangle 71"/>
            <p:cNvSpPr>
              <a:spLocks noChangeArrowheads="1"/>
            </p:cNvSpPr>
            <p:nvPr/>
          </p:nvSpPr>
          <p:spPr bwMode="auto">
            <a:xfrm>
              <a:off x="4111303" y="1619250"/>
              <a:ext cx="3422650" cy="1231900"/>
            </a:xfrm>
            <a:prstGeom prst="rect">
              <a:avLst/>
            </a:prstGeom>
            <a:grpFill/>
            <a:ln w="6350">
              <a:noFill/>
              <a:miter lim="800000"/>
              <a:headEnd type="none" w="sm" len="sm"/>
              <a:tailEnd type="none" w="sm" len="sm"/>
            </a:ln>
            <a:effectLst/>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Arial" charset="0"/>
                <a:cs typeface="Arial" charset="0"/>
              </a:endParaRPr>
            </a:p>
          </p:txBody>
        </p:sp>
        <p:sp>
          <p:nvSpPr>
            <p:cNvPr id="113" name="Rectangle 72"/>
            <p:cNvSpPr>
              <a:spLocks noChangeArrowheads="1"/>
            </p:cNvSpPr>
            <p:nvPr/>
          </p:nvSpPr>
          <p:spPr bwMode="auto">
            <a:xfrm>
              <a:off x="7559353" y="1619250"/>
              <a:ext cx="1406847" cy="1231900"/>
            </a:xfrm>
            <a:prstGeom prst="rect">
              <a:avLst/>
            </a:prstGeom>
            <a:grpFill/>
            <a:ln w="6350">
              <a:noFill/>
              <a:miter lim="800000"/>
              <a:headEnd type="none" w="sm" len="sm"/>
              <a:tailEnd type="none" w="sm" len="sm"/>
            </a:ln>
            <a:effectLst/>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1100" b="1" i="0" u="none" strike="noStrike" kern="0" cap="none" spc="0" normalizeH="0" baseline="0" noProof="0" dirty="0">
                <a:ln>
                  <a:noFill/>
                </a:ln>
                <a:solidFill>
                  <a:srgbClr val="000000"/>
                </a:solidFill>
                <a:effectLst/>
                <a:uLnTx/>
                <a:uFillTx/>
                <a:latin typeface="Arial" charset="0"/>
                <a:cs typeface="Arial" charset="0"/>
              </a:endParaRPr>
            </a:p>
          </p:txBody>
        </p:sp>
        <p:sp>
          <p:nvSpPr>
            <p:cNvPr id="114" name="Text Box 80"/>
            <p:cNvSpPr txBox="1">
              <a:spLocks noChangeArrowheads="1"/>
            </p:cNvSpPr>
            <p:nvPr/>
          </p:nvSpPr>
          <p:spPr bwMode="auto">
            <a:xfrm>
              <a:off x="7564116" y="1631950"/>
              <a:ext cx="1331912" cy="274638"/>
            </a:xfrm>
            <a:prstGeom prst="rect">
              <a:avLst/>
            </a:prstGeom>
            <a:grpFill/>
            <a:ln w="6350">
              <a:noFill/>
              <a:miter lim="800000"/>
              <a:headEnd type="none" w="sm" len="sm"/>
              <a:tailEnd type="none" w="sm" len="sm"/>
            </a:ln>
            <a:effectLst/>
          </p:spPr>
          <p:txBody>
            <a:bodyPr>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charset="0"/>
                  <a:cs typeface="Arial" charset="0"/>
                </a:rPr>
                <a:t>Implementation</a:t>
              </a:r>
            </a:p>
          </p:txBody>
        </p:sp>
        <p:sp>
          <p:nvSpPr>
            <p:cNvPr id="115" name="Text Box 81"/>
            <p:cNvSpPr txBox="1">
              <a:spLocks noChangeArrowheads="1"/>
            </p:cNvSpPr>
            <p:nvPr/>
          </p:nvSpPr>
          <p:spPr bwMode="auto">
            <a:xfrm>
              <a:off x="4211316" y="1624013"/>
              <a:ext cx="3186112" cy="274637"/>
            </a:xfrm>
            <a:prstGeom prst="rect">
              <a:avLst/>
            </a:prstGeom>
            <a:grpFill/>
            <a:ln w="6350">
              <a:noFill/>
              <a:miter lim="800000"/>
              <a:headEnd type="none" w="sm" len="sm"/>
              <a:tailEnd type="none" w="sm" len="sm"/>
            </a:ln>
            <a:effectLst/>
          </p:spPr>
          <p:txBody>
            <a:bodyPr>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charset="0"/>
                  <a:cs typeface="Arial" charset="0"/>
                </a:rPr>
                <a:t>Opportunity Development &amp; Negotiation</a:t>
              </a:r>
            </a:p>
          </p:txBody>
        </p:sp>
        <p:sp>
          <p:nvSpPr>
            <p:cNvPr id="116" name="Text Box 82"/>
            <p:cNvSpPr txBox="1">
              <a:spLocks noChangeArrowheads="1"/>
            </p:cNvSpPr>
            <p:nvPr/>
          </p:nvSpPr>
          <p:spPr bwMode="auto">
            <a:xfrm>
              <a:off x="947416" y="1625600"/>
              <a:ext cx="2419350" cy="274638"/>
            </a:xfrm>
            <a:prstGeom prst="rect">
              <a:avLst/>
            </a:prstGeom>
            <a:grpFill/>
            <a:ln w="6350">
              <a:noFill/>
              <a:miter lim="800000"/>
              <a:headEnd type="none" w="sm" len="sm"/>
              <a:tailEnd type="none" w="sm" len="sm"/>
            </a:ln>
            <a:effectLst/>
          </p:spPr>
          <p:txBody>
            <a:bodyPr>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charset="0"/>
                  <a:cs typeface="Arial" charset="0"/>
                </a:rPr>
                <a:t>Data Collection &amp; Analysis</a:t>
              </a:r>
            </a:p>
          </p:txBody>
        </p:sp>
      </p:grpSp>
      <p:sp>
        <p:nvSpPr>
          <p:cNvPr id="117" name="Freeform 61"/>
          <p:cNvSpPr>
            <a:spLocks/>
          </p:cNvSpPr>
          <p:nvPr>
            <p:custDataLst>
              <p:tags r:id="rId3"/>
            </p:custDataLst>
          </p:nvPr>
        </p:nvSpPr>
        <p:spPr bwMode="auto">
          <a:xfrm>
            <a:off x="7434263" y="2864987"/>
            <a:ext cx="1503362" cy="935038"/>
          </a:xfrm>
          <a:custGeom>
            <a:avLst/>
            <a:gdLst>
              <a:gd name="T0" fmla="*/ 2147483647 w 947"/>
              <a:gd name="T1" fmla="*/ 0 h 589"/>
              <a:gd name="T2" fmla="*/ 0 w 947"/>
              <a:gd name="T3" fmla="*/ 0 h 589"/>
              <a:gd name="T4" fmla="*/ 0 w 947"/>
              <a:gd name="T5" fmla="*/ 2147483647 h 589"/>
              <a:gd name="T6" fmla="*/ 2147483647 w 947"/>
              <a:gd name="T7" fmla="*/ 2147483647 h 589"/>
              <a:gd name="T8" fmla="*/ 2147483647 w 947"/>
              <a:gd name="T9" fmla="*/ 2147483647 h 589"/>
              <a:gd name="T10" fmla="*/ 2147483647 w 947"/>
              <a:gd name="T11" fmla="*/ 0 h 589"/>
              <a:gd name="T12" fmla="*/ 0 60000 65536"/>
              <a:gd name="T13" fmla="*/ 0 60000 65536"/>
              <a:gd name="T14" fmla="*/ 0 60000 65536"/>
              <a:gd name="T15" fmla="*/ 0 60000 65536"/>
              <a:gd name="T16" fmla="*/ 0 60000 65536"/>
              <a:gd name="T17" fmla="*/ 0 60000 65536"/>
              <a:gd name="T18" fmla="*/ 0 w 947"/>
              <a:gd name="T19" fmla="*/ 0 h 589"/>
              <a:gd name="T20" fmla="*/ 947 w 947"/>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947" h="589">
                <a:moveTo>
                  <a:pt x="773" y="0"/>
                </a:moveTo>
                <a:lnTo>
                  <a:pt x="0" y="0"/>
                </a:lnTo>
                <a:lnTo>
                  <a:pt x="0" y="589"/>
                </a:lnTo>
                <a:lnTo>
                  <a:pt x="773" y="589"/>
                </a:lnTo>
                <a:lnTo>
                  <a:pt x="947" y="292"/>
                </a:lnTo>
                <a:lnTo>
                  <a:pt x="773" y="0"/>
                </a:lnTo>
                <a:close/>
              </a:path>
            </a:pathLst>
          </a:custGeom>
          <a:solidFill>
            <a:srgbClr val="00BBEE"/>
          </a:solidFill>
          <a:ln w="9525">
            <a:solidFill>
              <a:srgbClr val="FFFFFF"/>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18" name="Freeform 62"/>
          <p:cNvSpPr>
            <a:spLocks/>
          </p:cNvSpPr>
          <p:nvPr>
            <p:custDataLst>
              <p:tags r:id="rId4"/>
            </p:custDataLst>
          </p:nvPr>
        </p:nvSpPr>
        <p:spPr bwMode="auto">
          <a:xfrm>
            <a:off x="6338888" y="2864987"/>
            <a:ext cx="1504950" cy="935038"/>
          </a:xfrm>
          <a:custGeom>
            <a:avLst/>
            <a:gdLst>
              <a:gd name="T0" fmla="*/ 2147483647 w 948"/>
              <a:gd name="T1" fmla="*/ 0 h 589"/>
              <a:gd name="T2" fmla="*/ 0 w 948"/>
              <a:gd name="T3" fmla="*/ 0 h 589"/>
              <a:gd name="T4" fmla="*/ 0 w 948"/>
              <a:gd name="T5" fmla="*/ 2147483647 h 589"/>
              <a:gd name="T6" fmla="*/ 2147483647 w 948"/>
              <a:gd name="T7" fmla="*/ 2147483647 h 589"/>
              <a:gd name="T8" fmla="*/ 2147483647 w 948"/>
              <a:gd name="T9" fmla="*/ 2147483647 h 589"/>
              <a:gd name="T10" fmla="*/ 2147483647 w 948"/>
              <a:gd name="T11" fmla="*/ 0 h 589"/>
              <a:gd name="T12" fmla="*/ 0 60000 65536"/>
              <a:gd name="T13" fmla="*/ 0 60000 65536"/>
              <a:gd name="T14" fmla="*/ 0 60000 65536"/>
              <a:gd name="T15" fmla="*/ 0 60000 65536"/>
              <a:gd name="T16" fmla="*/ 0 60000 65536"/>
              <a:gd name="T17" fmla="*/ 0 60000 65536"/>
              <a:gd name="T18" fmla="*/ 0 w 948"/>
              <a:gd name="T19" fmla="*/ 0 h 589"/>
              <a:gd name="T20" fmla="*/ 948 w 948"/>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948" h="589">
                <a:moveTo>
                  <a:pt x="774" y="0"/>
                </a:moveTo>
                <a:lnTo>
                  <a:pt x="0" y="0"/>
                </a:lnTo>
                <a:lnTo>
                  <a:pt x="0" y="589"/>
                </a:lnTo>
                <a:lnTo>
                  <a:pt x="774" y="589"/>
                </a:lnTo>
                <a:lnTo>
                  <a:pt x="948" y="292"/>
                </a:lnTo>
                <a:lnTo>
                  <a:pt x="774" y="0"/>
                </a:lnTo>
                <a:close/>
              </a:path>
            </a:pathLst>
          </a:custGeom>
          <a:solidFill>
            <a:srgbClr val="00BBEE"/>
          </a:solidFill>
          <a:ln w="9525">
            <a:solidFill>
              <a:srgbClr val="FFFFFF"/>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19" name="Freeform 63"/>
          <p:cNvSpPr>
            <a:spLocks/>
          </p:cNvSpPr>
          <p:nvPr>
            <p:custDataLst>
              <p:tags r:id="rId5"/>
            </p:custDataLst>
          </p:nvPr>
        </p:nvSpPr>
        <p:spPr bwMode="auto">
          <a:xfrm>
            <a:off x="5359400" y="2864987"/>
            <a:ext cx="1284288" cy="935038"/>
          </a:xfrm>
          <a:custGeom>
            <a:avLst/>
            <a:gdLst>
              <a:gd name="T0" fmla="*/ 2147483647 w 809"/>
              <a:gd name="T1" fmla="*/ 0 h 589"/>
              <a:gd name="T2" fmla="*/ 0 w 809"/>
              <a:gd name="T3" fmla="*/ 0 h 589"/>
              <a:gd name="T4" fmla="*/ 0 w 809"/>
              <a:gd name="T5" fmla="*/ 2147483647 h 589"/>
              <a:gd name="T6" fmla="*/ 2147483647 w 809"/>
              <a:gd name="T7" fmla="*/ 2147483647 h 589"/>
              <a:gd name="T8" fmla="*/ 2147483647 w 809"/>
              <a:gd name="T9" fmla="*/ 2147483647 h 589"/>
              <a:gd name="T10" fmla="*/ 2147483647 w 809"/>
              <a:gd name="T11" fmla="*/ 0 h 589"/>
              <a:gd name="T12" fmla="*/ 0 60000 65536"/>
              <a:gd name="T13" fmla="*/ 0 60000 65536"/>
              <a:gd name="T14" fmla="*/ 0 60000 65536"/>
              <a:gd name="T15" fmla="*/ 0 60000 65536"/>
              <a:gd name="T16" fmla="*/ 0 60000 65536"/>
              <a:gd name="T17" fmla="*/ 0 60000 65536"/>
              <a:gd name="T18" fmla="*/ 0 w 809"/>
              <a:gd name="T19" fmla="*/ 0 h 589"/>
              <a:gd name="T20" fmla="*/ 809 w 809"/>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809" h="589">
                <a:moveTo>
                  <a:pt x="659" y="0"/>
                </a:moveTo>
                <a:lnTo>
                  <a:pt x="0" y="0"/>
                </a:lnTo>
                <a:lnTo>
                  <a:pt x="0" y="589"/>
                </a:lnTo>
                <a:lnTo>
                  <a:pt x="659" y="589"/>
                </a:lnTo>
                <a:lnTo>
                  <a:pt x="809" y="292"/>
                </a:lnTo>
                <a:lnTo>
                  <a:pt x="659" y="0"/>
                </a:lnTo>
                <a:close/>
              </a:path>
            </a:pathLst>
          </a:custGeom>
          <a:solidFill>
            <a:srgbClr val="00B0F0"/>
          </a:solidFill>
          <a:ln w="9525">
            <a:solidFill>
              <a:srgbClr val="FFFFFF"/>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20" name="Freeform 64"/>
          <p:cNvSpPr>
            <a:spLocks/>
          </p:cNvSpPr>
          <p:nvPr>
            <p:custDataLst>
              <p:tags r:id="rId6"/>
            </p:custDataLst>
          </p:nvPr>
        </p:nvSpPr>
        <p:spPr bwMode="auto">
          <a:xfrm>
            <a:off x="4102100" y="2864987"/>
            <a:ext cx="1552575" cy="935038"/>
          </a:xfrm>
          <a:custGeom>
            <a:avLst/>
            <a:gdLst>
              <a:gd name="T0" fmla="*/ 2147483647 w 947"/>
              <a:gd name="T1" fmla="*/ 0 h 589"/>
              <a:gd name="T2" fmla="*/ 0 w 947"/>
              <a:gd name="T3" fmla="*/ 0 h 589"/>
              <a:gd name="T4" fmla="*/ 0 w 947"/>
              <a:gd name="T5" fmla="*/ 2147483647 h 589"/>
              <a:gd name="T6" fmla="*/ 2147483647 w 947"/>
              <a:gd name="T7" fmla="*/ 2147483647 h 589"/>
              <a:gd name="T8" fmla="*/ 2147483647 w 947"/>
              <a:gd name="T9" fmla="*/ 2147483647 h 589"/>
              <a:gd name="T10" fmla="*/ 2147483647 w 947"/>
              <a:gd name="T11" fmla="*/ 0 h 589"/>
              <a:gd name="T12" fmla="*/ 0 60000 65536"/>
              <a:gd name="T13" fmla="*/ 0 60000 65536"/>
              <a:gd name="T14" fmla="*/ 0 60000 65536"/>
              <a:gd name="T15" fmla="*/ 0 60000 65536"/>
              <a:gd name="T16" fmla="*/ 0 60000 65536"/>
              <a:gd name="T17" fmla="*/ 0 60000 65536"/>
              <a:gd name="T18" fmla="*/ 0 w 947"/>
              <a:gd name="T19" fmla="*/ 0 h 589"/>
              <a:gd name="T20" fmla="*/ 947 w 947"/>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947" h="589">
                <a:moveTo>
                  <a:pt x="773" y="0"/>
                </a:moveTo>
                <a:lnTo>
                  <a:pt x="0" y="0"/>
                </a:lnTo>
                <a:lnTo>
                  <a:pt x="0" y="589"/>
                </a:lnTo>
                <a:lnTo>
                  <a:pt x="773" y="589"/>
                </a:lnTo>
                <a:lnTo>
                  <a:pt x="947" y="292"/>
                </a:lnTo>
                <a:lnTo>
                  <a:pt x="773" y="0"/>
                </a:lnTo>
                <a:close/>
              </a:path>
            </a:pathLst>
          </a:custGeom>
          <a:solidFill>
            <a:srgbClr val="00BBEE"/>
          </a:solidFill>
          <a:ln w="9525">
            <a:solidFill>
              <a:srgbClr val="FFFFFF"/>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21" name="Freeform 65"/>
          <p:cNvSpPr>
            <a:spLocks/>
          </p:cNvSpPr>
          <p:nvPr>
            <p:custDataLst>
              <p:tags r:id="rId7"/>
            </p:custDataLst>
          </p:nvPr>
        </p:nvSpPr>
        <p:spPr bwMode="auto">
          <a:xfrm>
            <a:off x="2800350" y="2864987"/>
            <a:ext cx="1597025" cy="935038"/>
          </a:xfrm>
          <a:custGeom>
            <a:avLst/>
            <a:gdLst>
              <a:gd name="T0" fmla="*/ 2147483647 w 1031"/>
              <a:gd name="T1" fmla="*/ 0 h 589"/>
              <a:gd name="T2" fmla="*/ 0 w 1031"/>
              <a:gd name="T3" fmla="*/ 0 h 589"/>
              <a:gd name="T4" fmla="*/ 0 w 1031"/>
              <a:gd name="T5" fmla="*/ 2147483647 h 589"/>
              <a:gd name="T6" fmla="*/ 2147483647 w 1031"/>
              <a:gd name="T7" fmla="*/ 2147483647 h 589"/>
              <a:gd name="T8" fmla="*/ 2147483647 w 1031"/>
              <a:gd name="T9" fmla="*/ 2147483647 h 589"/>
              <a:gd name="T10" fmla="*/ 2147483647 w 1031"/>
              <a:gd name="T11" fmla="*/ 0 h 589"/>
              <a:gd name="T12" fmla="*/ 0 60000 65536"/>
              <a:gd name="T13" fmla="*/ 0 60000 65536"/>
              <a:gd name="T14" fmla="*/ 0 60000 65536"/>
              <a:gd name="T15" fmla="*/ 0 60000 65536"/>
              <a:gd name="T16" fmla="*/ 0 60000 65536"/>
              <a:gd name="T17" fmla="*/ 0 60000 65536"/>
              <a:gd name="T18" fmla="*/ 0 w 1031"/>
              <a:gd name="T19" fmla="*/ 0 h 589"/>
              <a:gd name="T20" fmla="*/ 1031 w 1031"/>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1031" h="589">
                <a:moveTo>
                  <a:pt x="845" y="0"/>
                </a:moveTo>
                <a:lnTo>
                  <a:pt x="0" y="0"/>
                </a:lnTo>
                <a:lnTo>
                  <a:pt x="0" y="589"/>
                </a:lnTo>
                <a:lnTo>
                  <a:pt x="845" y="589"/>
                </a:lnTo>
                <a:lnTo>
                  <a:pt x="1031" y="292"/>
                </a:lnTo>
                <a:lnTo>
                  <a:pt x="845" y="0"/>
                </a:lnTo>
                <a:close/>
              </a:path>
            </a:pathLst>
          </a:custGeom>
          <a:solidFill>
            <a:srgbClr val="00BBEE"/>
          </a:solidFill>
          <a:ln w="9525">
            <a:solidFill>
              <a:srgbClr val="FFFFFF"/>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22" name="Freeform 66"/>
          <p:cNvSpPr>
            <a:spLocks/>
          </p:cNvSpPr>
          <p:nvPr>
            <p:custDataLst>
              <p:tags r:id="rId8"/>
            </p:custDataLst>
          </p:nvPr>
        </p:nvSpPr>
        <p:spPr bwMode="auto">
          <a:xfrm>
            <a:off x="1276350" y="2864987"/>
            <a:ext cx="1924050" cy="935038"/>
          </a:xfrm>
          <a:custGeom>
            <a:avLst/>
            <a:gdLst>
              <a:gd name="T0" fmla="*/ 2147483647 w 1247"/>
              <a:gd name="T1" fmla="*/ 0 h 589"/>
              <a:gd name="T2" fmla="*/ 0 w 1247"/>
              <a:gd name="T3" fmla="*/ 0 h 589"/>
              <a:gd name="T4" fmla="*/ 0 w 1247"/>
              <a:gd name="T5" fmla="*/ 2147483647 h 589"/>
              <a:gd name="T6" fmla="*/ 2147483647 w 1247"/>
              <a:gd name="T7" fmla="*/ 2147483647 h 589"/>
              <a:gd name="T8" fmla="*/ 2147483647 w 1247"/>
              <a:gd name="T9" fmla="*/ 2147483647 h 589"/>
              <a:gd name="T10" fmla="*/ 2147483647 w 1247"/>
              <a:gd name="T11" fmla="*/ 0 h 589"/>
              <a:gd name="T12" fmla="*/ 0 60000 65536"/>
              <a:gd name="T13" fmla="*/ 0 60000 65536"/>
              <a:gd name="T14" fmla="*/ 0 60000 65536"/>
              <a:gd name="T15" fmla="*/ 0 60000 65536"/>
              <a:gd name="T16" fmla="*/ 0 60000 65536"/>
              <a:gd name="T17" fmla="*/ 0 60000 65536"/>
              <a:gd name="T18" fmla="*/ 0 w 1247"/>
              <a:gd name="T19" fmla="*/ 0 h 589"/>
              <a:gd name="T20" fmla="*/ 1247 w 1247"/>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1247" h="589">
                <a:moveTo>
                  <a:pt x="1014" y="0"/>
                </a:moveTo>
                <a:lnTo>
                  <a:pt x="0" y="0"/>
                </a:lnTo>
                <a:lnTo>
                  <a:pt x="0" y="589"/>
                </a:lnTo>
                <a:lnTo>
                  <a:pt x="1014" y="589"/>
                </a:lnTo>
                <a:lnTo>
                  <a:pt x="1247" y="292"/>
                </a:lnTo>
                <a:lnTo>
                  <a:pt x="1014" y="0"/>
                </a:lnTo>
                <a:close/>
              </a:path>
            </a:pathLst>
          </a:custGeom>
          <a:solidFill>
            <a:srgbClr val="00BBEE"/>
          </a:solidFill>
          <a:ln w="9525">
            <a:solidFill>
              <a:srgbClr val="FFFFFF"/>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23" name="Freeform 67">
            <a:hlinkClick r:id="rId37" action="ppaction://hlinksldjump"/>
          </p:cNvPr>
          <p:cNvSpPr>
            <a:spLocks/>
          </p:cNvSpPr>
          <p:nvPr>
            <p:custDataLst>
              <p:tags r:id="rId9"/>
            </p:custDataLst>
          </p:nvPr>
        </p:nvSpPr>
        <p:spPr bwMode="auto">
          <a:xfrm>
            <a:off x="334963" y="2864987"/>
            <a:ext cx="1408112" cy="935038"/>
          </a:xfrm>
          <a:custGeom>
            <a:avLst/>
            <a:gdLst>
              <a:gd name="T0" fmla="*/ 2147483647 w 887"/>
              <a:gd name="T1" fmla="*/ 0 h 589"/>
              <a:gd name="T2" fmla="*/ 0 w 887"/>
              <a:gd name="T3" fmla="*/ 0 h 589"/>
              <a:gd name="T4" fmla="*/ 0 w 887"/>
              <a:gd name="T5" fmla="*/ 2147483647 h 589"/>
              <a:gd name="T6" fmla="*/ 2147483647 w 887"/>
              <a:gd name="T7" fmla="*/ 2147483647 h 589"/>
              <a:gd name="T8" fmla="*/ 2147483647 w 887"/>
              <a:gd name="T9" fmla="*/ 2147483647 h 589"/>
              <a:gd name="T10" fmla="*/ 2147483647 w 887"/>
              <a:gd name="T11" fmla="*/ 0 h 589"/>
              <a:gd name="T12" fmla="*/ 0 60000 65536"/>
              <a:gd name="T13" fmla="*/ 0 60000 65536"/>
              <a:gd name="T14" fmla="*/ 0 60000 65536"/>
              <a:gd name="T15" fmla="*/ 0 60000 65536"/>
              <a:gd name="T16" fmla="*/ 0 60000 65536"/>
              <a:gd name="T17" fmla="*/ 0 60000 65536"/>
              <a:gd name="T18" fmla="*/ 0 w 887"/>
              <a:gd name="T19" fmla="*/ 0 h 589"/>
              <a:gd name="T20" fmla="*/ 887 w 887"/>
              <a:gd name="T21" fmla="*/ 589 h 589"/>
            </a:gdLst>
            <a:ahLst/>
            <a:cxnLst>
              <a:cxn ang="T12">
                <a:pos x="T0" y="T1"/>
              </a:cxn>
              <a:cxn ang="T13">
                <a:pos x="T2" y="T3"/>
              </a:cxn>
              <a:cxn ang="T14">
                <a:pos x="T4" y="T5"/>
              </a:cxn>
              <a:cxn ang="T15">
                <a:pos x="T6" y="T7"/>
              </a:cxn>
              <a:cxn ang="T16">
                <a:pos x="T8" y="T9"/>
              </a:cxn>
              <a:cxn ang="T17">
                <a:pos x="T10" y="T11"/>
              </a:cxn>
            </a:cxnLst>
            <a:rect l="T18" t="T19" r="T20" b="T21"/>
            <a:pathLst>
              <a:path w="887" h="589">
                <a:moveTo>
                  <a:pt x="719" y="0"/>
                </a:moveTo>
                <a:lnTo>
                  <a:pt x="0" y="0"/>
                </a:lnTo>
                <a:lnTo>
                  <a:pt x="0" y="589"/>
                </a:lnTo>
                <a:lnTo>
                  <a:pt x="719" y="589"/>
                </a:lnTo>
                <a:lnTo>
                  <a:pt x="887" y="292"/>
                </a:lnTo>
                <a:lnTo>
                  <a:pt x="719" y="0"/>
                </a:lnTo>
                <a:close/>
              </a:path>
            </a:pathLst>
          </a:custGeom>
          <a:solidFill>
            <a:srgbClr val="00BBEE"/>
          </a:solidFill>
          <a:ln w="9525">
            <a:solidFill>
              <a:srgbClr val="FFFFFF"/>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24" name="Rectangle 78"/>
          <p:cNvSpPr>
            <a:spLocks noChangeArrowheads="1"/>
          </p:cNvSpPr>
          <p:nvPr>
            <p:custDataLst>
              <p:tags r:id="rId10"/>
            </p:custDataLst>
          </p:nvPr>
        </p:nvSpPr>
        <p:spPr bwMode="auto">
          <a:xfrm>
            <a:off x="8024813" y="2904675"/>
            <a:ext cx="330200" cy="109537"/>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900" b="1" dirty="0">
                <a:solidFill>
                  <a:srgbClr val="F8F8F8"/>
                </a:solidFill>
                <a:latin typeface="Arial" charset="0"/>
              </a:rPr>
              <a:t>Step 7</a:t>
            </a:r>
            <a:endParaRPr lang="en-US" sz="3200" b="1" dirty="0">
              <a:solidFill>
                <a:srgbClr val="000000"/>
              </a:solidFill>
              <a:latin typeface="Arial" charset="0"/>
            </a:endParaRPr>
          </a:p>
        </p:txBody>
      </p:sp>
      <p:sp>
        <p:nvSpPr>
          <p:cNvPr id="125" name="Rectangle 79"/>
          <p:cNvSpPr>
            <a:spLocks noChangeArrowheads="1"/>
          </p:cNvSpPr>
          <p:nvPr>
            <p:custDataLst>
              <p:tags r:id="rId11"/>
            </p:custDataLst>
          </p:nvPr>
        </p:nvSpPr>
        <p:spPr bwMode="auto">
          <a:xfrm>
            <a:off x="6891338" y="2904675"/>
            <a:ext cx="330200" cy="109537"/>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900" b="1" dirty="0">
                <a:solidFill>
                  <a:srgbClr val="F8F8F8"/>
                </a:solidFill>
                <a:latin typeface="Arial" charset="0"/>
              </a:rPr>
              <a:t>Step 6</a:t>
            </a:r>
            <a:endParaRPr lang="en-US" sz="3200" b="1" dirty="0">
              <a:solidFill>
                <a:srgbClr val="000000"/>
              </a:solidFill>
              <a:latin typeface="Arial" charset="0"/>
            </a:endParaRPr>
          </a:p>
        </p:txBody>
      </p:sp>
      <p:sp>
        <p:nvSpPr>
          <p:cNvPr id="126" name="Rectangle 80"/>
          <p:cNvSpPr>
            <a:spLocks noChangeArrowheads="1"/>
          </p:cNvSpPr>
          <p:nvPr>
            <p:custDataLst>
              <p:tags r:id="rId12"/>
            </p:custDataLst>
          </p:nvPr>
        </p:nvSpPr>
        <p:spPr bwMode="auto">
          <a:xfrm>
            <a:off x="5816600" y="2914200"/>
            <a:ext cx="330200" cy="109537"/>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900" b="1" dirty="0">
                <a:solidFill>
                  <a:srgbClr val="F8F8F8"/>
                </a:solidFill>
                <a:latin typeface="Arial" charset="0"/>
              </a:rPr>
              <a:t>Step 5</a:t>
            </a:r>
            <a:endParaRPr lang="en-US" sz="3200" b="1" dirty="0">
              <a:solidFill>
                <a:srgbClr val="000000"/>
              </a:solidFill>
              <a:latin typeface="Arial" charset="0"/>
            </a:endParaRPr>
          </a:p>
        </p:txBody>
      </p:sp>
      <p:sp>
        <p:nvSpPr>
          <p:cNvPr id="127" name="Rectangle 81"/>
          <p:cNvSpPr>
            <a:spLocks noChangeArrowheads="1"/>
          </p:cNvSpPr>
          <p:nvPr>
            <p:custDataLst>
              <p:tags r:id="rId13"/>
            </p:custDataLst>
          </p:nvPr>
        </p:nvSpPr>
        <p:spPr bwMode="auto">
          <a:xfrm>
            <a:off x="4702175" y="2904675"/>
            <a:ext cx="330200" cy="109537"/>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900" b="1" dirty="0">
                <a:solidFill>
                  <a:srgbClr val="F8F8F8"/>
                </a:solidFill>
                <a:latin typeface="Arial" charset="0"/>
              </a:rPr>
              <a:t>Step 4</a:t>
            </a:r>
            <a:endParaRPr lang="en-US" sz="3200" b="1" dirty="0">
              <a:solidFill>
                <a:srgbClr val="000000"/>
              </a:solidFill>
              <a:latin typeface="Arial" charset="0"/>
            </a:endParaRPr>
          </a:p>
        </p:txBody>
      </p:sp>
      <p:sp>
        <p:nvSpPr>
          <p:cNvPr id="128" name="Rectangle 82"/>
          <p:cNvSpPr>
            <a:spLocks noChangeArrowheads="1"/>
          </p:cNvSpPr>
          <p:nvPr>
            <p:custDataLst>
              <p:tags r:id="rId14"/>
            </p:custDataLst>
          </p:nvPr>
        </p:nvSpPr>
        <p:spPr bwMode="auto">
          <a:xfrm>
            <a:off x="3475038" y="2904675"/>
            <a:ext cx="330200" cy="109537"/>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900" b="1" dirty="0">
                <a:solidFill>
                  <a:srgbClr val="F8F8F8"/>
                </a:solidFill>
                <a:latin typeface="Arial" charset="0"/>
              </a:rPr>
              <a:t>Step 3</a:t>
            </a:r>
            <a:endParaRPr lang="en-US" sz="3200" b="1" dirty="0">
              <a:solidFill>
                <a:srgbClr val="000000"/>
              </a:solidFill>
              <a:latin typeface="Arial" charset="0"/>
            </a:endParaRPr>
          </a:p>
        </p:txBody>
      </p:sp>
      <p:sp>
        <p:nvSpPr>
          <p:cNvPr id="129" name="Rectangle 83"/>
          <p:cNvSpPr>
            <a:spLocks noChangeArrowheads="1"/>
          </p:cNvSpPr>
          <p:nvPr>
            <p:custDataLst>
              <p:tags r:id="rId15"/>
            </p:custDataLst>
          </p:nvPr>
        </p:nvSpPr>
        <p:spPr bwMode="auto">
          <a:xfrm>
            <a:off x="2066925" y="2914200"/>
            <a:ext cx="330200" cy="109537"/>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900" b="1" dirty="0">
                <a:solidFill>
                  <a:srgbClr val="F8F8F8"/>
                </a:solidFill>
                <a:latin typeface="Arial" charset="0"/>
              </a:rPr>
              <a:t>Step 2</a:t>
            </a:r>
            <a:endParaRPr lang="en-US" sz="3200" b="1" dirty="0">
              <a:solidFill>
                <a:srgbClr val="000000"/>
              </a:solidFill>
              <a:latin typeface="Arial" charset="0"/>
            </a:endParaRPr>
          </a:p>
        </p:txBody>
      </p:sp>
      <p:sp>
        <p:nvSpPr>
          <p:cNvPr id="130" name="Rectangle 84"/>
          <p:cNvSpPr>
            <a:spLocks noChangeArrowheads="1"/>
          </p:cNvSpPr>
          <p:nvPr>
            <p:custDataLst>
              <p:tags r:id="rId16"/>
            </p:custDataLst>
          </p:nvPr>
        </p:nvSpPr>
        <p:spPr bwMode="auto">
          <a:xfrm>
            <a:off x="763588" y="2904675"/>
            <a:ext cx="330200" cy="109537"/>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900" b="1" dirty="0">
                <a:solidFill>
                  <a:srgbClr val="F8F8F8"/>
                </a:solidFill>
                <a:latin typeface="Arial" charset="0"/>
              </a:rPr>
              <a:t>Step 1</a:t>
            </a:r>
            <a:endParaRPr lang="en-US" sz="3200" b="1" dirty="0">
              <a:solidFill>
                <a:srgbClr val="000000"/>
              </a:solidFill>
              <a:latin typeface="Arial" charset="0"/>
            </a:endParaRPr>
          </a:p>
        </p:txBody>
      </p:sp>
      <p:sp>
        <p:nvSpPr>
          <p:cNvPr id="131" name="Text Box 68"/>
          <p:cNvSpPr txBox="1">
            <a:spLocks noChangeArrowheads="1"/>
          </p:cNvSpPr>
          <p:nvPr>
            <p:custDataLst>
              <p:tags r:id="rId17"/>
            </p:custDataLst>
          </p:nvPr>
        </p:nvSpPr>
        <p:spPr bwMode="auto">
          <a:xfrm>
            <a:off x="4195763" y="3826514"/>
            <a:ext cx="1168400" cy="3044825"/>
          </a:xfrm>
          <a:prstGeom prst="rect">
            <a:avLst/>
          </a:prstGeom>
          <a:noFill/>
          <a:ln w="12700">
            <a:noFill/>
            <a:miter lim="800000"/>
            <a:headEnd type="none" w="sm" len="sm"/>
            <a:tailEnd type="none" w="sm" len="sm"/>
          </a:ln>
        </p:spPr>
        <p:txBody>
          <a:bodyPr lIns="9144" rIns="9144"/>
          <a:lstStyle/>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Determine External Supply Market Strategy</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Define  Internal Change tactics</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Define Category Baseline</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Category Sourcing Strategy report </a:t>
            </a:r>
          </a:p>
        </p:txBody>
      </p:sp>
      <p:sp>
        <p:nvSpPr>
          <p:cNvPr id="132" name="Text Box 69"/>
          <p:cNvSpPr txBox="1">
            <a:spLocks noChangeArrowheads="1"/>
          </p:cNvSpPr>
          <p:nvPr>
            <p:custDataLst>
              <p:tags r:id="rId18"/>
            </p:custDataLst>
          </p:nvPr>
        </p:nvSpPr>
        <p:spPr bwMode="auto">
          <a:xfrm>
            <a:off x="6421438" y="3826514"/>
            <a:ext cx="1114425" cy="3044825"/>
          </a:xfrm>
          <a:prstGeom prst="rect">
            <a:avLst/>
          </a:prstGeom>
          <a:noFill/>
          <a:ln w="12700">
            <a:noFill/>
            <a:miter lim="800000"/>
            <a:headEnd type="none" w="sm" len="sm"/>
            <a:tailEnd type="none" w="sm" len="sm"/>
          </a:ln>
        </p:spPr>
        <p:txBody>
          <a:bodyPr lIns="9144" rIns="9144"/>
          <a:lstStyle/>
          <a:p>
            <a:pPr marL="85725" indent="-85725"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Prepare Implementation Plan</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Prepare Financial Analysis / Fact Based Negotiation Case</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Prepare for Negotiations</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Negotiate Business Agreement</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Document Results Achieved</a:t>
            </a:r>
          </a:p>
          <a:p>
            <a:pPr marL="173038" indent="-173038" eaLnBrk="0" fontAlgn="base" hangingPunct="0">
              <a:lnSpc>
                <a:spcPct val="80000"/>
              </a:lnSpc>
              <a:spcBef>
                <a:spcPct val="0"/>
              </a:spcBef>
              <a:spcAft>
                <a:spcPct val="20000"/>
              </a:spcAft>
              <a:buSzPct val="50000"/>
              <a:buFont typeface="Wingdings" pitchFamily="2" charset="2"/>
              <a:buChar char="n"/>
              <a:defRPr/>
            </a:pPr>
            <a:endParaRPr lang="en-US" sz="900" b="1" dirty="0">
              <a:solidFill>
                <a:srgbClr val="000000"/>
              </a:solidFill>
              <a:latin typeface="Arial" charset="0"/>
              <a:cs typeface="Arial" charset="0"/>
            </a:endParaRPr>
          </a:p>
          <a:p>
            <a:pPr marL="173038" indent="-173038" eaLnBrk="0" fontAlgn="base" hangingPunct="0">
              <a:lnSpc>
                <a:spcPct val="80000"/>
              </a:lnSpc>
              <a:spcBef>
                <a:spcPct val="0"/>
              </a:spcBef>
              <a:spcAft>
                <a:spcPct val="20000"/>
              </a:spcAft>
              <a:buSzPct val="50000"/>
              <a:buFont typeface="Wingdings" pitchFamily="2" charset="2"/>
              <a:buChar char="n"/>
              <a:defRPr/>
            </a:pPr>
            <a:endParaRPr lang="en-US" sz="900" b="1" dirty="0">
              <a:solidFill>
                <a:srgbClr val="000000"/>
              </a:solidFill>
              <a:latin typeface="Arial" charset="0"/>
              <a:cs typeface="Arial" charset="0"/>
            </a:endParaRPr>
          </a:p>
          <a:p>
            <a:pPr marL="173038" indent="-173038" eaLnBrk="0" fontAlgn="base" hangingPunct="0">
              <a:lnSpc>
                <a:spcPct val="80000"/>
              </a:lnSpc>
              <a:spcBef>
                <a:spcPct val="0"/>
              </a:spcBef>
              <a:spcAft>
                <a:spcPct val="20000"/>
              </a:spcAft>
              <a:buSzPct val="50000"/>
              <a:buFont typeface="Wingdings" pitchFamily="2" charset="2"/>
              <a:buChar char="n"/>
              <a:defRPr/>
            </a:pPr>
            <a:endParaRPr lang="en-US" sz="900" b="1" dirty="0">
              <a:solidFill>
                <a:srgbClr val="000000"/>
              </a:solidFill>
              <a:latin typeface="Arial" charset="0"/>
              <a:cs typeface="Arial" charset="0"/>
            </a:endParaRPr>
          </a:p>
        </p:txBody>
      </p:sp>
      <p:sp>
        <p:nvSpPr>
          <p:cNvPr id="133" name="Text Box 70"/>
          <p:cNvSpPr txBox="1">
            <a:spLocks noChangeArrowheads="1"/>
          </p:cNvSpPr>
          <p:nvPr>
            <p:custDataLst>
              <p:tags r:id="rId19"/>
            </p:custDataLst>
          </p:nvPr>
        </p:nvSpPr>
        <p:spPr bwMode="auto">
          <a:xfrm>
            <a:off x="334963" y="3826514"/>
            <a:ext cx="1141412" cy="3044825"/>
          </a:xfrm>
          <a:prstGeom prst="rect">
            <a:avLst/>
          </a:prstGeom>
          <a:noFill/>
          <a:ln w="12700">
            <a:noFill/>
            <a:miter lim="800000"/>
            <a:headEnd type="none" w="sm" len="sm"/>
            <a:tailEnd type="none" w="sm" len="sm"/>
          </a:ln>
        </p:spPr>
        <p:txBody>
          <a:bodyPr lIns="9144" rIns="9144"/>
          <a:lstStyle/>
          <a:p>
            <a:pPr marL="76200" indent="-76200"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Gather High  Level Spend</a:t>
            </a:r>
          </a:p>
          <a:p>
            <a:pPr marL="76200" indent="-76200"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Identify &amp; Prioritize Opportunities</a:t>
            </a:r>
          </a:p>
          <a:p>
            <a:pPr marL="76200" indent="-76200"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Develop High Level Category Segmentation Approach</a:t>
            </a:r>
          </a:p>
          <a:p>
            <a:pPr marL="76200" indent="-76200"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Estimate Opportunity &amp; Finalize Project Plan</a:t>
            </a:r>
          </a:p>
          <a:p>
            <a:pPr marL="76200" indent="-76200"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Identify Team &amp; Mobilize Project</a:t>
            </a:r>
          </a:p>
          <a:p>
            <a:pPr marL="76200" indent="-76200"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Category Sourcing Initiative</a:t>
            </a:r>
          </a:p>
          <a:p>
            <a:pPr marL="179388" indent="-179388" eaLnBrk="0" fontAlgn="base" hangingPunct="0">
              <a:lnSpc>
                <a:spcPct val="80000"/>
              </a:lnSpc>
              <a:spcBef>
                <a:spcPct val="0"/>
              </a:spcBef>
              <a:spcAft>
                <a:spcPct val="20000"/>
              </a:spcAft>
              <a:buSzPct val="50000"/>
              <a:buFont typeface="Wingdings" pitchFamily="2" charset="2"/>
              <a:buChar char="n"/>
              <a:tabLst>
                <a:tab pos="179388" algn="l"/>
              </a:tabLst>
              <a:defRPr/>
            </a:pPr>
            <a:endParaRPr lang="en-US" sz="900" b="1" dirty="0">
              <a:solidFill>
                <a:srgbClr val="000000"/>
              </a:solidFill>
              <a:latin typeface="Arial" charset="0"/>
              <a:cs typeface="Arial" charset="0"/>
            </a:endParaRPr>
          </a:p>
        </p:txBody>
      </p:sp>
      <p:sp>
        <p:nvSpPr>
          <p:cNvPr id="134" name="Text Box 71"/>
          <p:cNvSpPr txBox="1">
            <a:spLocks noChangeArrowheads="1"/>
          </p:cNvSpPr>
          <p:nvPr>
            <p:custDataLst>
              <p:tags r:id="rId20"/>
            </p:custDataLst>
          </p:nvPr>
        </p:nvSpPr>
        <p:spPr bwMode="auto">
          <a:xfrm>
            <a:off x="4211638" y="3258634"/>
            <a:ext cx="971550" cy="3044825"/>
          </a:xfrm>
          <a:prstGeom prst="rect">
            <a:avLst/>
          </a:prstGeom>
          <a:noFill/>
          <a:ln w="12700">
            <a:noFill/>
            <a:miter lim="800000"/>
            <a:headEnd type="none" w="sm" len="sm"/>
            <a:tailEnd type="none" w="sm" len="sm"/>
          </a:ln>
        </p:spPr>
        <p:txBody>
          <a:bodyPr lIns="9144" rIns="9144"/>
          <a:lstStyle/>
          <a:p>
            <a:pPr marL="179388" indent="-179388" eaLnBrk="0" fontAlgn="base" hangingPunct="0">
              <a:lnSpc>
                <a:spcPct val="80000"/>
              </a:lnSpc>
              <a:spcBef>
                <a:spcPct val="0"/>
              </a:spcBef>
              <a:spcAft>
                <a:spcPct val="20000"/>
              </a:spcAft>
              <a:buSzPct val="50000"/>
            </a:pPr>
            <a:endParaRPr lang="en-US" sz="800" b="1" dirty="0">
              <a:solidFill>
                <a:srgbClr val="000000"/>
              </a:solidFill>
              <a:latin typeface="Arial" charset="0"/>
            </a:endParaRPr>
          </a:p>
        </p:txBody>
      </p:sp>
      <p:sp>
        <p:nvSpPr>
          <p:cNvPr id="135" name="Text Box 72"/>
          <p:cNvSpPr txBox="1">
            <a:spLocks noChangeArrowheads="1"/>
          </p:cNvSpPr>
          <p:nvPr>
            <p:custDataLst>
              <p:tags r:id="rId21"/>
            </p:custDataLst>
          </p:nvPr>
        </p:nvSpPr>
        <p:spPr bwMode="auto">
          <a:xfrm>
            <a:off x="5419725" y="3826514"/>
            <a:ext cx="1014413" cy="3044825"/>
          </a:xfrm>
          <a:prstGeom prst="rect">
            <a:avLst/>
          </a:prstGeom>
          <a:noFill/>
          <a:ln w="12700">
            <a:noFill/>
            <a:miter lim="800000"/>
            <a:headEnd type="none" w="sm" len="sm"/>
            <a:tailEnd type="none" w="sm" len="sm"/>
          </a:ln>
        </p:spPr>
        <p:txBody>
          <a:bodyPr lIns="9144" rIns="9144"/>
          <a:lstStyle/>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Determine Approach</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Pre-qualify Suppliers (RFI)</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Financial Analysis</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Develop RFP Selection Model</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Manage Communication</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Answer Questions</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Review RFP Responses</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Verify and Analyze Capabilities</a:t>
            </a:r>
          </a:p>
        </p:txBody>
      </p:sp>
      <p:sp>
        <p:nvSpPr>
          <p:cNvPr id="136" name="Text Box 73"/>
          <p:cNvSpPr txBox="1">
            <a:spLocks noChangeArrowheads="1"/>
          </p:cNvSpPr>
          <p:nvPr>
            <p:custDataLst>
              <p:tags r:id="rId22"/>
            </p:custDataLst>
          </p:nvPr>
        </p:nvSpPr>
        <p:spPr bwMode="auto">
          <a:xfrm>
            <a:off x="7658100" y="3826514"/>
            <a:ext cx="1195388" cy="3044825"/>
          </a:xfrm>
          <a:prstGeom prst="rect">
            <a:avLst/>
          </a:prstGeom>
          <a:noFill/>
          <a:ln w="12700">
            <a:noFill/>
            <a:miter lim="800000"/>
            <a:headEnd type="none" w="sm" len="sm"/>
            <a:tailEnd type="none" w="sm" len="sm"/>
          </a:ln>
        </p:spPr>
        <p:txBody>
          <a:bodyPr lIns="9144" rIns="9144"/>
          <a:lstStyle/>
          <a:p>
            <a:pPr marL="85725" indent="-85725"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Finalise Implementation Plan</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Develop Communication Strategy</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Define Performance Measurement</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Document Implementation Plan</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Implement Program</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defRPr/>
            </a:pPr>
            <a:r>
              <a:rPr lang="en-US" sz="900" b="1" dirty="0">
                <a:solidFill>
                  <a:srgbClr val="000000"/>
                </a:solidFill>
                <a:latin typeface="Arial" charset="0"/>
                <a:cs typeface="Arial" charset="0"/>
              </a:rPr>
              <a:t>Value Tracking</a:t>
            </a:r>
          </a:p>
          <a:p>
            <a:pPr marL="173038" indent="-173038" eaLnBrk="0" fontAlgn="base" hangingPunct="0">
              <a:lnSpc>
                <a:spcPct val="80000"/>
              </a:lnSpc>
              <a:spcBef>
                <a:spcPct val="0"/>
              </a:spcBef>
              <a:spcAft>
                <a:spcPct val="20000"/>
              </a:spcAft>
              <a:buSzPct val="50000"/>
              <a:buFont typeface="Wingdings" pitchFamily="2" charset="2"/>
              <a:buChar char="n"/>
              <a:defRPr/>
            </a:pPr>
            <a:endParaRPr lang="en-US" sz="900" b="1" dirty="0">
              <a:solidFill>
                <a:srgbClr val="000000"/>
              </a:solidFill>
              <a:latin typeface="Arial" charset="0"/>
              <a:cs typeface="Arial" charset="0"/>
            </a:endParaRPr>
          </a:p>
        </p:txBody>
      </p:sp>
      <p:sp>
        <p:nvSpPr>
          <p:cNvPr id="137" name="Text Box 74"/>
          <p:cNvSpPr txBox="1">
            <a:spLocks noChangeArrowheads="1"/>
          </p:cNvSpPr>
          <p:nvPr>
            <p:custDataLst>
              <p:tags r:id="rId23"/>
            </p:custDataLst>
          </p:nvPr>
        </p:nvSpPr>
        <p:spPr bwMode="auto">
          <a:xfrm>
            <a:off x="1512888" y="3826514"/>
            <a:ext cx="1427162" cy="3044825"/>
          </a:xfrm>
          <a:prstGeom prst="rect">
            <a:avLst/>
          </a:prstGeom>
          <a:noFill/>
          <a:ln w="12700">
            <a:noFill/>
            <a:miter lim="800000"/>
            <a:headEnd type="none" w="sm" len="sm"/>
            <a:tailEnd type="none" w="sm" len="sm"/>
          </a:ln>
        </p:spPr>
        <p:txBody>
          <a:bodyPr lIns="9144" rIns="9144"/>
          <a:lstStyle/>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Define Data Collection Approach</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Map Procurement Flow</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Evaluate Category Importance </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Measure Customer Values</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Understand Total Cost of Ownership</a:t>
            </a:r>
          </a:p>
        </p:txBody>
      </p:sp>
      <p:sp>
        <p:nvSpPr>
          <p:cNvPr id="138" name="Line 85"/>
          <p:cNvSpPr>
            <a:spLocks noChangeShapeType="1"/>
          </p:cNvSpPr>
          <p:nvPr>
            <p:custDataLst>
              <p:tags r:id="rId24"/>
            </p:custDataLst>
          </p:nvPr>
        </p:nvSpPr>
        <p:spPr bwMode="auto">
          <a:xfrm>
            <a:off x="7575550" y="3806375"/>
            <a:ext cx="0" cy="2268537"/>
          </a:xfrm>
          <a:prstGeom prst="line">
            <a:avLst/>
          </a:prstGeom>
          <a:noFill/>
          <a:ln w="19050">
            <a:solidFill>
              <a:srgbClr val="0070C0"/>
            </a:solidFill>
            <a:prstDash val="dash"/>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39" name="Line 104"/>
          <p:cNvSpPr>
            <a:spLocks noChangeShapeType="1"/>
          </p:cNvSpPr>
          <p:nvPr>
            <p:custDataLst>
              <p:tags r:id="rId25"/>
            </p:custDataLst>
          </p:nvPr>
        </p:nvSpPr>
        <p:spPr bwMode="auto">
          <a:xfrm>
            <a:off x="4121150" y="3806375"/>
            <a:ext cx="0" cy="2268537"/>
          </a:xfrm>
          <a:prstGeom prst="line">
            <a:avLst/>
          </a:prstGeom>
          <a:noFill/>
          <a:ln w="19050">
            <a:solidFill>
              <a:srgbClr val="0070C0"/>
            </a:solidFill>
            <a:prstDash val="dash"/>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40" name="TextBox 45"/>
          <p:cNvSpPr txBox="1">
            <a:spLocks noChangeArrowheads="1"/>
          </p:cNvSpPr>
          <p:nvPr>
            <p:custDataLst>
              <p:tags r:id="rId26"/>
            </p:custDataLst>
          </p:nvPr>
        </p:nvSpPr>
        <p:spPr bwMode="auto">
          <a:xfrm>
            <a:off x="395536" y="3135379"/>
            <a:ext cx="1238250" cy="338554"/>
          </a:xfrm>
          <a:prstGeom prst="rect">
            <a:avLst/>
          </a:prstGeom>
          <a:noFill/>
          <a:ln w="9525">
            <a:noFill/>
            <a:miter lim="800000"/>
            <a:headEnd/>
            <a:tailEnd/>
          </a:ln>
        </p:spPr>
        <p:txBody>
          <a:bodyPr wrap="square">
            <a:spAutoFit/>
          </a:bodyPr>
          <a:lstStyle/>
          <a:p>
            <a:pPr algn="ctr" eaLnBrk="0" fontAlgn="base" hangingPunct="0">
              <a:lnSpc>
                <a:spcPct val="80000"/>
              </a:lnSpc>
              <a:spcBef>
                <a:spcPct val="0"/>
              </a:spcBef>
              <a:spcAft>
                <a:spcPct val="0"/>
              </a:spcAft>
            </a:pPr>
            <a:r>
              <a:rPr lang="en-GB" sz="1000" b="1" dirty="0" smtClean="0">
                <a:solidFill>
                  <a:srgbClr val="FFFFFF"/>
                </a:solidFill>
                <a:latin typeface="Arial" charset="0"/>
              </a:rPr>
              <a:t>Identify Opportunities</a:t>
            </a:r>
            <a:endParaRPr lang="en-GB" sz="1000" b="1" dirty="0">
              <a:solidFill>
                <a:srgbClr val="FFFFFF"/>
              </a:solidFill>
              <a:latin typeface="Arial" charset="0"/>
            </a:endParaRPr>
          </a:p>
        </p:txBody>
      </p:sp>
      <p:sp>
        <p:nvSpPr>
          <p:cNvPr id="141" name="TextBox 46"/>
          <p:cNvSpPr txBox="1">
            <a:spLocks noChangeArrowheads="1"/>
          </p:cNvSpPr>
          <p:nvPr>
            <p:custDataLst>
              <p:tags r:id="rId27"/>
            </p:custDataLst>
          </p:nvPr>
        </p:nvSpPr>
        <p:spPr bwMode="auto">
          <a:xfrm>
            <a:off x="1725613" y="3114225"/>
            <a:ext cx="1368425" cy="338554"/>
          </a:xfrm>
          <a:prstGeom prst="rect">
            <a:avLst/>
          </a:prstGeom>
          <a:noFill/>
          <a:ln w="9525">
            <a:noFill/>
            <a:miter lim="800000"/>
            <a:headEnd/>
            <a:tailEnd/>
          </a:ln>
        </p:spPr>
        <p:txBody>
          <a:bodyPr>
            <a:spAutoFit/>
          </a:bodyPr>
          <a:lstStyle/>
          <a:p>
            <a:pPr algn="ctr" eaLnBrk="0" fontAlgn="base" hangingPunct="0">
              <a:lnSpc>
                <a:spcPct val="80000"/>
              </a:lnSpc>
              <a:spcBef>
                <a:spcPct val="0"/>
              </a:spcBef>
              <a:spcAft>
                <a:spcPct val="0"/>
              </a:spcAft>
            </a:pPr>
            <a:r>
              <a:rPr lang="en-GB" sz="1000" b="1" dirty="0" smtClean="0">
                <a:solidFill>
                  <a:srgbClr val="FFFFFF"/>
                </a:solidFill>
                <a:latin typeface="Arial" charset="0"/>
              </a:rPr>
              <a:t>Develop Category Profile</a:t>
            </a:r>
            <a:endParaRPr lang="en-GB" sz="1000" b="1" dirty="0">
              <a:solidFill>
                <a:srgbClr val="FFFFFF"/>
              </a:solidFill>
              <a:latin typeface="Arial" charset="0"/>
            </a:endParaRPr>
          </a:p>
        </p:txBody>
      </p:sp>
      <p:sp>
        <p:nvSpPr>
          <p:cNvPr id="142" name="TextBox 47"/>
          <p:cNvSpPr txBox="1">
            <a:spLocks noChangeArrowheads="1"/>
          </p:cNvSpPr>
          <p:nvPr>
            <p:custDataLst>
              <p:tags r:id="rId28"/>
            </p:custDataLst>
          </p:nvPr>
        </p:nvSpPr>
        <p:spPr bwMode="auto">
          <a:xfrm>
            <a:off x="3216275" y="3055487"/>
            <a:ext cx="936625" cy="461665"/>
          </a:xfrm>
          <a:prstGeom prst="rect">
            <a:avLst/>
          </a:prstGeom>
          <a:noFill/>
          <a:ln w="9525">
            <a:noFill/>
            <a:miter lim="800000"/>
            <a:headEnd/>
            <a:tailEnd/>
          </a:ln>
        </p:spPr>
        <p:txBody>
          <a:bodyPr>
            <a:spAutoFit/>
          </a:bodyPr>
          <a:lstStyle/>
          <a:p>
            <a:pPr algn="ctr" eaLnBrk="0" fontAlgn="base" hangingPunct="0">
              <a:lnSpc>
                <a:spcPct val="80000"/>
              </a:lnSpc>
              <a:spcBef>
                <a:spcPct val="0"/>
              </a:spcBef>
              <a:spcAft>
                <a:spcPct val="0"/>
              </a:spcAft>
            </a:pPr>
            <a:r>
              <a:rPr lang="en-GB" sz="1000" b="1" dirty="0" smtClean="0">
                <a:solidFill>
                  <a:srgbClr val="FFFFFF"/>
                </a:solidFill>
                <a:latin typeface="Arial" charset="0"/>
              </a:rPr>
              <a:t>Develop Sourcing Strategy</a:t>
            </a:r>
            <a:endParaRPr lang="en-GB" sz="1000" b="1" dirty="0">
              <a:solidFill>
                <a:srgbClr val="FFFFFF"/>
              </a:solidFill>
              <a:latin typeface="Arial" charset="0"/>
            </a:endParaRPr>
          </a:p>
        </p:txBody>
      </p:sp>
      <p:sp>
        <p:nvSpPr>
          <p:cNvPr id="143" name="Text Box 74"/>
          <p:cNvSpPr txBox="1">
            <a:spLocks noChangeArrowheads="1"/>
          </p:cNvSpPr>
          <p:nvPr>
            <p:custDataLst>
              <p:tags r:id="rId29"/>
            </p:custDataLst>
          </p:nvPr>
        </p:nvSpPr>
        <p:spPr bwMode="auto">
          <a:xfrm>
            <a:off x="2944813" y="3826514"/>
            <a:ext cx="1150937" cy="3044825"/>
          </a:xfrm>
          <a:prstGeom prst="rect">
            <a:avLst/>
          </a:prstGeom>
          <a:noFill/>
          <a:ln w="12700">
            <a:noFill/>
            <a:miter lim="800000"/>
            <a:headEnd type="none" w="sm" len="sm"/>
            <a:tailEnd type="none" w="sm" len="sm"/>
          </a:ln>
        </p:spPr>
        <p:txBody>
          <a:bodyPr lIns="9144" rIns="9144"/>
          <a:lstStyle/>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Determine Industry Structure</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Measure Industry Financials</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Identify Industry Trends / Dynamics</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Identify Industry  Leading Practices</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Assess Supplier Capabilities</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Identify Supplier Positioning</a:t>
            </a:r>
          </a:p>
          <a:p>
            <a:pPr marL="85725" indent="-85725" eaLnBrk="0" fontAlgn="base" hangingPunct="0">
              <a:lnSpc>
                <a:spcPct val="80000"/>
              </a:lnSpc>
              <a:spcBef>
                <a:spcPct val="0"/>
              </a:spcBef>
              <a:spcAft>
                <a:spcPct val="20000"/>
              </a:spcAft>
              <a:buSzPct val="100000"/>
              <a:buFont typeface="Arial" pitchFamily="34" charset="0"/>
              <a:buChar char="•"/>
              <a:tabLst>
                <a:tab pos="179388" algn="l"/>
              </a:tabLst>
            </a:pPr>
            <a:r>
              <a:rPr lang="en-US" sz="900" b="1" dirty="0">
                <a:solidFill>
                  <a:srgbClr val="000000"/>
                </a:solidFill>
                <a:latin typeface="Arial" charset="0"/>
              </a:rPr>
              <a:t>Measure Supplier Financials</a:t>
            </a:r>
          </a:p>
        </p:txBody>
      </p:sp>
      <p:sp>
        <p:nvSpPr>
          <p:cNvPr id="144" name="TextBox 58"/>
          <p:cNvSpPr txBox="1">
            <a:spLocks noChangeArrowheads="1"/>
          </p:cNvSpPr>
          <p:nvPr>
            <p:custDataLst>
              <p:tags r:id="rId30"/>
            </p:custDataLst>
          </p:nvPr>
        </p:nvSpPr>
        <p:spPr bwMode="auto">
          <a:xfrm>
            <a:off x="4452938" y="3055487"/>
            <a:ext cx="936625" cy="707886"/>
          </a:xfrm>
          <a:prstGeom prst="rect">
            <a:avLst/>
          </a:prstGeom>
          <a:noFill/>
          <a:ln w="9525">
            <a:noFill/>
            <a:miter lim="800000"/>
            <a:headEnd/>
            <a:tailEnd/>
          </a:ln>
        </p:spPr>
        <p:txBody>
          <a:bodyPr>
            <a:spAutoFit/>
          </a:bodyPr>
          <a:lstStyle/>
          <a:p>
            <a:pPr algn="ctr" eaLnBrk="0" fontAlgn="base" hangingPunct="0">
              <a:lnSpc>
                <a:spcPct val="80000"/>
              </a:lnSpc>
              <a:spcBef>
                <a:spcPct val="0"/>
              </a:spcBef>
              <a:spcAft>
                <a:spcPct val="0"/>
              </a:spcAft>
            </a:pPr>
            <a:r>
              <a:rPr lang="en-GB" sz="1000" b="1" dirty="0" smtClean="0">
                <a:solidFill>
                  <a:srgbClr val="FFFFFF"/>
                </a:solidFill>
                <a:latin typeface="Arial" charset="0"/>
              </a:rPr>
              <a:t>Identify Selection Factors &amp; Screen Suppliers</a:t>
            </a:r>
            <a:endParaRPr lang="en-GB" sz="1000" b="1" dirty="0">
              <a:solidFill>
                <a:srgbClr val="FFFFFF"/>
              </a:solidFill>
              <a:latin typeface="Arial" charset="0"/>
            </a:endParaRPr>
          </a:p>
        </p:txBody>
      </p:sp>
      <p:sp>
        <p:nvSpPr>
          <p:cNvPr id="145" name="TextBox 59"/>
          <p:cNvSpPr txBox="1">
            <a:spLocks noChangeArrowheads="1"/>
          </p:cNvSpPr>
          <p:nvPr>
            <p:custDataLst>
              <p:tags r:id="rId31"/>
            </p:custDataLst>
          </p:nvPr>
        </p:nvSpPr>
        <p:spPr bwMode="auto">
          <a:xfrm>
            <a:off x="5592763" y="3114225"/>
            <a:ext cx="936625" cy="461665"/>
          </a:xfrm>
          <a:prstGeom prst="rect">
            <a:avLst/>
          </a:prstGeom>
          <a:noFill/>
          <a:ln w="9525">
            <a:noFill/>
            <a:miter lim="800000"/>
            <a:headEnd/>
            <a:tailEnd/>
          </a:ln>
        </p:spPr>
        <p:txBody>
          <a:bodyPr>
            <a:spAutoFit/>
          </a:bodyPr>
          <a:lstStyle/>
          <a:p>
            <a:pPr algn="ctr" eaLnBrk="0" fontAlgn="base" hangingPunct="0">
              <a:lnSpc>
                <a:spcPct val="80000"/>
              </a:lnSpc>
              <a:spcBef>
                <a:spcPct val="0"/>
              </a:spcBef>
              <a:spcAft>
                <a:spcPct val="0"/>
              </a:spcAft>
            </a:pPr>
            <a:r>
              <a:rPr lang="en-GB" sz="1000" b="1" dirty="0" smtClean="0">
                <a:solidFill>
                  <a:srgbClr val="FFFFFF"/>
                </a:solidFill>
                <a:latin typeface="Arial" charset="0"/>
              </a:rPr>
              <a:t>Conduct RFI / Auction</a:t>
            </a:r>
            <a:endParaRPr lang="en-GB" sz="1000" b="1" dirty="0">
              <a:solidFill>
                <a:srgbClr val="FFFFFF"/>
              </a:solidFill>
              <a:latin typeface="Arial" charset="0"/>
            </a:endParaRPr>
          </a:p>
        </p:txBody>
      </p:sp>
      <p:sp>
        <p:nvSpPr>
          <p:cNvPr id="146" name="TextBox 60"/>
          <p:cNvSpPr txBox="1">
            <a:spLocks noChangeArrowheads="1"/>
          </p:cNvSpPr>
          <p:nvPr>
            <p:custDataLst>
              <p:tags r:id="rId32"/>
            </p:custDataLst>
          </p:nvPr>
        </p:nvSpPr>
        <p:spPr bwMode="auto">
          <a:xfrm>
            <a:off x="6621463" y="3101525"/>
            <a:ext cx="1081087" cy="461665"/>
          </a:xfrm>
          <a:prstGeom prst="rect">
            <a:avLst/>
          </a:prstGeom>
          <a:noFill/>
          <a:ln w="9525">
            <a:noFill/>
            <a:miter lim="800000"/>
            <a:headEnd/>
            <a:tailEnd/>
          </a:ln>
        </p:spPr>
        <p:txBody>
          <a:bodyPr>
            <a:spAutoFit/>
          </a:bodyPr>
          <a:lstStyle/>
          <a:p>
            <a:pPr algn="ctr" eaLnBrk="0" fontAlgn="base" hangingPunct="0">
              <a:lnSpc>
                <a:spcPct val="80000"/>
              </a:lnSpc>
              <a:spcBef>
                <a:spcPct val="0"/>
              </a:spcBef>
              <a:spcAft>
                <a:spcPct val="0"/>
              </a:spcAft>
            </a:pPr>
            <a:r>
              <a:rPr lang="en-GB" sz="1000" b="1" dirty="0" smtClean="0">
                <a:solidFill>
                  <a:srgbClr val="FFFFFF"/>
                </a:solidFill>
                <a:latin typeface="Arial" charset="0"/>
              </a:rPr>
              <a:t>Develop &amp; Negotiate Agreements</a:t>
            </a:r>
            <a:endParaRPr lang="en-GB" sz="1000" b="1" dirty="0">
              <a:solidFill>
                <a:srgbClr val="FFFFFF"/>
              </a:solidFill>
              <a:latin typeface="Arial" charset="0"/>
            </a:endParaRPr>
          </a:p>
        </p:txBody>
      </p:sp>
      <p:sp>
        <p:nvSpPr>
          <p:cNvPr id="147" name="TextBox 61"/>
          <p:cNvSpPr txBox="1">
            <a:spLocks noChangeArrowheads="1"/>
          </p:cNvSpPr>
          <p:nvPr>
            <p:custDataLst>
              <p:tags r:id="rId33"/>
            </p:custDataLst>
          </p:nvPr>
        </p:nvSpPr>
        <p:spPr bwMode="auto">
          <a:xfrm>
            <a:off x="7740650" y="3101525"/>
            <a:ext cx="1079500" cy="338554"/>
          </a:xfrm>
          <a:prstGeom prst="rect">
            <a:avLst/>
          </a:prstGeom>
          <a:noFill/>
          <a:ln w="9525">
            <a:noFill/>
            <a:miter lim="800000"/>
            <a:headEnd/>
            <a:tailEnd/>
          </a:ln>
        </p:spPr>
        <p:txBody>
          <a:bodyPr>
            <a:spAutoFit/>
          </a:bodyPr>
          <a:lstStyle/>
          <a:p>
            <a:pPr algn="ctr" eaLnBrk="0" fontAlgn="base" hangingPunct="0">
              <a:lnSpc>
                <a:spcPct val="80000"/>
              </a:lnSpc>
              <a:spcBef>
                <a:spcPct val="0"/>
              </a:spcBef>
              <a:spcAft>
                <a:spcPct val="0"/>
              </a:spcAft>
            </a:pPr>
            <a:r>
              <a:rPr lang="en-GB" sz="1000" b="1" dirty="0" smtClean="0">
                <a:solidFill>
                  <a:srgbClr val="FFFFFF"/>
                </a:solidFill>
                <a:latin typeface="Arial" charset="0"/>
              </a:rPr>
              <a:t>Implement Agreements</a:t>
            </a:r>
            <a:endParaRPr lang="en-GB" sz="1000" b="1" dirty="0">
              <a:solidFill>
                <a:srgbClr val="FFFFFF"/>
              </a:solidFill>
              <a:latin typeface="Arial" charset="0"/>
            </a:endParaRPr>
          </a:p>
        </p:txBody>
      </p:sp>
      <p:sp>
        <p:nvSpPr>
          <p:cNvPr id="148" name="Rectangle 64"/>
          <p:cNvSpPr>
            <a:spLocks noChangeArrowheads="1"/>
          </p:cNvSpPr>
          <p:nvPr>
            <p:custDataLst>
              <p:tags r:id="rId34"/>
            </p:custDataLst>
          </p:nvPr>
        </p:nvSpPr>
        <p:spPr bwMode="auto">
          <a:xfrm>
            <a:off x="647700" y="1752600"/>
            <a:ext cx="7677150" cy="437043"/>
          </a:xfrm>
          <a:prstGeom prst="rect">
            <a:avLst/>
          </a:prstGeom>
          <a:noFill/>
          <a:ln w="9525">
            <a:noFill/>
            <a:miter lim="800000"/>
            <a:headEnd/>
            <a:tailEnd/>
          </a:ln>
        </p:spPr>
        <p:txBody>
          <a:bodyPr wrap="square">
            <a:spAutoFit/>
          </a:bodyPr>
          <a:lstStyle/>
          <a:p>
            <a:pPr marL="88900" indent="-88900" eaLnBrk="0" fontAlgn="base" hangingPunct="0">
              <a:lnSpc>
                <a:spcPct val="80000"/>
              </a:lnSpc>
              <a:spcBef>
                <a:spcPct val="0"/>
              </a:spcBef>
              <a:spcAft>
                <a:spcPct val="0"/>
              </a:spcAft>
            </a:pPr>
            <a:r>
              <a:rPr lang="en-US" sz="1400" b="1" dirty="0">
                <a:solidFill>
                  <a:srgbClr val="003344"/>
                </a:solidFill>
                <a:latin typeface="Arial" charset="0"/>
              </a:rPr>
              <a:t>&gt; RFIs &amp; RFPs are conducted at the </a:t>
            </a:r>
            <a:r>
              <a:rPr lang="en-US" sz="1400" b="1" dirty="0" smtClean="0">
                <a:solidFill>
                  <a:srgbClr val="003344"/>
                </a:solidFill>
                <a:latin typeface="Arial" charset="0"/>
              </a:rPr>
              <a:t>step 5 in the Sourcing process</a:t>
            </a:r>
            <a:r>
              <a:rPr lang="en-US" sz="1400" b="1" dirty="0">
                <a:solidFill>
                  <a:srgbClr val="003344"/>
                </a:solidFill>
                <a:latin typeface="Arial" charset="0"/>
              </a:rPr>
              <a:t>; following the development of a category sourcing strategy based on internal and external analysis</a:t>
            </a:r>
          </a:p>
        </p:txBody>
      </p:sp>
    </p:spTree>
    <p:extLst>
      <p:ext uri="{BB962C8B-B14F-4D97-AF65-F5344CB8AC3E}">
        <p14:creationId xmlns:p14="http://schemas.microsoft.com/office/powerpoint/2010/main" xmlns="" val="336405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14"/>
          <p:cNvSpPr/>
          <p:nvPr>
            <p:custDataLst>
              <p:tags r:id="rId1"/>
            </p:custDataLst>
          </p:nvPr>
        </p:nvSpPr>
        <p:spPr bwMode="auto">
          <a:xfrm>
            <a:off x="587375" y="4267200"/>
            <a:ext cx="6602412" cy="914400"/>
          </a:xfrm>
          <a:prstGeom prst="homePlate">
            <a:avLst>
              <a:gd name="adj" fmla="val 1118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3" name="Slide Number Placeholder 2"/>
          <p:cNvSpPr>
            <a:spLocks noGrp="1"/>
          </p:cNvSpPr>
          <p:nvPr>
            <p:ph type="sldNum" sz="quarter" idx="4"/>
          </p:nvPr>
        </p:nvSpPr>
        <p:spPr/>
        <p:txBody>
          <a:bodyPr/>
          <a:lstStyle/>
          <a:p>
            <a:fld id="{55B81B02-6718-46E4-8D74-ADF933AC5647}" type="slidenum">
              <a:rPr lang="en-US" smtClean="0"/>
              <a:pPr/>
              <a:t>5</a:t>
            </a:fld>
            <a:endParaRPr lang="en-US" dirty="0"/>
          </a:p>
        </p:txBody>
      </p:sp>
      <p:sp>
        <p:nvSpPr>
          <p:cNvPr id="4" name="Title 3"/>
          <p:cNvSpPr>
            <a:spLocks noGrp="1"/>
          </p:cNvSpPr>
          <p:nvPr>
            <p:ph type="title"/>
          </p:nvPr>
        </p:nvSpPr>
        <p:spPr/>
        <p:txBody>
          <a:bodyPr/>
          <a:lstStyle/>
          <a:p>
            <a:r>
              <a:rPr lang="en-US" dirty="0" smtClean="0"/>
              <a:t>Conducting Sourcing Analysis</a:t>
            </a:r>
            <a:endParaRPr lang="en-US" dirty="0"/>
          </a:p>
        </p:txBody>
      </p:sp>
      <p:sp>
        <p:nvSpPr>
          <p:cNvPr id="19" name="Pentagon 18"/>
          <p:cNvSpPr/>
          <p:nvPr>
            <p:custDataLst>
              <p:tags r:id="rId2"/>
            </p:custDataLst>
          </p:nvPr>
        </p:nvSpPr>
        <p:spPr bwMode="auto">
          <a:xfrm>
            <a:off x="611188" y="2646363"/>
            <a:ext cx="6602412" cy="1447800"/>
          </a:xfrm>
          <a:prstGeom prst="homePlate">
            <a:avLst>
              <a:gd name="adj" fmla="val 1039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20" name="Pentagon 19"/>
          <p:cNvSpPr/>
          <p:nvPr>
            <p:custDataLst>
              <p:tags r:id="rId3"/>
            </p:custDataLst>
          </p:nvPr>
        </p:nvSpPr>
        <p:spPr bwMode="auto">
          <a:xfrm>
            <a:off x="611188" y="5334000"/>
            <a:ext cx="6602412" cy="762000"/>
          </a:xfrm>
          <a:prstGeom prst="homePlate">
            <a:avLst>
              <a:gd name="adj" fmla="val 1118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21" name="Pentagon 20"/>
          <p:cNvSpPr/>
          <p:nvPr>
            <p:custDataLst>
              <p:tags r:id="rId4"/>
            </p:custDataLst>
          </p:nvPr>
        </p:nvSpPr>
        <p:spPr bwMode="auto">
          <a:xfrm>
            <a:off x="611188" y="842962"/>
            <a:ext cx="6602412" cy="1595438"/>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a:cs typeface="Arial" charset="0"/>
            </a:endParaRPr>
          </a:p>
        </p:txBody>
      </p:sp>
      <p:sp>
        <p:nvSpPr>
          <p:cNvPr id="22" name="Rectangle 21"/>
          <p:cNvSpPr/>
          <p:nvPr>
            <p:custDataLst>
              <p:tags r:id="rId5"/>
            </p:custDataLst>
          </p:nvPr>
        </p:nvSpPr>
        <p:spPr bwMode="auto">
          <a:xfrm>
            <a:off x="1187450" y="893763"/>
            <a:ext cx="4968875" cy="4897437"/>
          </a:xfrm>
          <a:prstGeom prst="rect">
            <a:avLst/>
          </a:prstGeom>
          <a:noFill/>
          <a:ln w="9525">
            <a:noFill/>
            <a:prstDash val="lgDash"/>
            <a:round/>
            <a:headEnd type="none" w="sm" len="sm"/>
            <a:tailEnd type="none" w="sm" len="sm"/>
          </a:ln>
          <a:effectLst/>
        </p:spPr>
        <p:txBody>
          <a:bodyPr wrap="none"/>
          <a:lstStyle/>
          <a:p>
            <a:pPr marL="342900" indent="-342900" eaLnBrk="0" fontAlgn="base" hangingPunct="0">
              <a:lnSpc>
                <a:spcPct val="80000"/>
              </a:lnSpc>
              <a:spcBef>
                <a:spcPct val="0"/>
              </a:spcBef>
              <a:spcAft>
                <a:spcPct val="0"/>
              </a:spcAft>
              <a:buFont typeface="Arial" pitchFamily="34" charset="0"/>
              <a:buChar char="•"/>
              <a:defRPr/>
            </a:pPr>
            <a:r>
              <a:rPr lang="en-GB" sz="1600" b="1" dirty="0">
                <a:solidFill>
                  <a:srgbClr val="000000"/>
                </a:solidFill>
                <a:latin typeface="Arial" charset="0"/>
                <a:cs typeface="Arial" charset="0"/>
              </a:rPr>
              <a:t>Industry </a:t>
            </a:r>
            <a:r>
              <a:rPr lang="en-GB" sz="1600" b="1" dirty="0" smtClean="0">
                <a:solidFill>
                  <a:srgbClr val="000000"/>
                </a:solidFill>
                <a:latin typeface="Arial" charset="0"/>
                <a:cs typeface="Arial" charset="0"/>
              </a:rPr>
              <a:t>analysis</a:t>
            </a:r>
          </a:p>
          <a:p>
            <a:pPr marL="342900" indent="-342900" eaLnBrk="0" fontAlgn="base" hangingPunct="0">
              <a:lnSpc>
                <a:spcPct val="80000"/>
              </a:lnSpc>
              <a:spcBef>
                <a:spcPct val="0"/>
              </a:spcBef>
              <a:spcAft>
                <a:spcPct val="0"/>
              </a:spcAft>
              <a:defRPr/>
            </a:pPr>
            <a:endParaRPr lang="en-GB" sz="1600" b="1" dirty="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Developing Industry Analysis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What can Industry Analysis tell us?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Determining Industry Structure</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Measuring Industry Financials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Identifying Industry Trends &amp; Dynamics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Identifying Leading </a:t>
            </a:r>
            <a:r>
              <a:rPr lang="en-GB" sz="1400" dirty="0" smtClean="0">
                <a:solidFill>
                  <a:srgbClr val="000000"/>
                </a:solidFill>
                <a:latin typeface="Arial" charset="0"/>
                <a:cs typeface="Arial" charset="0"/>
              </a:rPr>
              <a:t>Practices</a:t>
            </a:r>
          </a:p>
          <a:p>
            <a:pPr marL="800100" lvl="1" indent="-342900" eaLnBrk="0" fontAlgn="base" hangingPunct="0">
              <a:lnSpc>
                <a:spcPct val="80000"/>
              </a:lnSpc>
              <a:spcBef>
                <a:spcPct val="0"/>
              </a:spcBef>
              <a:spcAft>
                <a:spcPct val="0"/>
              </a:spcAft>
              <a:buSzPct val="60000"/>
              <a:defRPr/>
            </a:pPr>
            <a:endParaRPr lang="en-GB" sz="1600"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defRPr/>
            </a:pPr>
            <a:endParaRPr lang="en-GB" sz="1600" dirty="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Arial" pitchFamily="34" charset="0"/>
              <a:buChar char="•"/>
              <a:defRPr/>
            </a:pPr>
            <a:r>
              <a:rPr lang="en-GB" sz="1600" b="1" dirty="0">
                <a:solidFill>
                  <a:srgbClr val="000000"/>
                </a:solidFill>
                <a:latin typeface="Arial" charset="0"/>
                <a:cs typeface="Arial" charset="0"/>
              </a:rPr>
              <a:t>Supplier </a:t>
            </a:r>
            <a:r>
              <a:rPr lang="en-GB" sz="1600" b="1" dirty="0" smtClean="0">
                <a:solidFill>
                  <a:srgbClr val="000000"/>
                </a:solidFill>
                <a:latin typeface="Arial" charset="0"/>
                <a:cs typeface="Arial" charset="0"/>
              </a:rPr>
              <a:t>Analysis</a:t>
            </a:r>
          </a:p>
          <a:p>
            <a:pPr marL="342900" indent="-342900" eaLnBrk="0" fontAlgn="base" hangingPunct="0">
              <a:lnSpc>
                <a:spcPct val="80000"/>
              </a:lnSpc>
              <a:spcBef>
                <a:spcPct val="0"/>
              </a:spcBef>
              <a:spcAft>
                <a:spcPct val="0"/>
              </a:spcAft>
              <a:buFont typeface="Arial" pitchFamily="34" charset="0"/>
              <a:buChar char="•"/>
              <a:defRPr/>
            </a:pPr>
            <a:endParaRPr lang="en-GB" sz="1600" b="1" dirty="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Developing Supplier Analysis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What can Supplier Analysis tell us?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Assessing Supplier Capabilities</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Identifying Supplier Positioning</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Measuring Supplier </a:t>
            </a:r>
            <a:r>
              <a:rPr lang="en-GB" sz="1400" dirty="0" smtClean="0">
                <a:solidFill>
                  <a:srgbClr val="000000"/>
                </a:solidFill>
                <a:latin typeface="Arial" charset="0"/>
                <a:cs typeface="Arial" charset="0"/>
              </a:rPr>
              <a:t>Financials</a:t>
            </a:r>
          </a:p>
          <a:p>
            <a:pPr marL="800100" lvl="1" indent="-342900" eaLnBrk="0" fontAlgn="base" hangingPunct="0">
              <a:lnSpc>
                <a:spcPct val="80000"/>
              </a:lnSpc>
              <a:spcBef>
                <a:spcPct val="0"/>
              </a:spcBef>
              <a:spcAft>
                <a:spcPct val="0"/>
              </a:spcAft>
              <a:buSzPct val="60000"/>
              <a:buFont typeface="Courier New" pitchFamily="49" charset="0"/>
              <a:buChar char="o"/>
              <a:defRPr/>
            </a:pPr>
            <a:endParaRPr lang="en-GB" sz="1400"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endParaRPr lang="en-GB" sz="1400" dirty="0" smtClean="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Arial" pitchFamily="34" charset="0"/>
              <a:buChar char="•"/>
              <a:defRPr/>
            </a:pPr>
            <a:r>
              <a:rPr lang="en-GB" sz="1600" b="1" dirty="0" smtClean="0">
                <a:solidFill>
                  <a:srgbClr val="000000"/>
                </a:solidFill>
                <a:latin typeface="Arial" charset="0"/>
                <a:cs typeface="Arial" charset="0"/>
              </a:rPr>
              <a:t>Category </a:t>
            </a:r>
            <a:r>
              <a:rPr lang="en-GB" sz="1600" b="1" dirty="0">
                <a:solidFill>
                  <a:srgbClr val="000000"/>
                </a:solidFill>
                <a:latin typeface="Arial" charset="0"/>
                <a:cs typeface="Arial" charset="0"/>
              </a:rPr>
              <a:t>Opportunity Assessment </a:t>
            </a:r>
            <a:r>
              <a:rPr lang="en-GB" sz="1600" b="1" dirty="0" smtClean="0">
                <a:solidFill>
                  <a:srgbClr val="000000"/>
                </a:solidFill>
                <a:latin typeface="Arial" charset="0"/>
                <a:cs typeface="Arial" charset="0"/>
              </a:rPr>
              <a:t>Example</a:t>
            </a:r>
          </a:p>
          <a:p>
            <a:pPr marL="342900" indent="-342900" eaLnBrk="0" fontAlgn="base" hangingPunct="0">
              <a:lnSpc>
                <a:spcPct val="80000"/>
              </a:lnSpc>
              <a:spcBef>
                <a:spcPct val="0"/>
              </a:spcBef>
              <a:spcAft>
                <a:spcPct val="0"/>
              </a:spcAft>
              <a:buFont typeface="Arial" pitchFamily="34" charset="0"/>
              <a:buChar char="•"/>
              <a:defRPr/>
            </a:pPr>
            <a:endParaRPr lang="en-GB" sz="1600" b="1" dirty="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Where does Industry and Supplier Analysis fit in?</a:t>
            </a: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a:solidFill>
                  <a:srgbClr val="000000"/>
                </a:solidFill>
                <a:latin typeface="Arial" charset="0"/>
                <a:cs typeface="Arial" charset="0"/>
              </a:rPr>
              <a:t>Bearings Category Profile </a:t>
            </a:r>
            <a:r>
              <a:rPr lang="en-GB" sz="1400" dirty="0" smtClean="0">
                <a:solidFill>
                  <a:srgbClr val="000000"/>
                </a:solidFill>
                <a:latin typeface="Arial" charset="0"/>
                <a:cs typeface="Arial" charset="0"/>
              </a:rPr>
              <a:t>Example</a:t>
            </a:r>
          </a:p>
          <a:p>
            <a:pPr marL="800100" lvl="1" indent="-342900" eaLnBrk="0" fontAlgn="base" hangingPunct="0">
              <a:lnSpc>
                <a:spcPct val="80000"/>
              </a:lnSpc>
              <a:spcBef>
                <a:spcPct val="0"/>
              </a:spcBef>
              <a:spcAft>
                <a:spcPct val="0"/>
              </a:spcAft>
              <a:buSzPct val="60000"/>
              <a:buFont typeface="Courier New" pitchFamily="49" charset="0"/>
              <a:buChar char="o"/>
              <a:defRPr/>
            </a:pPr>
            <a:endParaRPr lang="en-GB" sz="1400"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defRPr/>
            </a:pPr>
            <a:endParaRPr lang="en-GB" sz="1600" dirty="0" smtClean="0">
              <a:solidFill>
                <a:srgbClr val="000000"/>
              </a:solidFill>
              <a:latin typeface="Arial" charset="0"/>
              <a:cs typeface="Arial" charset="0"/>
            </a:endParaRPr>
          </a:p>
          <a:p>
            <a:pPr marL="342900" indent="-342900" eaLnBrk="0" fontAlgn="base" hangingPunct="0">
              <a:lnSpc>
                <a:spcPct val="80000"/>
              </a:lnSpc>
              <a:spcBef>
                <a:spcPct val="0"/>
              </a:spcBef>
              <a:spcAft>
                <a:spcPct val="0"/>
              </a:spcAft>
              <a:buFont typeface="Arial" pitchFamily="34" charset="0"/>
              <a:buChar char="•"/>
              <a:defRPr/>
            </a:pPr>
            <a:r>
              <a:rPr lang="en-GB" sz="1600" b="1" dirty="0" smtClean="0">
                <a:solidFill>
                  <a:srgbClr val="000000"/>
                </a:solidFill>
                <a:latin typeface="Arial" charset="0"/>
                <a:cs typeface="Arial" charset="0"/>
              </a:rPr>
              <a:t>TCO Analysis</a:t>
            </a:r>
          </a:p>
          <a:p>
            <a:pPr marL="342900" indent="-342900" eaLnBrk="0" fontAlgn="base" hangingPunct="0">
              <a:lnSpc>
                <a:spcPct val="80000"/>
              </a:lnSpc>
              <a:spcBef>
                <a:spcPct val="0"/>
              </a:spcBef>
              <a:spcAft>
                <a:spcPct val="0"/>
              </a:spcAft>
              <a:buFont typeface="Arial" pitchFamily="34" charset="0"/>
              <a:buChar char="•"/>
              <a:defRPr/>
            </a:pPr>
            <a:endParaRPr lang="en-GB" sz="1600" b="1" dirty="0" smtClean="0">
              <a:solidFill>
                <a:srgbClr val="000000"/>
              </a:solidFill>
              <a:latin typeface="Arial" charset="0"/>
              <a:cs typeface="Arial" charset="0"/>
            </a:endParaRPr>
          </a:p>
          <a:p>
            <a:pPr marL="800100" lvl="1" indent="-342900" eaLnBrk="0" fontAlgn="base" hangingPunct="0">
              <a:lnSpc>
                <a:spcPct val="80000"/>
              </a:lnSpc>
              <a:spcBef>
                <a:spcPct val="0"/>
              </a:spcBef>
              <a:spcAft>
                <a:spcPct val="0"/>
              </a:spcAft>
              <a:buSzPct val="60000"/>
              <a:buFont typeface="Courier New" pitchFamily="49" charset="0"/>
              <a:buChar char="o"/>
              <a:defRPr/>
            </a:pPr>
            <a:r>
              <a:rPr lang="en-GB" sz="1400" dirty="0" smtClean="0">
                <a:solidFill>
                  <a:srgbClr val="000000"/>
                </a:solidFill>
                <a:latin typeface="Arial" charset="0"/>
                <a:cs typeface="Arial" charset="0"/>
              </a:rPr>
              <a:t>Determining Total Cost of Ownership</a:t>
            </a:r>
          </a:p>
          <a:p>
            <a:pPr marL="800100" lvl="1" indent="-342900" eaLnBrk="0" fontAlgn="base" hangingPunct="0">
              <a:lnSpc>
                <a:spcPct val="80000"/>
              </a:lnSpc>
              <a:spcBef>
                <a:spcPct val="0"/>
              </a:spcBef>
              <a:spcAft>
                <a:spcPct val="0"/>
              </a:spcAft>
              <a:buSzPct val="60000"/>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r>
              <a:rPr lang="en-GB" sz="1600" dirty="0">
                <a:solidFill>
                  <a:srgbClr val="000000"/>
                </a:solidFill>
                <a:latin typeface="Arial" charset="0"/>
                <a:cs typeface="Arial" charset="0"/>
              </a:rPr>
              <a:t>	</a:t>
            </a: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a:p>
            <a:pPr eaLnBrk="0" fontAlgn="base" hangingPunct="0">
              <a:lnSpc>
                <a:spcPct val="80000"/>
              </a:lnSpc>
              <a:spcBef>
                <a:spcPct val="0"/>
              </a:spcBef>
              <a:spcAft>
                <a:spcPct val="0"/>
              </a:spcAft>
              <a:defRPr/>
            </a:pPr>
            <a:endParaRPr lang="en-GB" sz="1600" dirty="0">
              <a:solidFill>
                <a:srgbClr val="000000"/>
              </a:solidFill>
              <a:latin typeface="Arial" charset="0"/>
              <a:cs typeface="Arial" charset="0"/>
            </a:endParaRPr>
          </a:p>
        </p:txBody>
      </p:sp>
      <p:sp>
        <p:nvSpPr>
          <p:cNvPr id="23" name="Oval 38"/>
          <p:cNvSpPr>
            <a:spLocks noChangeArrowheads="1"/>
          </p:cNvSpPr>
          <p:nvPr/>
        </p:nvSpPr>
        <p:spPr bwMode="auto">
          <a:xfrm>
            <a:off x="525860" y="784268"/>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24" name="Rectangle 39"/>
          <p:cNvSpPr>
            <a:spLocks noChangeArrowheads="1"/>
          </p:cNvSpPr>
          <p:nvPr/>
        </p:nvSpPr>
        <p:spPr bwMode="auto">
          <a:xfrm>
            <a:off x="481013" y="762000"/>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a:solidFill>
                  <a:srgbClr val="FFFFFF"/>
                </a:solidFill>
                <a:latin typeface="Arial" charset="0"/>
              </a:rPr>
              <a:t>1</a:t>
            </a:r>
          </a:p>
        </p:txBody>
      </p:sp>
      <p:sp>
        <p:nvSpPr>
          <p:cNvPr id="25" name="Oval 38"/>
          <p:cNvSpPr>
            <a:spLocks noChangeArrowheads="1"/>
          </p:cNvSpPr>
          <p:nvPr/>
        </p:nvSpPr>
        <p:spPr bwMode="auto">
          <a:xfrm>
            <a:off x="500460" y="2655930"/>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26" name="Rectangle 39"/>
          <p:cNvSpPr>
            <a:spLocks noChangeArrowheads="1"/>
          </p:cNvSpPr>
          <p:nvPr/>
        </p:nvSpPr>
        <p:spPr bwMode="auto">
          <a:xfrm>
            <a:off x="455613" y="2633662"/>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smtClean="0">
                <a:solidFill>
                  <a:srgbClr val="FFFFFF"/>
                </a:solidFill>
                <a:latin typeface="Arial" charset="0"/>
              </a:rPr>
              <a:t>2</a:t>
            </a:r>
            <a:endParaRPr lang="en-GB" sz="1400" b="1" dirty="0">
              <a:solidFill>
                <a:srgbClr val="FFFFFF"/>
              </a:solidFill>
              <a:latin typeface="Arial" charset="0"/>
            </a:endParaRPr>
          </a:p>
        </p:txBody>
      </p:sp>
      <p:sp>
        <p:nvSpPr>
          <p:cNvPr id="27" name="Oval 38"/>
          <p:cNvSpPr>
            <a:spLocks noChangeArrowheads="1"/>
          </p:cNvSpPr>
          <p:nvPr/>
        </p:nvSpPr>
        <p:spPr bwMode="auto">
          <a:xfrm>
            <a:off x="525860" y="5213393"/>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28" name="Rectangle 39"/>
          <p:cNvSpPr>
            <a:spLocks noChangeArrowheads="1"/>
          </p:cNvSpPr>
          <p:nvPr/>
        </p:nvSpPr>
        <p:spPr bwMode="auto">
          <a:xfrm>
            <a:off x="481013" y="5202238"/>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smtClean="0">
                <a:solidFill>
                  <a:srgbClr val="FFFFFF"/>
                </a:solidFill>
                <a:latin typeface="Arial" charset="0"/>
              </a:rPr>
              <a:t>4</a:t>
            </a:r>
            <a:endParaRPr lang="en-GB" sz="1400" b="1" dirty="0">
              <a:solidFill>
                <a:srgbClr val="FFFFFF"/>
              </a:solidFill>
              <a:latin typeface="Arial" charset="0"/>
            </a:endParaRPr>
          </a:p>
        </p:txBody>
      </p:sp>
      <p:sp>
        <p:nvSpPr>
          <p:cNvPr id="29" name="Right Arrow 28"/>
          <p:cNvSpPr/>
          <p:nvPr/>
        </p:nvSpPr>
        <p:spPr bwMode="auto">
          <a:xfrm>
            <a:off x="5747660" y="1348878"/>
            <a:ext cx="1136468" cy="667294"/>
          </a:xfrm>
          <a:prstGeom prst="rightArrow">
            <a:avLst/>
          </a:prstGeom>
          <a:solidFill>
            <a:srgbClr val="00BBE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6" name="Oval 38"/>
          <p:cNvSpPr>
            <a:spLocks noChangeArrowheads="1"/>
          </p:cNvSpPr>
          <p:nvPr/>
        </p:nvSpPr>
        <p:spPr bwMode="auto">
          <a:xfrm>
            <a:off x="502047" y="4213268"/>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endParaRPr>
          </a:p>
        </p:txBody>
      </p:sp>
      <p:sp>
        <p:nvSpPr>
          <p:cNvPr id="17" name="Rectangle 39"/>
          <p:cNvSpPr>
            <a:spLocks noChangeArrowheads="1"/>
          </p:cNvSpPr>
          <p:nvPr/>
        </p:nvSpPr>
        <p:spPr bwMode="auto">
          <a:xfrm>
            <a:off x="457200" y="4191000"/>
            <a:ext cx="35877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smtClean="0">
                <a:solidFill>
                  <a:srgbClr val="FFFFFF"/>
                </a:solidFill>
                <a:latin typeface="Arial" charset="0"/>
              </a:rPr>
              <a:t>3</a:t>
            </a:r>
            <a:endParaRPr lang="en-GB" sz="1400" b="1" dirty="0">
              <a:solidFill>
                <a:srgbClr val="FFFFFF"/>
              </a:solidFill>
              <a:latin typeface="Arial" charset="0"/>
            </a:endParaRPr>
          </a:p>
        </p:txBody>
      </p:sp>
    </p:spTree>
    <p:extLst>
      <p:ext uri="{BB962C8B-B14F-4D97-AF65-F5344CB8AC3E}">
        <p14:creationId xmlns:p14="http://schemas.microsoft.com/office/powerpoint/2010/main" xmlns="" val="629420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04660643"/>
              </p:ext>
            </p:extLst>
          </p:nvPr>
        </p:nvGraphicFramePr>
        <p:xfrm>
          <a:off x="1588" y="1588"/>
          <a:ext cx="1587" cy="1587"/>
        </p:xfrm>
        <a:graphic>
          <a:graphicData uri="http://schemas.openxmlformats.org/presentationml/2006/ole">
            <p:oleObj spid="_x0000_s66637"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50</a:t>
            </a:fld>
            <a:endParaRPr lang="en-US" dirty="0"/>
          </a:p>
        </p:txBody>
      </p:sp>
      <p:sp>
        <p:nvSpPr>
          <p:cNvPr id="4" name="Title 3"/>
          <p:cNvSpPr>
            <a:spLocks noGrp="1"/>
          </p:cNvSpPr>
          <p:nvPr>
            <p:ph type="title"/>
          </p:nvPr>
        </p:nvSpPr>
        <p:spPr/>
        <p:txBody>
          <a:bodyPr/>
          <a:lstStyle/>
          <a:p>
            <a:r>
              <a:rPr lang="en-GB" dirty="0"/>
              <a:t>Narrowing </a:t>
            </a:r>
            <a:r>
              <a:rPr lang="en-GB" dirty="0" smtClean="0"/>
              <a:t>Down </a:t>
            </a:r>
            <a:r>
              <a:rPr lang="en-GB" dirty="0"/>
              <a:t>a </a:t>
            </a:r>
            <a:r>
              <a:rPr lang="en-GB" dirty="0" smtClean="0"/>
              <a:t>Large Group </a:t>
            </a:r>
            <a:r>
              <a:rPr lang="en-GB" dirty="0"/>
              <a:t>of </a:t>
            </a:r>
            <a:r>
              <a:rPr lang="en-GB" dirty="0" smtClean="0"/>
              <a:t>Suppliers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In addition to providing information on industry capabilities, RFIs and RFPs can be used to filter out unsuitable candidates based on a set of business </a:t>
            </a:r>
            <a:r>
              <a:rPr lang="en-US" dirty="0" smtClean="0"/>
              <a:t>requirements.</a:t>
            </a:r>
            <a:endParaRPr lang="en-US" dirty="0"/>
          </a:p>
        </p:txBody>
      </p:sp>
      <p:sp>
        <p:nvSpPr>
          <p:cNvPr id="47" name="Line 3"/>
          <p:cNvSpPr>
            <a:spLocks noChangeShapeType="1"/>
          </p:cNvSpPr>
          <p:nvPr/>
        </p:nvSpPr>
        <p:spPr bwMode="auto">
          <a:xfrm>
            <a:off x="7662863" y="2525712"/>
            <a:ext cx="0" cy="3276600"/>
          </a:xfrm>
          <a:prstGeom prst="line">
            <a:avLst/>
          </a:prstGeom>
          <a:noFill/>
          <a:ln w="12700">
            <a:noFill/>
            <a:round/>
            <a:headEnd type="none" w="sm" len="sm"/>
            <a:tailEnd type="none" w="sm" len="sm"/>
          </a:ln>
        </p:spPr>
        <p:txBody>
          <a:bodyPr wrap="none" anchor="ct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8" name="Text Box 5"/>
          <p:cNvSpPr txBox="1">
            <a:spLocks noChangeAspect="1" noChangeArrowheads="1"/>
          </p:cNvSpPr>
          <p:nvPr/>
        </p:nvSpPr>
        <p:spPr bwMode="auto">
          <a:xfrm>
            <a:off x="4051300" y="3314700"/>
            <a:ext cx="4552950" cy="457200"/>
          </a:xfrm>
          <a:prstGeom prst="rect">
            <a:avLst/>
          </a:prstGeom>
          <a:noFill/>
          <a:ln w="9525">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200" b="1" i="1" dirty="0">
                <a:solidFill>
                  <a:srgbClr val="000000"/>
                </a:solidFill>
                <a:latin typeface="Arial" charset="0"/>
              </a:rPr>
              <a:t>Brief questionnaires that screen a large number</a:t>
            </a:r>
          </a:p>
          <a:p>
            <a:pPr eaLnBrk="0" fontAlgn="base" hangingPunct="0">
              <a:lnSpc>
                <a:spcPct val="80000"/>
              </a:lnSpc>
              <a:spcBef>
                <a:spcPct val="0"/>
              </a:spcBef>
              <a:spcAft>
                <a:spcPct val="0"/>
              </a:spcAft>
            </a:pPr>
            <a:r>
              <a:rPr lang="en-US" sz="1200" b="1" i="1" dirty="0">
                <a:solidFill>
                  <a:srgbClr val="000000"/>
                </a:solidFill>
                <a:latin typeface="Arial" charset="0"/>
              </a:rPr>
              <a:t> of suppliers on the physical ability to meet needs               </a:t>
            </a:r>
          </a:p>
        </p:txBody>
      </p:sp>
      <p:sp>
        <p:nvSpPr>
          <p:cNvPr id="49" name="Text Box 6"/>
          <p:cNvSpPr txBox="1">
            <a:spLocks noChangeAspect="1" noChangeArrowheads="1"/>
          </p:cNvSpPr>
          <p:nvPr/>
        </p:nvSpPr>
        <p:spPr bwMode="auto">
          <a:xfrm>
            <a:off x="3635375" y="4035425"/>
            <a:ext cx="4659313" cy="457200"/>
          </a:xfrm>
          <a:prstGeom prst="rect">
            <a:avLst/>
          </a:prstGeom>
          <a:noFill/>
          <a:ln w="9525">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200" b="1" i="1" dirty="0">
                <a:solidFill>
                  <a:srgbClr val="000000"/>
                </a:solidFill>
                <a:latin typeface="Arial" charset="0"/>
              </a:rPr>
              <a:t>Detailed proposal from suppliers as to how they intend</a:t>
            </a:r>
          </a:p>
          <a:p>
            <a:pPr eaLnBrk="0" fontAlgn="base" hangingPunct="0">
              <a:lnSpc>
                <a:spcPct val="80000"/>
              </a:lnSpc>
              <a:spcBef>
                <a:spcPct val="0"/>
              </a:spcBef>
              <a:spcAft>
                <a:spcPct val="0"/>
              </a:spcAft>
            </a:pPr>
            <a:r>
              <a:rPr lang="en-US" sz="1200" b="1" i="1" dirty="0">
                <a:solidFill>
                  <a:srgbClr val="000000"/>
                </a:solidFill>
                <a:latin typeface="Arial" charset="0"/>
              </a:rPr>
              <a:t>to provide the quality required at a reasonable cost            </a:t>
            </a:r>
          </a:p>
        </p:txBody>
      </p:sp>
      <p:sp>
        <p:nvSpPr>
          <p:cNvPr id="50" name="AutoShape 8"/>
          <p:cNvSpPr>
            <a:spLocks noChangeAspect="1" noChangeArrowheads="1"/>
          </p:cNvSpPr>
          <p:nvPr/>
        </p:nvSpPr>
        <p:spPr bwMode="auto">
          <a:xfrm flipV="1">
            <a:off x="803275" y="2189162"/>
            <a:ext cx="3630613" cy="4062413"/>
          </a:xfrm>
          <a:prstGeom prst="triangle">
            <a:avLst>
              <a:gd name="adj" fmla="val 49644"/>
            </a:avLst>
          </a:prstGeom>
          <a:solidFill>
            <a:srgbClr val="00BBEE"/>
          </a:solidFill>
          <a:ln w="9525">
            <a:noFill/>
            <a:miter lim="800000"/>
            <a:headEnd type="none" w="sm" len="sm"/>
            <a:tailEnd type="none" w="sm" len="sm"/>
          </a:ln>
          <a:effectLst>
            <a:outerShdw blurRad="101600" dist="38100" dir="13500000" sx="95000" sy="95000" algn="br" rotWithShape="0">
              <a:prstClr val="black">
                <a:alpha val="55000"/>
              </a:prstClr>
            </a:outerShdw>
          </a:effectLst>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51" name="Oval 9"/>
          <p:cNvSpPr>
            <a:spLocks noChangeAspect="1" noChangeArrowheads="1"/>
          </p:cNvSpPr>
          <p:nvPr/>
        </p:nvSpPr>
        <p:spPr bwMode="auto">
          <a:xfrm>
            <a:off x="1228725" y="2368550"/>
            <a:ext cx="2613025" cy="530225"/>
          </a:xfrm>
          <a:prstGeom prst="ellipse">
            <a:avLst/>
          </a:prstGeom>
          <a:noFill/>
          <a:ln w="9525">
            <a:noFill/>
            <a:round/>
            <a:headEnd type="none" w="sm" len="sm"/>
            <a:tailEnd type="none" w="sm" len="sm"/>
          </a:ln>
        </p:spPr>
        <p:txBody>
          <a:bodyPr wrap="none" anchor="ct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52" name="Text Box 10"/>
          <p:cNvSpPr txBox="1">
            <a:spLocks noChangeAspect="1" noChangeArrowheads="1"/>
          </p:cNvSpPr>
          <p:nvPr/>
        </p:nvSpPr>
        <p:spPr bwMode="auto">
          <a:xfrm>
            <a:off x="1654175" y="4025900"/>
            <a:ext cx="1892300" cy="461962"/>
          </a:xfrm>
          <a:prstGeom prst="rect">
            <a:avLst/>
          </a:prstGeom>
          <a:noFill/>
          <a:ln w="9525">
            <a:noFill/>
            <a:miter lim="800000"/>
            <a:headEnd type="none" w="sm" len="sm"/>
            <a:tailEnd type="none" w="sm" len="sm"/>
          </a:ln>
        </p:spPr>
        <p:txBody>
          <a:bodyPr>
            <a:spAutoFit/>
          </a:bodyPr>
          <a:lstStyle/>
          <a:p>
            <a:pPr algn="ctr" eaLnBrk="0" fontAlgn="base" hangingPunct="0">
              <a:lnSpc>
                <a:spcPct val="80000"/>
              </a:lnSpc>
              <a:spcBef>
                <a:spcPct val="0"/>
              </a:spcBef>
              <a:spcAft>
                <a:spcPct val="0"/>
              </a:spcAft>
            </a:pPr>
            <a:r>
              <a:rPr lang="en-US" sz="1200" b="1" dirty="0">
                <a:solidFill>
                  <a:srgbClr val="F8F8F8"/>
                </a:solidFill>
                <a:latin typeface="Arial" charset="0"/>
              </a:rPr>
              <a:t>Request for </a:t>
            </a:r>
          </a:p>
          <a:p>
            <a:pPr algn="ctr" eaLnBrk="0" fontAlgn="base" hangingPunct="0">
              <a:lnSpc>
                <a:spcPct val="80000"/>
              </a:lnSpc>
              <a:spcBef>
                <a:spcPct val="0"/>
              </a:spcBef>
              <a:spcAft>
                <a:spcPct val="0"/>
              </a:spcAft>
            </a:pPr>
            <a:r>
              <a:rPr lang="en-US" sz="1200" b="1" dirty="0">
                <a:solidFill>
                  <a:srgbClr val="F8F8F8"/>
                </a:solidFill>
                <a:latin typeface="Arial" charset="0"/>
              </a:rPr>
              <a:t>Proposal (RFP) </a:t>
            </a:r>
          </a:p>
        </p:txBody>
      </p:sp>
      <p:sp>
        <p:nvSpPr>
          <p:cNvPr id="53" name="Text Box 11"/>
          <p:cNvSpPr txBox="1">
            <a:spLocks noChangeAspect="1" noChangeArrowheads="1"/>
          </p:cNvSpPr>
          <p:nvPr/>
        </p:nvSpPr>
        <p:spPr bwMode="auto">
          <a:xfrm>
            <a:off x="1758950" y="2740025"/>
            <a:ext cx="1882775" cy="247650"/>
          </a:xfrm>
          <a:prstGeom prst="rect">
            <a:avLst/>
          </a:prstGeom>
          <a:noFill/>
          <a:ln w="9525">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000" b="1" dirty="0">
                <a:solidFill>
                  <a:srgbClr val="FFFFFF"/>
                </a:solidFill>
                <a:latin typeface="Arial" charset="0"/>
              </a:rPr>
              <a:t>Minimal Requirements</a:t>
            </a:r>
          </a:p>
        </p:txBody>
      </p:sp>
      <p:sp>
        <p:nvSpPr>
          <p:cNvPr id="54" name="Text Box 12"/>
          <p:cNvSpPr txBox="1">
            <a:spLocks noChangeAspect="1" noChangeArrowheads="1"/>
          </p:cNvSpPr>
          <p:nvPr/>
        </p:nvSpPr>
        <p:spPr bwMode="auto">
          <a:xfrm>
            <a:off x="2160588" y="4854575"/>
            <a:ext cx="1290637" cy="396875"/>
          </a:xfrm>
          <a:prstGeom prst="rect">
            <a:avLst/>
          </a:prstGeom>
          <a:noFill/>
          <a:ln w="9525">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000" b="1" dirty="0">
                <a:solidFill>
                  <a:srgbClr val="FFFFFF"/>
                </a:solidFill>
                <a:latin typeface="Arial" charset="0"/>
              </a:rPr>
              <a:t>Site Visits/</a:t>
            </a:r>
          </a:p>
          <a:p>
            <a:pPr eaLnBrk="0" fontAlgn="base" hangingPunct="0">
              <a:lnSpc>
                <a:spcPct val="80000"/>
              </a:lnSpc>
              <a:spcBef>
                <a:spcPct val="0"/>
              </a:spcBef>
              <a:spcAft>
                <a:spcPct val="0"/>
              </a:spcAft>
            </a:pPr>
            <a:r>
              <a:rPr lang="en-US" sz="1000" b="1" dirty="0">
                <a:solidFill>
                  <a:srgbClr val="FFFFFF"/>
                </a:solidFill>
                <a:latin typeface="Arial" charset="0"/>
              </a:rPr>
              <a:t>Verification</a:t>
            </a:r>
          </a:p>
        </p:txBody>
      </p:sp>
      <p:sp>
        <p:nvSpPr>
          <p:cNvPr id="55" name="Text Box 13"/>
          <p:cNvSpPr txBox="1">
            <a:spLocks noChangeAspect="1" noChangeArrowheads="1"/>
          </p:cNvSpPr>
          <p:nvPr/>
        </p:nvSpPr>
        <p:spPr bwMode="auto">
          <a:xfrm>
            <a:off x="2047874" y="5826125"/>
            <a:ext cx="5819775" cy="277812"/>
          </a:xfrm>
          <a:prstGeom prst="rect">
            <a:avLst/>
          </a:prstGeom>
          <a:noFill/>
          <a:ln w="9525">
            <a:noFill/>
            <a:miter lim="800000"/>
            <a:headEnd type="none" w="sm" len="sm"/>
            <a:tailEnd type="none" w="sm" len="sm"/>
          </a:ln>
        </p:spPr>
        <p:txBody>
          <a:bodyPr>
            <a:spAutoFit/>
          </a:bodyPr>
          <a:lstStyle/>
          <a:p>
            <a:pPr algn="ctr" eaLnBrk="0" fontAlgn="base" hangingPunct="0">
              <a:lnSpc>
                <a:spcPct val="80000"/>
              </a:lnSpc>
              <a:spcBef>
                <a:spcPct val="0"/>
              </a:spcBef>
              <a:spcAft>
                <a:spcPct val="0"/>
              </a:spcAft>
            </a:pPr>
            <a:r>
              <a:rPr lang="en-US" sz="1200" b="1" dirty="0">
                <a:solidFill>
                  <a:srgbClr val="000000"/>
                </a:solidFill>
                <a:latin typeface="Arial" charset="0"/>
              </a:rPr>
              <a:t>Negotiation Preparation</a:t>
            </a:r>
            <a:r>
              <a:rPr lang="en-US" sz="1000" b="1" dirty="0">
                <a:solidFill>
                  <a:srgbClr val="000000"/>
                </a:solidFill>
                <a:latin typeface="Arial" charset="0"/>
              </a:rPr>
              <a:t>                                                                                             </a:t>
            </a:r>
          </a:p>
        </p:txBody>
      </p:sp>
      <p:sp>
        <p:nvSpPr>
          <p:cNvPr id="56" name="Text Box 14"/>
          <p:cNvSpPr txBox="1">
            <a:spLocks noChangeAspect="1" noChangeArrowheads="1"/>
          </p:cNvSpPr>
          <p:nvPr/>
        </p:nvSpPr>
        <p:spPr bwMode="auto">
          <a:xfrm>
            <a:off x="1476375" y="2290762"/>
            <a:ext cx="2289175" cy="261938"/>
          </a:xfrm>
          <a:prstGeom prst="rect">
            <a:avLst/>
          </a:prstGeom>
          <a:noFill/>
          <a:ln w="9525">
            <a:noFill/>
            <a:miter lim="800000"/>
            <a:headEnd type="none" w="sm" len="sm"/>
            <a:tailEnd type="none" w="sm" len="sm"/>
          </a:ln>
        </p:spPr>
        <p:txBody>
          <a:bodyPr>
            <a:spAutoFit/>
          </a:bodyPr>
          <a:lstStyle/>
          <a:p>
            <a:pPr algn="ctr" eaLnBrk="0" fontAlgn="base" hangingPunct="0">
              <a:lnSpc>
                <a:spcPct val="80000"/>
              </a:lnSpc>
              <a:spcBef>
                <a:spcPct val="0"/>
              </a:spcBef>
              <a:spcAft>
                <a:spcPct val="0"/>
              </a:spcAft>
            </a:pPr>
            <a:r>
              <a:rPr lang="en-US" sz="1100" b="1" dirty="0">
                <a:solidFill>
                  <a:srgbClr val="FFFFFF"/>
                </a:solidFill>
                <a:latin typeface="Arial" charset="0"/>
              </a:rPr>
              <a:t>Large Supplier pool identified</a:t>
            </a:r>
          </a:p>
        </p:txBody>
      </p:sp>
      <p:sp>
        <p:nvSpPr>
          <p:cNvPr id="57" name="Text Box 16"/>
          <p:cNvSpPr txBox="1">
            <a:spLocks noChangeAspect="1" noChangeArrowheads="1"/>
          </p:cNvSpPr>
          <p:nvPr/>
        </p:nvSpPr>
        <p:spPr bwMode="auto">
          <a:xfrm>
            <a:off x="3203575" y="4895850"/>
            <a:ext cx="4478338" cy="277812"/>
          </a:xfrm>
          <a:prstGeom prst="rect">
            <a:avLst/>
          </a:prstGeom>
          <a:noFill/>
          <a:ln w="9525">
            <a:noFill/>
            <a:miter lim="800000"/>
            <a:headEnd type="none" w="sm" len="sm"/>
            <a:tailEnd type="none" w="sm" len="sm"/>
          </a:ln>
        </p:spPr>
        <p:txBody>
          <a:bodyPr anchor="ctr">
            <a:spAutoFit/>
          </a:bodyPr>
          <a:lstStyle/>
          <a:p>
            <a:pPr eaLnBrk="0" fontAlgn="base" hangingPunct="0">
              <a:lnSpc>
                <a:spcPct val="80000"/>
              </a:lnSpc>
              <a:spcBef>
                <a:spcPct val="0"/>
              </a:spcBef>
              <a:spcAft>
                <a:spcPct val="0"/>
              </a:spcAft>
            </a:pPr>
            <a:r>
              <a:rPr lang="en-US" sz="1200" b="1" i="1" dirty="0">
                <a:solidFill>
                  <a:srgbClr val="000000"/>
                </a:solidFill>
                <a:latin typeface="Arial" charset="0"/>
              </a:rPr>
              <a:t>Ability to meet/exceed service levels and add value	                      </a:t>
            </a:r>
          </a:p>
        </p:txBody>
      </p:sp>
      <p:sp>
        <p:nvSpPr>
          <p:cNvPr id="58" name="Text Box 17"/>
          <p:cNvSpPr txBox="1">
            <a:spLocks noChangeAspect="1" noChangeArrowheads="1"/>
          </p:cNvSpPr>
          <p:nvPr/>
        </p:nvSpPr>
        <p:spPr bwMode="auto">
          <a:xfrm>
            <a:off x="323850" y="4191000"/>
            <a:ext cx="1296988" cy="244475"/>
          </a:xfrm>
          <a:prstGeom prst="rect">
            <a:avLst/>
          </a:prstGeom>
          <a:noFill/>
          <a:ln w="9525">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Screen II</a:t>
            </a:r>
          </a:p>
        </p:txBody>
      </p:sp>
      <p:sp>
        <p:nvSpPr>
          <p:cNvPr id="59" name="Text Box 18"/>
          <p:cNvSpPr txBox="1">
            <a:spLocks noChangeAspect="1" noChangeArrowheads="1"/>
          </p:cNvSpPr>
          <p:nvPr/>
        </p:nvSpPr>
        <p:spPr bwMode="auto">
          <a:xfrm>
            <a:off x="323850" y="3419475"/>
            <a:ext cx="1295400" cy="244475"/>
          </a:xfrm>
          <a:prstGeom prst="rect">
            <a:avLst/>
          </a:prstGeom>
          <a:noFill/>
          <a:ln w="9525">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Screen I</a:t>
            </a:r>
          </a:p>
        </p:txBody>
      </p:sp>
      <p:sp>
        <p:nvSpPr>
          <p:cNvPr id="60" name="Text Box 22"/>
          <p:cNvSpPr txBox="1">
            <a:spLocks noChangeAspect="1" noChangeArrowheads="1"/>
          </p:cNvSpPr>
          <p:nvPr/>
        </p:nvSpPr>
        <p:spPr bwMode="auto">
          <a:xfrm>
            <a:off x="323850" y="4916487"/>
            <a:ext cx="1296988" cy="244475"/>
          </a:xfrm>
          <a:prstGeom prst="rect">
            <a:avLst/>
          </a:prstGeom>
          <a:noFill/>
          <a:ln w="9525">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Screen III</a:t>
            </a:r>
          </a:p>
        </p:txBody>
      </p:sp>
      <p:sp>
        <p:nvSpPr>
          <p:cNvPr id="61" name="Line 24"/>
          <p:cNvSpPr>
            <a:spLocks noChangeAspect="1" noChangeShapeType="1"/>
          </p:cNvSpPr>
          <p:nvPr/>
        </p:nvSpPr>
        <p:spPr bwMode="auto">
          <a:xfrm flipV="1">
            <a:off x="468313" y="3158897"/>
            <a:ext cx="7667625" cy="0"/>
          </a:xfrm>
          <a:prstGeom prst="line">
            <a:avLst/>
          </a:prstGeom>
          <a:noFill/>
          <a:ln w="9525">
            <a:solidFill>
              <a:srgbClr val="003344"/>
            </a:solidFill>
            <a:prstDash val="lgDash"/>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2" name="Text Box 25"/>
          <p:cNvSpPr txBox="1">
            <a:spLocks noChangeAspect="1" noChangeArrowheads="1"/>
          </p:cNvSpPr>
          <p:nvPr/>
        </p:nvSpPr>
        <p:spPr bwMode="auto">
          <a:xfrm>
            <a:off x="4430713" y="2631712"/>
            <a:ext cx="4462462" cy="457200"/>
          </a:xfrm>
          <a:prstGeom prst="rect">
            <a:avLst/>
          </a:prstGeom>
          <a:noFill/>
          <a:ln w="9525">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200" b="1" i="1" dirty="0">
                <a:solidFill>
                  <a:srgbClr val="000000"/>
                </a:solidFill>
                <a:latin typeface="Arial" charset="0"/>
              </a:rPr>
              <a:t>Obvious criteria - easy kills (too small, no capacity, </a:t>
            </a:r>
          </a:p>
          <a:p>
            <a:pPr eaLnBrk="0" fontAlgn="base" hangingPunct="0">
              <a:lnSpc>
                <a:spcPct val="80000"/>
              </a:lnSpc>
              <a:spcBef>
                <a:spcPct val="0"/>
              </a:spcBef>
              <a:spcAft>
                <a:spcPct val="0"/>
              </a:spcAft>
            </a:pPr>
            <a:r>
              <a:rPr lang="en-US" sz="1200" b="1" i="1" dirty="0">
                <a:solidFill>
                  <a:srgbClr val="000000"/>
                </a:solidFill>
                <a:latin typeface="Arial" charset="0"/>
              </a:rPr>
              <a:t>unwilling to meet supply conditions…)                              </a:t>
            </a:r>
          </a:p>
        </p:txBody>
      </p:sp>
      <p:sp>
        <p:nvSpPr>
          <p:cNvPr id="63" name="Text Box 26"/>
          <p:cNvSpPr txBox="1">
            <a:spLocks noChangeAspect="1" noChangeArrowheads="1"/>
          </p:cNvSpPr>
          <p:nvPr/>
        </p:nvSpPr>
        <p:spPr bwMode="auto">
          <a:xfrm>
            <a:off x="323850" y="2741612"/>
            <a:ext cx="1295400" cy="244475"/>
          </a:xfrm>
          <a:prstGeom prst="rect">
            <a:avLst/>
          </a:prstGeom>
          <a:noFill/>
          <a:ln w="9525">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Screen 0</a:t>
            </a:r>
          </a:p>
        </p:txBody>
      </p:sp>
      <p:sp>
        <p:nvSpPr>
          <p:cNvPr id="64" name="Line 24"/>
          <p:cNvSpPr>
            <a:spLocks noChangeAspect="1" noChangeShapeType="1"/>
          </p:cNvSpPr>
          <p:nvPr/>
        </p:nvSpPr>
        <p:spPr bwMode="auto">
          <a:xfrm flipV="1">
            <a:off x="468313" y="3870325"/>
            <a:ext cx="7343775" cy="0"/>
          </a:xfrm>
          <a:prstGeom prst="line">
            <a:avLst/>
          </a:prstGeom>
          <a:noFill/>
          <a:ln w="9525">
            <a:solidFill>
              <a:srgbClr val="003344"/>
            </a:solidFill>
            <a:prstDash val="lgDash"/>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5" name="Line 24"/>
          <p:cNvSpPr>
            <a:spLocks noChangeAspect="1" noChangeShapeType="1"/>
          </p:cNvSpPr>
          <p:nvPr/>
        </p:nvSpPr>
        <p:spPr bwMode="auto">
          <a:xfrm flipV="1">
            <a:off x="468313" y="4676775"/>
            <a:ext cx="6983412" cy="0"/>
          </a:xfrm>
          <a:prstGeom prst="line">
            <a:avLst/>
          </a:prstGeom>
          <a:noFill/>
          <a:ln w="9525">
            <a:solidFill>
              <a:srgbClr val="003344"/>
            </a:solidFill>
            <a:prstDash val="lgDash"/>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6" name="Line 24"/>
          <p:cNvSpPr>
            <a:spLocks noChangeAspect="1" noChangeShapeType="1"/>
          </p:cNvSpPr>
          <p:nvPr/>
        </p:nvSpPr>
        <p:spPr bwMode="auto">
          <a:xfrm flipV="1">
            <a:off x="468313" y="5402262"/>
            <a:ext cx="6515100" cy="0"/>
          </a:xfrm>
          <a:prstGeom prst="line">
            <a:avLst/>
          </a:prstGeom>
          <a:noFill/>
          <a:ln w="9525">
            <a:solidFill>
              <a:srgbClr val="003344"/>
            </a:solidFill>
            <a:prstDash val="lgDash"/>
            <a:round/>
            <a:headEnd type="none" w="sm" len="sm"/>
            <a:tailEnd type="non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7" name="Rectangle 35"/>
          <p:cNvSpPr>
            <a:spLocks noChangeArrowheads="1"/>
          </p:cNvSpPr>
          <p:nvPr/>
        </p:nvSpPr>
        <p:spPr bwMode="auto">
          <a:xfrm>
            <a:off x="1555750" y="3311525"/>
            <a:ext cx="2087563" cy="461962"/>
          </a:xfrm>
          <a:prstGeom prst="rect">
            <a:avLst/>
          </a:prstGeom>
          <a:noFill/>
          <a:ln w="9525">
            <a:noFill/>
            <a:miter lim="800000"/>
            <a:headEnd/>
            <a:tailEnd/>
          </a:ln>
        </p:spPr>
        <p:txBody>
          <a:bodyPr anchor="ctr">
            <a:spAutoFit/>
          </a:bodyPr>
          <a:lstStyle/>
          <a:p>
            <a:pPr algn="ctr" eaLnBrk="0" fontAlgn="base" hangingPunct="0">
              <a:lnSpc>
                <a:spcPct val="80000"/>
              </a:lnSpc>
              <a:spcBef>
                <a:spcPct val="0"/>
              </a:spcBef>
              <a:spcAft>
                <a:spcPct val="0"/>
              </a:spcAft>
            </a:pPr>
            <a:r>
              <a:rPr lang="en-US" sz="1200" b="1" dirty="0">
                <a:solidFill>
                  <a:srgbClr val="F8F8F8"/>
                </a:solidFill>
                <a:latin typeface="Arial" charset="0"/>
              </a:rPr>
              <a:t>Request for </a:t>
            </a:r>
          </a:p>
          <a:p>
            <a:pPr algn="ctr" eaLnBrk="0" fontAlgn="base" hangingPunct="0">
              <a:lnSpc>
                <a:spcPct val="80000"/>
              </a:lnSpc>
              <a:spcBef>
                <a:spcPct val="0"/>
              </a:spcBef>
              <a:spcAft>
                <a:spcPct val="0"/>
              </a:spcAft>
            </a:pPr>
            <a:r>
              <a:rPr lang="en-US" sz="1200" b="1" dirty="0">
                <a:solidFill>
                  <a:srgbClr val="F8F8F8"/>
                </a:solidFill>
                <a:latin typeface="Arial" charset="0"/>
              </a:rPr>
              <a:t>Information (RFI)</a:t>
            </a:r>
          </a:p>
        </p:txBody>
      </p:sp>
      <p:pic>
        <p:nvPicPr>
          <p:cNvPr id="68" name="Picture 2"/>
          <p:cNvPicPr>
            <a:picLocks noChangeAspect="1" noChangeArrowheads="1"/>
          </p:cNvPicPr>
          <p:nvPr/>
        </p:nvPicPr>
        <p:blipFill>
          <a:blip r:embed="rId4" cstate="print"/>
          <a:srcRect/>
          <a:stretch>
            <a:fillRect/>
          </a:stretch>
        </p:blipFill>
        <p:spPr bwMode="auto">
          <a:xfrm>
            <a:off x="838200" y="1828800"/>
            <a:ext cx="144463" cy="319087"/>
          </a:xfrm>
          <a:prstGeom prst="rect">
            <a:avLst/>
          </a:prstGeom>
          <a:noFill/>
          <a:ln w="9525">
            <a:noFill/>
            <a:miter lim="800000"/>
            <a:headEnd/>
            <a:tailEnd/>
          </a:ln>
        </p:spPr>
      </p:pic>
      <p:pic>
        <p:nvPicPr>
          <p:cNvPr id="69" name="Picture 2"/>
          <p:cNvPicPr>
            <a:picLocks noChangeAspect="1" noChangeArrowheads="1"/>
          </p:cNvPicPr>
          <p:nvPr/>
        </p:nvPicPr>
        <p:blipFill>
          <a:blip r:embed="rId4" cstate="print"/>
          <a:srcRect/>
          <a:stretch>
            <a:fillRect/>
          </a:stretch>
        </p:blipFill>
        <p:spPr bwMode="auto">
          <a:xfrm>
            <a:off x="1365250" y="1828800"/>
            <a:ext cx="144463" cy="319087"/>
          </a:xfrm>
          <a:prstGeom prst="rect">
            <a:avLst/>
          </a:prstGeom>
          <a:noFill/>
          <a:ln w="9525">
            <a:noFill/>
            <a:miter lim="800000"/>
            <a:headEnd/>
            <a:tailEnd/>
          </a:ln>
        </p:spPr>
      </p:pic>
      <p:pic>
        <p:nvPicPr>
          <p:cNvPr id="70" name="Picture 2"/>
          <p:cNvPicPr>
            <a:picLocks noChangeAspect="1" noChangeArrowheads="1"/>
          </p:cNvPicPr>
          <p:nvPr/>
        </p:nvPicPr>
        <p:blipFill>
          <a:blip r:embed="rId4" cstate="print"/>
          <a:srcRect/>
          <a:stretch>
            <a:fillRect/>
          </a:stretch>
        </p:blipFill>
        <p:spPr bwMode="auto">
          <a:xfrm>
            <a:off x="1101725" y="1828800"/>
            <a:ext cx="144463" cy="319087"/>
          </a:xfrm>
          <a:prstGeom prst="rect">
            <a:avLst/>
          </a:prstGeom>
          <a:noFill/>
          <a:ln w="9525">
            <a:noFill/>
            <a:miter lim="800000"/>
            <a:headEnd/>
            <a:tailEnd/>
          </a:ln>
        </p:spPr>
      </p:pic>
      <p:pic>
        <p:nvPicPr>
          <p:cNvPr id="71" name="Picture 2"/>
          <p:cNvPicPr>
            <a:picLocks noChangeAspect="1" noChangeArrowheads="1"/>
          </p:cNvPicPr>
          <p:nvPr/>
        </p:nvPicPr>
        <p:blipFill>
          <a:blip r:embed="rId4" cstate="print"/>
          <a:srcRect/>
          <a:stretch>
            <a:fillRect/>
          </a:stretch>
        </p:blipFill>
        <p:spPr bwMode="auto">
          <a:xfrm>
            <a:off x="1628775" y="1828800"/>
            <a:ext cx="144463" cy="319087"/>
          </a:xfrm>
          <a:prstGeom prst="rect">
            <a:avLst/>
          </a:prstGeom>
          <a:noFill/>
          <a:ln w="9525">
            <a:noFill/>
            <a:miter lim="800000"/>
            <a:headEnd/>
            <a:tailEnd/>
          </a:ln>
        </p:spPr>
      </p:pic>
      <p:pic>
        <p:nvPicPr>
          <p:cNvPr id="72" name="Picture 2"/>
          <p:cNvPicPr>
            <a:picLocks noChangeAspect="1" noChangeArrowheads="1"/>
          </p:cNvPicPr>
          <p:nvPr/>
        </p:nvPicPr>
        <p:blipFill>
          <a:blip r:embed="rId4" cstate="print"/>
          <a:srcRect/>
          <a:stretch>
            <a:fillRect/>
          </a:stretch>
        </p:blipFill>
        <p:spPr bwMode="auto">
          <a:xfrm>
            <a:off x="1892300" y="1828800"/>
            <a:ext cx="144463" cy="319087"/>
          </a:xfrm>
          <a:prstGeom prst="rect">
            <a:avLst/>
          </a:prstGeom>
          <a:noFill/>
          <a:ln w="9525">
            <a:noFill/>
            <a:miter lim="800000"/>
            <a:headEnd/>
            <a:tailEnd/>
          </a:ln>
        </p:spPr>
      </p:pic>
      <p:pic>
        <p:nvPicPr>
          <p:cNvPr id="73" name="Picture 2"/>
          <p:cNvPicPr>
            <a:picLocks noChangeAspect="1" noChangeArrowheads="1"/>
          </p:cNvPicPr>
          <p:nvPr/>
        </p:nvPicPr>
        <p:blipFill>
          <a:blip r:embed="rId4" cstate="print"/>
          <a:srcRect/>
          <a:stretch>
            <a:fillRect/>
          </a:stretch>
        </p:blipFill>
        <p:spPr bwMode="auto">
          <a:xfrm>
            <a:off x="2155825" y="1828800"/>
            <a:ext cx="144463" cy="319087"/>
          </a:xfrm>
          <a:prstGeom prst="rect">
            <a:avLst/>
          </a:prstGeom>
          <a:noFill/>
          <a:ln w="9525">
            <a:noFill/>
            <a:miter lim="800000"/>
            <a:headEnd/>
            <a:tailEnd/>
          </a:ln>
        </p:spPr>
      </p:pic>
      <p:pic>
        <p:nvPicPr>
          <p:cNvPr id="74" name="Picture 2"/>
          <p:cNvPicPr>
            <a:picLocks noChangeAspect="1" noChangeArrowheads="1"/>
          </p:cNvPicPr>
          <p:nvPr/>
        </p:nvPicPr>
        <p:blipFill>
          <a:blip r:embed="rId4" cstate="print"/>
          <a:srcRect/>
          <a:stretch>
            <a:fillRect/>
          </a:stretch>
        </p:blipFill>
        <p:spPr bwMode="auto">
          <a:xfrm>
            <a:off x="2419350" y="1828800"/>
            <a:ext cx="144463" cy="319087"/>
          </a:xfrm>
          <a:prstGeom prst="rect">
            <a:avLst/>
          </a:prstGeom>
          <a:noFill/>
          <a:ln w="9525">
            <a:noFill/>
            <a:miter lim="800000"/>
            <a:headEnd/>
            <a:tailEnd/>
          </a:ln>
        </p:spPr>
      </p:pic>
      <p:pic>
        <p:nvPicPr>
          <p:cNvPr id="75" name="Picture 2"/>
          <p:cNvPicPr>
            <a:picLocks noChangeAspect="1" noChangeArrowheads="1"/>
          </p:cNvPicPr>
          <p:nvPr/>
        </p:nvPicPr>
        <p:blipFill>
          <a:blip r:embed="rId5" cstate="print"/>
          <a:srcRect/>
          <a:stretch>
            <a:fillRect/>
          </a:stretch>
        </p:blipFill>
        <p:spPr bwMode="auto">
          <a:xfrm>
            <a:off x="2682875" y="1828800"/>
            <a:ext cx="142875" cy="319087"/>
          </a:xfrm>
          <a:prstGeom prst="rect">
            <a:avLst/>
          </a:prstGeom>
          <a:noFill/>
          <a:ln w="9525">
            <a:noFill/>
            <a:miter lim="800000"/>
            <a:headEnd/>
            <a:tailEnd/>
          </a:ln>
        </p:spPr>
      </p:pic>
      <p:pic>
        <p:nvPicPr>
          <p:cNvPr id="76" name="Picture 2"/>
          <p:cNvPicPr>
            <a:picLocks noChangeAspect="1" noChangeArrowheads="1"/>
          </p:cNvPicPr>
          <p:nvPr/>
        </p:nvPicPr>
        <p:blipFill>
          <a:blip r:embed="rId5" cstate="print"/>
          <a:srcRect/>
          <a:stretch>
            <a:fillRect/>
          </a:stretch>
        </p:blipFill>
        <p:spPr bwMode="auto">
          <a:xfrm>
            <a:off x="2946400" y="1828800"/>
            <a:ext cx="142875" cy="319087"/>
          </a:xfrm>
          <a:prstGeom prst="rect">
            <a:avLst/>
          </a:prstGeom>
          <a:noFill/>
          <a:ln w="9525">
            <a:noFill/>
            <a:miter lim="800000"/>
            <a:headEnd/>
            <a:tailEnd/>
          </a:ln>
        </p:spPr>
      </p:pic>
      <p:pic>
        <p:nvPicPr>
          <p:cNvPr id="77" name="Picture 2"/>
          <p:cNvPicPr>
            <a:picLocks noChangeAspect="1" noChangeArrowheads="1"/>
          </p:cNvPicPr>
          <p:nvPr/>
        </p:nvPicPr>
        <p:blipFill>
          <a:blip r:embed="rId5" cstate="print"/>
          <a:srcRect/>
          <a:stretch>
            <a:fillRect/>
          </a:stretch>
        </p:blipFill>
        <p:spPr bwMode="auto">
          <a:xfrm>
            <a:off x="3209925" y="1828800"/>
            <a:ext cx="142875" cy="319087"/>
          </a:xfrm>
          <a:prstGeom prst="rect">
            <a:avLst/>
          </a:prstGeom>
          <a:noFill/>
          <a:ln w="9525">
            <a:noFill/>
            <a:miter lim="800000"/>
            <a:headEnd/>
            <a:tailEnd/>
          </a:ln>
        </p:spPr>
      </p:pic>
      <p:pic>
        <p:nvPicPr>
          <p:cNvPr id="78" name="Picture 2"/>
          <p:cNvPicPr>
            <a:picLocks noChangeAspect="1" noChangeArrowheads="1"/>
          </p:cNvPicPr>
          <p:nvPr/>
        </p:nvPicPr>
        <p:blipFill>
          <a:blip r:embed="rId5" cstate="print"/>
          <a:srcRect/>
          <a:stretch>
            <a:fillRect/>
          </a:stretch>
        </p:blipFill>
        <p:spPr bwMode="auto">
          <a:xfrm>
            <a:off x="3473450" y="1828800"/>
            <a:ext cx="142875" cy="319087"/>
          </a:xfrm>
          <a:prstGeom prst="rect">
            <a:avLst/>
          </a:prstGeom>
          <a:noFill/>
          <a:ln w="9525">
            <a:noFill/>
            <a:miter lim="800000"/>
            <a:headEnd/>
            <a:tailEnd/>
          </a:ln>
        </p:spPr>
      </p:pic>
      <p:pic>
        <p:nvPicPr>
          <p:cNvPr id="79" name="Picture 2"/>
          <p:cNvPicPr>
            <a:picLocks noChangeAspect="1" noChangeArrowheads="1"/>
          </p:cNvPicPr>
          <p:nvPr/>
        </p:nvPicPr>
        <p:blipFill>
          <a:blip r:embed="rId5" cstate="print"/>
          <a:srcRect/>
          <a:stretch>
            <a:fillRect/>
          </a:stretch>
        </p:blipFill>
        <p:spPr bwMode="auto">
          <a:xfrm>
            <a:off x="3736975" y="1828800"/>
            <a:ext cx="142875" cy="319087"/>
          </a:xfrm>
          <a:prstGeom prst="rect">
            <a:avLst/>
          </a:prstGeom>
          <a:noFill/>
          <a:ln w="9525">
            <a:noFill/>
            <a:miter lim="800000"/>
            <a:headEnd/>
            <a:tailEnd/>
          </a:ln>
        </p:spPr>
      </p:pic>
      <p:pic>
        <p:nvPicPr>
          <p:cNvPr id="80" name="Picture 2"/>
          <p:cNvPicPr>
            <a:picLocks noChangeAspect="1" noChangeArrowheads="1"/>
          </p:cNvPicPr>
          <p:nvPr/>
        </p:nvPicPr>
        <p:blipFill>
          <a:blip r:embed="rId5" cstate="print"/>
          <a:srcRect/>
          <a:stretch>
            <a:fillRect/>
          </a:stretch>
        </p:blipFill>
        <p:spPr bwMode="auto">
          <a:xfrm>
            <a:off x="4000500" y="1828800"/>
            <a:ext cx="142875" cy="319087"/>
          </a:xfrm>
          <a:prstGeom prst="rect">
            <a:avLst/>
          </a:prstGeom>
          <a:noFill/>
          <a:ln w="9525">
            <a:noFill/>
            <a:miter lim="800000"/>
            <a:headEnd/>
            <a:tailEnd/>
          </a:ln>
        </p:spPr>
      </p:pic>
      <p:pic>
        <p:nvPicPr>
          <p:cNvPr id="81" name="Picture 2"/>
          <p:cNvPicPr>
            <a:picLocks noChangeAspect="1" noChangeArrowheads="1"/>
          </p:cNvPicPr>
          <p:nvPr/>
        </p:nvPicPr>
        <p:blipFill>
          <a:blip r:embed="rId5" cstate="print"/>
          <a:srcRect/>
          <a:stretch>
            <a:fillRect/>
          </a:stretch>
        </p:blipFill>
        <p:spPr bwMode="auto">
          <a:xfrm>
            <a:off x="4264025" y="1828800"/>
            <a:ext cx="142875" cy="319087"/>
          </a:xfrm>
          <a:prstGeom prst="rect">
            <a:avLst/>
          </a:prstGeom>
          <a:noFill/>
          <a:ln w="9525">
            <a:noFill/>
            <a:miter lim="800000"/>
            <a:headEnd/>
            <a:tailEnd/>
          </a:ln>
        </p:spPr>
      </p:pic>
      <p:grpSp>
        <p:nvGrpSpPr>
          <p:cNvPr id="82" name="Group 54"/>
          <p:cNvGrpSpPr>
            <a:grpSpLocks/>
          </p:cNvGrpSpPr>
          <p:nvPr/>
        </p:nvGrpSpPr>
        <p:grpSpPr bwMode="auto">
          <a:xfrm>
            <a:off x="3068637" y="5794375"/>
            <a:ext cx="792162" cy="319087"/>
            <a:chOff x="3026461" y="5301208"/>
            <a:chExt cx="792088" cy="318176"/>
          </a:xfrm>
        </p:grpSpPr>
        <p:pic>
          <p:nvPicPr>
            <p:cNvPr id="83" name="Picture 2"/>
            <p:cNvPicPr>
              <a:picLocks noChangeAspect="1" noChangeArrowheads="1"/>
            </p:cNvPicPr>
            <p:nvPr/>
          </p:nvPicPr>
          <p:blipFill>
            <a:blip r:embed="rId4" cstate="print"/>
            <a:srcRect/>
            <a:stretch>
              <a:fillRect/>
            </a:stretch>
          </p:blipFill>
          <p:spPr bwMode="auto">
            <a:xfrm>
              <a:off x="3026461" y="5301208"/>
              <a:ext cx="144016" cy="318176"/>
            </a:xfrm>
            <a:prstGeom prst="rect">
              <a:avLst/>
            </a:prstGeom>
            <a:noFill/>
            <a:ln w="9525">
              <a:noFill/>
              <a:miter lim="800000"/>
              <a:headEnd/>
              <a:tailEnd/>
            </a:ln>
          </p:spPr>
        </p:pic>
        <p:pic>
          <p:nvPicPr>
            <p:cNvPr id="84" name="Picture 2"/>
            <p:cNvPicPr>
              <a:picLocks noChangeAspect="1" noChangeArrowheads="1"/>
            </p:cNvPicPr>
            <p:nvPr/>
          </p:nvPicPr>
          <p:blipFill>
            <a:blip r:embed="rId4" cstate="print"/>
            <a:srcRect/>
            <a:stretch>
              <a:fillRect/>
            </a:stretch>
          </p:blipFill>
          <p:spPr bwMode="auto">
            <a:xfrm>
              <a:off x="3458509" y="5301208"/>
              <a:ext cx="144016" cy="318176"/>
            </a:xfrm>
            <a:prstGeom prst="rect">
              <a:avLst/>
            </a:prstGeom>
            <a:noFill/>
            <a:ln w="9525">
              <a:noFill/>
              <a:miter lim="800000"/>
              <a:headEnd/>
              <a:tailEnd/>
            </a:ln>
          </p:spPr>
        </p:pic>
        <p:pic>
          <p:nvPicPr>
            <p:cNvPr id="85" name="Picture 2"/>
            <p:cNvPicPr>
              <a:picLocks noChangeAspect="1" noChangeArrowheads="1"/>
            </p:cNvPicPr>
            <p:nvPr/>
          </p:nvPicPr>
          <p:blipFill>
            <a:blip r:embed="rId4" cstate="print"/>
            <a:srcRect/>
            <a:stretch>
              <a:fillRect/>
            </a:stretch>
          </p:blipFill>
          <p:spPr bwMode="auto">
            <a:xfrm>
              <a:off x="3242485" y="5301208"/>
              <a:ext cx="144016" cy="318176"/>
            </a:xfrm>
            <a:prstGeom prst="rect">
              <a:avLst/>
            </a:prstGeom>
            <a:noFill/>
            <a:ln w="9525">
              <a:noFill/>
              <a:miter lim="800000"/>
              <a:headEnd/>
              <a:tailEnd/>
            </a:ln>
          </p:spPr>
        </p:pic>
        <p:pic>
          <p:nvPicPr>
            <p:cNvPr id="86" name="Picture 2"/>
            <p:cNvPicPr>
              <a:picLocks noChangeAspect="1" noChangeArrowheads="1"/>
            </p:cNvPicPr>
            <p:nvPr/>
          </p:nvPicPr>
          <p:blipFill>
            <a:blip r:embed="rId4" cstate="print"/>
            <a:srcRect/>
            <a:stretch>
              <a:fillRect/>
            </a:stretch>
          </p:blipFill>
          <p:spPr bwMode="auto">
            <a:xfrm>
              <a:off x="3674533" y="5301208"/>
              <a:ext cx="144016" cy="318176"/>
            </a:xfrm>
            <a:prstGeom prst="rect">
              <a:avLst/>
            </a:prstGeom>
            <a:noFill/>
            <a:ln w="9525">
              <a:noFill/>
              <a:miter lim="800000"/>
              <a:headEnd/>
              <a:tailEnd/>
            </a:ln>
          </p:spPr>
        </p:pic>
      </p:grpSp>
    </p:spTree>
    <p:extLst>
      <p:ext uri="{BB962C8B-B14F-4D97-AF65-F5344CB8AC3E}">
        <p14:creationId xmlns:p14="http://schemas.microsoft.com/office/powerpoint/2010/main" xmlns="" val="33640537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04660643"/>
              </p:ext>
            </p:extLst>
          </p:nvPr>
        </p:nvGraphicFramePr>
        <p:xfrm>
          <a:off x="1588" y="1588"/>
          <a:ext cx="1587" cy="1587"/>
        </p:xfrm>
        <a:graphic>
          <a:graphicData uri="http://schemas.openxmlformats.org/presentationml/2006/ole">
            <p:oleObj spid="_x0000_s67661" name="think-cell Slide" r:id="rId28"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51</a:t>
            </a:fld>
            <a:endParaRPr lang="en-US" dirty="0"/>
          </a:p>
        </p:txBody>
      </p:sp>
      <p:sp>
        <p:nvSpPr>
          <p:cNvPr id="4" name="Title 3"/>
          <p:cNvSpPr>
            <a:spLocks noGrp="1"/>
          </p:cNvSpPr>
          <p:nvPr>
            <p:ph type="title"/>
          </p:nvPr>
        </p:nvSpPr>
        <p:spPr/>
        <p:txBody>
          <a:bodyPr/>
          <a:lstStyle/>
          <a:p>
            <a:r>
              <a:rPr lang="en-GB" dirty="0"/>
              <a:t>How </a:t>
            </a:r>
            <a:r>
              <a:rPr lang="en-GB" dirty="0" smtClean="0"/>
              <a:t>Do You Fit Into </a:t>
            </a:r>
            <a:r>
              <a:rPr lang="en-GB" dirty="0"/>
              <a:t>the </a:t>
            </a:r>
            <a:r>
              <a:rPr lang="en-GB" dirty="0" smtClean="0"/>
              <a:t>Process</a:t>
            </a:r>
            <a:r>
              <a:rPr lang="en-GB" dirty="0"/>
              <a:t>?</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role of the Analyst can vary depending on the engagement, but will include a number of standard </a:t>
            </a:r>
            <a:r>
              <a:rPr lang="en-US" dirty="0" smtClean="0"/>
              <a:t>elements.</a:t>
            </a:r>
            <a:endParaRPr lang="en-US" dirty="0"/>
          </a:p>
        </p:txBody>
      </p:sp>
      <p:sp>
        <p:nvSpPr>
          <p:cNvPr id="47" name="Rounded Rectangle 58"/>
          <p:cNvSpPr>
            <a:spLocks noChangeArrowheads="1"/>
          </p:cNvSpPr>
          <p:nvPr>
            <p:custDataLst>
              <p:tags r:id="rId2"/>
            </p:custDataLst>
          </p:nvPr>
        </p:nvSpPr>
        <p:spPr bwMode="auto">
          <a:xfrm>
            <a:off x="376872" y="1649412"/>
            <a:ext cx="8280400" cy="260350"/>
          </a:xfrm>
          <a:prstGeom prst="roundRect">
            <a:avLst>
              <a:gd name="adj" fmla="val 16667"/>
            </a:avLst>
          </a:prstGeom>
          <a:solidFill>
            <a:srgbClr val="00BBEE"/>
          </a:solidFill>
          <a:ln w="9525">
            <a:no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8" name="AutoShape 4"/>
          <p:cNvSpPr>
            <a:spLocks noChangeAspect="1" noChangeArrowheads="1"/>
          </p:cNvSpPr>
          <p:nvPr>
            <p:custDataLst>
              <p:tags r:id="rId3"/>
            </p:custDataLst>
          </p:nvPr>
        </p:nvSpPr>
        <p:spPr bwMode="auto">
          <a:xfrm>
            <a:off x="808672" y="2068512"/>
            <a:ext cx="1316037" cy="633413"/>
          </a:xfrm>
          <a:prstGeom prst="flowChartProcess">
            <a:avLst/>
          </a:prstGeom>
          <a:solidFill>
            <a:srgbClr val="003344"/>
          </a:solidFill>
          <a:ln w="9525">
            <a:noFill/>
            <a:miter lim="800000"/>
            <a:headEnd type="none" w="sm" len="sm"/>
            <a:tailEnd type="none" w="sm" len="sm"/>
          </a:ln>
        </p:spPr>
        <p:txBody>
          <a:bodyPr lIns="54000" tIns="36000" rIns="54000" bIns="360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charset="0"/>
              </a:rPr>
              <a:t>Develop RFP Selection Model</a:t>
            </a:r>
          </a:p>
        </p:txBody>
      </p:sp>
      <p:sp>
        <p:nvSpPr>
          <p:cNvPr id="49" name="Text Box 5"/>
          <p:cNvSpPr txBox="1">
            <a:spLocks noChangeArrowheads="1"/>
          </p:cNvSpPr>
          <p:nvPr>
            <p:custDataLst>
              <p:tags r:id="rId4"/>
            </p:custDataLst>
          </p:nvPr>
        </p:nvSpPr>
        <p:spPr bwMode="auto">
          <a:xfrm>
            <a:off x="2486025" y="1963239"/>
            <a:ext cx="1552575" cy="955675"/>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Identify and give weight to decision criteria</a:t>
            </a:r>
          </a:p>
          <a:p>
            <a:pPr marL="95250" indent="-95250" eaLnBrk="0" fontAlgn="base" hangingPunct="0">
              <a:lnSpc>
                <a:spcPct val="80000"/>
              </a:lnSpc>
              <a:spcBef>
                <a:spcPct val="0"/>
              </a:spcBef>
              <a:spcAft>
                <a:spcPct val="0"/>
              </a:spcAft>
              <a:buFontTx/>
              <a:buChar char="•"/>
            </a:pPr>
            <a:endParaRPr lang="en-US" sz="1000" b="1" dirty="0">
              <a:solidFill>
                <a:srgbClr val="000000"/>
              </a:solidFill>
              <a:latin typeface="Arial" charset="0"/>
            </a:endParaRPr>
          </a:p>
        </p:txBody>
      </p:sp>
      <p:sp>
        <p:nvSpPr>
          <p:cNvPr id="50" name="AutoShape 10"/>
          <p:cNvSpPr>
            <a:spLocks noChangeAspect="1" noChangeArrowheads="1"/>
          </p:cNvSpPr>
          <p:nvPr>
            <p:custDataLst>
              <p:tags r:id="rId5"/>
            </p:custDataLst>
          </p:nvPr>
        </p:nvSpPr>
        <p:spPr bwMode="auto">
          <a:xfrm>
            <a:off x="808672" y="3571875"/>
            <a:ext cx="1314450" cy="633412"/>
          </a:xfrm>
          <a:prstGeom prst="flowChartProcess">
            <a:avLst/>
          </a:prstGeom>
          <a:solidFill>
            <a:srgbClr val="003344"/>
          </a:solidFill>
          <a:ln w="9525">
            <a:noFill/>
            <a:miter lim="800000"/>
            <a:headEnd type="none" w="sm" len="sm"/>
            <a:tailEnd type="none" w="sm" len="sm"/>
          </a:ln>
        </p:spPr>
        <p:txBody>
          <a:bodyPr lIns="54000" tIns="36000" rIns="54000" bIns="360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charset="0"/>
              </a:rPr>
              <a:t>Complete RFP</a:t>
            </a:r>
          </a:p>
        </p:txBody>
      </p:sp>
      <p:sp>
        <p:nvSpPr>
          <p:cNvPr id="51" name="Text Box 11"/>
          <p:cNvSpPr txBox="1">
            <a:spLocks noChangeArrowheads="1"/>
          </p:cNvSpPr>
          <p:nvPr>
            <p:custDataLst>
              <p:tags r:id="rId6"/>
            </p:custDataLst>
          </p:nvPr>
        </p:nvSpPr>
        <p:spPr bwMode="auto">
          <a:xfrm>
            <a:off x="2486025" y="3565525"/>
            <a:ext cx="1552575" cy="617537"/>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Complete RFP template</a:t>
            </a:r>
          </a:p>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Issue RFP to suppliers</a:t>
            </a:r>
          </a:p>
        </p:txBody>
      </p:sp>
      <p:sp>
        <p:nvSpPr>
          <p:cNvPr id="52" name="AutoShape 14"/>
          <p:cNvSpPr>
            <a:spLocks noChangeAspect="1" noChangeArrowheads="1"/>
          </p:cNvSpPr>
          <p:nvPr>
            <p:custDataLst>
              <p:tags r:id="rId7"/>
            </p:custDataLst>
          </p:nvPr>
        </p:nvSpPr>
        <p:spPr bwMode="auto">
          <a:xfrm>
            <a:off x="808672" y="4322762"/>
            <a:ext cx="1314450" cy="633413"/>
          </a:xfrm>
          <a:prstGeom prst="flowChartProcess">
            <a:avLst/>
          </a:prstGeom>
          <a:solidFill>
            <a:srgbClr val="003344"/>
          </a:solidFill>
          <a:ln w="9525">
            <a:noFill/>
            <a:miter lim="800000"/>
            <a:headEnd type="none" w="sm" len="sm"/>
            <a:tailEnd type="none" w="sm" len="sm"/>
          </a:ln>
        </p:spPr>
        <p:txBody>
          <a:bodyPr lIns="54000" tIns="36000" rIns="54000" bIns="360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charset="0"/>
              </a:rPr>
              <a:t>Answer </a:t>
            </a:r>
            <a:br>
              <a:rPr kumimoji="0" lang="en-US" sz="1000" b="1" i="0" u="none" strike="noStrike" kern="0" cap="none" spc="0" normalizeH="0" baseline="0" noProof="0" dirty="0" smtClean="0">
                <a:ln>
                  <a:noFill/>
                </a:ln>
                <a:solidFill>
                  <a:srgbClr val="FFFFFF"/>
                </a:solidFill>
                <a:effectLst/>
                <a:uLnTx/>
                <a:uFillTx/>
                <a:latin typeface="Arial" charset="0"/>
              </a:rPr>
            </a:br>
            <a:r>
              <a:rPr kumimoji="0" lang="en-US" sz="1000" b="1" i="0" u="none" strike="noStrike" kern="0" cap="none" spc="0" normalizeH="0" baseline="0" noProof="0" dirty="0" smtClean="0">
                <a:ln>
                  <a:noFill/>
                </a:ln>
                <a:solidFill>
                  <a:srgbClr val="FFFFFF"/>
                </a:solidFill>
                <a:effectLst/>
                <a:uLnTx/>
                <a:uFillTx/>
                <a:latin typeface="Arial" charset="0"/>
              </a:rPr>
              <a:t>Questions</a:t>
            </a:r>
          </a:p>
        </p:txBody>
      </p:sp>
      <p:sp>
        <p:nvSpPr>
          <p:cNvPr id="53" name="Text Box 28"/>
          <p:cNvSpPr txBox="1">
            <a:spLocks noChangeArrowheads="1"/>
          </p:cNvSpPr>
          <p:nvPr>
            <p:custDataLst>
              <p:tags r:id="rId8"/>
            </p:custDataLst>
          </p:nvPr>
        </p:nvSpPr>
        <p:spPr bwMode="auto">
          <a:xfrm>
            <a:off x="2486025" y="5070475"/>
            <a:ext cx="1552575" cy="536575"/>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Receive and compile responses</a:t>
            </a:r>
          </a:p>
        </p:txBody>
      </p:sp>
      <p:sp>
        <p:nvSpPr>
          <p:cNvPr id="54" name="Text Box 35"/>
          <p:cNvSpPr txBox="1">
            <a:spLocks noChangeArrowheads="1"/>
          </p:cNvSpPr>
          <p:nvPr>
            <p:custDataLst>
              <p:tags r:id="rId9"/>
            </p:custDataLst>
          </p:nvPr>
        </p:nvSpPr>
        <p:spPr bwMode="auto">
          <a:xfrm>
            <a:off x="2486025" y="5870575"/>
            <a:ext cx="1552575" cy="647700"/>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Measure suppliers against standards and expectations</a:t>
            </a:r>
          </a:p>
        </p:txBody>
      </p:sp>
      <p:sp>
        <p:nvSpPr>
          <p:cNvPr id="55" name="Text Box 39"/>
          <p:cNvSpPr txBox="1">
            <a:spLocks noChangeArrowheads="1"/>
          </p:cNvSpPr>
          <p:nvPr>
            <p:custDataLst>
              <p:tags r:id="rId10"/>
            </p:custDataLst>
          </p:nvPr>
        </p:nvSpPr>
        <p:spPr bwMode="auto">
          <a:xfrm>
            <a:off x="2486025" y="4278312"/>
            <a:ext cx="1552575" cy="625475"/>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Answer suppliers questions regarding RFP</a:t>
            </a:r>
          </a:p>
        </p:txBody>
      </p:sp>
      <p:sp>
        <p:nvSpPr>
          <p:cNvPr id="56" name="AutoShape 14"/>
          <p:cNvSpPr>
            <a:spLocks noChangeAspect="1" noChangeArrowheads="1"/>
          </p:cNvSpPr>
          <p:nvPr>
            <p:custDataLst>
              <p:tags r:id="rId11"/>
            </p:custDataLst>
          </p:nvPr>
        </p:nvSpPr>
        <p:spPr bwMode="auto">
          <a:xfrm>
            <a:off x="808672" y="5073650"/>
            <a:ext cx="1314450" cy="633412"/>
          </a:xfrm>
          <a:prstGeom prst="flowChartProcess">
            <a:avLst/>
          </a:prstGeom>
          <a:solidFill>
            <a:srgbClr val="003344"/>
          </a:solidFill>
          <a:ln w="9525">
            <a:noFill/>
            <a:miter lim="800000"/>
            <a:headEnd type="none" w="sm" len="sm"/>
            <a:tailEnd type="none" w="sm" len="sm"/>
          </a:ln>
        </p:spPr>
        <p:txBody>
          <a:bodyPr lIns="54000" tIns="36000" rIns="54000" bIns="360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charset="0"/>
              </a:rPr>
              <a:t>Review  &amp; Compile Responses</a:t>
            </a:r>
          </a:p>
        </p:txBody>
      </p:sp>
      <p:sp>
        <p:nvSpPr>
          <p:cNvPr id="57" name="AutoShape 14"/>
          <p:cNvSpPr>
            <a:spLocks noChangeAspect="1" noChangeArrowheads="1"/>
          </p:cNvSpPr>
          <p:nvPr>
            <p:custDataLst>
              <p:tags r:id="rId12"/>
            </p:custDataLst>
          </p:nvPr>
        </p:nvSpPr>
        <p:spPr bwMode="auto">
          <a:xfrm>
            <a:off x="808672" y="2819400"/>
            <a:ext cx="1314450" cy="633412"/>
          </a:xfrm>
          <a:prstGeom prst="flowChartProcess">
            <a:avLst/>
          </a:prstGeom>
          <a:solidFill>
            <a:srgbClr val="003344"/>
          </a:solidFill>
          <a:ln w="9525">
            <a:noFill/>
            <a:miter lim="800000"/>
            <a:headEnd type="none" w="sm" len="sm"/>
            <a:tailEnd type="none" w="sm" len="sm"/>
          </a:ln>
        </p:spPr>
        <p:txBody>
          <a:bodyPr lIns="54000" tIns="36000" rIns="54000" bIns="360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charset="0"/>
              </a:rPr>
              <a:t>Manage Communications</a:t>
            </a:r>
          </a:p>
        </p:txBody>
      </p:sp>
      <p:sp>
        <p:nvSpPr>
          <p:cNvPr id="58" name="AutoShape 14"/>
          <p:cNvSpPr>
            <a:spLocks noChangeAspect="1" noChangeArrowheads="1"/>
          </p:cNvSpPr>
          <p:nvPr>
            <p:custDataLst>
              <p:tags r:id="rId13"/>
            </p:custDataLst>
          </p:nvPr>
        </p:nvSpPr>
        <p:spPr bwMode="auto">
          <a:xfrm>
            <a:off x="808672" y="5826125"/>
            <a:ext cx="1314450" cy="633412"/>
          </a:xfrm>
          <a:prstGeom prst="flowChartProcess">
            <a:avLst/>
          </a:prstGeom>
          <a:solidFill>
            <a:srgbClr val="003344"/>
          </a:solidFill>
          <a:ln w="9525">
            <a:noFill/>
            <a:miter lim="800000"/>
            <a:headEnd type="none" w="sm" len="sm"/>
            <a:tailEnd type="none" w="sm" len="sm"/>
          </a:ln>
        </p:spPr>
        <p:txBody>
          <a:bodyPr lIns="54000" tIns="36000" rIns="54000" bIns="360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rgbClr val="FFFFFF"/>
                </a:solidFill>
                <a:effectLst/>
                <a:uLnTx/>
                <a:uFillTx/>
                <a:latin typeface="Arial" charset="0"/>
              </a:rPr>
              <a:t>Verify &amp; Analyse Capabilities</a:t>
            </a:r>
          </a:p>
        </p:txBody>
      </p:sp>
      <p:sp>
        <p:nvSpPr>
          <p:cNvPr id="59" name="Text Box 5"/>
          <p:cNvSpPr txBox="1">
            <a:spLocks noChangeArrowheads="1"/>
          </p:cNvSpPr>
          <p:nvPr>
            <p:custDataLst>
              <p:tags r:id="rId14"/>
            </p:custDataLst>
          </p:nvPr>
        </p:nvSpPr>
        <p:spPr bwMode="auto">
          <a:xfrm>
            <a:off x="2471738" y="2841625"/>
            <a:ext cx="1554162" cy="955675"/>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Develop a communication plan for suppliers</a:t>
            </a:r>
          </a:p>
          <a:p>
            <a:pPr marL="95250" indent="-95250" eaLnBrk="0" fontAlgn="base" hangingPunct="0">
              <a:lnSpc>
                <a:spcPct val="80000"/>
              </a:lnSpc>
              <a:spcBef>
                <a:spcPct val="0"/>
              </a:spcBef>
              <a:spcAft>
                <a:spcPct val="0"/>
              </a:spcAft>
              <a:buFontTx/>
              <a:buChar char="•"/>
            </a:pPr>
            <a:endParaRPr lang="en-US" sz="1000" b="1" dirty="0">
              <a:solidFill>
                <a:srgbClr val="000000"/>
              </a:solidFill>
              <a:latin typeface="Arial" charset="0"/>
            </a:endParaRPr>
          </a:p>
        </p:txBody>
      </p:sp>
      <p:sp>
        <p:nvSpPr>
          <p:cNvPr id="60" name="Striped Right Arrow 59"/>
          <p:cNvSpPr/>
          <p:nvPr>
            <p:custDataLst>
              <p:tags r:id="rId15"/>
            </p:custDataLst>
          </p:nvPr>
        </p:nvSpPr>
        <p:spPr bwMode="auto">
          <a:xfrm rot="5400000">
            <a:off x="-1672590" y="4116387"/>
            <a:ext cx="4386262" cy="287337"/>
          </a:xfrm>
          <a:prstGeom prst="stripedRightArrow">
            <a:avLst/>
          </a:prstGeom>
          <a:solidFill>
            <a:srgbClr val="00BBEE"/>
          </a:solid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61" name="Rectangle 31"/>
          <p:cNvSpPr>
            <a:spLocks noChangeArrowheads="1"/>
          </p:cNvSpPr>
          <p:nvPr>
            <p:custDataLst>
              <p:tags r:id="rId16"/>
            </p:custDataLst>
          </p:nvPr>
        </p:nvSpPr>
        <p:spPr bwMode="auto">
          <a:xfrm>
            <a:off x="2455863" y="1604962"/>
            <a:ext cx="1366837" cy="358775"/>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200" b="1" dirty="0">
                <a:solidFill>
                  <a:srgbClr val="FFFFFF"/>
                </a:solidFill>
                <a:latin typeface="Arial" charset="0"/>
              </a:rPr>
              <a:t>Activities</a:t>
            </a:r>
          </a:p>
        </p:txBody>
      </p:sp>
      <p:cxnSp>
        <p:nvCxnSpPr>
          <p:cNvPr id="62" name="Straight Connector 61"/>
          <p:cNvCxnSpPr/>
          <p:nvPr>
            <p:custDataLst>
              <p:tags r:id="rId17"/>
            </p:custDataLst>
          </p:nvPr>
        </p:nvCxnSpPr>
        <p:spPr>
          <a:xfrm rot="5400000">
            <a:off x="4182269" y="4096543"/>
            <a:ext cx="4895850" cy="1588"/>
          </a:xfrm>
          <a:prstGeom prst="line">
            <a:avLst/>
          </a:prstGeom>
          <a:noFill/>
          <a:ln w="9525" cap="flat" cmpd="sng" algn="ctr">
            <a:solidFill>
              <a:srgbClr val="00BBEE">
                <a:shade val="95000"/>
                <a:satMod val="105000"/>
              </a:srgbClr>
            </a:solidFill>
            <a:prstDash val="solid"/>
          </a:ln>
          <a:effectLst/>
        </p:spPr>
      </p:cxnSp>
      <p:cxnSp>
        <p:nvCxnSpPr>
          <p:cNvPr id="64" name="Straight Connector 63"/>
          <p:cNvCxnSpPr/>
          <p:nvPr>
            <p:custDataLst>
              <p:tags r:id="rId18"/>
            </p:custDataLst>
          </p:nvPr>
        </p:nvCxnSpPr>
        <p:spPr>
          <a:xfrm rot="5400000">
            <a:off x="1970881" y="4096543"/>
            <a:ext cx="4895850" cy="1588"/>
          </a:xfrm>
          <a:prstGeom prst="line">
            <a:avLst/>
          </a:prstGeom>
          <a:noFill/>
          <a:ln w="9525" cap="flat" cmpd="sng" algn="ctr">
            <a:solidFill>
              <a:srgbClr val="00BBEE">
                <a:shade val="95000"/>
                <a:satMod val="105000"/>
              </a:srgbClr>
            </a:solidFill>
            <a:prstDash val="solid"/>
          </a:ln>
          <a:effectLst/>
        </p:spPr>
      </p:cxnSp>
      <p:cxnSp>
        <p:nvCxnSpPr>
          <p:cNvPr id="65" name="Straight Connector 64"/>
          <p:cNvCxnSpPr/>
          <p:nvPr>
            <p:custDataLst>
              <p:tags r:id="rId19"/>
            </p:custDataLst>
          </p:nvPr>
        </p:nvCxnSpPr>
        <p:spPr>
          <a:xfrm rot="5400000">
            <a:off x="6140291" y="4096543"/>
            <a:ext cx="4895850" cy="1587"/>
          </a:xfrm>
          <a:prstGeom prst="line">
            <a:avLst/>
          </a:prstGeom>
          <a:noFill/>
          <a:ln w="9525" cap="flat" cmpd="sng" algn="ctr">
            <a:solidFill>
              <a:srgbClr val="00BBEE">
                <a:shade val="95000"/>
                <a:satMod val="105000"/>
              </a:srgbClr>
            </a:solidFill>
            <a:prstDash val="solid"/>
          </a:ln>
          <a:effectLst/>
        </p:spPr>
      </p:cxnSp>
      <p:grpSp>
        <p:nvGrpSpPr>
          <p:cNvPr id="70" name="Group 49"/>
          <p:cNvGrpSpPr>
            <a:grpSpLocks/>
          </p:cNvGrpSpPr>
          <p:nvPr>
            <p:custDataLst>
              <p:tags r:id="rId20"/>
            </p:custDataLst>
          </p:nvPr>
        </p:nvGrpSpPr>
        <p:grpSpPr bwMode="auto">
          <a:xfrm>
            <a:off x="4764087" y="1600200"/>
            <a:ext cx="1636713" cy="3270250"/>
            <a:chOff x="7097956" y="1319584"/>
            <a:chExt cx="1636860" cy="3270011"/>
          </a:xfrm>
        </p:grpSpPr>
        <p:sp>
          <p:nvSpPr>
            <p:cNvPr id="71" name="Rectangle 30"/>
            <p:cNvSpPr>
              <a:spLocks noChangeArrowheads="1"/>
            </p:cNvSpPr>
            <p:nvPr/>
          </p:nvSpPr>
          <p:spPr bwMode="auto">
            <a:xfrm>
              <a:off x="7202901" y="1319584"/>
              <a:ext cx="1368152" cy="360040"/>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200" b="1" dirty="0" smtClean="0">
                  <a:solidFill>
                    <a:srgbClr val="FFFFFF"/>
                  </a:solidFill>
                  <a:latin typeface="Arial" charset="0"/>
                </a:rPr>
                <a:t>Category Manager</a:t>
              </a:r>
              <a:endParaRPr lang="en-GB" sz="1200" b="1" dirty="0">
                <a:solidFill>
                  <a:srgbClr val="FFFFFF"/>
                </a:solidFill>
                <a:latin typeface="Arial" charset="0"/>
              </a:endParaRPr>
            </a:p>
          </p:txBody>
        </p:sp>
        <p:sp>
          <p:nvSpPr>
            <p:cNvPr id="72" name="Text Box 5"/>
            <p:cNvSpPr txBox="1">
              <a:spLocks noChangeArrowheads="1"/>
            </p:cNvSpPr>
            <p:nvPr/>
          </p:nvSpPr>
          <p:spPr bwMode="auto">
            <a:xfrm>
              <a:off x="7181704" y="1642448"/>
              <a:ext cx="1553112" cy="955675"/>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Identify and give weight to decision criteria</a:t>
              </a:r>
            </a:p>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Develop calculation model</a:t>
              </a:r>
            </a:p>
            <a:p>
              <a:pPr marL="95250" indent="-95250" eaLnBrk="0" fontAlgn="base" hangingPunct="0">
                <a:lnSpc>
                  <a:spcPct val="80000"/>
                </a:lnSpc>
                <a:spcBef>
                  <a:spcPct val="0"/>
                </a:spcBef>
                <a:spcAft>
                  <a:spcPct val="0"/>
                </a:spcAft>
                <a:buFontTx/>
                <a:buChar char="•"/>
              </a:pPr>
              <a:endParaRPr lang="en-US" sz="1000" b="1" dirty="0">
                <a:solidFill>
                  <a:srgbClr val="000000"/>
                </a:solidFill>
                <a:latin typeface="Arial" charset="0"/>
              </a:endParaRPr>
            </a:p>
          </p:txBody>
        </p:sp>
        <p:sp>
          <p:nvSpPr>
            <p:cNvPr id="73" name="Text Box 5"/>
            <p:cNvSpPr txBox="1">
              <a:spLocks noChangeArrowheads="1"/>
            </p:cNvSpPr>
            <p:nvPr/>
          </p:nvSpPr>
          <p:spPr bwMode="auto">
            <a:xfrm>
              <a:off x="7168056" y="2545333"/>
              <a:ext cx="1553112" cy="955675"/>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Develop a communication plan for suppliers</a:t>
              </a:r>
            </a:p>
            <a:p>
              <a:pPr marL="95250" indent="-95250" eaLnBrk="0" fontAlgn="base" hangingPunct="0">
                <a:lnSpc>
                  <a:spcPct val="80000"/>
                </a:lnSpc>
                <a:spcBef>
                  <a:spcPct val="0"/>
                </a:spcBef>
                <a:spcAft>
                  <a:spcPct val="0"/>
                </a:spcAft>
                <a:buFontTx/>
                <a:buChar char="•"/>
              </a:pPr>
              <a:endParaRPr lang="en-US" sz="1000" b="1" dirty="0">
                <a:solidFill>
                  <a:srgbClr val="000000"/>
                </a:solidFill>
                <a:latin typeface="Arial" charset="0"/>
              </a:endParaRPr>
            </a:p>
          </p:txBody>
        </p:sp>
        <p:sp>
          <p:nvSpPr>
            <p:cNvPr id="74" name="Rectangle 44"/>
            <p:cNvSpPr>
              <a:spLocks noChangeArrowheads="1"/>
            </p:cNvSpPr>
            <p:nvPr/>
          </p:nvSpPr>
          <p:spPr bwMode="auto">
            <a:xfrm>
              <a:off x="7097956" y="3573016"/>
              <a:ext cx="1564852" cy="246221"/>
            </a:xfrm>
            <a:prstGeom prst="rect">
              <a:avLst/>
            </a:prstGeom>
            <a:noFill/>
            <a:ln w="9525">
              <a:noFill/>
              <a:miter lim="800000"/>
              <a:headEnd/>
              <a:tailEnd/>
            </a:ln>
          </p:spPr>
          <p:txBody>
            <a:bodyPr wrap="none">
              <a:spAutoFit/>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Issue RFP to suppliers</a:t>
              </a:r>
            </a:p>
          </p:txBody>
        </p:sp>
        <p:sp>
          <p:nvSpPr>
            <p:cNvPr id="75" name="Text Box 39"/>
            <p:cNvSpPr txBox="1">
              <a:spLocks noChangeArrowheads="1"/>
            </p:cNvSpPr>
            <p:nvPr/>
          </p:nvSpPr>
          <p:spPr bwMode="auto">
            <a:xfrm>
              <a:off x="7119576" y="3964120"/>
              <a:ext cx="1553113" cy="625475"/>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Answer suppliers questions regarding RFP</a:t>
              </a:r>
            </a:p>
          </p:txBody>
        </p:sp>
      </p:grpSp>
      <p:grpSp>
        <p:nvGrpSpPr>
          <p:cNvPr id="76" name="Group 51"/>
          <p:cNvGrpSpPr>
            <a:grpSpLocks/>
          </p:cNvGrpSpPr>
          <p:nvPr>
            <p:custDataLst>
              <p:tags r:id="rId21"/>
            </p:custDataLst>
          </p:nvPr>
        </p:nvGrpSpPr>
        <p:grpSpPr bwMode="auto">
          <a:xfrm>
            <a:off x="6858000" y="1600200"/>
            <a:ext cx="1617662" cy="4916487"/>
            <a:chOff x="3917816" y="1319584"/>
            <a:chExt cx="1617584" cy="4916662"/>
          </a:xfrm>
        </p:grpSpPr>
        <p:sp>
          <p:nvSpPr>
            <p:cNvPr id="77" name="Rectangle 28"/>
            <p:cNvSpPr>
              <a:spLocks noChangeArrowheads="1"/>
            </p:cNvSpPr>
            <p:nvPr/>
          </p:nvSpPr>
          <p:spPr bwMode="auto">
            <a:xfrm>
              <a:off x="3923928" y="1319584"/>
              <a:ext cx="1368152" cy="360040"/>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200" b="1" dirty="0">
                  <a:solidFill>
                    <a:srgbClr val="FFFFFF"/>
                  </a:solidFill>
                  <a:latin typeface="Arial" charset="0"/>
                </a:rPr>
                <a:t>Sourcing Analyst</a:t>
              </a:r>
            </a:p>
          </p:txBody>
        </p:sp>
        <p:sp>
          <p:nvSpPr>
            <p:cNvPr id="78" name="Text Box 11"/>
            <p:cNvSpPr txBox="1">
              <a:spLocks noChangeArrowheads="1"/>
            </p:cNvSpPr>
            <p:nvPr/>
          </p:nvSpPr>
          <p:spPr bwMode="auto">
            <a:xfrm>
              <a:off x="3982288" y="3271336"/>
              <a:ext cx="1553112" cy="617537"/>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Complete RFP template</a:t>
              </a:r>
            </a:p>
          </p:txBody>
        </p:sp>
        <p:sp>
          <p:nvSpPr>
            <p:cNvPr id="79" name="Text Box 28"/>
            <p:cNvSpPr txBox="1">
              <a:spLocks noChangeArrowheads="1"/>
            </p:cNvSpPr>
            <p:nvPr/>
          </p:nvSpPr>
          <p:spPr bwMode="auto">
            <a:xfrm>
              <a:off x="3923928" y="4787272"/>
              <a:ext cx="1553112" cy="536575"/>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Receive and compile responses</a:t>
              </a:r>
            </a:p>
          </p:txBody>
        </p:sp>
        <p:sp>
          <p:nvSpPr>
            <p:cNvPr id="80" name="Text Box 35"/>
            <p:cNvSpPr txBox="1">
              <a:spLocks noChangeArrowheads="1"/>
            </p:cNvSpPr>
            <p:nvPr/>
          </p:nvSpPr>
          <p:spPr bwMode="auto">
            <a:xfrm>
              <a:off x="3917816" y="5589240"/>
              <a:ext cx="1553112" cy="647006"/>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Measure suppliers against standards and expectations</a:t>
              </a:r>
            </a:p>
          </p:txBody>
        </p:sp>
      </p:grpSp>
      <p:sp>
        <p:nvSpPr>
          <p:cNvPr id="81" name="Striped Right Arrow 80"/>
          <p:cNvSpPr/>
          <p:nvPr>
            <p:custDataLst>
              <p:tags r:id="rId22"/>
            </p:custDataLst>
          </p:nvPr>
        </p:nvSpPr>
        <p:spPr bwMode="auto">
          <a:xfrm rot="5400000">
            <a:off x="5424487" y="3487737"/>
            <a:ext cx="274638" cy="287338"/>
          </a:xfrm>
          <a:prstGeom prst="stripedRightArrow">
            <a:avLst/>
          </a:prstGeom>
          <a:solidFill>
            <a:srgbClr val="00BBEE"/>
          </a:solid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82" name="Striped Right Arrow 81"/>
          <p:cNvSpPr/>
          <p:nvPr>
            <p:custDataLst>
              <p:tags r:id="rId23"/>
            </p:custDataLst>
          </p:nvPr>
        </p:nvSpPr>
        <p:spPr bwMode="auto">
          <a:xfrm rot="5400000">
            <a:off x="4769643" y="5523706"/>
            <a:ext cx="1584325" cy="287338"/>
          </a:xfrm>
          <a:prstGeom prst="stripedRightArrow">
            <a:avLst/>
          </a:prstGeom>
          <a:solidFill>
            <a:srgbClr val="00BBEE"/>
          </a:solid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85" name="Striped Right Arrow 84"/>
          <p:cNvSpPr/>
          <p:nvPr>
            <p:custDataLst>
              <p:tags r:id="rId24"/>
            </p:custDataLst>
          </p:nvPr>
        </p:nvSpPr>
        <p:spPr bwMode="auto">
          <a:xfrm rot="5400000">
            <a:off x="7153511" y="2745977"/>
            <a:ext cx="1008857" cy="287338"/>
          </a:xfrm>
          <a:prstGeom prst="stripedRightArrow">
            <a:avLst/>
          </a:prstGeom>
          <a:solidFill>
            <a:srgbClr val="00BBEE"/>
          </a:solid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86" name="Striped Right Arrow 85"/>
          <p:cNvSpPr/>
          <p:nvPr>
            <p:custDataLst>
              <p:tags r:id="rId25"/>
            </p:custDataLst>
          </p:nvPr>
        </p:nvSpPr>
        <p:spPr bwMode="auto">
          <a:xfrm rot="5400000">
            <a:off x="7174546" y="4451350"/>
            <a:ext cx="966787" cy="287338"/>
          </a:xfrm>
          <a:prstGeom prst="stripedRightArrow">
            <a:avLst/>
          </a:prstGeom>
          <a:solidFill>
            <a:srgbClr val="00BBEE"/>
          </a:solid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40" name="Text Box 5"/>
          <p:cNvSpPr txBox="1">
            <a:spLocks noChangeArrowheads="1"/>
          </p:cNvSpPr>
          <p:nvPr>
            <p:custDataLst>
              <p:tags r:id="rId26"/>
            </p:custDataLst>
          </p:nvPr>
        </p:nvSpPr>
        <p:spPr bwMode="auto">
          <a:xfrm>
            <a:off x="6858000" y="1963239"/>
            <a:ext cx="1552575" cy="955675"/>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smtClean="0">
                <a:solidFill>
                  <a:srgbClr val="000000"/>
                </a:solidFill>
                <a:latin typeface="Arial" charset="0"/>
              </a:rPr>
              <a:t>Develop </a:t>
            </a:r>
            <a:r>
              <a:rPr lang="en-US" sz="1000" b="1" dirty="0">
                <a:solidFill>
                  <a:srgbClr val="000000"/>
                </a:solidFill>
                <a:latin typeface="Arial" charset="0"/>
              </a:rPr>
              <a:t>calculation model</a:t>
            </a:r>
          </a:p>
          <a:p>
            <a:pPr marL="95250" indent="-95250" eaLnBrk="0" fontAlgn="base" hangingPunct="0">
              <a:lnSpc>
                <a:spcPct val="80000"/>
              </a:lnSpc>
              <a:spcBef>
                <a:spcPct val="0"/>
              </a:spcBef>
              <a:spcAft>
                <a:spcPct val="0"/>
              </a:spcAft>
              <a:buFontTx/>
              <a:buChar char="•"/>
            </a:pPr>
            <a:endParaRPr lang="en-US" sz="1000" b="1" dirty="0">
              <a:solidFill>
                <a:srgbClr val="000000"/>
              </a:solidFill>
              <a:latin typeface="Arial" charset="0"/>
            </a:endParaRPr>
          </a:p>
        </p:txBody>
      </p:sp>
    </p:spTree>
    <p:extLst>
      <p:ext uri="{BB962C8B-B14F-4D97-AF65-F5344CB8AC3E}">
        <p14:creationId xmlns:p14="http://schemas.microsoft.com/office/powerpoint/2010/main" xmlns="" val="33640537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432149323"/>
              </p:ext>
            </p:extLst>
          </p:nvPr>
        </p:nvGraphicFramePr>
        <p:xfrm>
          <a:off x="1588" y="1588"/>
          <a:ext cx="1587" cy="1587"/>
        </p:xfrm>
        <a:graphic>
          <a:graphicData uri="http://schemas.openxmlformats.org/presentationml/2006/ole">
            <p:oleObj spid="_x0000_s79948" name="think-cell Slide" r:id="rId7"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52</a:t>
            </a:fld>
            <a:endParaRPr lang="en-US" dirty="0"/>
          </a:p>
        </p:txBody>
      </p:sp>
      <p:sp>
        <p:nvSpPr>
          <p:cNvPr id="4" name="Title 3"/>
          <p:cNvSpPr>
            <a:spLocks noGrp="1"/>
          </p:cNvSpPr>
          <p:nvPr>
            <p:ph type="title"/>
          </p:nvPr>
        </p:nvSpPr>
        <p:spPr/>
        <p:txBody>
          <a:bodyPr/>
          <a:lstStyle/>
          <a:p>
            <a:r>
              <a:rPr lang="en-AU" dirty="0"/>
              <a:t>Creating &amp; </a:t>
            </a:r>
            <a:r>
              <a:rPr lang="en-US" dirty="0" smtClean="0"/>
              <a:t>Analyzing</a:t>
            </a:r>
            <a:r>
              <a:rPr lang="en-AU" dirty="0" smtClean="0"/>
              <a:t> </a:t>
            </a:r>
            <a:r>
              <a:rPr lang="en-AU" dirty="0"/>
              <a:t>RFIs / RFPs</a:t>
            </a:r>
            <a:endParaRPr lang="en-US" dirty="0"/>
          </a:p>
        </p:txBody>
      </p:sp>
      <p:grpSp>
        <p:nvGrpSpPr>
          <p:cNvPr id="24" name="Group 23"/>
          <p:cNvGrpSpPr/>
          <p:nvPr/>
        </p:nvGrpSpPr>
        <p:grpSpPr>
          <a:xfrm>
            <a:off x="481013" y="1411743"/>
            <a:ext cx="6732587" cy="1253081"/>
            <a:chOff x="481013" y="1307239"/>
            <a:chExt cx="6732587" cy="1383710"/>
          </a:xfrm>
        </p:grpSpPr>
        <p:sp>
          <p:nvSpPr>
            <p:cNvPr id="25" name="Pentagon 24"/>
            <p:cNvSpPr/>
            <p:nvPr>
              <p:custDataLst>
                <p:tags r:id="rId5"/>
              </p:custDataLst>
            </p:nvPr>
          </p:nvSpPr>
          <p:spPr bwMode="auto">
            <a:xfrm>
              <a:off x="611188" y="1362075"/>
              <a:ext cx="6602412" cy="1328874"/>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What are the key solicitation documents?</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How do they fit into the Sourcing Process?</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Why use an RFI or RFP?</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How do you fit into the process?</a:t>
              </a: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p:txBody>
        </p:sp>
        <p:sp>
          <p:nvSpPr>
            <p:cNvPr id="26" name="Oval 38"/>
            <p:cNvSpPr>
              <a:spLocks noChangeArrowheads="1"/>
            </p:cNvSpPr>
            <p:nvPr/>
          </p:nvSpPr>
          <p:spPr bwMode="auto">
            <a:xfrm>
              <a:off x="525860" y="1329507"/>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27" name="Rectangle 39"/>
            <p:cNvSpPr>
              <a:spLocks noChangeArrowheads="1"/>
            </p:cNvSpPr>
            <p:nvPr/>
          </p:nvSpPr>
          <p:spPr bwMode="auto">
            <a:xfrm>
              <a:off x="481013" y="1307239"/>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1</a:t>
              </a:r>
            </a:p>
          </p:txBody>
        </p:sp>
      </p:grpSp>
      <p:grpSp>
        <p:nvGrpSpPr>
          <p:cNvPr id="28" name="Group 27"/>
          <p:cNvGrpSpPr/>
          <p:nvPr/>
        </p:nvGrpSpPr>
        <p:grpSpPr>
          <a:xfrm>
            <a:off x="455613" y="2690082"/>
            <a:ext cx="6757987" cy="1751290"/>
            <a:chOff x="455613" y="2794586"/>
            <a:chExt cx="6757987" cy="1751290"/>
          </a:xfrm>
        </p:grpSpPr>
        <p:sp>
          <p:nvSpPr>
            <p:cNvPr id="29" name="Pentagon 28"/>
            <p:cNvSpPr/>
            <p:nvPr>
              <p:custDataLst>
                <p:tags r:id="rId4"/>
              </p:custDataLst>
            </p:nvPr>
          </p:nvSpPr>
          <p:spPr bwMode="auto">
            <a:xfrm>
              <a:off x="611188" y="2847702"/>
              <a:ext cx="6602412" cy="1698174"/>
            </a:xfrm>
            <a:prstGeom prst="homePlate">
              <a:avLst>
                <a:gd name="adj" fmla="val 7654"/>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Typical Document Structure</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Hypothesis Driven Analysis</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Identifying Selection Criteria</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Weighting Selection Criteria</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Removing price from negotiations</a:t>
              </a:r>
            </a:p>
            <a:p>
              <a:pPr marL="444500" indent="-169863" eaLnBrk="0" fontAlgn="base" hangingPunct="0">
                <a:lnSpc>
                  <a:spcPct val="80000"/>
                </a:lnSpc>
                <a:spcBef>
                  <a:spcPct val="0"/>
                </a:spcBef>
                <a:spcAft>
                  <a:spcPts val="600"/>
                </a:spcAft>
                <a:buFont typeface="Arial" pitchFamily="34" charset="0"/>
                <a:buChar char="•"/>
                <a:defRPr/>
              </a:pPr>
              <a:r>
                <a:rPr lang="en-GB" sz="1400" b="1" kern="0" dirty="0">
                  <a:solidFill>
                    <a:srgbClr val="000000"/>
                  </a:solidFill>
                  <a:latin typeface="Arial" charset="0"/>
                  <a:cs typeface="Arial" charset="0"/>
                </a:rPr>
                <a:t>Supplier Relationship </a:t>
              </a:r>
              <a:r>
                <a:rPr lang="en-GB" sz="1400" b="1" kern="0" dirty="0" smtClean="0">
                  <a:solidFill>
                    <a:srgbClr val="000000"/>
                  </a:solidFill>
                  <a:latin typeface="Arial" charset="0"/>
                  <a:cs typeface="Arial" charset="0"/>
                </a:rPr>
                <a:t>Management</a:t>
              </a:r>
              <a:endParaRPr lang="en-GB" sz="1400" b="1" kern="0" dirty="0">
                <a:solidFill>
                  <a:srgbClr val="000000"/>
                </a:solidFill>
                <a:latin typeface="Arial" charset="0"/>
                <a:cs typeface="Arial" charset="0"/>
              </a:endParaRPr>
            </a:p>
          </p:txBody>
        </p:sp>
        <p:sp>
          <p:nvSpPr>
            <p:cNvPr id="30" name="Oval 38"/>
            <p:cNvSpPr>
              <a:spLocks noChangeArrowheads="1"/>
            </p:cNvSpPr>
            <p:nvPr/>
          </p:nvSpPr>
          <p:spPr bwMode="auto">
            <a:xfrm>
              <a:off x="500460" y="2816854"/>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31" name="Rectangle 39"/>
            <p:cNvSpPr>
              <a:spLocks noChangeArrowheads="1"/>
            </p:cNvSpPr>
            <p:nvPr/>
          </p:nvSpPr>
          <p:spPr bwMode="auto">
            <a:xfrm>
              <a:off x="455613" y="2794586"/>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2</a:t>
              </a:r>
            </a:p>
          </p:txBody>
        </p:sp>
      </p:grpSp>
      <p:grpSp>
        <p:nvGrpSpPr>
          <p:cNvPr id="32" name="Group 31"/>
          <p:cNvGrpSpPr/>
          <p:nvPr/>
        </p:nvGrpSpPr>
        <p:grpSpPr>
          <a:xfrm>
            <a:off x="481013" y="4464452"/>
            <a:ext cx="6732587" cy="1207497"/>
            <a:chOff x="481013" y="4895531"/>
            <a:chExt cx="6732587" cy="1207497"/>
          </a:xfrm>
        </p:grpSpPr>
        <p:sp>
          <p:nvSpPr>
            <p:cNvPr id="33" name="Pentagon 32"/>
            <p:cNvSpPr/>
            <p:nvPr>
              <p:custDataLst>
                <p:tags r:id="rId3"/>
              </p:custDataLst>
            </p:nvPr>
          </p:nvSpPr>
          <p:spPr bwMode="auto">
            <a:xfrm>
              <a:off x="611188" y="4950503"/>
              <a:ext cx="6602412" cy="1152525"/>
            </a:xfrm>
            <a:prstGeom prst="homePlate">
              <a:avLst>
                <a:gd name="adj" fmla="val 1118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Focus on document questionnaires</a:t>
              </a:r>
            </a:p>
            <a:p>
              <a:pPr marL="901700" marR="0" lvl="1" indent="-169863" defTabSz="914400" eaLnBrk="0" fontAlgn="base" latinLnBrk="0" hangingPunct="0">
                <a:lnSpc>
                  <a:spcPct val="80000"/>
                </a:lnSpc>
                <a:spcBef>
                  <a:spcPct val="0"/>
                </a:spcBef>
                <a:spcAft>
                  <a:spcPts val="600"/>
                </a:spcAft>
                <a:buClrTx/>
                <a:buSzPct val="50000"/>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Financials Analysis</a:t>
              </a:r>
            </a:p>
            <a:p>
              <a:pPr marL="901700" marR="0" lvl="1" indent="-169863" defTabSz="914400" eaLnBrk="0" fontAlgn="base" latinLnBrk="0" hangingPunct="0">
                <a:lnSpc>
                  <a:spcPct val="80000"/>
                </a:lnSpc>
                <a:spcBef>
                  <a:spcPct val="0"/>
                </a:spcBef>
                <a:spcAft>
                  <a:spcPts val="600"/>
                </a:spcAft>
                <a:buClrTx/>
                <a:buSzPct val="50000"/>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Commercial Capabilities</a:t>
              </a:r>
            </a:p>
            <a:p>
              <a:pPr marL="901700" marR="0" lvl="1" indent="-169863" defTabSz="914400" eaLnBrk="0" fontAlgn="base" latinLnBrk="0" hangingPunct="0">
                <a:lnSpc>
                  <a:spcPct val="80000"/>
                </a:lnSpc>
                <a:spcBef>
                  <a:spcPct val="0"/>
                </a:spcBef>
                <a:spcAft>
                  <a:spcPts val="600"/>
                </a:spcAft>
                <a:buClrTx/>
                <a:buSzPct val="50000"/>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Technical Capabilities</a:t>
              </a: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p:txBody>
        </p:sp>
        <p:sp>
          <p:nvSpPr>
            <p:cNvPr id="34" name="Oval 38"/>
            <p:cNvSpPr>
              <a:spLocks noChangeArrowheads="1"/>
            </p:cNvSpPr>
            <p:nvPr/>
          </p:nvSpPr>
          <p:spPr bwMode="auto">
            <a:xfrm>
              <a:off x="525860" y="4917799"/>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35" name="Rectangle 39"/>
            <p:cNvSpPr>
              <a:spLocks noChangeArrowheads="1"/>
            </p:cNvSpPr>
            <p:nvPr/>
          </p:nvSpPr>
          <p:spPr bwMode="auto">
            <a:xfrm>
              <a:off x="481013" y="4895531"/>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3</a:t>
              </a:r>
            </a:p>
          </p:txBody>
        </p:sp>
      </p:grpSp>
      <p:grpSp>
        <p:nvGrpSpPr>
          <p:cNvPr id="36" name="Group 35"/>
          <p:cNvGrpSpPr/>
          <p:nvPr/>
        </p:nvGrpSpPr>
        <p:grpSpPr>
          <a:xfrm>
            <a:off x="481013" y="5689692"/>
            <a:ext cx="6709410" cy="462913"/>
            <a:chOff x="514350" y="5755007"/>
            <a:chExt cx="6709410" cy="462913"/>
          </a:xfrm>
        </p:grpSpPr>
        <p:sp>
          <p:nvSpPr>
            <p:cNvPr id="37" name="Pentagon 36"/>
            <p:cNvSpPr/>
            <p:nvPr>
              <p:custDataLst>
                <p:tags r:id="rId2"/>
              </p:custDataLst>
            </p:nvPr>
          </p:nvSpPr>
          <p:spPr bwMode="auto">
            <a:xfrm>
              <a:off x="644525" y="5809979"/>
              <a:ext cx="6579235" cy="407941"/>
            </a:xfrm>
            <a:prstGeom prst="homePlate">
              <a:avLst>
                <a:gd name="adj" fmla="val 23989"/>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b"/>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Focus on Contract Award Scenarios</a:t>
              </a:r>
            </a:p>
          </p:txBody>
        </p:sp>
        <p:sp>
          <p:nvSpPr>
            <p:cNvPr id="38" name="Oval 37"/>
            <p:cNvSpPr>
              <a:spLocks noChangeArrowheads="1"/>
            </p:cNvSpPr>
            <p:nvPr/>
          </p:nvSpPr>
          <p:spPr bwMode="auto">
            <a:xfrm>
              <a:off x="559197" y="5777275"/>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39" name="Rectangle 38"/>
            <p:cNvSpPr>
              <a:spLocks noChangeArrowheads="1"/>
            </p:cNvSpPr>
            <p:nvPr/>
          </p:nvSpPr>
          <p:spPr bwMode="auto">
            <a:xfrm>
              <a:off x="514350" y="5755007"/>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4</a:t>
              </a:r>
            </a:p>
          </p:txBody>
        </p:sp>
      </p:grpSp>
      <p:sp>
        <p:nvSpPr>
          <p:cNvPr id="40" name="Right Arrow 39"/>
          <p:cNvSpPr/>
          <p:nvPr/>
        </p:nvSpPr>
        <p:spPr bwMode="auto">
          <a:xfrm>
            <a:off x="6008916" y="3330483"/>
            <a:ext cx="875209" cy="523604"/>
          </a:xfrm>
          <a:prstGeom prst="rightArrow">
            <a:avLst/>
          </a:prstGeom>
          <a:solidFill>
            <a:srgbClr val="00BBE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xmlns="" val="31839279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119126811"/>
              </p:ext>
            </p:extLst>
          </p:nvPr>
        </p:nvGraphicFramePr>
        <p:xfrm>
          <a:off x="1588" y="1588"/>
          <a:ext cx="1587" cy="1587"/>
        </p:xfrm>
        <a:graphic>
          <a:graphicData uri="http://schemas.openxmlformats.org/presentationml/2006/ole">
            <p:oleObj spid="_x0000_s68684" name="think-cell Slide" r:id="rId6"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53</a:t>
            </a:fld>
            <a:endParaRPr lang="en-US" dirty="0"/>
          </a:p>
        </p:txBody>
      </p:sp>
      <p:sp>
        <p:nvSpPr>
          <p:cNvPr id="4" name="Title 3"/>
          <p:cNvSpPr>
            <a:spLocks noGrp="1"/>
          </p:cNvSpPr>
          <p:nvPr>
            <p:ph type="title"/>
          </p:nvPr>
        </p:nvSpPr>
        <p:spPr/>
        <p:txBody>
          <a:bodyPr/>
          <a:lstStyle/>
          <a:p>
            <a:r>
              <a:rPr lang="en-GB" dirty="0"/>
              <a:t>Typical RFP Structure</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There are three key sections to an RFP, which provide context  to the solicitation and lay out the commercial and technical specification which will be </a:t>
            </a:r>
            <a:r>
              <a:rPr lang="en-US" dirty="0" smtClean="0"/>
              <a:t>assessed.</a:t>
            </a:r>
            <a:endParaRPr lang="en-US" dirty="0"/>
          </a:p>
        </p:txBody>
      </p:sp>
      <p:sp>
        <p:nvSpPr>
          <p:cNvPr id="9" name="Rectangle 8"/>
          <p:cNvSpPr/>
          <p:nvPr>
            <p:custDataLst>
              <p:tags r:id="rId2"/>
            </p:custDataLst>
          </p:nvPr>
        </p:nvSpPr>
        <p:spPr bwMode="auto">
          <a:xfrm>
            <a:off x="900113" y="2251075"/>
            <a:ext cx="6985000" cy="1512888"/>
          </a:xfrm>
          <a:prstGeom prst="rect">
            <a:avLst/>
          </a:prstGeom>
          <a:solidFill>
            <a:srgbClr val="00BBEE">
              <a:lumMod val="10000"/>
              <a:lumOff val="90000"/>
            </a:srgbClr>
          </a:solidFill>
          <a:ln w="9525">
            <a:noFill/>
            <a:prstDash val="lgDash"/>
            <a:round/>
            <a:headEnd type="none" w="sm" len="sm"/>
            <a:tailEnd type="none" w="sm" len="sm"/>
          </a:ln>
          <a:effectLst/>
        </p:spPr>
        <p:txBody>
          <a:bodyPr wrap="none" anchor="ctr"/>
          <a:lstStyle/>
          <a:p>
            <a:pPr marL="342900" marR="0" lvl="0" indent="-342900" defTabSz="914400" eaLnBrk="0" fontAlgn="base" latinLnBrk="0" hangingPunct="0">
              <a:lnSpc>
                <a:spcPct val="80000"/>
              </a:lnSpc>
              <a:spcBef>
                <a:spcPct val="0"/>
              </a:spcBef>
              <a:spcAft>
                <a:spcPct val="0"/>
              </a:spcAft>
              <a:buClrTx/>
              <a:buSzTx/>
              <a:buFont typeface="+mj-lt"/>
              <a:buAutoNum type="arabicPeriod"/>
              <a:tabLst/>
              <a:defRPr/>
            </a:pPr>
            <a:r>
              <a:rPr kumimoji="0" lang="en-GB" sz="1400" b="1" i="0" u="none" strike="noStrike" kern="0" cap="none" spc="0" normalizeH="0" baseline="0" noProof="0" dirty="0" smtClean="0">
                <a:ln>
                  <a:noFill/>
                </a:ln>
                <a:solidFill>
                  <a:srgbClr val="003344"/>
                </a:solidFill>
                <a:effectLst/>
                <a:uLnTx/>
                <a:uFillTx/>
                <a:latin typeface="Arial" charset="0"/>
                <a:cs typeface="Arial" charset="0"/>
              </a:rPr>
              <a:t>The Document Overview</a:t>
            </a:r>
          </a:p>
          <a:p>
            <a:pPr marL="342900" marR="0" lvl="0" indent="-342900" defTabSz="914400" eaLnBrk="0" fontAlgn="base" latinLnBrk="0" hangingPunct="0">
              <a:lnSpc>
                <a:spcPct val="80000"/>
              </a:lnSpc>
              <a:spcBef>
                <a:spcPct val="0"/>
              </a:spcBef>
              <a:spcAft>
                <a:spcPct val="0"/>
              </a:spcAft>
              <a:buClrTx/>
              <a:buSzTx/>
              <a:buFontTx/>
              <a:buNone/>
              <a:tabLst/>
              <a:defRPr/>
            </a:pPr>
            <a:endParaRPr kumimoji="0" lang="en-GB" sz="600" b="1" i="0" u="none" strike="noStrike" kern="0" cap="none" spc="0" normalizeH="0" baseline="0" noProof="0" dirty="0" smtClean="0">
              <a:ln>
                <a:noFill/>
              </a:ln>
              <a:solidFill>
                <a:srgbClr val="003344"/>
              </a:solidFill>
              <a:effectLst/>
              <a:uLnTx/>
              <a:uFillTx/>
              <a:latin typeface="Arial" charset="0"/>
              <a:cs typeface="Arial" charset="0"/>
            </a:endParaRPr>
          </a:p>
          <a:p>
            <a:pPr marL="800100" marR="0" lvl="1" indent="-3429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400" b="1" i="0" u="none" strike="noStrike" kern="0" cap="none" spc="0" normalizeH="0" baseline="0" noProof="0" dirty="0" smtClean="0">
                <a:ln>
                  <a:noFill/>
                </a:ln>
                <a:solidFill>
                  <a:srgbClr val="003344"/>
                </a:solidFill>
                <a:effectLst/>
                <a:uLnTx/>
                <a:uFillTx/>
                <a:latin typeface="Arial" charset="0"/>
                <a:cs typeface="Arial" charset="0"/>
              </a:rPr>
              <a:t>This will include a set of general instructions</a:t>
            </a:r>
          </a:p>
          <a:p>
            <a:pPr marL="800100" marR="0" lvl="1" indent="-3429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400" b="1" i="0" u="none" strike="noStrike" kern="0" cap="none" spc="0" normalizeH="0" baseline="0" noProof="0" dirty="0" smtClean="0">
                <a:ln>
                  <a:noFill/>
                </a:ln>
                <a:solidFill>
                  <a:srgbClr val="003344"/>
                </a:solidFill>
                <a:effectLst/>
                <a:uLnTx/>
                <a:uFillTx/>
                <a:latin typeface="Arial" charset="0"/>
                <a:cs typeface="Arial" charset="0"/>
              </a:rPr>
              <a:t>A non-disclosure agreement </a:t>
            </a:r>
          </a:p>
          <a:p>
            <a:pPr marL="800100" marR="0" lvl="1" indent="-3429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400" b="1" i="0" u="none" strike="noStrike" kern="0" cap="none" spc="0" normalizeH="0" baseline="0" noProof="0" dirty="0" smtClean="0">
                <a:ln>
                  <a:noFill/>
                </a:ln>
                <a:solidFill>
                  <a:srgbClr val="003344"/>
                </a:solidFill>
                <a:effectLst/>
                <a:uLnTx/>
                <a:uFillTx/>
                <a:latin typeface="Arial" charset="0"/>
                <a:cs typeface="Arial" charset="0"/>
              </a:rPr>
              <a:t>An intent to bid form</a:t>
            </a:r>
          </a:p>
          <a:p>
            <a:pPr marL="800100" marR="0" lvl="1" indent="-3429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400" b="1" i="0" u="none" strike="noStrike" kern="0" cap="none" spc="0" normalizeH="0" baseline="0" noProof="0" dirty="0" smtClean="0">
                <a:ln>
                  <a:noFill/>
                </a:ln>
                <a:solidFill>
                  <a:srgbClr val="003344"/>
                </a:solidFill>
                <a:effectLst/>
                <a:uLnTx/>
                <a:uFillTx/>
                <a:latin typeface="Arial" charset="0"/>
                <a:cs typeface="Arial" charset="0"/>
              </a:rPr>
              <a:t> A set of purchasing terms and conditions</a:t>
            </a:r>
          </a:p>
          <a:p>
            <a:pPr marL="800100" marR="0" lvl="1" indent="-3429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400" b="1" i="0" u="none" strike="noStrike" kern="0" cap="none" spc="0" normalizeH="0" baseline="0" noProof="0" dirty="0" smtClean="0">
                <a:ln>
                  <a:noFill/>
                </a:ln>
                <a:solidFill>
                  <a:srgbClr val="003344"/>
                </a:solidFill>
                <a:effectLst/>
                <a:uLnTx/>
                <a:uFillTx/>
                <a:latin typeface="Arial" charset="0"/>
                <a:cs typeface="Arial" charset="0"/>
              </a:rPr>
              <a:t>Site locations</a:t>
            </a:r>
            <a:endParaRPr kumimoji="0" lang="en-GB" sz="1400" b="1" i="0" u="none" strike="noStrike" kern="0" cap="none" spc="0" normalizeH="0" baseline="0" noProof="0" dirty="0">
              <a:ln>
                <a:noFill/>
              </a:ln>
              <a:solidFill>
                <a:srgbClr val="003344"/>
              </a:solidFill>
              <a:effectLst/>
              <a:uLnTx/>
              <a:uFillTx/>
              <a:latin typeface="Arial" charset="0"/>
              <a:cs typeface="Arial" charset="0"/>
            </a:endParaRPr>
          </a:p>
        </p:txBody>
      </p:sp>
      <p:sp>
        <p:nvSpPr>
          <p:cNvPr id="10" name="Rectangle 9"/>
          <p:cNvSpPr/>
          <p:nvPr>
            <p:custDataLst>
              <p:tags r:id="rId3"/>
            </p:custDataLst>
          </p:nvPr>
        </p:nvSpPr>
        <p:spPr bwMode="auto">
          <a:xfrm>
            <a:off x="900113" y="3848100"/>
            <a:ext cx="6985000" cy="850900"/>
          </a:xfrm>
          <a:prstGeom prst="rect">
            <a:avLst/>
          </a:prstGeom>
          <a:solidFill>
            <a:srgbClr val="00BBEE">
              <a:lumMod val="50000"/>
              <a:lumOff val="50000"/>
            </a:srgbClr>
          </a:solidFill>
          <a:ln w="9525">
            <a:noFill/>
            <a:prstDash val="lgDash"/>
            <a:round/>
            <a:headEnd type="none" w="sm" len="sm"/>
            <a:tailEnd type="none" w="sm" len="sm"/>
          </a:ln>
          <a:effectLst/>
        </p:spPr>
        <p:txBody>
          <a:bodyPr wrap="none" anchor="ctr"/>
          <a:lstStyle/>
          <a:p>
            <a:pPr marL="342900" marR="0" lvl="1" indent="-342900" defTabSz="914400" eaLnBrk="0" fontAlgn="base" latinLnBrk="0" hangingPunct="0">
              <a:lnSpc>
                <a:spcPct val="80000"/>
              </a:lnSpc>
              <a:spcBef>
                <a:spcPct val="0"/>
              </a:spcBef>
              <a:spcAft>
                <a:spcPct val="0"/>
              </a:spcAft>
              <a:buClrTx/>
              <a:buSzTx/>
              <a:buFont typeface="+mj-lt"/>
              <a:buAutoNum type="arabicPeriod" startAt="2"/>
              <a:tabLst/>
              <a:defRPr/>
            </a:pPr>
            <a:r>
              <a:rPr kumimoji="0" lang="en-GB" sz="1400" b="1" i="0" u="none" strike="noStrike" kern="0" cap="none" spc="0" normalizeH="0" baseline="0" noProof="0" dirty="0" smtClean="0">
                <a:ln>
                  <a:noFill/>
                </a:ln>
                <a:solidFill>
                  <a:srgbClr val="003344"/>
                </a:solidFill>
                <a:effectLst/>
                <a:uLnTx/>
                <a:uFillTx/>
                <a:latin typeface="Arial" charset="0"/>
                <a:cs typeface="Arial" charset="0"/>
              </a:rPr>
              <a:t>The Commercial Offering</a:t>
            </a:r>
          </a:p>
          <a:p>
            <a:pPr marL="342900" marR="0" lvl="1" indent="-342900" defTabSz="914400" eaLnBrk="0" fontAlgn="base" latinLnBrk="0" hangingPunct="0">
              <a:lnSpc>
                <a:spcPct val="80000"/>
              </a:lnSpc>
              <a:spcBef>
                <a:spcPct val="0"/>
              </a:spcBef>
              <a:spcAft>
                <a:spcPct val="0"/>
              </a:spcAft>
              <a:buClrTx/>
              <a:buSzTx/>
              <a:buFontTx/>
              <a:buNone/>
              <a:tabLst/>
              <a:defRPr/>
            </a:pPr>
            <a:endParaRPr kumimoji="0" lang="en-GB" sz="600" b="1" i="0" u="none" strike="noStrike" kern="0" cap="none" spc="0" normalizeH="0" baseline="0" noProof="0" dirty="0" smtClean="0">
              <a:ln>
                <a:noFill/>
              </a:ln>
              <a:solidFill>
                <a:srgbClr val="003344"/>
              </a:solidFill>
              <a:effectLst/>
              <a:uLnTx/>
              <a:uFillTx/>
              <a:latin typeface="Arial" charset="0"/>
              <a:cs typeface="Arial" charset="0"/>
            </a:endParaRPr>
          </a:p>
          <a:p>
            <a:pPr marL="800100" marR="0" lvl="2" indent="-3429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400" b="1" i="0" u="none" strike="noStrike" kern="0" cap="none" spc="0" normalizeH="0" baseline="0" noProof="0" dirty="0" smtClean="0">
                <a:ln>
                  <a:noFill/>
                </a:ln>
                <a:solidFill>
                  <a:srgbClr val="003344"/>
                </a:solidFill>
                <a:effectLst/>
                <a:uLnTx/>
                <a:uFillTx/>
                <a:latin typeface="Arial" charset="0"/>
                <a:cs typeface="Arial" charset="0"/>
              </a:rPr>
              <a:t>A bidder pricing sheet to capture item level prices</a:t>
            </a:r>
          </a:p>
          <a:p>
            <a:pPr marL="800100" marR="0" lvl="2" indent="-3429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400" b="1" i="0" u="none" strike="noStrike" kern="0" cap="none" spc="0" normalizeH="0" baseline="0" noProof="0" dirty="0" smtClean="0">
                <a:ln>
                  <a:noFill/>
                </a:ln>
                <a:solidFill>
                  <a:srgbClr val="003344"/>
                </a:solidFill>
                <a:effectLst/>
                <a:uLnTx/>
                <a:uFillTx/>
                <a:latin typeface="Arial" charset="0"/>
                <a:cs typeface="Arial" charset="0"/>
              </a:rPr>
              <a:t>Total cost of ownership reduction proposals</a:t>
            </a:r>
          </a:p>
        </p:txBody>
      </p:sp>
      <p:sp>
        <p:nvSpPr>
          <p:cNvPr id="11" name="Rectangle 10"/>
          <p:cNvSpPr/>
          <p:nvPr>
            <p:custDataLst>
              <p:tags r:id="rId4"/>
            </p:custDataLst>
          </p:nvPr>
        </p:nvSpPr>
        <p:spPr bwMode="auto">
          <a:xfrm>
            <a:off x="900113" y="4797425"/>
            <a:ext cx="6985000" cy="1152525"/>
          </a:xfrm>
          <a:prstGeom prst="rect">
            <a:avLst/>
          </a:prstGeom>
          <a:solidFill>
            <a:srgbClr val="00BBEE">
              <a:lumMod val="75000"/>
              <a:lumOff val="25000"/>
            </a:srgbClr>
          </a:solidFill>
          <a:ln w="9525">
            <a:noFill/>
            <a:prstDash val="lgDash"/>
            <a:round/>
            <a:headEnd type="none" w="sm" len="sm"/>
            <a:tailEnd type="none" w="sm" len="sm"/>
          </a:ln>
          <a:effectLst/>
        </p:spPr>
        <p:txBody>
          <a:bodyPr wrap="none" anchor="ctr"/>
          <a:lstStyle/>
          <a:p>
            <a:pPr marL="342900" marR="0" lvl="1" indent="-342900" defTabSz="914400" eaLnBrk="0" fontAlgn="base" latinLnBrk="0" hangingPunct="0">
              <a:lnSpc>
                <a:spcPct val="80000"/>
              </a:lnSpc>
              <a:spcBef>
                <a:spcPct val="0"/>
              </a:spcBef>
              <a:spcAft>
                <a:spcPct val="0"/>
              </a:spcAft>
              <a:buClrTx/>
              <a:buSzTx/>
              <a:buFont typeface="+mj-lt"/>
              <a:buAutoNum type="arabicPeriod" startAt="3"/>
              <a:tabLst/>
              <a:defRPr/>
            </a:pPr>
            <a:r>
              <a:rPr kumimoji="0" lang="en-GB" sz="1400" b="1" i="0" u="none" strike="noStrike" kern="0" cap="none" spc="0" normalizeH="0" baseline="0" noProof="0" dirty="0" smtClean="0">
                <a:ln>
                  <a:noFill/>
                </a:ln>
                <a:solidFill>
                  <a:srgbClr val="003344"/>
                </a:solidFill>
                <a:effectLst/>
                <a:uLnTx/>
                <a:uFillTx/>
                <a:latin typeface="Arial" charset="0"/>
                <a:cs typeface="Arial" charset="0"/>
              </a:rPr>
              <a:t>The Technical Assessment</a:t>
            </a:r>
          </a:p>
          <a:p>
            <a:pPr marL="342900" marR="0" lvl="1" indent="-342900" defTabSz="914400" eaLnBrk="0" fontAlgn="base" latinLnBrk="0" hangingPunct="0">
              <a:lnSpc>
                <a:spcPct val="80000"/>
              </a:lnSpc>
              <a:spcBef>
                <a:spcPct val="0"/>
              </a:spcBef>
              <a:spcAft>
                <a:spcPct val="0"/>
              </a:spcAft>
              <a:buClrTx/>
              <a:buSzTx/>
              <a:buFontTx/>
              <a:buNone/>
              <a:tabLst/>
              <a:defRPr/>
            </a:pPr>
            <a:endParaRPr kumimoji="0" lang="en-GB" sz="600" b="1" i="0" u="none" strike="noStrike" kern="0" cap="none" spc="0" normalizeH="0" baseline="0" noProof="0" dirty="0" smtClean="0">
              <a:ln>
                <a:noFill/>
              </a:ln>
              <a:solidFill>
                <a:srgbClr val="003344"/>
              </a:solidFill>
              <a:effectLst/>
              <a:uLnTx/>
              <a:uFillTx/>
              <a:latin typeface="Arial" charset="0"/>
              <a:cs typeface="Arial" charset="0"/>
            </a:endParaRPr>
          </a:p>
          <a:p>
            <a:pPr marL="800100" marR="0" lvl="2" indent="-3429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400" b="1" i="0" u="none" strike="noStrike" kern="0" cap="none" spc="0" normalizeH="0" baseline="0" noProof="0" dirty="0" smtClean="0">
                <a:ln>
                  <a:noFill/>
                </a:ln>
                <a:solidFill>
                  <a:srgbClr val="003344"/>
                </a:solidFill>
                <a:effectLst/>
                <a:uLnTx/>
                <a:uFillTx/>
                <a:latin typeface="Arial" charset="0"/>
                <a:cs typeface="Arial" charset="0"/>
              </a:rPr>
              <a:t>A bidder questionnaire to capture technical capabilities</a:t>
            </a:r>
          </a:p>
          <a:p>
            <a:pPr marL="800100" marR="0" lvl="2" indent="-3429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400" b="1" i="0" u="none" strike="noStrike" kern="0" cap="none" spc="0" normalizeH="0" baseline="0" noProof="0" dirty="0" smtClean="0">
                <a:ln>
                  <a:noFill/>
                </a:ln>
                <a:solidFill>
                  <a:srgbClr val="003344"/>
                </a:solidFill>
                <a:effectLst/>
                <a:uLnTx/>
                <a:uFillTx/>
                <a:latin typeface="Arial" charset="0"/>
                <a:cs typeface="Arial" charset="0"/>
              </a:rPr>
              <a:t>A technical expertise proposal section</a:t>
            </a:r>
          </a:p>
          <a:p>
            <a:pPr marL="800100" marR="0" lvl="2" indent="-3429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400" b="1" i="0" u="none" strike="noStrike" kern="0" cap="none" spc="0" normalizeH="0" baseline="0" noProof="0" dirty="0" smtClean="0">
                <a:ln>
                  <a:noFill/>
                </a:ln>
                <a:solidFill>
                  <a:srgbClr val="003344"/>
                </a:solidFill>
                <a:effectLst/>
                <a:uLnTx/>
                <a:uFillTx/>
                <a:latin typeface="Arial" charset="0"/>
                <a:cs typeface="Arial" charset="0"/>
              </a:rPr>
              <a:t>Service level agreements and supplier performance </a:t>
            </a:r>
            <a:endParaRPr kumimoji="0" lang="en-GB" sz="3200" b="1" i="0" u="none" strike="noStrike" kern="0" cap="none" spc="0" normalizeH="0" baseline="0" noProof="0" dirty="0">
              <a:ln>
                <a:noFill/>
              </a:ln>
              <a:solidFill>
                <a:srgbClr val="003344"/>
              </a:solidFill>
              <a:effectLst/>
              <a:uLnTx/>
              <a:uFillTx/>
              <a:latin typeface="Arial" charset="0"/>
              <a:cs typeface="Arial" charset="0"/>
            </a:endParaRPr>
          </a:p>
        </p:txBody>
      </p:sp>
    </p:spTree>
    <p:extLst>
      <p:ext uri="{BB962C8B-B14F-4D97-AF65-F5344CB8AC3E}">
        <p14:creationId xmlns:p14="http://schemas.microsoft.com/office/powerpoint/2010/main" xmlns="" val="562135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119126811"/>
              </p:ext>
            </p:extLst>
          </p:nvPr>
        </p:nvGraphicFramePr>
        <p:xfrm>
          <a:off x="1588" y="1588"/>
          <a:ext cx="1587" cy="1587"/>
        </p:xfrm>
        <a:graphic>
          <a:graphicData uri="http://schemas.openxmlformats.org/presentationml/2006/ole">
            <p:oleObj spid="_x0000_s69708"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54</a:t>
            </a:fld>
            <a:endParaRPr lang="en-US" dirty="0"/>
          </a:p>
        </p:txBody>
      </p:sp>
      <p:sp>
        <p:nvSpPr>
          <p:cNvPr id="4" name="Title 3"/>
          <p:cNvSpPr>
            <a:spLocks noGrp="1"/>
          </p:cNvSpPr>
          <p:nvPr>
            <p:ph type="title"/>
          </p:nvPr>
        </p:nvSpPr>
        <p:spPr/>
        <p:txBody>
          <a:bodyPr/>
          <a:lstStyle/>
          <a:p>
            <a:r>
              <a:rPr lang="en-GB" dirty="0"/>
              <a:t>Typical Document Structure</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following outline structure is common to many Direct Materials RFPs and contains sections which are also used in the RFI </a:t>
            </a:r>
            <a:r>
              <a:rPr lang="en-US" dirty="0" smtClean="0"/>
              <a:t>process.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 val="886846144"/>
              </p:ext>
            </p:extLst>
          </p:nvPr>
        </p:nvGraphicFramePr>
        <p:xfrm>
          <a:off x="521063" y="1828800"/>
          <a:ext cx="7776864" cy="4340112"/>
        </p:xfrm>
        <a:graphic>
          <a:graphicData uri="http://schemas.openxmlformats.org/drawingml/2006/table">
            <a:tbl>
              <a:tblPr firstRow="1" bandRow="1"/>
              <a:tblGrid>
                <a:gridCol w="1584176"/>
                <a:gridCol w="5184576"/>
                <a:gridCol w="1008112"/>
              </a:tblGrid>
              <a:tr h="138709">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smtClean="0"/>
                        <a:t>Section</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BEE"/>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a:r>
                        <a:rPr lang="en-GB" sz="1100" dirty="0" smtClean="0"/>
                        <a:t>Purpose</a:t>
                      </a:r>
                      <a:endParaRPr lang="en-GB" sz="11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BEE"/>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a:r>
                        <a:rPr lang="en-GB" sz="1100" dirty="0" smtClean="0"/>
                        <a:t>Document</a:t>
                      </a:r>
                      <a:endParaRPr lang="en-GB" sz="11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BEE"/>
                    </a:solidFill>
                  </a:tcPr>
                </a:tc>
              </a:tr>
              <a:tr h="25743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l" defTabSz="914400" rtl="0" eaLnBrk="1" latinLnBrk="0" hangingPunct="1"/>
                      <a:r>
                        <a:rPr lang="en-GB" sz="1000" b="0" kern="1200" dirty="0" smtClean="0">
                          <a:solidFill>
                            <a:schemeClr val="dk1"/>
                          </a:solidFill>
                          <a:latin typeface="+mn-lt"/>
                          <a:ea typeface="+mn-ea"/>
                          <a:cs typeface="+mn-cs"/>
                        </a:rPr>
                        <a:t>1. General Instructions</a:t>
                      </a:r>
                      <a:endParaRPr lang="en-GB" sz="1000" b="0" kern="1200" dirty="0">
                        <a:solidFill>
                          <a:schemeClr val="dk1"/>
                        </a:solidFill>
                        <a:latin typeface="+mn-lt"/>
                        <a:ea typeface="+mn-ea"/>
                        <a:cs typeface="+mn-cs"/>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000" dirty="0" smtClean="0"/>
                        <a:t>Summary</a:t>
                      </a:r>
                      <a:r>
                        <a:rPr lang="en-GB" sz="1000" baseline="0" dirty="0" smtClean="0"/>
                        <a:t> of the scope &amp; objectives of the sourcing project, and response guidelines</a:t>
                      </a:r>
                      <a:endParaRPr lang="en-GB" sz="10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a:r>
                        <a:rPr lang="en-GB" sz="1000" dirty="0" smtClean="0"/>
                        <a:t>RFP &amp; RFI</a:t>
                      </a:r>
                      <a:endParaRPr lang="en-GB" sz="10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r>
              <a:tr h="35645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l" defTabSz="914400" rtl="0" eaLnBrk="1" latinLnBrk="0" hangingPunct="1"/>
                      <a:r>
                        <a:rPr lang="en-GB" sz="1000" b="0" kern="1200" dirty="0" smtClean="0">
                          <a:solidFill>
                            <a:schemeClr val="dk1"/>
                          </a:solidFill>
                          <a:latin typeface="+mn-lt"/>
                          <a:ea typeface="+mn-ea"/>
                          <a:cs typeface="+mn-cs"/>
                        </a:rPr>
                        <a:t>2. Non Disclosure Agreement</a:t>
                      </a:r>
                      <a:endParaRPr lang="en-GB" sz="1000" b="0" kern="1200" dirty="0">
                        <a:solidFill>
                          <a:schemeClr val="dk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000" dirty="0" smtClean="0"/>
                        <a:t>Legal</a:t>
                      </a:r>
                      <a:r>
                        <a:rPr lang="en-GB" sz="1000" baseline="0" dirty="0" smtClean="0"/>
                        <a:t> agreement that bidders will not share any confidential data with third parties</a:t>
                      </a:r>
                      <a:endParaRPr lang="en-GB" sz="1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RFP &amp; RFI</a:t>
                      </a:r>
                    </a:p>
                    <a:p>
                      <a:pPr algn="l"/>
                      <a:endParaRPr lang="en-GB" sz="1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r>
              <a:tr h="25743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l" defTabSz="914400" rtl="0" eaLnBrk="1" latinLnBrk="0" hangingPunct="1"/>
                      <a:r>
                        <a:rPr lang="en-GB" sz="1000" b="0" kern="1200" dirty="0" smtClean="0">
                          <a:solidFill>
                            <a:schemeClr val="dk1"/>
                          </a:solidFill>
                          <a:latin typeface="+mn-lt"/>
                          <a:ea typeface="+mn-ea"/>
                          <a:cs typeface="+mn-cs"/>
                        </a:rPr>
                        <a:t>3. Intent to Bid</a:t>
                      </a:r>
                      <a:endParaRPr lang="en-GB" sz="1000" b="0" kern="1200" dirty="0">
                        <a:solidFill>
                          <a:schemeClr val="dk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000" dirty="0" smtClean="0"/>
                        <a:t>Up</a:t>
                      </a:r>
                      <a:r>
                        <a:rPr lang="en-GB" sz="1000" baseline="0" dirty="0" smtClean="0"/>
                        <a:t> front  c</a:t>
                      </a:r>
                      <a:r>
                        <a:rPr lang="en-GB" sz="1000" dirty="0" smtClean="0"/>
                        <a:t>onfirmation</a:t>
                      </a:r>
                      <a:r>
                        <a:rPr lang="en-GB" sz="1000" baseline="0" dirty="0" smtClean="0"/>
                        <a:t> that bidder intends to respond to the RFP, allowing sourcing team to plan for evaluation</a:t>
                      </a:r>
                      <a:endParaRPr lang="en-GB" sz="1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a:r>
                        <a:rPr lang="en-GB" sz="1000" dirty="0" smtClean="0"/>
                        <a:t>RFP</a:t>
                      </a:r>
                      <a:endParaRPr lang="en-GB" sz="1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r>
              <a:tr h="25743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l" defTabSz="914400" rtl="0" eaLnBrk="1" latinLnBrk="0" hangingPunct="1"/>
                      <a:r>
                        <a:rPr lang="en-GB" sz="1000" b="0" kern="1200" dirty="0" smtClean="0">
                          <a:solidFill>
                            <a:schemeClr val="dk1"/>
                          </a:solidFill>
                          <a:latin typeface="+mn-lt"/>
                          <a:ea typeface="+mn-ea"/>
                          <a:cs typeface="+mn-cs"/>
                        </a:rPr>
                        <a:t>4. Purchase terms &amp; Conditions</a:t>
                      </a:r>
                      <a:endParaRPr lang="en-GB" sz="1000" b="0" kern="1200" dirty="0">
                        <a:solidFill>
                          <a:schemeClr val="dk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000" dirty="0" smtClean="0"/>
                        <a:t>Definition of standard</a:t>
                      </a:r>
                      <a:r>
                        <a:rPr lang="en-GB" sz="1000" baseline="0" dirty="0" smtClean="0"/>
                        <a:t> </a:t>
                      </a:r>
                      <a:r>
                        <a:rPr lang="en-GB" sz="1000" dirty="0" smtClean="0"/>
                        <a:t>purchasing terms and conditions which</a:t>
                      </a:r>
                      <a:r>
                        <a:rPr lang="en-GB" sz="1000" baseline="0" dirty="0" smtClean="0"/>
                        <a:t> the bidder must agree to</a:t>
                      </a:r>
                      <a:endParaRPr lang="en-GB" sz="1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RFP</a:t>
                      </a:r>
                    </a:p>
                    <a:p>
                      <a:pPr algn="l"/>
                      <a:endParaRPr lang="en-GB" sz="1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r>
              <a:tr h="25743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l" defTabSz="914400" rtl="0" eaLnBrk="1" latinLnBrk="0" hangingPunct="1"/>
                      <a:r>
                        <a:rPr lang="en-GB" sz="1000" kern="1200" dirty="0" smtClean="0">
                          <a:solidFill>
                            <a:schemeClr val="dk1"/>
                          </a:solidFill>
                          <a:latin typeface="+mn-lt"/>
                          <a:ea typeface="+mn-ea"/>
                          <a:cs typeface="+mn-cs"/>
                        </a:rPr>
                        <a:t>5. Delivery Site Locations</a:t>
                      </a:r>
                      <a:endParaRPr lang="en-GB" sz="1000" kern="1200" dirty="0">
                        <a:solidFill>
                          <a:schemeClr val="dk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l" defTabSz="914400" rtl="0" eaLnBrk="1" latinLnBrk="0" hangingPunct="1"/>
                      <a:r>
                        <a:rPr lang="en-GB" sz="1000" kern="1200" dirty="0" smtClean="0">
                          <a:solidFill>
                            <a:schemeClr val="dk1"/>
                          </a:solidFill>
                          <a:latin typeface="+mn-lt"/>
                          <a:ea typeface="+mn-ea"/>
                          <a:cs typeface="+mn-cs"/>
                        </a:rPr>
                        <a:t>Define all potential delivery sites across the US to assess bidder ability to supply multiple locations</a:t>
                      </a:r>
                      <a:endParaRPr lang="en-GB" sz="1000" kern="1200" dirty="0">
                        <a:solidFill>
                          <a:schemeClr val="dk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latin typeface="+mn-lt"/>
                          <a:ea typeface="+mn-ea"/>
                          <a:cs typeface="+mn-cs"/>
                        </a:rPr>
                        <a:t>RFP &amp; RFI</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r>
              <a:tr h="158422">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l" defTabSz="914400" rtl="0" eaLnBrk="1" latinLnBrk="0" hangingPunct="1"/>
                      <a:r>
                        <a:rPr lang="en-GB" sz="1000" b="0" kern="1200" dirty="0" smtClean="0">
                          <a:solidFill>
                            <a:schemeClr val="tx1"/>
                          </a:solidFill>
                          <a:latin typeface="+mn-lt"/>
                          <a:ea typeface="+mn-ea"/>
                          <a:cs typeface="+mn-cs"/>
                        </a:rPr>
                        <a:t>6. Bidder Pricing Sheets</a:t>
                      </a:r>
                      <a:endParaRPr lang="en-GB" sz="1000" b="0" kern="1200" dirty="0">
                        <a:solidFill>
                          <a:schemeClr val="tx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000" b="0" dirty="0" smtClean="0">
                          <a:solidFill>
                            <a:schemeClr val="tx1"/>
                          </a:solidFill>
                        </a:rPr>
                        <a:t>Determine best price per item,</a:t>
                      </a:r>
                      <a:r>
                        <a:rPr lang="en-GB" sz="1000" b="0" baseline="0" dirty="0" smtClean="0">
                          <a:solidFill>
                            <a:schemeClr val="tx1"/>
                          </a:solidFill>
                        </a:rPr>
                        <a:t> lead time per item, any alternative products available</a:t>
                      </a:r>
                      <a:endParaRPr lang="en-GB" sz="1000" b="0"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RFP</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25743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l" defTabSz="914400" rtl="0" eaLnBrk="1" latinLnBrk="0" hangingPunct="1"/>
                      <a:r>
                        <a:rPr lang="en-GB" sz="1000" b="0" kern="1200" dirty="0" smtClean="0">
                          <a:solidFill>
                            <a:schemeClr val="tx1"/>
                          </a:solidFill>
                          <a:latin typeface="+mn-lt"/>
                          <a:ea typeface="+mn-ea"/>
                          <a:cs typeface="+mn-cs"/>
                        </a:rPr>
                        <a:t>7. Total Cost of Ownership Proposals</a:t>
                      </a:r>
                      <a:endParaRPr lang="en-GB" sz="1000" b="0" kern="1200" dirty="0">
                        <a:solidFill>
                          <a:schemeClr val="tx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l" defTabSz="914400" rtl="0" eaLnBrk="1" latinLnBrk="0" hangingPunct="1"/>
                      <a:r>
                        <a:rPr lang="en-GB" sz="1000" kern="1200" dirty="0" smtClean="0">
                          <a:solidFill>
                            <a:schemeClr val="tx1"/>
                          </a:solidFill>
                          <a:latin typeface="+mn-lt"/>
                          <a:ea typeface="+mn-ea"/>
                          <a:cs typeface="+mn-cs"/>
                        </a:rPr>
                        <a:t>Forum for bidders to present a number</a:t>
                      </a:r>
                      <a:r>
                        <a:rPr lang="en-GB" sz="1000" kern="1200" baseline="0" dirty="0" smtClean="0">
                          <a:solidFill>
                            <a:schemeClr val="tx1"/>
                          </a:solidFill>
                          <a:latin typeface="+mn-lt"/>
                          <a:ea typeface="+mn-ea"/>
                          <a:cs typeface="+mn-cs"/>
                        </a:rPr>
                        <a:t> of </a:t>
                      </a:r>
                      <a:r>
                        <a:rPr lang="en-GB" sz="1000" kern="1200" dirty="0" smtClean="0">
                          <a:solidFill>
                            <a:schemeClr val="tx1"/>
                          </a:solidFill>
                          <a:latin typeface="+mn-lt"/>
                          <a:ea typeface="+mn-ea"/>
                          <a:cs typeface="+mn-cs"/>
                        </a:rPr>
                        <a:t>proposals for delivering savings and improving the current state of operations </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RFP</a:t>
                      </a:r>
                    </a:p>
                    <a:p>
                      <a:pPr algn="l"/>
                      <a:endParaRPr lang="en-GB" sz="1000" dirty="0">
                        <a:solidFill>
                          <a:schemeClr val="tx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r>
              <a:tr h="35645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l" defTabSz="914400" rtl="0" eaLnBrk="1" latinLnBrk="0" hangingPunct="1"/>
                      <a:r>
                        <a:rPr lang="en-GB" sz="1000" b="0" kern="1200" dirty="0" smtClean="0">
                          <a:solidFill>
                            <a:schemeClr val="bg1"/>
                          </a:solidFill>
                          <a:latin typeface="+mn-lt"/>
                          <a:ea typeface="+mn-ea"/>
                          <a:cs typeface="+mn-cs"/>
                        </a:rPr>
                        <a:t>8. Bidder</a:t>
                      </a:r>
                      <a:r>
                        <a:rPr lang="en-GB" sz="1000" b="0" kern="1200" baseline="0" dirty="0" smtClean="0">
                          <a:solidFill>
                            <a:schemeClr val="bg1"/>
                          </a:solidFill>
                          <a:latin typeface="+mn-lt"/>
                          <a:ea typeface="+mn-ea"/>
                          <a:cs typeface="+mn-cs"/>
                        </a:rPr>
                        <a:t> </a:t>
                      </a:r>
                      <a:r>
                        <a:rPr lang="en-GB" sz="1000" b="0" kern="1200" dirty="0" smtClean="0">
                          <a:solidFill>
                            <a:schemeClr val="bg1"/>
                          </a:solidFill>
                          <a:latin typeface="+mn-lt"/>
                          <a:ea typeface="+mn-ea"/>
                          <a:cs typeface="+mn-cs"/>
                        </a:rPr>
                        <a:t>Questionnaire</a:t>
                      </a:r>
                      <a:endParaRPr lang="en-GB" sz="1000" b="0" kern="1200" dirty="0">
                        <a:solidFill>
                          <a:schemeClr val="bg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000" b="0" dirty="0" smtClean="0">
                          <a:solidFill>
                            <a:schemeClr val="bg1"/>
                          </a:solidFill>
                        </a:rPr>
                        <a:t>Determine whether the</a:t>
                      </a:r>
                      <a:r>
                        <a:rPr lang="en-GB" sz="1000" b="0" baseline="0" dirty="0" smtClean="0">
                          <a:solidFill>
                            <a:schemeClr val="bg1"/>
                          </a:solidFill>
                        </a:rPr>
                        <a:t> bidder can fulfil the business requirements for the sourcing project (RFI), or answer detailed questions on how they propose to implement a solution (RFP)</a:t>
                      </a:r>
                      <a:endParaRPr lang="en-GB" sz="1000" b="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rPr>
                        <a:t>RFP &amp; RFI</a:t>
                      </a:r>
                      <a:endParaRPr lang="en-GB" sz="10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solidFill>
                  </a:tcPr>
                </a:tc>
              </a:tr>
              <a:tr h="35645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algn="l" defTabSz="914400" rtl="0" eaLnBrk="1" latinLnBrk="0" hangingPunct="1"/>
                      <a:r>
                        <a:rPr lang="en-GB" sz="1000" b="0" kern="1200" dirty="0" smtClean="0">
                          <a:solidFill>
                            <a:schemeClr val="bg1"/>
                          </a:solidFill>
                          <a:latin typeface="+mn-lt"/>
                          <a:ea typeface="+mn-ea"/>
                          <a:cs typeface="+mn-cs"/>
                        </a:rPr>
                        <a:t>9. Technical Expertise Proposals</a:t>
                      </a:r>
                      <a:endParaRPr lang="en-GB" sz="1000" b="0" kern="1200" dirty="0">
                        <a:solidFill>
                          <a:schemeClr val="bg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lvl="0" hangingPunct="0"/>
                      <a:r>
                        <a:rPr lang="en-GB" sz="1000" dirty="0" smtClean="0">
                          <a:solidFill>
                            <a:schemeClr val="bg1"/>
                          </a:solidFill>
                        </a:rPr>
                        <a:t>Section</a:t>
                      </a:r>
                      <a:r>
                        <a:rPr lang="en-GB" sz="1000" baseline="0" dirty="0" smtClean="0">
                          <a:solidFill>
                            <a:schemeClr val="bg1"/>
                          </a:solidFill>
                        </a:rPr>
                        <a:t> to assess bidder ability to provide on-site technical expertise. This could include the execution of product trials, direct end user support, product recommendations or root cause failure analysis.</a:t>
                      </a:r>
                      <a:endParaRPr lang="en-GB" sz="10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rPr>
                        <a:t>RFP</a:t>
                      </a:r>
                    </a:p>
                    <a:p>
                      <a:pPr algn="l"/>
                      <a:endParaRPr lang="en-GB" sz="10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solidFill>
                  </a:tcPr>
                </a:tc>
              </a:tr>
              <a:tr h="25743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bg1"/>
                          </a:solidFill>
                          <a:latin typeface="+mn-lt"/>
                          <a:ea typeface="+mn-ea"/>
                          <a:cs typeface="+mn-cs"/>
                        </a:rPr>
                        <a:t>10.</a:t>
                      </a:r>
                      <a:r>
                        <a:rPr lang="en-GB" sz="1000" b="0" kern="1200" baseline="0" dirty="0" smtClean="0">
                          <a:solidFill>
                            <a:schemeClr val="bg1"/>
                          </a:solidFill>
                          <a:latin typeface="+mn-lt"/>
                          <a:ea typeface="+mn-ea"/>
                          <a:cs typeface="+mn-cs"/>
                        </a:rPr>
                        <a:t> </a:t>
                      </a:r>
                      <a:r>
                        <a:rPr lang="en-GB" sz="1000" b="0" kern="1200" dirty="0" smtClean="0">
                          <a:solidFill>
                            <a:schemeClr val="bg1"/>
                          </a:solidFill>
                          <a:latin typeface="+mn-lt"/>
                          <a:ea typeface="+mn-ea"/>
                          <a:cs typeface="+mn-cs"/>
                        </a:rPr>
                        <a:t>Service Levels &amp; Measures of Performance</a:t>
                      </a:r>
                      <a:endParaRPr lang="en-GB" sz="1000" b="0" kern="1200" dirty="0">
                        <a:solidFill>
                          <a:schemeClr val="bg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000" dirty="0" smtClean="0">
                          <a:solidFill>
                            <a:schemeClr val="bg1"/>
                          </a:solidFill>
                        </a:rPr>
                        <a:t>Summary of expected service levels and performance measures which will be included in any resulting contract</a:t>
                      </a:r>
                      <a:endParaRPr lang="en-GB" sz="10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bg1"/>
                          </a:solidFill>
                        </a:rPr>
                        <a:t>RFP</a:t>
                      </a:r>
                    </a:p>
                    <a:p>
                      <a:pPr algn="l"/>
                      <a:endParaRPr lang="en-GB" sz="1000"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70C0"/>
                    </a:solidFill>
                  </a:tcPr>
                </a:tc>
              </a:tr>
              <a:tr h="25743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dk1"/>
                          </a:solidFill>
                          <a:latin typeface="+mn-lt"/>
                          <a:ea typeface="+mn-ea"/>
                          <a:cs typeface="+mn-cs"/>
                        </a:rPr>
                        <a:t>11. Glossary of Terms</a:t>
                      </a:r>
                      <a:endParaRPr lang="en-GB" sz="1000" b="0" kern="1200" dirty="0">
                        <a:solidFill>
                          <a:schemeClr val="dk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000" dirty="0" smtClean="0"/>
                        <a:t>Description</a:t>
                      </a:r>
                      <a:r>
                        <a:rPr lang="en-GB" sz="1000" baseline="0" dirty="0" smtClean="0"/>
                        <a:t> of any non-standard t</a:t>
                      </a:r>
                      <a:r>
                        <a:rPr lang="en-GB" sz="1000" dirty="0" smtClean="0"/>
                        <a:t>erminology</a:t>
                      </a:r>
                      <a:r>
                        <a:rPr lang="en-GB" sz="1000" baseline="0" dirty="0" smtClean="0"/>
                        <a:t> used in the document</a:t>
                      </a:r>
                      <a:endParaRPr lang="en-GB" sz="10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RFP &amp; RFI</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lumMod val="10000"/>
                        <a:lumOff val="90000"/>
                      </a:srgbClr>
                    </a:solidFill>
                  </a:tcPr>
                </a:tc>
              </a:tr>
            </a:tbl>
          </a:graphicData>
        </a:graphic>
      </p:graphicFrame>
      <p:sp>
        <p:nvSpPr>
          <p:cNvPr id="11" name="Rectangle 7"/>
          <p:cNvSpPr>
            <a:spLocks noChangeArrowheads="1"/>
          </p:cNvSpPr>
          <p:nvPr/>
        </p:nvSpPr>
        <p:spPr bwMode="auto">
          <a:xfrm rot="5400000">
            <a:off x="7706518" y="2528999"/>
            <a:ext cx="1368425" cy="287338"/>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000" b="1" dirty="0">
                <a:solidFill>
                  <a:srgbClr val="000000"/>
                </a:solidFill>
                <a:latin typeface="Arial" charset="0"/>
              </a:rPr>
              <a:t>Overview</a:t>
            </a:r>
          </a:p>
        </p:txBody>
      </p:sp>
      <p:sp>
        <p:nvSpPr>
          <p:cNvPr id="12" name="Rectangle 9"/>
          <p:cNvSpPr>
            <a:spLocks noChangeArrowheads="1"/>
          </p:cNvSpPr>
          <p:nvPr/>
        </p:nvSpPr>
        <p:spPr bwMode="auto">
          <a:xfrm rot="5400000">
            <a:off x="7706518" y="5198995"/>
            <a:ext cx="1368425" cy="287338"/>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000" b="1" dirty="0">
                <a:solidFill>
                  <a:srgbClr val="000000"/>
                </a:solidFill>
                <a:latin typeface="Arial" charset="0"/>
              </a:rPr>
              <a:t>Technical</a:t>
            </a:r>
          </a:p>
        </p:txBody>
      </p:sp>
      <p:sp>
        <p:nvSpPr>
          <p:cNvPr id="13" name="Rectangle 10"/>
          <p:cNvSpPr>
            <a:spLocks noChangeArrowheads="1"/>
          </p:cNvSpPr>
          <p:nvPr/>
        </p:nvSpPr>
        <p:spPr bwMode="auto">
          <a:xfrm rot="5400000">
            <a:off x="7707312" y="4131401"/>
            <a:ext cx="1366837" cy="287338"/>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000" b="1" dirty="0">
                <a:solidFill>
                  <a:srgbClr val="000000"/>
                </a:solidFill>
                <a:latin typeface="Arial" charset="0"/>
              </a:rPr>
              <a:t>Commercial</a:t>
            </a:r>
          </a:p>
        </p:txBody>
      </p:sp>
    </p:spTree>
    <p:extLst>
      <p:ext uri="{BB962C8B-B14F-4D97-AF65-F5344CB8AC3E}">
        <p14:creationId xmlns:p14="http://schemas.microsoft.com/office/powerpoint/2010/main" xmlns="" val="5621356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119126811"/>
              </p:ext>
            </p:extLst>
          </p:nvPr>
        </p:nvGraphicFramePr>
        <p:xfrm>
          <a:off x="1588" y="1588"/>
          <a:ext cx="1587" cy="1587"/>
        </p:xfrm>
        <a:graphic>
          <a:graphicData uri="http://schemas.openxmlformats.org/presentationml/2006/ole">
            <p:oleObj spid="_x0000_s70732"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55</a:t>
            </a:fld>
            <a:endParaRPr lang="en-US" dirty="0"/>
          </a:p>
        </p:txBody>
      </p:sp>
      <p:sp>
        <p:nvSpPr>
          <p:cNvPr id="4" name="Title 3"/>
          <p:cNvSpPr>
            <a:spLocks noGrp="1"/>
          </p:cNvSpPr>
          <p:nvPr>
            <p:ph type="title"/>
          </p:nvPr>
        </p:nvSpPr>
        <p:spPr/>
        <p:txBody>
          <a:bodyPr/>
          <a:lstStyle/>
          <a:p>
            <a:r>
              <a:rPr lang="en-GB" dirty="0"/>
              <a:t>Starting </a:t>
            </a:r>
            <a:r>
              <a:rPr lang="en-GB" dirty="0" smtClean="0"/>
              <a:t>With </a:t>
            </a:r>
            <a:r>
              <a:rPr lang="en-GB" dirty="0"/>
              <a:t>the </a:t>
            </a:r>
            <a:r>
              <a:rPr lang="en-GB" dirty="0" smtClean="0"/>
              <a:t>End </a:t>
            </a:r>
            <a:r>
              <a:rPr lang="en-GB" dirty="0"/>
              <a:t>in </a:t>
            </a:r>
            <a:r>
              <a:rPr lang="en-GB" dirty="0" smtClean="0"/>
              <a:t>Mind</a:t>
            </a:r>
            <a:r>
              <a:rPr lang="en-GB" dirty="0"/>
              <a:t>...</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analytic process should start with a basic hypothesis or set of questions which then shapes the design of the RFI &amp; RFP </a:t>
            </a:r>
            <a:r>
              <a:rPr lang="en-US" dirty="0" smtClean="0"/>
              <a:t>questionnaires.</a:t>
            </a:r>
            <a:endParaRPr lang="en-US" dirty="0"/>
          </a:p>
        </p:txBody>
      </p:sp>
      <p:sp>
        <p:nvSpPr>
          <p:cNvPr id="22" name="Rectangle 21"/>
          <p:cNvSpPr/>
          <p:nvPr/>
        </p:nvSpPr>
        <p:spPr bwMode="auto">
          <a:xfrm>
            <a:off x="913631" y="2180407"/>
            <a:ext cx="2376487" cy="576263"/>
          </a:xfrm>
          <a:prstGeom prst="rect">
            <a:avLst/>
          </a:prstGeom>
          <a:solidFill>
            <a:srgbClr val="00BBEE"/>
          </a:solidFill>
          <a:ln w="9525">
            <a:solidFill>
              <a:srgbClr val="FFFFFF">
                <a:lumMod val="85000"/>
              </a:srgbClr>
            </a:solid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Hypothesis</a:t>
            </a:r>
          </a:p>
        </p:txBody>
      </p:sp>
      <p:sp>
        <p:nvSpPr>
          <p:cNvPr id="23" name="Rectangle 22"/>
          <p:cNvSpPr/>
          <p:nvPr/>
        </p:nvSpPr>
        <p:spPr bwMode="auto">
          <a:xfrm>
            <a:off x="913631" y="3117032"/>
            <a:ext cx="2376487" cy="576263"/>
          </a:xfrm>
          <a:prstGeom prst="rect">
            <a:avLst/>
          </a:prstGeom>
          <a:solidFill>
            <a:srgbClr val="00BBEE"/>
          </a:solidFill>
          <a:ln w="9525">
            <a:solidFill>
              <a:srgbClr val="FFFFFF">
                <a:lumMod val="85000"/>
              </a:srgbClr>
            </a:solid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Questions &amp; Analysis</a:t>
            </a:r>
          </a:p>
        </p:txBody>
      </p:sp>
      <p:sp>
        <p:nvSpPr>
          <p:cNvPr id="24" name="Rectangle 23"/>
          <p:cNvSpPr/>
          <p:nvPr/>
        </p:nvSpPr>
        <p:spPr bwMode="auto">
          <a:xfrm>
            <a:off x="913631" y="3909195"/>
            <a:ext cx="2376487" cy="574675"/>
          </a:xfrm>
          <a:prstGeom prst="rect">
            <a:avLst/>
          </a:prstGeom>
          <a:solidFill>
            <a:srgbClr val="00BBEE"/>
          </a:solidFill>
          <a:ln w="9525">
            <a:solidFill>
              <a:srgbClr val="FFFFFF">
                <a:lumMod val="85000"/>
              </a:srgbClr>
            </a:solid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Metrics &amp; Weighting</a:t>
            </a:r>
          </a:p>
        </p:txBody>
      </p:sp>
      <p:sp>
        <p:nvSpPr>
          <p:cNvPr id="25" name="Rectangle 24"/>
          <p:cNvSpPr/>
          <p:nvPr/>
        </p:nvSpPr>
        <p:spPr bwMode="auto">
          <a:xfrm>
            <a:off x="913631" y="4701357"/>
            <a:ext cx="2376487" cy="574675"/>
          </a:xfrm>
          <a:prstGeom prst="rect">
            <a:avLst/>
          </a:prstGeom>
          <a:solidFill>
            <a:srgbClr val="00BBEE"/>
          </a:solidFill>
          <a:ln w="9525">
            <a:solidFill>
              <a:srgbClr val="FFFFFF">
                <a:lumMod val="85000"/>
              </a:srgbClr>
            </a:solid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Design</a:t>
            </a:r>
          </a:p>
        </p:txBody>
      </p:sp>
      <p:sp>
        <p:nvSpPr>
          <p:cNvPr id="26" name="Rectangle 25"/>
          <p:cNvSpPr/>
          <p:nvPr/>
        </p:nvSpPr>
        <p:spPr bwMode="auto">
          <a:xfrm>
            <a:off x="913631" y="5491932"/>
            <a:ext cx="2376487" cy="576263"/>
          </a:xfrm>
          <a:prstGeom prst="rect">
            <a:avLst/>
          </a:prstGeom>
          <a:solidFill>
            <a:srgbClr val="00BBEE"/>
          </a:solidFill>
          <a:ln w="9525">
            <a:solidFill>
              <a:srgbClr val="FFFFFF">
                <a:lumMod val="85000"/>
              </a:srgbClr>
            </a:solid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Evaluation</a:t>
            </a:r>
          </a:p>
        </p:txBody>
      </p:sp>
      <p:sp>
        <p:nvSpPr>
          <p:cNvPr id="27" name="Curved Right Arrow 26"/>
          <p:cNvSpPr/>
          <p:nvPr/>
        </p:nvSpPr>
        <p:spPr bwMode="auto">
          <a:xfrm flipV="1">
            <a:off x="554856" y="2324870"/>
            <a:ext cx="252412" cy="3527425"/>
          </a:xfrm>
          <a:prstGeom prst="curvedRightArrow">
            <a:avLst>
              <a:gd name="adj1" fmla="val 39295"/>
              <a:gd name="adj2" fmla="val 160543"/>
              <a:gd name="adj3" fmla="val 25000"/>
            </a:avLst>
          </a:prstGeom>
          <a:solidFill>
            <a:srgbClr val="003344"/>
          </a:solidFill>
          <a:ln w="9525">
            <a:solidFill>
              <a:srgbClr val="FFFFFF">
                <a:lumMod val="85000"/>
              </a:srgbClr>
            </a:solid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charset="0"/>
              <a:cs typeface="Arial" charset="0"/>
            </a:endParaRPr>
          </a:p>
        </p:txBody>
      </p:sp>
      <p:sp>
        <p:nvSpPr>
          <p:cNvPr id="28" name="Down Arrow 27"/>
          <p:cNvSpPr/>
          <p:nvPr/>
        </p:nvSpPr>
        <p:spPr bwMode="auto">
          <a:xfrm>
            <a:off x="1994718" y="2802707"/>
            <a:ext cx="215900" cy="260350"/>
          </a:xfrm>
          <a:prstGeom prst="downArrow">
            <a:avLst/>
          </a:prstGeom>
          <a:solidFill>
            <a:srgbClr val="003344"/>
          </a:solidFill>
          <a:ln w="9525">
            <a:solidFill>
              <a:srgbClr val="FFFFFF">
                <a:lumMod val="75000"/>
              </a:srgbClr>
            </a:solid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charset="0"/>
              <a:cs typeface="Arial" charset="0"/>
            </a:endParaRPr>
          </a:p>
        </p:txBody>
      </p:sp>
      <p:sp>
        <p:nvSpPr>
          <p:cNvPr id="29" name="Down Arrow 28"/>
          <p:cNvSpPr/>
          <p:nvPr/>
        </p:nvSpPr>
        <p:spPr bwMode="auto">
          <a:xfrm>
            <a:off x="1994718" y="3718695"/>
            <a:ext cx="215900" cy="136525"/>
          </a:xfrm>
          <a:prstGeom prst="downArrow">
            <a:avLst/>
          </a:prstGeom>
          <a:solidFill>
            <a:srgbClr val="003344"/>
          </a:solidFill>
          <a:ln w="9525">
            <a:solidFill>
              <a:srgbClr val="FFFFFF">
                <a:lumMod val="75000"/>
              </a:srgbClr>
            </a:solid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charset="0"/>
              <a:cs typeface="Arial" charset="0"/>
            </a:endParaRPr>
          </a:p>
        </p:txBody>
      </p:sp>
      <p:sp>
        <p:nvSpPr>
          <p:cNvPr id="30" name="Down Arrow 29"/>
          <p:cNvSpPr/>
          <p:nvPr/>
        </p:nvSpPr>
        <p:spPr bwMode="auto">
          <a:xfrm>
            <a:off x="1994718" y="4510857"/>
            <a:ext cx="215900" cy="136525"/>
          </a:xfrm>
          <a:prstGeom prst="downArrow">
            <a:avLst/>
          </a:prstGeom>
          <a:solidFill>
            <a:srgbClr val="003344"/>
          </a:solidFill>
          <a:ln w="9525">
            <a:solidFill>
              <a:srgbClr val="FFFFFF">
                <a:lumMod val="75000"/>
              </a:srgbClr>
            </a:solid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charset="0"/>
              <a:cs typeface="Arial" charset="0"/>
            </a:endParaRPr>
          </a:p>
        </p:txBody>
      </p:sp>
      <p:sp>
        <p:nvSpPr>
          <p:cNvPr id="31" name="Down Arrow 30"/>
          <p:cNvSpPr/>
          <p:nvPr/>
        </p:nvSpPr>
        <p:spPr bwMode="auto">
          <a:xfrm>
            <a:off x="1994718" y="5303020"/>
            <a:ext cx="215900" cy="136525"/>
          </a:xfrm>
          <a:prstGeom prst="downArrow">
            <a:avLst/>
          </a:prstGeom>
          <a:solidFill>
            <a:srgbClr val="003344"/>
          </a:solidFill>
          <a:ln w="9525">
            <a:solidFill>
              <a:srgbClr val="FFFFFF">
                <a:lumMod val="75000"/>
              </a:srgbClr>
            </a:solid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charset="0"/>
              <a:cs typeface="Arial" charset="0"/>
            </a:endParaRPr>
          </a:p>
        </p:txBody>
      </p:sp>
      <p:sp>
        <p:nvSpPr>
          <p:cNvPr id="32" name="Rectangle 22"/>
          <p:cNvSpPr>
            <a:spLocks noChangeArrowheads="1"/>
          </p:cNvSpPr>
          <p:nvPr/>
        </p:nvSpPr>
        <p:spPr bwMode="auto">
          <a:xfrm>
            <a:off x="3421881" y="1981970"/>
            <a:ext cx="4765675" cy="1014412"/>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200" b="1" i="1" dirty="0">
                <a:solidFill>
                  <a:srgbClr val="000000"/>
                </a:solidFill>
                <a:latin typeface="Arial" charset="0"/>
              </a:rPr>
              <a:t>“There is an opportunity to reduce complexity and increase value delivery by bundling spend across categories with industrial products distributors and  make use of value added services to reduce total cost and improve service”</a:t>
            </a:r>
          </a:p>
        </p:txBody>
      </p:sp>
      <p:sp>
        <p:nvSpPr>
          <p:cNvPr id="33" name="Rectangle 23"/>
          <p:cNvSpPr>
            <a:spLocks noChangeArrowheads="1"/>
          </p:cNvSpPr>
          <p:nvPr/>
        </p:nvSpPr>
        <p:spPr bwMode="auto">
          <a:xfrm>
            <a:off x="3421881" y="3129732"/>
            <a:ext cx="4765675" cy="503238"/>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200" b="1" dirty="0">
                <a:solidFill>
                  <a:srgbClr val="000000"/>
                </a:solidFill>
                <a:latin typeface="Arial" charset="0"/>
              </a:rPr>
              <a:t>Are there companies who are able to provide multiple MRO categories?</a:t>
            </a:r>
          </a:p>
          <a:p>
            <a:pPr eaLnBrk="0" fontAlgn="base" hangingPunct="0">
              <a:lnSpc>
                <a:spcPct val="80000"/>
              </a:lnSpc>
              <a:spcBef>
                <a:spcPct val="0"/>
              </a:spcBef>
              <a:spcAft>
                <a:spcPct val="0"/>
              </a:spcAft>
            </a:pPr>
            <a:r>
              <a:rPr lang="en-GB" sz="1200" b="1" dirty="0">
                <a:solidFill>
                  <a:srgbClr val="000000"/>
                </a:solidFill>
                <a:latin typeface="Arial" charset="0"/>
              </a:rPr>
              <a:t>Do these companies offer value adding services?</a:t>
            </a:r>
          </a:p>
        </p:txBody>
      </p:sp>
      <p:sp>
        <p:nvSpPr>
          <p:cNvPr id="34" name="Rectangle 24"/>
          <p:cNvSpPr>
            <a:spLocks noChangeArrowheads="1"/>
          </p:cNvSpPr>
          <p:nvPr/>
        </p:nvSpPr>
        <p:spPr bwMode="auto">
          <a:xfrm>
            <a:off x="3421881" y="3917132"/>
            <a:ext cx="4765675" cy="503238"/>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200" b="1" dirty="0">
                <a:solidFill>
                  <a:srgbClr val="000000"/>
                </a:solidFill>
                <a:latin typeface="Arial" charset="0"/>
              </a:rPr>
              <a:t>Categories supplied, Geographic capability, Lead times, Financial Health; SAP Integration, Consignment Stock, VMI, Bar-coding, Technical Expertise</a:t>
            </a:r>
          </a:p>
        </p:txBody>
      </p:sp>
      <p:sp>
        <p:nvSpPr>
          <p:cNvPr id="35" name="Rectangle 25"/>
          <p:cNvSpPr>
            <a:spLocks noChangeArrowheads="1"/>
          </p:cNvSpPr>
          <p:nvPr/>
        </p:nvSpPr>
        <p:spPr bwMode="auto">
          <a:xfrm>
            <a:off x="3421881" y="4706120"/>
            <a:ext cx="4765675" cy="503237"/>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200" b="1" dirty="0">
                <a:solidFill>
                  <a:srgbClr val="000000"/>
                </a:solidFill>
                <a:latin typeface="Arial" charset="0"/>
              </a:rPr>
              <a:t>Design the </a:t>
            </a:r>
            <a:r>
              <a:rPr lang="en-GB" sz="1200" b="1" dirty="0" smtClean="0">
                <a:solidFill>
                  <a:srgbClr val="000000"/>
                </a:solidFill>
                <a:latin typeface="Arial" charset="0"/>
              </a:rPr>
              <a:t>solicitation document </a:t>
            </a:r>
            <a:r>
              <a:rPr lang="en-GB" sz="1200" b="1" dirty="0">
                <a:solidFill>
                  <a:srgbClr val="000000"/>
                </a:solidFill>
                <a:latin typeface="Arial" charset="0"/>
              </a:rPr>
              <a:t>capture these metrics in a manner which will be easily comparable; </a:t>
            </a:r>
            <a:r>
              <a:rPr lang="en-GB" sz="1200" b="1" dirty="0" smtClean="0">
                <a:solidFill>
                  <a:srgbClr val="000000"/>
                </a:solidFill>
                <a:latin typeface="Arial" charset="0"/>
              </a:rPr>
              <a:t>focusing </a:t>
            </a:r>
            <a:r>
              <a:rPr lang="en-GB" sz="1200" b="1" dirty="0">
                <a:solidFill>
                  <a:srgbClr val="000000"/>
                </a:solidFill>
                <a:latin typeface="Arial" charset="0"/>
              </a:rPr>
              <a:t>on the key requirements</a:t>
            </a:r>
          </a:p>
        </p:txBody>
      </p:sp>
      <p:sp>
        <p:nvSpPr>
          <p:cNvPr id="36" name="Rectangle 26"/>
          <p:cNvSpPr>
            <a:spLocks noChangeArrowheads="1"/>
          </p:cNvSpPr>
          <p:nvPr/>
        </p:nvSpPr>
        <p:spPr bwMode="auto">
          <a:xfrm>
            <a:off x="3421881" y="5517332"/>
            <a:ext cx="4765675" cy="576263"/>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200" b="1" dirty="0">
                <a:solidFill>
                  <a:srgbClr val="000000"/>
                </a:solidFill>
                <a:latin typeface="Arial" charset="0"/>
              </a:rPr>
              <a:t>Evaluate supplier capability to bundle multiple categories to </a:t>
            </a:r>
            <a:r>
              <a:rPr lang="en-GB" sz="1200" b="1" dirty="0" smtClean="0">
                <a:solidFill>
                  <a:srgbClr val="000000"/>
                </a:solidFill>
                <a:latin typeface="Arial" charset="0"/>
              </a:rPr>
              <a:t>university </a:t>
            </a:r>
            <a:r>
              <a:rPr lang="en-GB" sz="1200" b="1" dirty="0">
                <a:solidFill>
                  <a:srgbClr val="000000"/>
                </a:solidFill>
                <a:latin typeface="Arial" charset="0"/>
              </a:rPr>
              <a:t>sites and assess their additional value adding capabilities to prove or disprove the initial hypothesis</a:t>
            </a:r>
          </a:p>
        </p:txBody>
      </p:sp>
    </p:spTree>
    <p:extLst>
      <p:ext uri="{BB962C8B-B14F-4D97-AF65-F5344CB8AC3E}">
        <p14:creationId xmlns:p14="http://schemas.microsoft.com/office/powerpoint/2010/main" xmlns="" val="5621356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119126811"/>
              </p:ext>
            </p:extLst>
          </p:nvPr>
        </p:nvGraphicFramePr>
        <p:xfrm>
          <a:off x="1588" y="1588"/>
          <a:ext cx="1587" cy="1587"/>
        </p:xfrm>
        <a:graphic>
          <a:graphicData uri="http://schemas.openxmlformats.org/presentationml/2006/ole">
            <p:oleObj spid="_x0000_s71830" name="think-cell Slide" r:id="rId21"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56</a:t>
            </a:fld>
            <a:endParaRPr lang="en-US" dirty="0"/>
          </a:p>
        </p:txBody>
      </p:sp>
      <p:sp>
        <p:nvSpPr>
          <p:cNvPr id="4" name="Title 3"/>
          <p:cNvSpPr>
            <a:spLocks noGrp="1"/>
          </p:cNvSpPr>
          <p:nvPr>
            <p:ph type="title"/>
          </p:nvPr>
        </p:nvSpPr>
        <p:spPr/>
        <p:txBody>
          <a:bodyPr/>
          <a:lstStyle/>
          <a:p>
            <a:r>
              <a:rPr lang="en-GB" dirty="0"/>
              <a:t>Identifying Selection Criteria</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A set of selection criteria must be defined according to the analytical process which meet the business requirements for the sourcing </a:t>
            </a:r>
            <a:r>
              <a:rPr lang="en-US" dirty="0" smtClean="0"/>
              <a:t>project.</a:t>
            </a:r>
            <a:endParaRPr lang="en-US" dirty="0"/>
          </a:p>
        </p:txBody>
      </p:sp>
      <p:sp>
        <p:nvSpPr>
          <p:cNvPr id="281" name="Rectangle 280"/>
          <p:cNvSpPr/>
          <p:nvPr>
            <p:custDataLst>
              <p:tags r:id="rId2"/>
            </p:custDataLst>
          </p:nvPr>
        </p:nvSpPr>
        <p:spPr bwMode="auto">
          <a:xfrm>
            <a:off x="455613" y="3803650"/>
            <a:ext cx="8280400" cy="2520950"/>
          </a:xfrm>
          <a:prstGeom prst="rect">
            <a:avLst/>
          </a:prstGeom>
          <a:solidFill>
            <a:srgbClr val="FFFFFF"/>
          </a:solidFill>
          <a:ln w="9525">
            <a:solidFill>
              <a:srgbClr val="FFFFFF">
                <a:lumMod val="75000"/>
              </a:srgbClr>
            </a:solid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283" name="Rectangle 34"/>
          <p:cNvSpPr>
            <a:spLocks noChangeArrowheads="1"/>
          </p:cNvSpPr>
          <p:nvPr>
            <p:custDataLst>
              <p:tags r:id="rId3"/>
            </p:custDataLst>
          </p:nvPr>
        </p:nvSpPr>
        <p:spPr bwMode="auto">
          <a:xfrm>
            <a:off x="7967663" y="5649913"/>
            <a:ext cx="239712" cy="4730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0"/>
              </a:spcBef>
              <a:spcAft>
                <a:spcPct val="0"/>
              </a:spcAft>
            </a:pPr>
            <a:r>
              <a:rPr lang="en-US" sz="500" b="1" dirty="0">
                <a:solidFill>
                  <a:srgbClr val="FFFFFF"/>
                </a:solidFill>
                <a:latin typeface="Book Antiqua" pitchFamily="18" charset="0"/>
              </a:rPr>
              <a:t>Quality</a:t>
            </a:r>
          </a:p>
        </p:txBody>
      </p:sp>
      <p:sp>
        <p:nvSpPr>
          <p:cNvPr id="284" name="Rectangle 35"/>
          <p:cNvSpPr>
            <a:spLocks noChangeArrowheads="1"/>
          </p:cNvSpPr>
          <p:nvPr>
            <p:custDataLst>
              <p:tags r:id="rId4"/>
            </p:custDataLst>
          </p:nvPr>
        </p:nvSpPr>
        <p:spPr bwMode="auto">
          <a:xfrm>
            <a:off x="8270875" y="5802313"/>
            <a:ext cx="284163" cy="320675"/>
          </a:xfrm>
          <a:prstGeom prst="rect">
            <a:avLst/>
          </a:prstGeom>
          <a:noFill/>
          <a:ln w="9525">
            <a:noFill/>
            <a:miter lim="800000"/>
            <a:headEnd/>
            <a:tailEnd/>
          </a:ln>
        </p:spPr>
        <p:txBody>
          <a:bodyPr lIns="92075" tIns="46038" rIns="92075" bIns="46038">
            <a:spAutoFit/>
          </a:bodyPr>
          <a:lstStyle/>
          <a:p>
            <a:pPr eaLnBrk="0" fontAlgn="base" hangingPunct="0">
              <a:lnSpc>
                <a:spcPct val="80000"/>
              </a:lnSpc>
              <a:spcBef>
                <a:spcPct val="0"/>
              </a:spcBef>
              <a:spcAft>
                <a:spcPct val="0"/>
              </a:spcAft>
            </a:pPr>
            <a:r>
              <a:rPr lang="en-US" sz="500" b="1" dirty="0">
                <a:solidFill>
                  <a:srgbClr val="FFFFFF"/>
                </a:solidFill>
                <a:latin typeface="Book Antiqua" pitchFamily="18" charset="0"/>
              </a:rPr>
              <a:t>Inventory</a:t>
            </a:r>
          </a:p>
        </p:txBody>
      </p:sp>
      <p:sp>
        <p:nvSpPr>
          <p:cNvPr id="285" name="Text Box 36"/>
          <p:cNvSpPr txBox="1">
            <a:spLocks noChangeArrowheads="1"/>
          </p:cNvSpPr>
          <p:nvPr>
            <p:custDataLst>
              <p:tags r:id="rId5"/>
            </p:custDataLst>
          </p:nvPr>
        </p:nvSpPr>
        <p:spPr bwMode="auto">
          <a:xfrm>
            <a:off x="1096963" y="5846763"/>
            <a:ext cx="2871787" cy="276225"/>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Minimum Requirements</a:t>
            </a:r>
          </a:p>
        </p:txBody>
      </p:sp>
      <p:sp>
        <p:nvSpPr>
          <p:cNvPr id="286" name="Text Box 37"/>
          <p:cNvSpPr txBox="1">
            <a:spLocks noChangeArrowheads="1"/>
          </p:cNvSpPr>
          <p:nvPr>
            <p:custDataLst>
              <p:tags r:id="rId6"/>
            </p:custDataLst>
          </p:nvPr>
        </p:nvSpPr>
        <p:spPr bwMode="auto">
          <a:xfrm>
            <a:off x="3643313" y="5846763"/>
            <a:ext cx="3282950" cy="276225"/>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Internal Customers : Values</a:t>
            </a:r>
          </a:p>
        </p:txBody>
      </p:sp>
      <p:sp>
        <p:nvSpPr>
          <p:cNvPr id="287" name="Text Box 38"/>
          <p:cNvSpPr txBox="1">
            <a:spLocks noChangeArrowheads="1"/>
          </p:cNvSpPr>
          <p:nvPr>
            <p:custDataLst>
              <p:tags r:id="rId7"/>
            </p:custDataLst>
          </p:nvPr>
        </p:nvSpPr>
        <p:spPr bwMode="auto">
          <a:xfrm>
            <a:off x="6272213" y="5846763"/>
            <a:ext cx="2979737" cy="276225"/>
          </a:xfrm>
          <a:prstGeom prst="rect">
            <a:avLst/>
          </a:prstGeom>
          <a:noFill/>
          <a:ln w="12700">
            <a:noFill/>
            <a:miter lim="800000"/>
            <a:headEnd type="none" w="sm" len="sm"/>
            <a:tailEnd type="none" w="sm" len="sm"/>
          </a:ln>
        </p:spPr>
        <p:txBody>
          <a:bodyPr>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Total Cost of Ownership</a:t>
            </a:r>
          </a:p>
        </p:txBody>
      </p:sp>
      <p:sp>
        <p:nvSpPr>
          <p:cNvPr id="288" name="AutoShape 42"/>
          <p:cNvSpPr>
            <a:spLocks noChangeArrowheads="1"/>
          </p:cNvSpPr>
          <p:nvPr>
            <p:custDataLst>
              <p:tags r:id="rId8"/>
            </p:custDataLst>
          </p:nvPr>
        </p:nvSpPr>
        <p:spPr bwMode="auto">
          <a:xfrm>
            <a:off x="1550988" y="4652963"/>
            <a:ext cx="998537" cy="419100"/>
          </a:xfrm>
          <a:prstGeom prst="homePlate">
            <a:avLst>
              <a:gd name="adj" fmla="val 63105"/>
            </a:avLst>
          </a:prstGeom>
          <a:solidFill>
            <a:srgbClr val="F8F8F8"/>
          </a:solidFill>
          <a:ln w="9525" algn="ctr">
            <a:noFill/>
            <a:miter lim="800000"/>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289" name="Rectangle 43"/>
          <p:cNvSpPr>
            <a:spLocks noChangeArrowheads="1"/>
          </p:cNvSpPr>
          <p:nvPr>
            <p:custDataLst>
              <p:tags r:id="rId9"/>
            </p:custDataLst>
          </p:nvPr>
        </p:nvSpPr>
        <p:spPr bwMode="auto">
          <a:xfrm>
            <a:off x="620713" y="4573588"/>
            <a:ext cx="985837" cy="577850"/>
          </a:xfrm>
          <a:prstGeom prst="rect">
            <a:avLst/>
          </a:prstGeom>
          <a:solidFill>
            <a:srgbClr val="557799"/>
          </a:solidFill>
          <a:ln w="12700">
            <a:noFill/>
            <a:miter lim="800000"/>
            <a:headEnd/>
            <a:tailEnd/>
          </a:ln>
        </p:spPr>
        <p:txBody>
          <a:bodyPr lIns="92075" tIns="46038" rIns="92075" bIns="46038" anchor="ctr" anchorCtr="1"/>
          <a:lstStyle/>
          <a:p>
            <a:pPr eaLnBrk="0" fontAlgn="base" hangingPunct="0">
              <a:lnSpc>
                <a:spcPct val="90000"/>
              </a:lnSpc>
              <a:spcBef>
                <a:spcPct val="0"/>
              </a:spcBef>
              <a:spcAft>
                <a:spcPct val="0"/>
              </a:spcAft>
            </a:pPr>
            <a:r>
              <a:rPr lang="en-AU" sz="800" b="1" dirty="0">
                <a:solidFill>
                  <a:srgbClr val="FFFFFF"/>
                </a:solidFill>
                <a:latin typeface="Arial" charset="0"/>
              </a:rPr>
              <a:t>Minimal Requirements</a:t>
            </a:r>
          </a:p>
        </p:txBody>
      </p:sp>
      <p:sp>
        <p:nvSpPr>
          <p:cNvPr id="290" name="Rectangle 44"/>
          <p:cNvSpPr>
            <a:spLocks noChangeArrowheads="1"/>
          </p:cNvSpPr>
          <p:nvPr>
            <p:custDataLst>
              <p:tags r:id="rId10"/>
            </p:custDataLst>
          </p:nvPr>
        </p:nvSpPr>
        <p:spPr bwMode="auto">
          <a:xfrm>
            <a:off x="1606550" y="3997325"/>
            <a:ext cx="933450" cy="576263"/>
          </a:xfrm>
          <a:prstGeom prst="rect">
            <a:avLst/>
          </a:prstGeom>
          <a:solidFill>
            <a:srgbClr val="557799"/>
          </a:solidFill>
          <a:ln w="12700">
            <a:noFill/>
            <a:miter lim="800000"/>
            <a:headEnd/>
            <a:tailEnd/>
          </a:ln>
        </p:spPr>
        <p:txBody>
          <a:bodyPr lIns="92075" tIns="46038" rIns="92075" bIns="46038" anchor="ctr"/>
          <a:lstStyle/>
          <a:p>
            <a:pPr eaLnBrk="0" fontAlgn="base" hangingPunct="0">
              <a:lnSpc>
                <a:spcPct val="90000"/>
              </a:lnSpc>
              <a:spcBef>
                <a:spcPct val="0"/>
              </a:spcBef>
              <a:spcAft>
                <a:spcPct val="0"/>
              </a:spcAft>
            </a:pPr>
            <a:r>
              <a:rPr lang="en-AU" sz="800" b="1" dirty="0">
                <a:solidFill>
                  <a:srgbClr val="FFFFFF"/>
                </a:solidFill>
                <a:latin typeface="Arial" charset="0"/>
              </a:rPr>
              <a:t>Additional  Requirements</a:t>
            </a:r>
          </a:p>
        </p:txBody>
      </p:sp>
      <p:sp>
        <p:nvSpPr>
          <p:cNvPr id="291" name="Rectangle 45"/>
          <p:cNvSpPr>
            <a:spLocks noChangeArrowheads="1"/>
          </p:cNvSpPr>
          <p:nvPr>
            <p:custDataLst>
              <p:tags r:id="rId11"/>
            </p:custDataLst>
          </p:nvPr>
        </p:nvSpPr>
        <p:spPr bwMode="auto">
          <a:xfrm>
            <a:off x="1600200" y="5151438"/>
            <a:ext cx="933450" cy="579437"/>
          </a:xfrm>
          <a:prstGeom prst="rect">
            <a:avLst/>
          </a:prstGeom>
          <a:solidFill>
            <a:srgbClr val="557799"/>
          </a:solidFill>
          <a:ln w="12700">
            <a:noFill/>
            <a:miter lim="800000"/>
            <a:headEnd/>
            <a:tailEnd/>
          </a:ln>
        </p:spPr>
        <p:txBody>
          <a:bodyPr lIns="92075" tIns="46038" rIns="92075" bIns="46038"/>
          <a:lstStyle/>
          <a:p>
            <a:pPr eaLnBrk="0" fontAlgn="base" hangingPunct="0">
              <a:lnSpc>
                <a:spcPct val="90000"/>
              </a:lnSpc>
              <a:spcBef>
                <a:spcPct val="0"/>
              </a:spcBef>
              <a:spcAft>
                <a:spcPct val="0"/>
              </a:spcAft>
            </a:pPr>
            <a:endParaRPr lang="en-AU" sz="500" b="1" dirty="0">
              <a:solidFill>
                <a:srgbClr val="000000"/>
              </a:solidFill>
              <a:latin typeface="Arial" charset="0"/>
            </a:endParaRPr>
          </a:p>
        </p:txBody>
      </p:sp>
      <p:sp>
        <p:nvSpPr>
          <p:cNvPr id="292" name="Rectangle 46"/>
          <p:cNvSpPr>
            <a:spLocks noChangeArrowheads="1"/>
          </p:cNvSpPr>
          <p:nvPr>
            <p:custDataLst>
              <p:tags r:id="rId12"/>
            </p:custDataLst>
          </p:nvPr>
        </p:nvSpPr>
        <p:spPr bwMode="auto">
          <a:xfrm>
            <a:off x="2538413" y="4572000"/>
            <a:ext cx="933450" cy="576263"/>
          </a:xfrm>
          <a:prstGeom prst="rect">
            <a:avLst/>
          </a:prstGeom>
          <a:solidFill>
            <a:srgbClr val="557799"/>
          </a:solidFill>
          <a:ln w="12700">
            <a:noFill/>
            <a:miter lim="800000"/>
            <a:headEnd/>
            <a:tailEnd/>
          </a:ln>
        </p:spPr>
        <p:txBody>
          <a:bodyPr lIns="92075" tIns="46038" rIns="92075" bIns="46038"/>
          <a:lstStyle/>
          <a:p>
            <a:pPr eaLnBrk="0" fontAlgn="base" hangingPunct="0">
              <a:lnSpc>
                <a:spcPct val="90000"/>
              </a:lnSpc>
              <a:spcBef>
                <a:spcPct val="0"/>
              </a:spcBef>
              <a:spcAft>
                <a:spcPct val="0"/>
              </a:spcAft>
            </a:pPr>
            <a:r>
              <a:rPr lang="en-AU" sz="800" b="1" dirty="0">
                <a:solidFill>
                  <a:srgbClr val="FFFFFF"/>
                </a:solidFill>
                <a:latin typeface="Arial" charset="0"/>
              </a:rPr>
              <a:t>Minimal Requirements</a:t>
            </a:r>
          </a:p>
          <a:p>
            <a:pPr eaLnBrk="0" fontAlgn="base" hangingPunct="0">
              <a:lnSpc>
                <a:spcPct val="90000"/>
              </a:lnSpc>
              <a:spcBef>
                <a:spcPct val="0"/>
              </a:spcBef>
              <a:spcAft>
                <a:spcPct val="0"/>
              </a:spcAft>
            </a:pPr>
            <a:r>
              <a:rPr lang="en-AU" sz="800" b="1" dirty="0">
                <a:solidFill>
                  <a:srgbClr val="FFFFFF"/>
                </a:solidFill>
                <a:latin typeface="Arial" charset="0"/>
              </a:rPr>
              <a:t>Request for Quotation</a:t>
            </a:r>
          </a:p>
        </p:txBody>
      </p:sp>
      <p:sp>
        <p:nvSpPr>
          <p:cNvPr id="293" name="Rectangle 47"/>
          <p:cNvSpPr>
            <a:spLocks noChangeArrowheads="1"/>
          </p:cNvSpPr>
          <p:nvPr>
            <p:custDataLst>
              <p:tags r:id="rId13"/>
            </p:custDataLst>
          </p:nvPr>
        </p:nvSpPr>
        <p:spPr bwMode="auto">
          <a:xfrm>
            <a:off x="1589088" y="5173663"/>
            <a:ext cx="974725" cy="547687"/>
          </a:xfrm>
          <a:prstGeom prst="rect">
            <a:avLst/>
          </a:prstGeom>
          <a:noFill/>
          <a:ln w="9525">
            <a:noFill/>
            <a:miter lim="800000"/>
            <a:headEnd type="none" w="sm" len="sm"/>
            <a:tailEnd type="none" w="sm" len="sm"/>
          </a:ln>
        </p:spPr>
        <p:txBody>
          <a:bodyPr lIns="92075" tIns="46038" rIns="92075" bIns="46038" anchor="ctr">
            <a:spAutoFit/>
          </a:bodyPr>
          <a:lstStyle/>
          <a:p>
            <a:pPr eaLnBrk="0" fontAlgn="base" hangingPunct="0">
              <a:lnSpc>
                <a:spcPct val="90000"/>
              </a:lnSpc>
              <a:spcBef>
                <a:spcPct val="0"/>
              </a:spcBef>
              <a:spcAft>
                <a:spcPct val="0"/>
              </a:spcAft>
            </a:pPr>
            <a:r>
              <a:rPr lang="en-AU" sz="800" b="1" dirty="0">
                <a:solidFill>
                  <a:srgbClr val="FFFFFF"/>
                </a:solidFill>
                <a:latin typeface="Arial" charset="0"/>
              </a:rPr>
              <a:t>Remove Requirements</a:t>
            </a:r>
          </a:p>
          <a:p>
            <a:pPr eaLnBrk="0" fontAlgn="base" hangingPunct="0">
              <a:lnSpc>
                <a:spcPct val="90000"/>
              </a:lnSpc>
              <a:spcBef>
                <a:spcPct val="0"/>
              </a:spcBef>
              <a:spcAft>
                <a:spcPct val="0"/>
              </a:spcAft>
            </a:pPr>
            <a:r>
              <a:rPr lang="en-AU" sz="800" b="1" dirty="0">
                <a:solidFill>
                  <a:srgbClr val="FFFFFF"/>
                </a:solidFill>
                <a:latin typeface="Arial" charset="0"/>
              </a:rPr>
              <a:t>that are not </a:t>
            </a:r>
          </a:p>
          <a:p>
            <a:pPr eaLnBrk="0" fontAlgn="base" hangingPunct="0">
              <a:lnSpc>
                <a:spcPct val="90000"/>
              </a:lnSpc>
              <a:spcBef>
                <a:spcPct val="0"/>
              </a:spcBef>
              <a:spcAft>
                <a:spcPct val="0"/>
              </a:spcAft>
            </a:pPr>
            <a:r>
              <a:rPr lang="en-AU" sz="800" b="1" dirty="0">
                <a:solidFill>
                  <a:srgbClr val="FFFFFF"/>
                </a:solidFill>
                <a:latin typeface="Arial" charset="0"/>
              </a:rPr>
              <a:t>applicable </a:t>
            </a:r>
          </a:p>
        </p:txBody>
      </p:sp>
      <p:grpSp>
        <p:nvGrpSpPr>
          <p:cNvPr id="294" name="Group 49"/>
          <p:cNvGrpSpPr>
            <a:grpSpLocks/>
          </p:cNvGrpSpPr>
          <p:nvPr>
            <p:custDataLst>
              <p:tags r:id="rId14"/>
            </p:custDataLst>
          </p:nvPr>
        </p:nvGrpSpPr>
        <p:grpSpPr bwMode="auto">
          <a:xfrm>
            <a:off x="5949950" y="3981450"/>
            <a:ext cx="2725738" cy="1766888"/>
            <a:chOff x="227" y="1281"/>
            <a:chExt cx="5977" cy="2841"/>
          </a:xfrm>
        </p:grpSpPr>
        <p:sp>
          <p:nvSpPr>
            <p:cNvPr id="295" name="Rectangle 50"/>
            <p:cNvSpPr>
              <a:spLocks noChangeArrowheads="1"/>
            </p:cNvSpPr>
            <p:nvPr/>
          </p:nvSpPr>
          <p:spPr bwMode="auto">
            <a:xfrm>
              <a:off x="227" y="3503"/>
              <a:ext cx="645" cy="61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296" name="Rectangle 51"/>
            <p:cNvSpPr>
              <a:spLocks noChangeArrowheads="1"/>
            </p:cNvSpPr>
            <p:nvPr/>
          </p:nvSpPr>
          <p:spPr bwMode="auto">
            <a:xfrm>
              <a:off x="302" y="3543"/>
              <a:ext cx="467" cy="117"/>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297" name="Rectangle 52"/>
            <p:cNvSpPr>
              <a:spLocks noChangeArrowheads="1"/>
            </p:cNvSpPr>
            <p:nvPr/>
          </p:nvSpPr>
          <p:spPr bwMode="auto">
            <a:xfrm>
              <a:off x="337" y="3550"/>
              <a:ext cx="449"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Supplier/ </a:t>
              </a:r>
            </a:p>
          </p:txBody>
        </p:sp>
        <p:sp>
          <p:nvSpPr>
            <p:cNvPr id="298" name="Rectangle 53"/>
            <p:cNvSpPr>
              <a:spLocks noChangeArrowheads="1"/>
            </p:cNvSpPr>
            <p:nvPr/>
          </p:nvSpPr>
          <p:spPr bwMode="auto">
            <a:xfrm>
              <a:off x="294" y="3652"/>
              <a:ext cx="484" cy="11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299" name="Rectangle 54"/>
            <p:cNvSpPr>
              <a:spLocks noChangeArrowheads="1"/>
            </p:cNvSpPr>
            <p:nvPr/>
          </p:nvSpPr>
          <p:spPr bwMode="auto">
            <a:xfrm>
              <a:off x="328" y="3655"/>
              <a:ext cx="470"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Purchase </a:t>
              </a:r>
            </a:p>
          </p:txBody>
        </p:sp>
        <p:sp>
          <p:nvSpPr>
            <p:cNvPr id="300" name="Rectangle 55"/>
            <p:cNvSpPr>
              <a:spLocks noChangeArrowheads="1"/>
            </p:cNvSpPr>
            <p:nvPr/>
          </p:nvSpPr>
          <p:spPr bwMode="auto">
            <a:xfrm>
              <a:off x="302" y="3754"/>
              <a:ext cx="467" cy="11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01" name="Rectangle 56"/>
            <p:cNvSpPr>
              <a:spLocks noChangeArrowheads="1"/>
            </p:cNvSpPr>
            <p:nvPr/>
          </p:nvSpPr>
          <p:spPr bwMode="auto">
            <a:xfrm>
              <a:off x="343" y="3759"/>
              <a:ext cx="446"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Price per </a:t>
              </a:r>
            </a:p>
          </p:txBody>
        </p:sp>
        <p:sp>
          <p:nvSpPr>
            <p:cNvPr id="302" name="Rectangle 57"/>
            <p:cNvSpPr>
              <a:spLocks noChangeArrowheads="1"/>
            </p:cNvSpPr>
            <p:nvPr/>
          </p:nvSpPr>
          <p:spPr bwMode="auto">
            <a:xfrm>
              <a:off x="320" y="3864"/>
              <a:ext cx="432" cy="10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03" name="Rectangle 58"/>
            <p:cNvSpPr>
              <a:spLocks noChangeArrowheads="1"/>
            </p:cNvSpPr>
            <p:nvPr/>
          </p:nvSpPr>
          <p:spPr bwMode="auto">
            <a:xfrm>
              <a:off x="355" y="3864"/>
              <a:ext cx="416"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Average </a:t>
              </a:r>
            </a:p>
          </p:txBody>
        </p:sp>
        <p:sp>
          <p:nvSpPr>
            <p:cNvPr id="304" name="Rectangle 59"/>
            <p:cNvSpPr>
              <a:spLocks noChangeArrowheads="1"/>
            </p:cNvSpPr>
            <p:nvPr/>
          </p:nvSpPr>
          <p:spPr bwMode="auto">
            <a:xfrm>
              <a:off x="379" y="3965"/>
              <a:ext cx="280" cy="11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05" name="Rectangle 60"/>
            <p:cNvSpPr>
              <a:spLocks noChangeArrowheads="1"/>
            </p:cNvSpPr>
            <p:nvPr/>
          </p:nvSpPr>
          <p:spPr bwMode="auto">
            <a:xfrm>
              <a:off x="413" y="3966"/>
              <a:ext cx="266"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Order</a:t>
              </a:r>
            </a:p>
          </p:txBody>
        </p:sp>
        <p:sp>
          <p:nvSpPr>
            <p:cNvPr id="306" name="Rectangle 61"/>
            <p:cNvSpPr>
              <a:spLocks noChangeArrowheads="1"/>
            </p:cNvSpPr>
            <p:nvPr/>
          </p:nvSpPr>
          <p:spPr bwMode="auto">
            <a:xfrm>
              <a:off x="1075" y="3503"/>
              <a:ext cx="611" cy="40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07" name="Rectangle 62"/>
            <p:cNvSpPr>
              <a:spLocks noChangeArrowheads="1"/>
            </p:cNvSpPr>
            <p:nvPr/>
          </p:nvSpPr>
          <p:spPr bwMode="auto">
            <a:xfrm>
              <a:off x="1228" y="3543"/>
              <a:ext cx="400" cy="117"/>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08" name="Rectangle 63"/>
            <p:cNvSpPr>
              <a:spLocks noChangeArrowheads="1"/>
            </p:cNvSpPr>
            <p:nvPr/>
          </p:nvSpPr>
          <p:spPr bwMode="auto">
            <a:xfrm>
              <a:off x="1257" y="3550"/>
              <a:ext cx="385"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Agency </a:t>
              </a:r>
            </a:p>
          </p:txBody>
        </p:sp>
        <p:sp>
          <p:nvSpPr>
            <p:cNvPr id="309" name="Rectangle 64"/>
            <p:cNvSpPr>
              <a:spLocks noChangeArrowheads="1"/>
            </p:cNvSpPr>
            <p:nvPr/>
          </p:nvSpPr>
          <p:spPr bwMode="auto">
            <a:xfrm>
              <a:off x="1212" y="3652"/>
              <a:ext cx="432" cy="11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10" name="Rectangle 65"/>
            <p:cNvSpPr>
              <a:spLocks noChangeArrowheads="1"/>
            </p:cNvSpPr>
            <p:nvPr/>
          </p:nvSpPr>
          <p:spPr bwMode="auto">
            <a:xfrm>
              <a:off x="1245" y="3652"/>
              <a:ext cx="421"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Retainer </a:t>
              </a:r>
            </a:p>
          </p:txBody>
        </p:sp>
        <p:sp>
          <p:nvSpPr>
            <p:cNvPr id="311" name="Rectangle 66"/>
            <p:cNvSpPr>
              <a:spLocks noChangeArrowheads="1"/>
            </p:cNvSpPr>
            <p:nvPr/>
          </p:nvSpPr>
          <p:spPr bwMode="auto">
            <a:xfrm>
              <a:off x="1322" y="3754"/>
              <a:ext cx="178" cy="11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12" name="Rectangle 67"/>
            <p:cNvSpPr>
              <a:spLocks noChangeArrowheads="1"/>
            </p:cNvSpPr>
            <p:nvPr/>
          </p:nvSpPr>
          <p:spPr bwMode="auto">
            <a:xfrm>
              <a:off x="1352" y="3754"/>
              <a:ext cx="171"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Fee</a:t>
              </a:r>
            </a:p>
          </p:txBody>
        </p:sp>
        <p:sp>
          <p:nvSpPr>
            <p:cNvPr id="313" name="Rectangle 68"/>
            <p:cNvSpPr>
              <a:spLocks noChangeArrowheads="1"/>
            </p:cNvSpPr>
            <p:nvPr/>
          </p:nvSpPr>
          <p:spPr bwMode="auto">
            <a:xfrm>
              <a:off x="1823" y="3503"/>
              <a:ext cx="797" cy="306"/>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14" name="Rectangle 69"/>
            <p:cNvSpPr>
              <a:spLocks noChangeArrowheads="1"/>
            </p:cNvSpPr>
            <p:nvPr/>
          </p:nvSpPr>
          <p:spPr bwMode="auto">
            <a:xfrm>
              <a:off x="2035" y="3543"/>
              <a:ext cx="467" cy="117"/>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15" name="Rectangle 70"/>
            <p:cNvSpPr>
              <a:spLocks noChangeArrowheads="1"/>
            </p:cNvSpPr>
            <p:nvPr/>
          </p:nvSpPr>
          <p:spPr bwMode="auto">
            <a:xfrm>
              <a:off x="2067" y="3550"/>
              <a:ext cx="455"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Materials </a:t>
              </a:r>
            </a:p>
          </p:txBody>
        </p:sp>
        <p:sp>
          <p:nvSpPr>
            <p:cNvPr id="316" name="Rectangle 71"/>
            <p:cNvSpPr>
              <a:spLocks noChangeArrowheads="1"/>
            </p:cNvSpPr>
            <p:nvPr/>
          </p:nvSpPr>
          <p:spPr bwMode="auto">
            <a:xfrm>
              <a:off x="1950" y="3652"/>
              <a:ext cx="628" cy="11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17" name="Rectangle 72"/>
            <p:cNvSpPr>
              <a:spLocks noChangeArrowheads="1"/>
            </p:cNvSpPr>
            <p:nvPr/>
          </p:nvSpPr>
          <p:spPr bwMode="auto">
            <a:xfrm>
              <a:off x="1984" y="3652"/>
              <a:ext cx="605"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Management</a:t>
              </a:r>
            </a:p>
          </p:txBody>
        </p:sp>
        <p:sp>
          <p:nvSpPr>
            <p:cNvPr id="318" name="Rectangle 73"/>
            <p:cNvSpPr>
              <a:spLocks noChangeArrowheads="1"/>
            </p:cNvSpPr>
            <p:nvPr/>
          </p:nvSpPr>
          <p:spPr bwMode="auto">
            <a:xfrm>
              <a:off x="2688" y="3503"/>
              <a:ext cx="620" cy="196"/>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19" name="Rectangle 74"/>
            <p:cNvSpPr>
              <a:spLocks noChangeArrowheads="1"/>
            </p:cNvSpPr>
            <p:nvPr/>
          </p:nvSpPr>
          <p:spPr bwMode="auto">
            <a:xfrm>
              <a:off x="2858" y="3543"/>
              <a:ext cx="348" cy="117"/>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20" name="Rectangle 75"/>
            <p:cNvSpPr>
              <a:spLocks noChangeArrowheads="1"/>
            </p:cNvSpPr>
            <p:nvPr/>
          </p:nvSpPr>
          <p:spPr bwMode="auto">
            <a:xfrm>
              <a:off x="2885" y="3550"/>
              <a:ext cx="337"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Quality</a:t>
              </a:r>
            </a:p>
          </p:txBody>
        </p:sp>
        <p:sp>
          <p:nvSpPr>
            <p:cNvPr id="321" name="Rectangle 76"/>
            <p:cNvSpPr>
              <a:spLocks noChangeArrowheads="1"/>
            </p:cNvSpPr>
            <p:nvPr/>
          </p:nvSpPr>
          <p:spPr bwMode="auto">
            <a:xfrm>
              <a:off x="3461" y="3503"/>
              <a:ext cx="730" cy="196"/>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22" name="Rectangle 77"/>
            <p:cNvSpPr>
              <a:spLocks noChangeArrowheads="1"/>
            </p:cNvSpPr>
            <p:nvPr/>
          </p:nvSpPr>
          <p:spPr bwMode="auto">
            <a:xfrm>
              <a:off x="3640" y="3543"/>
              <a:ext cx="458" cy="117"/>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23" name="Rectangle 78"/>
            <p:cNvSpPr>
              <a:spLocks noChangeArrowheads="1"/>
            </p:cNvSpPr>
            <p:nvPr/>
          </p:nvSpPr>
          <p:spPr bwMode="auto">
            <a:xfrm>
              <a:off x="3671" y="3550"/>
              <a:ext cx="446"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Inventory</a:t>
              </a:r>
            </a:p>
          </p:txBody>
        </p:sp>
        <p:sp>
          <p:nvSpPr>
            <p:cNvPr id="324" name="Rectangle 79"/>
            <p:cNvSpPr>
              <a:spLocks noChangeArrowheads="1"/>
            </p:cNvSpPr>
            <p:nvPr/>
          </p:nvSpPr>
          <p:spPr bwMode="auto">
            <a:xfrm>
              <a:off x="5269" y="3503"/>
              <a:ext cx="611" cy="40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25" name="Rectangle 80"/>
            <p:cNvSpPr>
              <a:spLocks noChangeArrowheads="1"/>
            </p:cNvSpPr>
            <p:nvPr/>
          </p:nvSpPr>
          <p:spPr bwMode="auto">
            <a:xfrm>
              <a:off x="5481" y="3543"/>
              <a:ext cx="272" cy="117"/>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26" name="Rectangle 81"/>
            <p:cNvSpPr>
              <a:spLocks noChangeArrowheads="1"/>
            </p:cNvSpPr>
            <p:nvPr/>
          </p:nvSpPr>
          <p:spPr bwMode="auto">
            <a:xfrm>
              <a:off x="5510" y="3550"/>
              <a:ext cx="266"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Total </a:t>
              </a:r>
            </a:p>
          </p:txBody>
        </p:sp>
        <p:sp>
          <p:nvSpPr>
            <p:cNvPr id="327" name="Rectangle 82"/>
            <p:cNvSpPr>
              <a:spLocks noChangeArrowheads="1"/>
            </p:cNvSpPr>
            <p:nvPr/>
          </p:nvSpPr>
          <p:spPr bwMode="auto">
            <a:xfrm>
              <a:off x="5422" y="3652"/>
              <a:ext cx="391" cy="11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28" name="Rectangle 83"/>
            <p:cNvSpPr>
              <a:spLocks noChangeArrowheads="1"/>
            </p:cNvSpPr>
            <p:nvPr/>
          </p:nvSpPr>
          <p:spPr bwMode="auto">
            <a:xfrm>
              <a:off x="5455" y="3652"/>
              <a:ext cx="376"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System </a:t>
              </a:r>
            </a:p>
          </p:txBody>
        </p:sp>
        <p:sp>
          <p:nvSpPr>
            <p:cNvPr id="329" name="Rectangle 84"/>
            <p:cNvSpPr>
              <a:spLocks noChangeArrowheads="1"/>
            </p:cNvSpPr>
            <p:nvPr/>
          </p:nvSpPr>
          <p:spPr bwMode="auto">
            <a:xfrm>
              <a:off x="5490" y="3754"/>
              <a:ext cx="230" cy="11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30" name="Rectangle 85"/>
            <p:cNvSpPr>
              <a:spLocks noChangeArrowheads="1"/>
            </p:cNvSpPr>
            <p:nvPr/>
          </p:nvSpPr>
          <p:spPr bwMode="auto">
            <a:xfrm>
              <a:off x="5520" y="3754"/>
              <a:ext cx="220"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Cost</a:t>
              </a:r>
            </a:p>
          </p:txBody>
        </p:sp>
        <p:sp>
          <p:nvSpPr>
            <p:cNvPr id="331" name="Rectangle 86"/>
            <p:cNvSpPr>
              <a:spLocks noChangeArrowheads="1"/>
            </p:cNvSpPr>
            <p:nvPr/>
          </p:nvSpPr>
          <p:spPr bwMode="auto">
            <a:xfrm>
              <a:off x="4446" y="3503"/>
              <a:ext cx="611" cy="306"/>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32" name="Rectangle 87"/>
            <p:cNvSpPr>
              <a:spLocks noChangeArrowheads="1"/>
            </p:cNvSpPr>
            <p:nvPr/>
          </p:nvSpPr>
          <p:spPr bwMode="auto">
            <a:xfrm>
              <a:off x="4649" y="3543"/>
              <a:ext cx="272" cy="117"/>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33" name="Rectangle 88"/>
            <p:cNvSpPr>
              <a:spLocks noChangeArrowheads="1"/>
            </p:cNvSpPr>
            <p:nvPr/>
          </p:nvSpPr>
          <p:spPr bwMode="auto">
            <a:xfrm>
              <a:off x="4682" y="3550"/>
              <a:ext cx="263"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Other</a:t>
              </a:r>
            </a:p>
          </p:txBody>
        </p:sp>
        <p:sp>
          <p:nvSpPr>
            <p:cNvPr id="334" name="Rectangle 89"/>
            <p:cNvSpPr>
              <a:spLocks noChangeArrowheads="1"/>
            </p:cNvSpPr>
            <p:nvPr/>
          </p:nvSpPr>
          <p:spPr bwMode="auto">
            <a:xfrm>
              <a:off x="4641" y="3652"/>
              <a:ext cx="289" cy="11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35" name="Rectangle 90"/>
            <p:cNvSpPr>
              <a:spLocks noChangeArrowheads="1"/>
            </p:cNvSpPr>
            <p:nvPr/>
          </p:nvSpPr>
          <p:spPr bwMode="auto">
            <a:xfrm>
              <a:off x="4670" y="3652"/>
              <a:ext cx="275"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Costs</a:t>
              </a:r>
            </a:p>
          </p:txBody>
        </p:sp>
        <p:grpSp>
          <p:nvGrpSpPr>
            <p:cNvPr id="336" name="Group 91"/>
            <p:cNvGrpSpPr>
              <a:grpSpLocks/>
            </p:cNvGrpSpPr>
            <p:nvPr/>
          </p:nvGrpSpPr>
          <p:grpSpPr bwMode="auto">
            <a:xfrm>
              <a:off x="253" y="1281"/>
              <a:ext cx="5951" cy="2256"/>
              <a:chOff x="253" y="1281"/>
              <a:chExt cx="5951" cy="2256"/>
            </a:xfrm>
          </p:grpSpPr>
          <p:sp>
            <p:nvSpPr>
              <p:cNvPr id="337" name="Rectangle 92"/>
              <p:cNvSpPr>
                <a:spLocks noChangeArrowheads="1"/>
              </p:cNvSpPr>
              <p:nvPr/>
            </p:nvSpPr>
            <p:spPr bwMode="auto">
              <a:xfrm>
                <a:off x="2900" y="1412"/>
                <a:ext cx="1" cy="2"/>
              </a:xfrm>
              <a:prstGeom prst="rect">
                <a:avLst/>
              </a:prstGeom>
              <a:solidFill>
                <a:srgbClr val="000000"/>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38" name="Rectangle 93"/>
              <p:cNvSpPr>
                <a:spLocks noChangeArrowheads="1"/>
              </p:cNvSpPr>
              <p:nvPr/>
            </p:nvSpPr>
            <p:spPr bwMode="auto">
              <a:xfrm>
                <a:off x="3632" y="2096"/>
                <a:ext cx="492" cy="180"/>
              </a:xfrm>
              <a:prstGeom prst="rect">
                <a:avLst/>
              </a:prstGeom>
              <a:solidFill>
                <a:srgbClr val="8FF2FF"/>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39" name="Rectangle 94"/>
              <p:cNvSpPr>
                <a:spLocks noChangeArrowheads="1"/>
              </p:cNvSpPr>
              <p:nvPr/>
            </p:nvSpPr>
            <p:spPr bwMode="auto">
              <a:xfrm>
                <a:off x="5355" y="2686"/>
                <a:ext cx="493" cy="827"/>
              </a:xfrm>
              <a:prstGeom prst="rect">
                <a:avLst/>
              </a:prstGeom>
              <a:solidFill>
                <a:srgbClr val="557799"/>
              </a:solidFill>
              <a:ln w="3175" cap="rnd">
                <a:solidFill>
                  <a:srgbClr val="FFFFFF"/>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40" name="Rectangle 95"/>
              <p:cNvSpPr>
                <a:spLocks noChangeArrowheads="1"/>
              </p:cNvSpPr>
              <p:nvPr/>
            </p:nvSpPr>
            <p:spPr bwMode="auto">
              <a:xfrm>
                <a:off x="5355" y="2564"/>
                <a:ext cx="493" cy="117"/>
              </a:xfrm>
              <a:prstGeom prst="rect">
                <a:avLst/>
              </a:prstGeom>
              <a:solidFill>
                <a:srgbClr val="00BBEE"/>
              </a:solidFill>
              <a:ln w="3175" cap="rnd">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41" name="Rectangle 96"/>
              <p:cNvSpPr>
                <a:spLocks noChangeArrowheads="1"/>
              </p:cNvSpPr>
              <p:nvPr/>
            </p:nvSpPr>
            <p:spPr bwMode="auto">
              <a:xfrm>
                <a:off x="5354" y="2377"/>
                <a:ext cx="492" cy="180"/>
              </a:xfrm>
              <a:prstGeom prst="rect">
                <a:avLst/>
              </a:prstGeom>
              <a:solidFill>
                <a:srgbClr val="DD4411"/>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42" name="Rectangle 97"/>
              <p:cNvSpPr>
                <a:spLocks noChangeArrowheads="1"/>
              </p:cNvSpPr>
              <p:nvPr/>
            </p:nvSpPr>
            <p:spPr bwMode="auto">
              <a:xfrm>
                <a:off x="5355" y="2096"/>
                <a:ext cx="493" cy="279"/>
              </a:xfrm>
              <a:prstGeom prst="rect">
                <a:avLst/>
              </a:prstGeom>
              <a:solidFill>
                <a:srgbClr val="8FF2FF"/>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43" name="Rectangle 98"/>
              <p:cNvSpPr>
                <a:spLocks noChangeArrowheads="1"/>
              </p:cNvSpPr>
              <p:nvPr/>
            </p:nvSpPr>
            <p:spPr bwMode="auto">
              <a:xfrm>
                <a:off x="5355" y="1908"/>
                <a:ext cx="493" cy="180"/>
              </a:xfrm>
              <a:prstGeom prst="rect">
                <a:avLst/>
              </a:prstGeom>
              <a:solidFill>
                <a:srgbClr val="F8F8F8"/>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44" name="Rectangle 99"/>
              <p:cNvSpPr>
                <a:spLocks noChangeArrowheads="1"/>
              </p:cNvSpPr>
              <p:nvPr/>
            </p:nvSpPr>
            <p:spPr bwMode="auto">
              <a:xfrm>
                <a:off x="253" y="2401"/>
                <a:ext cx="492" cy="196"/>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45" name="Rectangle 100"/>
              <p:cNvSpPr>
                <a:spLocks noChangeArrowheads="1"/>
              </p:cNvSpPr>
              <p:nvPr/>
            </p:nvSpPr>
            <p:spPr bwMode="auto">
              <a:xfrm>
                <a:off x="371" y="2440"/>
                <a:ext cx="323" cy="11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46" name="Rectangle 101"/>
              <p:cNvSpPr>
                <a:spLocks noChangeArrowheads="1"/>
              </p:cNvSpPr>
              <p:nvPr/>
            </p:nvSpPr>
            <p:spPr bwMode="auto">
              <a:xfrm>
                <a:off x="406" y="2449"/>
                <a:ext cx="318"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$39.4K</a:t>
                </a:r>
              </a:p>
            </p:txBody>
          </p:sp>
          <p:sp>
            <p:nvSpPr>
              <p:cNvPr id="347" name="Rectangle 102"/>
              <p:cNvSpPr>
                <a:spLocks noChangeArrowheads="1"/>
              </p:cNvSpPr>
              <p:nvPr/>
            </p:nvSpPr>
            <p:spPr bwMode="auto">
              <a:xfrm>
                <a:off x="1113" y="2331"/>
                <a:ext cx="492" cy="203"/>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48" name="Rectangle 103"/>
              <p:cNvSpPr>
                <a:spLocks noChangeArrowheads="1"/>
              </p:cNvSpPr>
              <p:nvPr/>
            </p:nvSpPr>
            <p:spPr bwMode="auto">
              <a:xfrm>
                <a:off x="1232" y="2378"/>
                <a:ext cx="322" cy="10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49" name="Rectangle 104"/>
              <p:cNvSpPr>
                <a:spLocks noChangeArrowheads="1"/>
              </p:cNvSpPr>
              <p:nvPr/>
            </p:nvSpPr>
            <p:spPr bwMode="auto">
              <a:xfrm>
                <a:off x="1265" y="2378"/>
                <a:ext cx="318"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$44.4K</a:t>
                </a:r>
              </a:p>
            </p:txBody>
          </p:sp>
          <p:sp>
            <p:nvSpPr>
              <p:cNvPr id="350" name="Rectangle 105"/>
              <p:cNvSpPr>
                <a:spLocks noChangeArrowheads="1"/>
              </p:cNvSpPr>
              <p:nvPr/>
            </p:nvSpPr>
            <p:spPr bwMode="auto">
              <a:xfrm>
                <a:off x="873" y="2683"/>
                <a:ext cx="798" cy="47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51" name="Rectangle 106"/>
              <p:cNvSpPr>
                <a:spLocks noChangeArrowheads="1"/>
              </p:cNvSpPr>
              <p:nvPr/>
            </p:nvSpPr>
            <p:spPr bwMode="auto">
              <a:xfrm>
                <a:off x="983" y="2730"/>
                <a:ext cx="195"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52" name="Rectangle 107"/>
              <p:cNvSpPr>
                <a:spLocks noChangeArrowheads="1"/>
              </p:cNvSpPr>
              <p:nvPr/>
            </p:nvSpPr>
            <p:spPr bwMode="auto">
              <a:xfrm>
                <a:off x="959" y="2738"/>
                <a:ext cx="284"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$1.1K </a:t>
                </a:r>
              </a:p>
            </p:txBody>
          </p:sp>
          <p:sp>
            <p:nvSpPr>
              <p:cNvPr id="353" name="Rectangle 108"/>
              <p:cNvSpPr>
                <a:spLocks noChangeArrowheads="1"/>
              </p:cNvSpPr>
              <p:nvPr/>
            </p:nvSpPr>
            <p:spPr bwMode="auto">
              <a:xfrm>
                <a:off x="1178" y="2730"/>
                <a:ext cx="18"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54" name="Rectangle 109"/>
              <p:cNvSpPr>
                <a:spLocks noChangeArrowheads="1"/>
              </p:cNvSpPr>
              <p:nvPr/>
            </p:nvSpPr>
            <p:spPr bwMode="auto">
              <a:xfrm>
                <a:off x="1194" y="2738"/>
                <a:ext cx="31"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355" name="Rectangle 110"/>
              <p:cNvSpPr>
                <a:spLocks noChangeArrowheads="1"/>
              </p:cNvSpPr>
              <p:nvPr/>
            </p:nvSpPr>
            <p:spPr bwMode="auto">
              <a:xfrm>
                <a:off x="1220" y="2730"/>
                <a:ext cx="153"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56" name="Rectangle 111"/>
              <p:cNvSpPr>
                <a:spLocks noChangeArrowheads="1"/>
              </p:cNvSpPr>
              <p:nvPr/>
            </p:nvSpPr>
            <p:spPr bwMode="auto">
              <a:xfrm>
                <a:off x="1204" y="2738"/>
                <a:ext cx="229"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Misc.</a:t>
                </a:r>
              </a:p>
            </p:txBody>
          </p:sp>
          <p:sp>
            <p:nvSpPr>
              <p:cNvPr id="357" name="Rectangle 112"/>
              <p:cNvSpPr>
                <a:spLocks noChangeArrowheads="1"/>
              </p:cNvSpPr>
              <p:nvPr/>
            </p:nvSpPr>
            <p:spPr bwMode="auto">
              <a:xfrm>
                <a:off x="983" y="2808"/>
                <a:ext cx="195" cy="71"/>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58" name="Rectangle 113"/>
              <p:cNvSpPr>
                <a:spLocks noChangeArrowheads="1"/>
              </p:cNvSpPr>
              <p:nvPr/>
            </p:nvSpPr>
            <p:spPr bwMode="auto">
              <a:xfrm>
                <a:off x="959" y="2809"/>
                <a:ext cx="284"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$1.5K </a:t>
                </a:r>
              </a:p>
            </p:txBody>
          </p:sp>
          <p:sp>
            <p:nvSpPr>
              <p:cNvPr id="359" name="Rectangle 114"/>
              <p:cNvSpPr>
                <a:spLocks noChangeArrowheads="1"/>
              </p:cNvSpPr>
              <p:nvPr/>
            </p:nvSpPr>
            <p:spPr bwMode="auto">
              <a:xfrm>
                <a:off x="1178" y="2808"/>
                <a:ext cx="18" cy="71"/>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60" name="Rectangle 115"/>
              <p:cNvSpPr>
                <a:spLocks noChangeArrowheads="1"/>
              </p:cNvSpPr>
              <p:nvPr/>
            </p:nvSpPr>
            <p:spPr bwMode="auto">
              <a:xfrm>
                <a:off x="1194" y="2809"/>
                <a:ext cx="31"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361" name="Rectangle 116"/>
              <p:cNvSpPr>
                <a:spLocks noChangeArrowheads="1"/>
              </p:cNvSpPr>
              <p:nvPr/>
            </p:nvSpPr>
            <p:spPr bwMode="auto">
              <a:xfrm>
                <a:off x="1001" y="2879"/>
                <a:ext cx="432"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62" name="Rectangle 117"/>
              <p:cNvSpPr>
                <a:spLocks noChangeArrowheads="1"/>
              </p:cNvSpPr>
              <p:nvPr/>
            </p:nvSpPr>
            <p:spPr bwMode="auto">
              <a:xfrm>
                <a:off x="922" y="2885"/>
                <a:ext cx="639"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Transportation</a:t>
                </a:r>
              </a:p>
            </p:txBody>
          </p:sp>
          <p:sp>
            <p:nvSpPr>
              <p:cNvPr id="363" name="Rectangle 118"/>
              <p:cNvSpPr>
                <a:spLocks noChangeArrowheads="1"/>
              </p:cNvSpPr>
              <p:nvPr/>
            </p:nvSpPr>
            <p:spPr bwMode="auto">
              <a:xfrm>
                <a:off x="983" y="2957"/>
                <a:ext cx="195"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64" name="Rectangle 119"/>
              <p:cNvSpPr>
                <a:spLocks noChangeArrowheads="1"/>
              </p:cNvSpPr>
              <p:nvPr/>
            </p:nvSpPr>
            <p:spPr bwMode="auto">
              <a:xfrm>
                <a:off x="959" y="2964"/>
                <a:ext cx="284"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$5.8K </a:t>
                </a:r>
              </a:p>
            </p:txBody>
          </p:sp>
          <p:sp>
            <p:nvSpPr>
              <p:cNvPr id="365" name="Rectangle 120"/>
              <p:cNvSpPr>
                <a:spLocks noChangeArrowheads="1"/>
              </p:cNvSpPr>
              <p:nvPr/>
            </p:nvSpPr>
            <p:spPr bwMode="auto">
              <a:xfrm>
                <a:off x="1178" y="2957"/>
                <a:ext cx="18"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66" name="Rectangle 121"/>
              <p:cNvSpPr>
                <a:spLocks noChangeArrowheads="1"/>
              </p:cNvSpPr>
              <p:nvPr/>
            </p:nvSpPr>
            <p:spPr bwMode="auto">
              <a:xfrm>
                <a:off x="1194" y="2964"/>
                <a:ext cx="31"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367" name="Rectangle 122"/>
              <p:cNvSpPr>
                <a:spLocks noChangeArrowheads="1"/>
              </p:cNvSpPr>
              <p:nvPr/>
            </p:nvSpPr>
            <p:spPr bwMode="auto">
              <a:xfrm>
                <a:off x="1001" y="3035"/>
                <a:ext cx="372" cy="71"/>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68" name="Rectangle 123"/>
              <p:cNvSpPr>
                <a:spLocks noChangeArrowheads="1"/>
              </p:cNvSpPr>
              <p:nvPr/>
            </p:nvSpPr>
            <p:spPr bwMode="auto">
              <a:xfrm>
                <a:off x="938" y="3035"/>
                <a:ext cx="535"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Design/Dev.</a:t>
                </a:r>
              </a:p>
            </p:txBody>
          </p:sp>
          <p:sp>
            <p:nvSpPr>
              <p:cNvPr id="369" name="Rectangle 124"/>
              <p:cNvSpPr>
                <a:spLocks noChangeArrowheads="1"/>
              </p:cNvSpPr>
              <p:nvPr/>
            </p:nvSpPr>
            <p:spPr bwMode="auto">
              <a:xfrm>
                <a:off x="983" y="3106"/>
                <a:ext cx="237"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70" name="Rectangle 125"/>
              <p:cNvSpPr>
                <a:spLocks noChangeArrowheads="1"/>
              </p:cNvSpPr>
              <p:nvPr/>
            </p:nvSpPr>
            <p:spPr bwMode="auto">
              <a:xfrm>
                <a:off x="953" y="3115"/>
                <a:ext cx="339"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$31.0K </a:t>
                </a:r>
              </a:p>
            </p:txBody>
          </p:sp>
          <p:sp>
            <p:nvSpPr>
              <p:cNvPr id="371" name="Rectangle 126"/>
              <p:cNvSpPr>
                <a:spLocks noChangeArrowheads="1"/>
              </p:cNvSpPr>
              <p:nvPr/>
            </p:nvSpPr>
            <p:spPr bwMode="auto">
              <a:xfrm>
                <a:off x="1212" y="3106"/>
                <a:ext cx="17"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72" name="Rectangle 127"/>
              <p:cNvSpPr>
                <a:spLocks noChangeArrowheads="1"/>
              </p:cNvSpPr>
              <p:nvPr/>
            </p:nvSpPr>
            <p:spPr bwMode="auto">
              <a:xfrm>
                <a:off x="1228" y="3115"/>
                <a:ext cx="31"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373" name="Rectangle 128"/>
              <p:cNvSpPr>
                <a:spLocks noChangeArrowheads="1"/>
              </p:cNvSpPr>
              <p:nvPr/>
            </p:nvSpPr>
            <p:spPr bwMode="auto">
              <a:xfrm>
                <a:off x="1001" y="3184"/>
                <a:ext cx="321"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74" name="Rectangle 129"/>
              <p:cNvSpPr>
                <a:spLocks noChangeArrowheads="1"/>
              </p:cNvSpPr>
              <p:nvPr/>
            </p:nvSpPr>
            <p:spPr bwMode="auto">
              <a:xfrm>
                <a:off x="950" y="3194"/>
                <a:ext cx="471"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Production</a:t>
                </a:r>
              </a:p>
            </p:txBody>
          </p:sp>
          <p:sp>
            <p:nvSpPr>
              <p:cNvPr id="375" name="Rectangle 130"/>
              <p:cNvSpPr>
                <a:spLocks noChangeArrowheads="1"/>
              </p:cNvSpPr>
              <p:nvPr/>
            </p:nvSpPr>
            <p:spPr bwMode="auto">
              <a:xfrm>
                <a:off x="1672" y="2644"/>
                <a:ext cx="196" cy="7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76" name="Rectangle 131"/>
              <p:cNvSpPr>
                <a:spLocks noChangeArrowheads="1"/>
              </p:cNvSpPr>
              <p:nvPr/>
            </p:nvSpPr>
            <p:spPr bwMode="auto">
              <a:xfrm>
                <a:off x="1647" y="2644"/>
                <a:ext cx="284"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$5.0K </a:t>
                </a:r>
              </a:p>
            </p:txBody>
          </p:sp>
          <p:sp>
            <p:nvSpPr>
              <p:cNvPr id="377" name="Rectangle 132"/>
              <p:cNvSpPr>
                <a:spLocks noChangeArrowheads="1"/>
              </p:cNvSpPr>
              <p:nvPr/>
            </p:nvSpPr>
            <p:spPr bwMode="auto">
              <a:xfrm>
                <a:off x="1860" y="2644"/>
                <a:ext cx="25" cy="7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78" name="Rectangle 133"/>
              <p:cNvSpPr>
                <a:spLocks noChangeArrowheads="1"/>
              </p:cNvSpPr>
              <p:nvPr/>
            </p:nvSpPr>
            <p:spPr bwMode="auto">
              <a:xfrm>
                <a:off x="1874" y="2644"/>
                <a:ext cx="31"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379" name="Rectangle 134"/>
              <p:cNvSpPr>
                <a:spLocks noChangeArrowheads="1"/>
              </p:cNvSpPr>
              <p:nvPr/>
            </p:nvSpPr>
            <p:spPr bwMode="auto">
              <a:xfrm>
                <a:off x="1902" y="2644"/>
                <a:ext cx="254" cy="7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0" name="Rectangle 135"/>
              <p:cNvSpPr>
                <a:spLocks noChangeArrowheads="1"/>
              </p:cNvSpPr>
              <p:nvPr/>
            </p:nvSpPr>
            <p:spPr bwMode="auto">
              <a:xfrm>
                <a:off x="1858" y="2644"/>
                <a:ext cx="373"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Retainer</a:t>
                </a:r>
              </a:p>
            </p:txBody>
          </p:sp>
          <p:sp>
            <p:nvSpPr>
              <p:cNvPr id="381" name="Line 136"/>
              <p:cNvSpPr>
                <a:spLocks noChangeShapeType="1"/>
              </p:cNvSpPr>
              <p:nvPr/>
            </p:nvSpPr>
            <p:spPr bwMode="auto">
              <a:xfrm flipH="1" flipV="1">
                <a:off x="804" y="2785"/>
                <a:ext cx="137" cy="55"/>
              </a:xfrm>
              <a:prstGeom prst="line">
                <a:avLst/>
              </a:prstGeom>
              <a:noFill/>
              <a:ln w="3175">
                <a:solidFill>
                  <a:srgbClr val="00000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2" name="Line 137"/>
              <p:cNvSpPr>
                <a:spLocks noChangeShapeType="1"/>
              </p:cNvSpPr>
              <p:nvPr/>
            </p:nvSpPr>
            <p:spPr bwMode="auto">
              <a:xfrm flipH="1" flipV="1">
                <a:off x="813" y="2714"/>
                <a:ext cx="128" cy="47"/>
              </a:xfrm>
              <a:prstGeom prst="line">
                <a:avLst/>
              </a:prstGeom>
              <a:noFill/>
              <a:ln w="3175">
                <a:solidFill>
                  <a:srgbClr val="00000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3" name="Line 138"/>
              <p:cNvSpPr>
                <a:spLocks noChangeShapeType="1"/>
              </p:cNvSpPr>
              <p:nvPr/>
            </p:nvSpPr>
            <p:spPr bwMode="auto">
              <a:xfrm flipH="1" flipV="1">
                <a:off x="804" y="2894"/>
                <a:ext cx="137" cy="71"/>
              </a:xfrm>
              <a:prstGeom prst="line">
                <a:avLst/>
              </a:prstGeom>
              <a:noFill/>
              <a:ln w="3175">
                <a:solidFill>
                  <a:srgbClr val="00000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4" name="Line 139"/>
              <p:cNvSpPr>
                <a:spLocks noChangeShapeType="1"/>
              </p:cNvSpPr>
              <p:nvPr/>
            </p:nvSpPr>
            <p:spPr bwMode="auto">
              <a:xfrm flipH="1" flipV="1">
                <a:off x="804" y="2996"/>
                <a:ext cx="137" cy="55"/>
              </a:xfrm>
              <a:prstGeom prst="line">
                <a:avLst/>
              </a:prstGeom>
              <a:noFill/>
              <a:ln w="3175">
                <a:solidFill>
                  <a:srgbClr val="00000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5" name="Rectangle 140"/>
              <p:cNvSpPr>
                <a:spLocks noChangeArrowheads="1"/>
              </p:cNvSpPr>
              <p:nvPr/>
            </p:nvSpPr>
            <p:spPr bwMode="auto">
              <a:xfrm>
                <a:off x="313" y="2934"/>
                <a:ext cx="491" cy="579"/>
              </a:xfrm>
              <a:prstGeom prst="rect">
                <a:avLst/>
              </a:prstGeom>
              <a:solidFill>
                <a:srgbClr val="FFFFCC"/>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6" name="Rectangle 141"/>
              <p:cNvSpPr>
                <a:spLocks noChangeArrowheads="1"/>
              </p:cNvSpPr>
              <p:nvPr/>
            </p:nvSpPr>
            <p:spPr bwMode="auto">
              <a:xfrm>
                <a:off x="313" y="2824"/>
                <a:ext cx="491" cy="117"/>
              </a:xfrm>
              <a:prstGeom prst="rect">
                <a:avLst/>
              </a:prstGeom>
              <a:solidFill>
                <a:srgbClr val="FFFFCC"/>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7" name="Rectangle 142"/>
              <p:cNvSpPr>
                <a:spLocks noChangeArrowheads="1"/>
              </p:cNvSpPr>
              <p:nvPr/>
            </p:nvSpPr>
            <p:spPr bwMode="auto">
              <a:xfrm>
                <a:off x="313" y="2753"/>
                <a:ext cx="491" cy="71"/>
              </a:xfrm>
              <a:prstGeom prst="rect">
                <a:avLst/>
              </a:prstGeom>
              <a:solidFill>
                <a:srgbClr val="FFFFCC"/>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8" name="Rectangle 143"/>
              <p:cNvSpPr>
                <a:spLocks noChangeArrowheads="1"/>
              </p:cNvSpPr>
              <p:nvPr/>
            </p:nvSpPr>
            <p:spPr bwMode="auto">
              <a:xfrm>
                <a:off x="313" y="2691"/>
                <a:ext cx="491" cy="70"/>
              </a:xfrm>
              <a:prstGeom prst="rect">
                <a:avLst/>
              </a:prstGeom>
              <a:solidFill>
                <a:srgbClr val="FFFFCC"/>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89" name="Rectangle 144"/>
              <p:cNvSpPr>
                <a:spLocks noChangeArrowheads="1"/>
              </p:cNvSpPr>
              <p:nvPr/>
            </p:nvSpPr>
            <p:spPr bwMode="auto">
              <a:xfrm>
                <a:off x="313" y="2934"/>
                <a:ext cx="491" cy="579"/>
              </a:xfrm>
              <a:prstGeom prst="rect">
                <a:avLst/>
              </a:prstGeom>
              <a:solidFill>
                <a:srgbClr val="557799"/>
              </a:solidFill>
              <a:ln w="3175" cap="rnd">
                <a:solidFill>
                  <a:srgbClr val="FFFFFF"/>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0" name="Rectangle 145"/>
              <p:cNvSpPr>
                <a:spLocks noChangeArrowheads="1"/>
              </p:cNvSpPr>
              <p:nvPr/>
            </p:nvSpPr>
            <p:spPr bwMode="auto">
              <a:xfrm>
                <a:off x="313" y="2824"/>
                <a:ext cx="491" cy="117"/>
              </a:xfrm>
              <a:prstGeom prst="rect">
                <a:avLst/>
              </a:prstGeom>
              <a:solidFill>
                <a:srgbClr val="557799"/>
              </a:solidFill>
              <a:ln w="3175" cap="rnd">
                <a:solidFill>
                  <a:srgbClr val="FFFFFF"/>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1" name="Rectangle 146"/>
              <p:cNvSpPr>
                <a:spLocks noChangeArrowheads="1"/>
              </p:cNvSpPr>
              <p:nvPr/>
            </p:nvSpPr>
            <p:spPr bwMode="auto">
              <a:xfrm>
                <a:off x="313" y="2753"/>
                <a:ext cx="491" cy="71"/>
              </a:xfrm>
              <a:prstGeom prst="rect">
                <a:avLst/>
              </a:prstGeom>
              <a:solidFill>
                <a:srgbClr val="557799"/>
              </a:solidFill>
              <a:ln w="3175" cap="rnd">
                <a:solidFill>
                  <a:srgbClr val="FFFFFF"/>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2" name="Rectangle 147"/>
              <p:cNvSpPr>
                <a:spLocks noChangeArrowheads="1"/>
              </p:cNvSpPr>
              <p:nvPr/>
            </p:nvSpPr>
            <p:spPr bwMode="auto">
              <a:xfrm>
                <a:off x="313" y="2691"/>
                <a:ext cx="491" cy="70"/>
              </a:xfrm>
              <a:prstGeom prst="rect">
                <a:avLst/>
              </a:prstGeom>
              <a:solidFill>
                <a:srgbClr val="557799"/>
              </a:solidFill>
              <a:ln w="3175" cap="rnd">
                <a:solidFill>
                  <a:srgbClr val="FFFFFF"/>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3" name="Rectangle 148"/>
              <p:cNvSpPr>
                <a:spLocks noChangeArrowheads="1"/>
              </p:cNvSpPr>
              <p:nvPr/>
            </p:nvSpPr>
            <p:spPr bwMode="auto">
              <a:xfrm>
                <a:off x="1153" y="2605"/>
                <a:ext cx="492" cy="78"/>
              </a:xfrm>
              <a:prstGeom prst="rect">
                <a:avLst/>
              </a:prstGeom>
              <a:solidFill>
                <a:srgbClr val="00BBEE"/>
              </a:solidFill>
              <a:ln w="3175" cap="rnd">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4" name="Rectangle 149"/>
              <p:cNvSpPr>
                <a:spLocks noChangeArrowheads="1"/>
              </p:cNvSpPr>
              <p:nvPr/>
            </p:nvSpPr>
            <p:spPr bwMode="auto">
              <a:xfrm>
                <a:off x="1985" y="2558"/>
                <a:ext cx="484" cy="31"/>
              </a:xfrm>
              <a:prstGeom prst="rect">
                <a:avLst/>
              </a:prstGeom>
              <a:solidFill>
                <a:srgbClr val="DD4411"/>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5" name="Rectangle 150"/>
              <p:cNvSpPr>
                <a:spLocks noChangeArrowheads="1"/>
              </p:cNvSpPr>
              <p:nvPr/>
            </p:nvSpPr>
            <p:spPr bwMode="auto">
              <a:xfrm>
                <a:off x="1985" y="2526"/>
                <a:ext cx="484" cy="24"/>
              </a:xfrm>
              <a:prstGeom prst="rect">
                <a:avLst/>
              </a:prstGeom>
              <a:solidFill>
                <a:srgbClr val="DD4411"/>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6" name="Rectangle 151"/>
              <p:cNvSpPr>
                <a:spLocks noChangeArrowheads="1"/>
              </p:cNvSpPr>
              <p:nvPr/>
            </p:nvSpPr>
            <p:spPr bwMode="auto">
              <a:xfrm>
                <a:off x="1985" y="2495"/>
                <a:ext cx="484" cy="24"/>
              </a:xfrm>
              <a:prstGeom prst="rect">
                <a:avLst/>
              </a:prstGeom>
              <a:solidFill>
                <a:srgbClr val="DD4411"/>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7" name="Rectangle 152"/>
              <p:cNvSpPr>
                <a:spLocks noChangeArrowheads="1"/>
              </p:cNvSpPr>
              <p:nvPr/>
            </p:nvSpPr>
            <p:spPr bwMode="auto">
              <a:xfrm>
                <a:off x="1985" y="2472"/>
                <a:ext cx="484" cy="23"/>
              </a:xfrm>
              <a:prstGeom prst="rect">
                <a:avLst/>
              </a:prstGeom>
              <a:solidFill>
                <a:srgbClr val="DD4411"/>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8" name="Rectangle 153"/>
              <p:cNvSpPr>
                <a:spLocks noChangeArrowheads="1"/>
              </p:cNvSpPr>
              <p:nvPr/>
            </p:nvSpPr>
            <p:spPr bwMode="auto">
              <a:xfrm>
                <a:off x="1985" y="2558"/>
                <a:ext cx="484" cy="31"/>
              </a:xfrm>
              <a:prstGeom prst="rect">
                <a:avLst/>
              </a:prstGeom>
              <a:solidFill>
                <a:srgbClr val="DD4411"/>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99" name="Rectangle 154"/>
              <p:cNvSpPr>
                <a:spLocks noChangeArrowheads="1"/>
              </p:cNvSpPr>
              <p:nvPr/>
            </p:nvSpPr>
            <p:spPr bwMode="auto">
              <a:xfrm>
                <a:off x="1985" y="2526"/>
                <a:ext cx="484" cy="24"/>
              </a:xfrm>
              <a:prstGeom prst="rect">
                <a:avLst/>
              </a:prstGeom>
              <a:solidFill>
                <a:srgbClr val="DD4411"/>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00" name="Rectangle 155"/>
              <p:cNvSpPr>
                <a:spLocks noChangeArrowheads="1"/>
              </p:cNvSpPr>
              <p:nvPr/>
            </p:nvSpPr>
            <p:spPr bwMode="auto">
              <a:xfrm>
                <a:off x="1985" y="2495"/>
                <a:ext cx="484" cy="24"/>
              </a:xfrm>
              <a:prstGeom prst="rect">
                <a:avLst/>
              </a:prstGeom>
              <a:solidFill>
                <a:srgbClr val="DD4411"/>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01" name="Rectangle 156"/>
              <p:cNvSpPr>
                <a:spLocks noChangeArrowheads="1"/>
              </p:cNvSpPr>
              <p:nvPr/>
            </p:nvSpPr>
            <p:spPr bwMode="auto">
              <a:xfrm>
                <a:off x="1985" y="2472"/>
                <a:ext cx="484" cy="23"/>
              </a:xfrm>
              <a:prstGeom prst="rect">
                <a:avLst/>
              </a:prstGeom>
              <a:solidFill>
                <a:srgbClr val="DD4411"/>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02" name="Rectangle 157"/>
              <p:cNvSpPr>
                <a:spLocks noChangeArrowheads="1"/>
              </p:cNvSpPr>
              <p:nvPr/>
            </p:nvSpPr>
            <p:spPr bwMode="auto">
              <a:xfrm>
                <a:off x="2588" y="2479"/>
                <a:ext cx="908" cy="392"/>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03" name="Rectangle 158"/>
              <p:cNvSpPr>
                <a:spLocks noChangeArrowheads="1"/>
              </p:cNvSpPr>
              <p:nvPr/>
            </p:nvSpPr>
            <p:spPr bwMode="auto">
              <a:xfrm>
                <a:off x="2698" y="2526"/>
                <a:ext cx="195"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04" name="Rectangle 159"/>
              <p:cNvSpPr>
                <a:spLocks noChangeArrowheads="1"/>
              </p:cNvSpPr>
              <p:nvPr/>
            </p:nvSpPr>
            <p:spPr bwMode="auto">
              <a:xfrm>
                <a:off x="2674" y="2534"/>
                <a:ext cx="284"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$0.5K </a:t>
                </a:r>
              </a:p>
            </p:txBody>
          </p:sp>
          <p:sp>
            <p:nvSpPr>
              <p:cNvPr id="405" name="Rectangle 160"/>
              <p:cNvSpPr>
                <a:spLocks noChangeArrowheads="1"/>
              </p:cNvSpPr>
              <p:nvPr/>
            </p:nvSpPr>
            <p:spPr bwMode="auto">
              <a:xfrm>
                <a:off x="2885" y="2526"/>
                <a:ext cx="26"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06" name="Rectangle 161"/>
              <p:cNvSpPr>
                <a:spLocks noChangeArrowheads="1"/>
              </p:cNvSpPr>
              <p:nvPr/>
            </p:nvSpPr>
            <p:spPr bwMode="auto">
              <a:xfrm>
                <a:off x="2903" y="2534"/>
                <a:ext cx="31"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407" name="Rectangle 162"/>
              <p:cNvSpPr>
                <a:spLocks noChangeArrowheads="1"/>
              </p:cNvSpPr>
              <p:nvPr/>
            </p:nvSpPr>
            <p:spPr bwMode="auto">
              <a:xfrm>
                <a:off x="2927" y="2526"/>
                <a:ext cx="544"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08" name="Rectangle 163"/>
              <p:cNvSpPr>
                <a:spLocks noChangeArrowheads="1"/>
              </p:cNvSpPr>
              <p:nvPr/>
            </p:nvSpPr>
            <p:spPr bwMode="auto">
              <a:xfrm>
                <a:off x="2830" y="2534"/>
                <a:ext cx="776"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Supplier Payment</a:t>
                </a:r>
              </a:p>
            </p:txBody>
          </p:sp>
          <p:sp>
            <p:nvSpPr>
              <p:cNvPr id="409" name="Rectangle 164"/>
              <p:cNvSpPr>
                <a:spLocks noChangeArrowheads="1"/>
              </p:cNvSpPr>
              <p:nvPr/>
            </p:nvSpPr>
            <p:spPr bwMode="auto">
              <a:xfrm>
                <a:off x="2698" y="2605"/>
                <a:ext cx="195" cy="7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10" name="Rectangle 165"/>
              <p:cNvSpPr>
                <a:spLocks noChangeArrowheads="1"/>
              </p:cNvSpPr>
              <p:nvPr/>
            </p:nvSpPr>
            <p:spPr bwMode="auto">
              <a:xfrm>
                <a:off x="2674" y="2605"/>
                <a:ext cx="284"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$0.1K </a:t>
                </a:r>
              </a:p>
            </p:txBody>
          </p:sp>
          <p:sp>
            <p:nvSpPr>
              <p:cNvPr id="411" name="Rectangle 166"/>
              <p:cNvSpPr>
                <a:spLocks noChangeArrowheads="1"/>
              </p:cNvSpPr>
              <p:nvPr/>
            </p:nvSpPr>
            <p:spPr bwMode="auto">
              <a:xfrm>
                <a:off x="2885" y="2605"/>
                <a:ext cx="26" cy="7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12" name="Rectangle 167"/>
              <p:cNvSpPr>
                <a:spLocks noChangeArrowheads="1"/>
              </p:cNvSpPr>
              <p:nvPr/>
            </p:nvSpPr>
            <p:spPr bwMode="auto">
              <a:xfrm>
                <a:off x="2903" y="2605"/>
                <a:ext cx="31"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413" name="Rectangle 168"/>
              <p:cNvSpPr>
                <a:spLocks noChangeArrowheads="1"/>
              </p:cNvSpPr>
              <p:nvPr/>
            </p:nvSpPr>
            <p:spPr bwMode="auto">
              <a:xfrm>
                <a:off x="2927" y="2605"/>
                <a:ext cx="254" cy="7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14" name="Rectangle 169"/>
              <p:cNvSpPr>
                <a:spLocks noChangeArrowheads="1"/>
              </p:cNvSpPr>
              <p:nvPr/>
            </p:nvSpPr>
            <p:spPr bwMode="auto">
              <a:xfrm>
                <a:off x="2888" y="2605"/>
                <a:ext cx="376"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PO Prep</a:t>
                </a:r>
              </a:p>
            </p:txBody>
          </p:sp>
          <p:sp>
            <p:nvSpPr>
              <p:cNvPr id="415" name="Rectangle 170"/>
              <p:cNvSpPr>
                <a:spLocks noChangeArrowheads="1"/>
              </p:cNvSpPr>
              <p:nvPr/>
            </p:nvSpPr>
            <p:spPr bwMode="auto">
              <a:xfrm>
                <a:off x="2698" y="2675"/>
                <a:ext cx="195"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16" name="Rectangle 171"/>
              <p:cNvSpPr>
                <a:spLocks noChangeArrowheads="1"/>
              </p:cNvSpPr>
              <p:nvPr/>
            </p:nvSpPr>
            <p:spPr bwMode="auto">
              <a:xfrm>
                <a:off x="2674" y="2684"/>
                <a:ext cx="284"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$0.5K </a:t>
                </a:r>
              </a:p>
            </p:txBody>
          </p:sp>
          <p:sp>
            <p:nvSpPr>
              <p:cNvPr id="417" name="Rectangle 172"/>
              <p:cNvSpPr>
                <a:spLocks noChangeArrowheads="1"/>
              </p:cNvSpPr>
              <p:nvPr/>
            </p:nvSpPr>
            <p:spPr bwMode="auto">
              <a:xfrm>
                <a:off x="2885" y="2675"/>
                <a:ext cx="26"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18" name="Rectangle 173"/>
              <p:cNvSpPr>
                <a:spLocks noChangeArrowheads="1"/>
              </p:cNvSpPr>
              <p:nvPr/>
            </p:nvSpPr>
            <p:spPr bwMode="auto">
              <a:xfrm>
                <a:off x="2903" y="2684"/>
                <a:ext cx="31"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419" name="Rectangle 174"/>
              <p:cNvSpPr>
                <a:spLocks noChangeArrowheads="1"/>
              </p:cNvSpPr>
              <p:nvPr/>
            </p:nvSpPr>
            <p:spPr bwMode="auto">
              <a:xfrm>
                <a:off x="2927" y="2675"/>
                <a:ext cx="298"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20" name="Rectangle 175"/>
              <p:cNvSpPr>
                <a:spLocks noChangeArrowheads="1"/>
              </p:cNvSpPr>
              <p:nvPr/>
            </p:nvSpPr>
            <p:spPr bwMode="auto">
              <a:xfrm>
                <a:off x="2875" y="2684"/>
                <a:ext cx="431"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Receiving</a:t>
                </a:r>
              </a:p>
            </p:txBody>
          </p:sp>
          <p:sp>
            <p:nvSpPr>
              <p:cNvPr id="421" name="Rectangle 176"/>
              <p:cNvSpPr>
                <a:spLocks noChangeArrowheads="1"/>
              </p:cNvSpPr>
              <p:nvPr/>
            </p:nvSpPr>
            <p:spPr bwMode="auto">
              <a:xfrm>
                <a:off x="2698" y="2753"/>
                <a:ext cx="195"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22" name="Rectangle 177"/>
              <p:cNvSpPr>
                <a:spLocks noChangeArrowheads="1"/>
              </p:cNvSpPr>
              <p:nvPr/>
            </p:nvSpPr>
            <p:spPr bwMode="auto">
              <a:xfrm>
                <a:off x="2674" y="2760"/>
                <a:ext cx="284"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$2.2K </a:t>
                </a:r>
              </a:p>
            </p:txBody>
          </p:sp>
          <p:sp>
            <p:nvSpPr>
              <p:cNvPr id="423" name="Rectangle 178"/>
              <p:cNvSpPr>
                <a:spLocks noChangeArrowheads="1"/>
              </p:cNvSpPr>
              <p:nvPr/>
            </p:nvSpPr>
            <p:spPr bwMode="auto">
              <a:xfrm>
                <a:off x="2885" y="2753"/>
                <a:ext cx="26"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24" name="Rectangle 179"/>
              <p:cNvSpPr>
                <a:spLocks noChangeArrowheads="1"/>
              </p:cNvSpPr>
              <p:nvPr/>
            </p:nvSpPr>
            <p:spPr bwMode="auto">
              <a:xfrm>
                <a:off x="2903" y="2760"/>
                <a:ext cx="31"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425" name="Rectangle 180"/>
              <p:cNvSpPr>
                <a:spLocks noChangeArrowheads="1"/>
              </p:cNvSpPr>
              <p:nvPr/>
            </p:nvSpPr>
            <p:spPr bwMode="auto">
              <a:xfrm>
                <a:off x="2944" y="2753"/>
                <a:ext cx="425"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26" name="Rectangle 181"/>
              <p:cNvSpPr>
                <a:spLocks noChangeArrowheads="1"/>
              </p:cNvSpPr>
              <p:nvPr/>
            </p:nvSpPr>
            <p:spPr bwMode="auto">
              <a:xfrm>
                <a:off x="2866" y="2760"/>
                <a:ext cx="612"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Dev./Planning</a:t>
                </a:r>
              </a:p>
            </p:txBody>
          </p:sp>
          <p:sp>
            <p:nvSpPr>
              <p:cNvPr id="427" name="Rectangle 182"/>
              <p:cNvSpPr>
                <a:spLocks noChangeArrowheads="1"/>
              </p:cNvSpPr>
              <p:nvPr/>
            </p:nvSpPr>
            <p:spPr bwMode="auto">
              <a:xfrm>
                <a:off x="2800" y="2370"/>
                <a:ext cx="492" cy="94"/>
              </a:xfrm>
              <a:prstGeom prst="rect">
                <a:avLst/>
              </a:prstGeom>
              <a:solidFill>
                <a:srgbClr val="99CCFF"/>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28" name="Rectangle 183"/>
              <p:cNvSpPr>
                <a:spLocks noChangeArrowheads="1"/>
              </p:cNvSpPr>
              <p:nvPr/>
            </p:nvSpPr>
            <p:spPr bwMode="auto">
              <a:xfrm>
                <a:off x="2800" y="2284"/>
                <a:ext cx="492" cy="94"/>
              </a:xfrm>
              <a:prstGeom prst="rect">
                <a:avLst/>
              </a:prstGeom>
              <a:solidFill>
                <a:srgbClr val="99CCFF"/>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29" name="Rectangle 184"/>
              <p:cNvSpPr>
                <a:spLocks noChangeArrowheads="1"/>
              </p:cNvSpPr>
              <p:nvPr/>
            </p:nvSpPr>
            <p:spPr bwMode="auto">
              <a:xfrm>
                <a:off x="2800" y="2370"/>
                <a:ext cx="492" cy="94"/>
              </a:xfrm>
              <a:prstGeom prst="rect">
                <a:avLst/>
              </a:prstGeom>
              <a:solidFill>
                <a:srgbClr val="8FF2FF"/>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30" name="Rectangle 185"/>
              <p:cNvSpPr>
                <a:spLocks noChangeArrowheads="1"/>
              </p:cNvSpPr>
              <p:nvPr/>
            </p:nvSpPr>
            <p:spPr bwMode="auto">
              <a:xfrm>
                <a:off x="2800" y="2284"/>
                <a:ext cx="492" cy="94"/>
              </a:xfrm>
              <a:prstGeom prst="rect">
                <a:avLst/>
              </a:prstGeom>
              <a:solidFill>
                <a:srgbClr val="8FF2FF"/>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31" name="Line 186"/>
              <p:cNvSpPr>
                <a:spLocks noChangeShapeType="1"/>
              </p:cNvSpPr>
              <p:nvPr/>
            </p:nvSpPr>
            <p:spPr bwMode="auto">
              <a:xfrm flipH="1" flipV="1">
                <a:off x="2486" y="2503"/>
                <a:ext cx="135" cy="78"/>
              </a:xfrm>
              <a:prstGeom prst="line">
                <a:avLst/>
              </a:prstGeom>
              <a:noFill/>
              <a:ln w="3175">
                <a:solidFill>
                  <a:srgbClr val="00000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32" name="Line 187"/>
              <p:cNvSpPr>
                <a:spLocks noChangeShapeType="1"/>
              </p:cNvSpPr>
              <p:nvPr/>
            </p:nvSpPr>
            <p:spPr bwMode="auto">
              <a:xfrm flipH="1" flipV="1">
                <a:off x="2486" y="2511"/>
                <a:ext cx="144" cy="125"/>
              </a:xfrm>
              <a:prstGeom prst="line">
                <a:avLst/>
              </a:prstGeom>
              <a:noFill/>
              <a:ln w="3175">
                <a:solidFill>
                  <a:srgbClr val="00000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33" name="Line 188"/>
              <p:cNvSpPr>
                <a:spLocks noChangeShapeType="1"/>
              </p:cNvSpPr>
              <p:nvPr/>
            </p:nvSpPr>
            <p:spPr bwMode="auto">
              <a:xfrm flipH="1" flipV="1">
                <a:off x="2486" y="2597"/>
                <a:ext cx="144" cy="117"/>
              </a:xfrm>
              <a:prstGeom prst="line">
                <a:avLst/>
              </a:prstGeom>
              <a:noFill/>
              <a:ln w="3175">
                <a:solidFill>
                  <a:srgbClr val="00000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34" name="Line 189"/>
              <p:cNvSpPr>
                <a:spLocks noChangeShapeType="1"/>
              </p:cNvSpPr>
              <p:nvPr/>
            </p:nvSpPr>
            <p:spPr bwMode="auto">
              <a:xfrm flipH="1" flipV="1">
                <a:off x="2477" y="2597"/>
                <a:ext cx="162" cy="196"/>
              </a:xfrm>
              <a:prstGeom prst="line">
                <a:avLst/>
              </a:prstGeom>
              <a:noFill/>
              <a:ln w="3175">
                <a:solidFill>
                  <a:srgbClr val="00000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35" name="Rectangle 190"/>
              <p:cNvSpPr>
                <a:spLocks noChangeArrowheads="1"/>
              </p:cNvSpPr>
              <p:nvPr/>
            </p:nvSpPr>
            <p:spPr bwMode="auto">
              <a:xfrm>
                <a:off x="2036" y="2229"/>
                <a:ext cx="483" cy="203"/>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36" name="Rectangle 191"/>
              <p:cNvSpPr>
                <a:spLocks noChangeArrowheads="1"/>
              </p:cNvSpPr>
              <p:nvPr/>
            </p:nvSpPr>
            <p:spPr bwMode="auto">
              <a:xfrm>
                <a:off x="2028" y="2276"/>
                <a:ext cx="331" cy="10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37" name="Rectangle 192"/>
              <p:cNvSpPr>
                <a:spLocks noChangeArrowheads="1"/>
              </p:cNvSpPr>
              <p:nvPr/>
            </p:nvSpPr>
            <p:spPr bwMode="auto">
              <a:xfrm>
                <a:off x="2062" y="2276"/>
                <a:ext cx="318"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$47.7K</a:t>
                </a:r>
              </a:p>
            </p:txBody>
          </p:sp>
          <p:sp>
            <p:nvSpPr>
              <p:cNvPr id="438" name="Rectangle 193"/>
              <p:cNvSpPr>
                <a:spLocks noChangeArrowheads="1"/>
              </p:cNvSpPr>
              <p:nvPr/>
            </p:nvSpPr>
            <p:spPr bwMode="auto">
              <a:xfrm>
                <a:off x="2749" y="2049"/>
                <a:ext cx="492" cy="195"/>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39" name="Rectangle 194"/>
              <p:cNvSpPr>
                <a:spLocks noChangeArrowheads="1"/>
              </p:cNvSpPr>
              <p:nvPr/>
            </p:nvSpPr>
            <p:spPr bwMode="auto">
              <a:xfrm>
                <a:off x="2868" y="2088"/>
                <a:ext cx="322" cy="117"/>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40" name="Rectangle 195"/>
              <p:cNvSpPr>
                <a:spLocks noChangeArrowheads="1"/>
              </p:cNvSpPr>
              <p:nvPr/>
            </p:nvSpPr>
            <p:spPr bwMode="auto">
              <a:xfrm>
                <a:off x="2903" y="2097"/>
                <a:ext cx="318"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$48.1K</a:t>
                </a:r>
              </a:p>
            </p:txBody>
          </p:sp>
          <p:sp>
            <p:nvSpPr>
              <p:cNvPr id="441" name="Rectangle 196"/>
              <p:cNvSpPr>
                <a:spLocks noChangeArrowheads="1"/>
              </p:cNvSpPr>
              <p:nvPr/>
            </p:nvSpPr>
            <p:spPr bwMode="auto">
              <a:xfrm>
                <a:off x="3471" y="2323"/>
                <a:ext cx="832" cy="243"/>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42" name="Rectangle 197"/>
              <p:cNvSpPr>
                <a:spLocks noChangeArrowheads="1"/>
              </p:cNvSpPr>
              <p:nvPr/>
            </p:nvSpPr>
            <p:spPr bwMode="auto">
              <a:xfrm>
                <a:off x="3581" y="2370"/>
                <a:ext cx="195"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43" name="Rectangle 198"/>
              <p:cNvSpPr>
                <a:spLocks noChangeArrowheads="1"/>
              </p:cNvSpPr>
              <p:nvPr/>
            </p:nvSpPr>
            <p:spPr bwMode="auto">
              <a:xfrm>
                <a:off x="3557" y="2378"/>
                <a:ext cx="284"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$0.2K </a:t>
                </a:r>
              </a:p>
            </p:txBody>
          </p:sp>
          <p:sp>
            <p:nvSpPr>
              <p:cNvPr id="444" name="Rectangle 199"/>
              <p:cNvSpPr>
                <a:spLocks noChangeArrowheads="1"/>
              </p:cNvSpPr>
              <p:nvPr/>
            </p:nvSpPr>
            <p:spPr bwMode="auto">
              <a:xfrm>
                <a:off x="3767" y="2370"/>
                <a:ext cx="26"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45" name="Rectangle 200"/>
              <p:cNvSpPr>
                <a:spLocks noChangeArrowheads="1"/>
              </p:cNvSpPr>
              <p:nvPr/>
            </p:nvSpPr>
            <p:spPr bwMode="auto">
              <a:xfrm>
                <a:off x="3784" y="2378"/>
                <a:ext cx="31"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446" name="Rectangle 201"/>
              <p:cNvSpPr>
                <a:spLocks noChangeArrowheads="1"/>
              </p:cNvSpPr>
              <p:nvPr/>
            </p:nvSpPr>
            <p:spPr bwMode="auto">
              <a:xfrm>
                <a:off x="3827" y="2370"/>
                <a:ext cx="425"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47" name="Rectangle 202"/>
              <p:cNvSpPr>
                <a:spLocks noChangeArrowheads="1"/>
              </p:cNvSpPr>
              <p:nvPr/>
            </p:nvSpPr>
            <p:spPr bwMode="auto">
              <a:xfrm>
                <a:off x="3753" y="2378"/>
                <a:ext cx="617"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QA/Inspection</a:t>
                </a:r>
              </a:p>
            </p:txBody>
          </p:sp>
          <p:sp>
            <p:nvSpPr>
              <p:cNvPr id="448" name="Rectangle 203"/>
              <p:cNvSpPr>
                <a:spLocks noChangeArrowheads="1"/>
              </p:cNvSpPr>
              <p:nvPr/>
            </p:nvSpPr>
            <p:spPr bwMode="auto">
              <a:xfrm>
                <a:off x="3581" y="2448"/>
                <a:ext cx="195"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49" name="Rectangle 204"/>
              <p:cNvSpPr>
                <a:spLocks noChangeArrowheads="1"/>
              </p:cNvSpPr>
              <p:nvPr/>
            </p:nvSpPr>
            <p:spPr bwMode="auto">
              <a:xfrm>
                <a:off x="3557" y="2457"/>
                <a:ext cx="284"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$0.2K </a:t>
                </a:r>
              </a:p>
            </p:txBody>
          </p:sp>
          <p:sp>
            <p:nvSpPr>
              <p:cNvPr id="450" name="Rectangle 205"/>
              <p:cNvSpPr>
                <a:spLocks noChangeArrowheads="1"/>
              </p:cNvSpPr>
              <p:nvPr/>
            </p:nvSpPr>
            <p:spPr bwMode="auto">
              <a:xfrm>
                <a:off x="3767" y="2448"/>
                <a:ext cx="26"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51" name="Rectangle 206"/>
              <p:cNvSpPr>
                <a:spLocks noChangeArrowheads="1"/>
              </p:cNvSpPr>
              <p:nvPr/>
            </p:nvSpPr>
            <p:spPr bwMode="auto">
              <a:xfrm>
                <a:off x="3784" y="2457"/>
                <a:ext cx="31"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452" name="Rectangle 207"/>
              <p:cNvSpPr>
                <a:spLocks noChangeArrowheads="1"/>
              </p:cNvSpPr>
              <p:nvPr/>
            </p:nvSpPr>
            <p:spPr bwMode="auto">
              <a:xfrm>
                <a:off x="3810" y="2448"/>
                <a:ext cx="305"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53" name="Rectangle 208"/>
              <p:cNvSpPr>
                <a:spLocks noChangeArrowheads="1"/>
              </p:cNvSpPr>
              <p:nvPr/>
            </p:nvSpPr>
            <p:spPr bwMode="auto">
              <a:xfrm>
                <a:off x="3759" y="2457"/>
                <a:ext cx="431"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FDA Prep</a:t>
                </a:r>
              </a:p>
            </p:txBody>
          </p:sp>
          <p:sp>
            <p:nvSpPr>
              <p:cNvPr id="454" name="Line 209"/>
              <p:cNvSpPr>
                <a:spLocks noChangeShapeType="1"/>
              </p:cNvSpPr>
              <p:nvPr/>
            </p:nvSpPr>
            <p:spPr bwMode="auto">
              <a:xfrm flipH="1" flipV="1">
                <a:off x="3301" y="2346"/>
                <a:ext cx="195" cy="63"/>
              </a:xfrm>
              <a:prstGeom prst="line">
                <a:avLst/>
              </a:prstGeom>
              <a:noFill/>
              <a:ln w="3175">
                <a:solidFill>
                  <a:srgbClr val="00000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55" name="Line 210"/>
              <p:cNvSpPr>
                <a:spLocks noChangeShapeType="1"/>
              </p:cNvSpPr>
              <p:nvPr/>
            </p:nvSpPr>
            <p:spPr bwMode="auto">
              <a:xfrm flipH="1" flipV="1">
                <a:off x="3301" y="2401"/>
                <a:ext cx="212" cy="94"/>
              </a:xfrm>
              <a:prstGeom prst="line">
                <a:avLst/>
              </a:prstGeom>
              <a:noFill/>
              <a:ln w="3175">
                <a:solidFill>
                  <a:srgbClr val="00000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56" name="Rectangle 211"/>
              <p:cNvSpPr>
                <a:spLocks noChangeArrowheads="1"/>
              </p:cNvSpPr>
              <p:nvPr/>
            </p:nvSpPr>
            <p:spPr bwMode="auto">
              <a:xfrm>
                <a:off x="3674" y="1861"/>
                <a:ext cx="492" cy="195"/>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57" name="Rectangle 212"/>
              <p:cNvSpPr>
                <a:spLocks noChangeArrowheads="1"/>
              </p:cNvSpPr>
              <p:nvPr/>
            </p:nvSpPr>
            <p:spPr bwMode="auto">
              <a:xfrm>
                <a:off x="3685" y="1900"/>
                <a:ext cx="331" cy="10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58" name="Rectangle 213"/>
              <p:cNvSpPr>
                <a:spLocks noChangeArrowheads="1"/>
              </p:cNvSpPr>
              <p:nvPr/>
            </p:nvSpPr>
            <p:spPr bwMode="auto">
              <a:xfrm>
                <a:off x="3719" y="1902"/>
                <a:ext cx="318"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$52.1K</a:t>
                </a:r>
              </a:p>
            </p:txBody>
          </p:sp>
          <p:sp>
            <p:nvSpPr>
              <p:cNvPr id="459" name="Rectangle 214"/>
              <p:cNvSpPr>
                <a:spLocks noChangeArrowheads="1"/>
              </p:cNvSpPr>
              <p:nvPr/>
            </p:nvSpPr>
            <p:spPr bwMode="auto">
              <a:xfrm>
                <a:off x="4115" y="2088"/>
                <a:ext cx="365" cy="172"/>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60" name="Rectangle 215"/>
              <p:cNvSpPr>
                <a:spLocks noChangeArrowheads="1"/>
              </p:cNvSpPr>
              <p:nvPr/>
            </p:nvSpPr>
            <p:spPr bwMode="auto">
              <a:xfrm>
                <a:off x="4226" y="2135"/>
                <a:ext cx="179"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61" name="Rectangle 216"/>
              <p:cNvSpPr>
                <a:spLocks noChangeArrowheads="1"/>
              </p:cNvSpPr>
              <p:nvPr/>
            </p:nvSpPr>
            <p:spPr bwMode="auto">
              <a:xfrm>
                <a:off x="4202" y="2143"/>
                <a:ext cx="257"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$4.0K</a:t>
                </a:r>
              </a:p>
            </p:txBody>
          </p:sp>
          <p:sp>
            <p:nvSpPr>
              <p:cNvPr id="462" name="Rectangle 217"/>
              <p:cNvSpPr>
                <a:spLocks noChangeArrowheads="1"/>
              </p:cNvSpPr>
              <p:nvPr/>
            </p:nvSpPr>
            <p:spPr bwMode="auto">
              <a:xfrm>
                <a:off x="4524" y="1994"/>
                <a:ext cx="492" cy="94"/>
              </a:xfrm>
              <a:prstGeom prst="rect">
                <a:avLst/>
              </a:prstGeom>
              <a:solidFill>
                <a:srgbClr val="FFCC66"/>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63" name="Rectangle 218"/>
              <p:cNvSpPr>
                <a:spLocks noChangeArrowheads="1"/>
              </p:cNvSpPr>
              <p:nvPr/>
            </p:nvSpPr>
            <p:spPr bwMode="auto">
              <a:xfrm>
                <a:off x="4524" y="1908"/>
                <a:ext cx="492" cy="78"/>
              </a:xfrm>
              <a:prstGeom prst="rect">
                <a:avLst/>
              </a:prstGeom>
              <a:solidFill>
                <a:srgbClr val="FFCC66"/>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64" name="Rectangle 219"/>
              <p:cNvSpPr>
                <a:spLocks noChangeArrowheads="1"/>
              </p:cNvSpPr>
              <p:nvPr/>
            </p:nvSpPr>
            <p:spPr bwMode="auto">
              <a:xfrm>
                <a:off x="4524" y="1994"/>
                <a:ext cx="492" cy="94"/>
              </a:xfrm>
              <a:prstGeom prst="rect">
                <a:avLst/>
              </a:prstGeom>
              <a:solidFill>
                <a:srgbClr val="FFCC66"/>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65" name="Rectangle 220"/>
              <p:cNvSpPr>
                <a:spLocks noChangeArrowheads="1"/>
              </p:cNvSpPr>
              <p:nvPr/>
            </p:nvSpPr>
            <p:spPr bwMode="auto">
              <a:xfrm>
                <a:off x="4524" y="1908"/>
                <a:ext cx="492" cy="78"/>
              </a:xfrm>
              <a:prstGeom prst="rect">
                <a:avLst/>
              </a:prstGeom>
              <a:solidFill>
                <a:srgbClr val="FFCC66"/>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66" name="Rectangle 221"/>
              <p:cNvSpPr>
                <a:spLocks noChangeArrowheads="1"/>
              </p:cNvSpPr>
              <p:nvPr/>
            </p:nvSpPr>
            <p:spPr bwMode="auto">
              <a:xfrm>
                <a:off x="4591" y="1641"/>
                <a:ext cx="493" cy="204"/>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67" name="Rectangle 222"/>
              <p:cNvSpPr>
                <a:spLocks noChangeArrowheads="1"/>
              </p:cNvSpPr>
              <p:nvPr/>
            </p:nvSpPr>
            <p:spPr bwMode="auto">
              <a:xfrm>
                <a:off x="4524" y="1681"/>
                <a:ext cx="323" cy="11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68" name="Rectangle 223"/>
              <p:cNvSpPr>
                <a:spLocks noChangeArrowheads="1"/>
              </p:cNvSpPr>
              <p:nvPr/>
            </p:nvSpPr>
            <p:spPr bwMode="auto">
              <a:xfrm>
                <a:off x="5297" y="1641"/>
                <a:ext cx="493" cy="204"/>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69" name="Rectangle 224"/>
              <p:cNvSpPr>
                <a:spLocks noChangeArrowheads="1"/>
              </p:cNvSpPr>
              <p:nvPr/>
            </p:nvSpPr>
            <p:spPr bwMode="auto">
              <a:xfrm>
                <a:off x="5416" y="1688"/>
                <a:ext cx="332" cy="11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70" name="Rectangle 225"/>
              <p:cNvSpPr>
                <a:spLocks noChangeArrowheads="1"/>
              </p:cNvSpPr>
              <p:nvPr/>
            </p:nvSpPr>
            <p:spPr bwMode="auto">
              <a:xfrm>
                <a:off x="253" y="3513"/>
                <a:ext cx="5603" cy="24"/>
              </a:xfrm>
              <a:prstGeom prst="rect">
                <a:avLst/>
              </a:prstGeom>
              <a:solidFill>
                <a:srgbClr val="000000"/>
              </a:solid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71" name="Rectangle 226"/>
              <p:cNvSpPr>
                <a:spLocks noChangeArrowheads="1"/>
              </p:cNvSpPr>
              <p:nvPr/>
            </p:nvSpPr>
            <p:spPr bwMode="auto">
              <a:xfrm>
                <a:off x="5135" y="1281"/>
                <a:ext cx="755" cy="243"/>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72" name="Rectangle 227"/>
              <p:cNvSpPr>
                <a:spLocks noChangeArrowheads="1"/>
              </p:cNvSpPr>
              <p:nvPr/>
            </p:nvSpPr>
            <p:spPr bwMode="auto">
              <a:xfrm>
                <a:off x="5177" y="1370"/>
                <a:ext cx="203" cy="7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73" name="Rectangle 228"/>
              <p:cNvSpPr>
                <a:spLocks noChangeArrowheads="1"/>
              </p:cNvSpPr>
              <p:nvPr/>
            </p:nvSpPr>
            <p:spPr bwMode="auto">
              <a:xfrm>
                <a:off x="5153" y="1369"/>
                <a:ext cx="284"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$4.5K </a:t>
                </a:r>
              </a:p>
            </p:txBody>
          </p:sp>
          <p:sp>
            <p:nvSpPr>
              <p:cNvPr id="474" name="Rectangle 229"/>
              <p:cNvSpPr>
                <a:spLocks noChangeArrowheads="1"/>
              </p:cNvSpPr>
              <p:nvPr/>
            </p:nvSpPr>
            <p:spPr bwMode="auto">
              <a:xfrm>
                <a:off x="5372" y="1370"/>
                <a:ext cx="24" cy="7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75" name="Rectangle 230"/>
              <p:cNvSpPr>
                <a:spLocks noChangeArrowheads="1"/>
              </p:cNvSpPr>
              <p:nvPr/>
            </p:nvSpPr>
            <p:spPr bwMode="auto">
              <a:xfrm>
                <a:off x="5388" y="1369"/>
                <a:ext cx="31"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476" name="Rectangle 231"/>
              <p:cNvSpPr>
                <a:spLocks noChangeArrowheads="1"/>
              </p:cNvSpPr>
              <p:nvPr/>
            </p:nvSpPr>
            <p:spPr bwMode="auto">
              <a:xfrm>
                <a:off x="5414" y="1370"/>
                <a:ext cx="254" cy="7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77" name="Rectangle 232"/>
              <p:cNvSpPr>
                <a:spLocks noChangeArrowheads="1"/>
              </p:cNvSpPr>
              <p:nvPr/>
            </p:nvSpPr>
            <p:spPr bwMode="auto">
              <a:xfrm>
                <a:off x="5379" y="1369"/>
                <a:ext cx="357"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Training</a:t>
                </a:r>
              </a:p>
            </p:txBody>
          </p:sp>
          <p:sp>
            <p:nvSpPr>
              <p:cNvPr id="478" name="Rectangle 233"/>
              <p:cNvSpPr>
                <a:spLocks noChangeArrowheads="1"/>
              </p:cNvSpPr>
              <p:nvPr/>
            </p:nvSpPr>
            <p:spPr bwMode="auto">
              <a:xfrm>
                <a:off x="5177" y="1440"/>
                <a:ext cx="203"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79" name="Rectangle 234"/>
              <p:cNvSpPr>
                <a:spLocks noChangeArrowheads="1"/>
              </p:cNvSpPr>
              <p:nvPr/>
            </p:nvSpPr>
            <p:spPr bwMode="auto">
              <a:xfrm>
                <a:off x="5153" y="1448"/>
                <a:ext cx="284"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$5.5K </a:t>
                </a:r>
              </a:p>
            </p:txBody>
          </p:sp>
          <p:sp>
            <p:nvSpPr>
              <p:cNvPr id="480" name="Rectangle 235"/>
              <p:cNvSpPr>
                <a:spLocks noChangeArrowheads="1"/>
              </p:cNvSpPr>
              <p:nvPr/>
            </p:nvSpPr>
            <p:spPr bwMode="auto">
              <a:xfrm>
                <a:off x="5372" y="1440"/>
                <a:ext cx="24"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81" name="Rectangle 236"/>
              <p:cNvSpPr>
                <a:spLocks noChangeArrowheads="1"/>
              </p:cNvSpPr>
              <p:nvPr/>
            </p:nvSpPr>
            <p:spPr bwMode="auto">
              <a:xfrm>
                <a:off x="5388" y="1448"/>
                <a:ext cx="31"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482" name="Rectangle 237"/>
              <p:cNvSpPr>
                <a:spLocks noChangeArrowheads="1"/>
              </p:cNvSpPr>
              <p:nvPr/>
            </p:nvSpPr>
            <p:spPr bwMode="auto">
              <a:xfrm>
                <a:off x="5422" y="1440"/>
                <a:ext cx="348"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83" name="Rectangle 238"/>
              <p:cNvSpPr>
                <a:spLocks noChangeArrowheads="1"/>
              </p:cNvSpPr>
              <p:nvPr/>
            </p:nvSpPr>
            <p:spPr bwMode="auto">
              <a:xfrm>
                <a:off x="5363" y="1448"/>
                <a:ext cx="493"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Distribution</a:t>
                </a:r>
              </a:p>
            </p:txBody>
          </p:sp>
          <p:sp>
            <p:nvSpPr>
              <p:cNvPr id="484" name="Line 239"/>
              <p:cNvSpPr>
                <a:spLocks noChangeShapeType="1"/>
              </p:cNvSpPr>
              <p:nvPr/>
            </p:nvSpPr>
            <p:spPr bwMode="auto">
              <a:xfrm flipV="1">
                <a:off x="5024" y="1582"/>
                <a:ext cx="142" cy="451"/>
              </a:xfrm>
              <a:prstGeom prst="line">
                <a:avLst/>
              </a:prstGeom>
              <a:noFill/>
              <a:ln w="3175">
                <a:solidFill>
                  <a:srgbClr val="00000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85" name="Rectangle 240"/>
              <p:cNvSpPr>
                <a:spLocks noChangeArrowheads="1"/>
              </p:cNvSpPr>
              <p:nvPr/>
            </p:nvSpPr>
            <p:spPr bwMode="auto">
              <a:xfrm>
                <a:off x="5805" y="1955"/>
                <a:ext cx="399" cy="877"/>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86" name="Rectangle 241"/>
              <p:cNvSpPr>
                <a:spLocks noChangeArrowheads="1"/>
              </p:cNvSpPr>
              <p:nvPr/>
            </p:nvSpPr>
            <p:spPr bwMode="auto">
              <a:xfrm>
                <a:off x="5916" y="1953"/>
                <a:ext cx="153"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87" name="Rectangle 242"/>
              <p:cNvSpPr>
                <a:spLocks noChangeArrowheads="1"/>
              </p:cNvSpPr>
              <p:nvPr/>
            </p:nvSpPr>
            <p:spPr bwMode="auto">
              <a:xfrm>
                <a:off x="5898" y="1961"/>
                <a:ext cx="230"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$10K</a:t>
                </a:r>
              </a:p>
            </p:txBody>
          </p:sp>
          <p:sp>
            <p:nvSpPr>
              <p:cNvPr id="488" name="Rectangle 243"/>
              <p:cNvSpPr>
                <a:spLocks noChangeArrowheads="1"/>
              </p:cNvSpPr>
              <p:nvPr/>
            </p:nvSpPr>
            <p:spPr bwMode="auto">
              <a:xfrm>
                <a:off x="5916" y="2193"/>
                <a:ext cx="177"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89" name="Rectangle 244"/>
              <p:cNvSpPr>
                <a:spLocks noChangeArrowheads="1"/>
              </p:cNvSpPr>
              <p:nvPr/>
            </p:nvSpPr>
            <p:spPr bwMode="auto">
              <a:xfrm>
                <a:off x="5892" y="2202"/>
                <a:ext cx="257"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$4.4K</a:t>
                </a:r>
              </a:p>
            </p:txBody>
          </p:sp>
          <p:sp>
            <p:nvSpPr>
              <p:cNvPr id="490" name="Rectangle 245"/>
              <p:cNvSpPr>
                <a:spLocks noChangeArrowheads="1"/>
              </p:cNvSpPr>
              <p:nvPr/>
            </p:nvSpPr>
            <p:spPr bwMode="auto">
              <a:xfrm>
                <a:off x="5916" y="2433"/>
                <a:ext cx="177"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91" name="Rectangle 246"/>
              <p:cNvSpPr>
                <a:spLocks noChangeArrowheads="1"/>
              </p:cNvSpPr>
              <p:nvPr/>
            </p:nvSpPr>
            <p:spPr bwMode="auto">
              <a:xfrm>
                <a:off x="5892" y="2440"/>
                <a:ext cx="257"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$3.3K</a:t>
                </a:r>
              </a:p>
            </p:txBody>
          </p:sp>
          <p:sp>
            <p:nvSpPr>
              <p:cNvPr id="492" name="Rectangle 247"/>
              <p:cNvSpPr>
                <a:spLocks noChangeArrowheads="1"/>
              </p:cNvSpPr>
              <p:nvPr/>
            </p:nvSpPr>
            <p:spPr bwMode="auto">
              <a:xfrm>
                <a:off x="5916" y="2589"/>
                <a:ext cx="177"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93" name="Rectangle 248"/>
              <p:cNvSpPr>
                <a:spLocks noChangeArrowheads="1"/>
              </p:cNvSpPr>
              <p:nvPr/>
            </p:nvSpPr>
            <p:spPr bwMode="auto">
              <a:xfrm>
                <a:off x="5892" y="2596"/>
                <a:ext cx="257"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$5.0K</a:t>
                </a:r>
              </a:p>
            </p:txBody>
          </p:sp>
          <p:sp>
            <p:nvSpPr>
              <p:cNvPr id="494" name="Rectangle 249"/>
              <p:cNvSpPr>
                <a:spLocks noChangeArrowheads="1"/>
              </p:cNvSpPr>
              <p:nvPr/>
            </p:nvSpPr>
            <p:spPr bwMode="auto">
              <a:xfrm>
                <a:off x="5907" y="3009"/>
                <a:ext cx="220"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95" name="Rectangle 250"/>
              <p:cNvSpPr>
                <a:spLocks noChangeArrowheads="1"/>
              </p:cNvSpPr>
              <p:nvPr/>
            </p:nvSpPr>
            <p:spPr bwMode="auto">
              <a:xfrm>
                <a:off x="5877" y="3016"/>
                <a:ext cx="312"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$39.4K</a:t>
                </a:r>
              </a:p>
            </p:txBody>
          </p:sp>
          <p:sp>
            <p:nvSpPr>
              <p:cNvPr id="496" name="Rectangle 251"/>
              <p:cNvSpPr>
                <a:spLocks noChangeArrowheads="1"/>
              </p:cNvSpPr>
              <p:nvPr/>
            </p:nvSpPr>
            <p:spPr bwMode="auto">
              <a:xfrm>
                <a:off x="5372" y="2158"/>
                <a:ext cx="458" cy="71"/>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97" name="Rectangle 252"/>
              <p:cNvSpPr>
                <a:spLocks noChangeArrowheads="1"/>
              </p:cNvSpPr>
              <p:nvPr/>
            </p:nvSpPr>
            <p:spPr bwMode="auto">
              <a:xfrm>
                <a:off x="5372" y="1970"/>
                <a:ext cx="458"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98" name="Rectangle 253"/>
              <p:cNvSpPr>
                <a:spLocks noChangeArrowheads="1"/>
              </p:cNvSpPr>
              <p:nvPr/>
            </p:nvSpPr>
            <p:spPr bwMode="auto">
              <a:xfrm>
                <a:off x="4524" y="1994"/>
                <a:ext cx="492" cy="94"/>
              </a:xfrm>
              <a:prstGeom prst="rect">
                <a:avLst/>
              </a:prstGeom>
              <a:solidFill>
                <a:srgbClr val="FFCC66"/>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99" name="Rectangle 254"/>
              <p:cNvSpPr>
                <a:spLocks noChangeArrowheads="1"/>
              </p:cNvSpPr>
              <p:nvPr/>
            </p:nvSpPr>
            <p:spPr bwMode="auto">
              <a:xfrm>
                <a:off x="4524" y="1908"/>
                <a:ext cx="492" cy="78"/>
              </a:xfrm>
              <a:prstGeom prst="rect">
                <a:avLst/>
              </a:prstGeom>
              <a:solidFill>
                <a:srgbClr val="FFCC66"/>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00" name="Rectangle 255"/>
              <p:cNvSpPr>
                <a:spLocks noChangeArrowheads="1"/>
              </p:cNvSpPr>
              <p:nvPr/>
            </p:nvSpPr>
            <p:spPr bwMode="auto">
              <a:xfrm>
                <a:off x="4524" y="1994"/>
                <a:ext cx="492" cy="94"/>
              </a:xfrm>
              <a:prstGeom prst="rect">
                <a:avLst/>
              </a:prstGeom>
              <a:solidFill>
                <a:srgbClr val="F8F8F8"/>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01" name="Rectangle 256"/>
              <p:cNvSpPr>
                <a:spLocks noChangeArrowheads="1"/>
              </p:cNvSpPr>
              <p:nvPr/>
            </p:nvSpPr>
            <p:spPr bwMode="auto">
              <a:xfrm>
                <a:off x="4524" y="1908"/>
                <a:ext cx="492" cy="78"/>
              </a:xfrm>
              <a:prstGeom prst="rect">
                <a:avLst/>
              </a:prstGeom>
              <a:solidFill>
                <a:srgbClr val="F8F8F8"/>
              </a:solidFill>
              <a:ln w="3175" cap="rnd">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02" name="Rectangle 257"/>
              <p:cNvSpPr>
                <a:spLocks noChangeArrowheads="1"/>
              </p:cNvSpPr>
              <p:nvPr/>
            </p:nvSpPr>
            <p:spPr bwMode="auto">
              <a:xfrm>
                <a:off x="4591" y="1641"/>
                <a:ext cx="493" cy="204"/>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03" name="Rectangle 258"/>
              <p:cNvSpPr>
                <a:spLocks noChangeArrowheads="1"/>
              </p:cNvSpPr>
              <p:nvPr/>
            </p:nvSpPr>
            <p:spPr bwMode="auto">
              <a:xfrm>
                <a:off x="5416" y="1688"/>
                <a:ext cx="332" cy="11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04" name="Rectangle 259"/>
              <p:cNvSpPr>
                <a:spLocks noChangeArrowheads="1"/>
              </p:cNvSpPr>
              <p:nvPr/>
            </p:nvSpPr>
            <p:spPr bwMode="auto">
              <a:xfrm>
                <a:off x="253" y="3513"/>
                <a:ext cx="5603" cy="24"/>
              </a:xfrm>
              <a:prstGeom prst="rect">
                <a:avLst/>
              </a:prstGeom>
              <a:solidFill>
                <a:srgbClr val="000000"/>
              </a:solid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05" name="Rectangle 260"/>
              <p:cNvSpPr>
                <a:spLocks noChangeArrowheads="1"/>
              </p:cNvSpPr>
              <p:nvPr/>
            </p:nvSpPr>
            <p:spPr bwMode="auto">
              <a:xfrm>
                <a:off x="5135" y="1281"/>
                <a:ext cx="755" cy="243"/>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06" name="Rectangle 261"/>
              <p:cNvSpPr>
                <a:spLocks noChangeArrowheads="1"/>
              </p:cNvSpPr>
              <p:nvPr/>
            </p:nvSpPr>
            <p:spPr bwMode="auto">
              <a:xfrm>
                <a:off x="5177" y="1370"/>
                <a:ext cx="203" cy="7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07" name="Rectangle 262"/>
              <p:cNvSpPr>
                <a:spLocks noChangeArrowheads="1"/>
              </p:cNvSpPr>
              <p:nvPr/>
            </p:nvSpPr>
            <p:spPr bwMode="auto">
              <a:xfrm>
                <a:off x="5153" y="1369"/>
                <a:ext cx="284"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$4.5K </a:t>
                </a:r>
              </a:p>
            </p:txBody>
          </p:sp>
          <p:sp>
            <p:nvSpPr>
              <p:cNvPr id="508" name="Rectangle 263"/>
              <p:cNvSpPr>
                <a:spLocks noChangeArrowheads="1"/>
              </p:cNvSpPr>
              <p:nvPr/>
            </p:nvSpPr>
            <p:spPr bwMode="auto">
              <a:xfrm>
                <a:off x="5372" y="1370"/>
                <a:ext cx="24" cy="7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09" name="Rectangle 264"/>
              <p:cNvSpPr>
                <a:spLocks noChangeArrowheads="1"/>
              </p:cNvSpPr>
              <p:nvPr/>
            </p:nvSpPr>
            <p:spPr bwMode="auto">
              <a:xfrm>
                <a:off x="5388" y="1369"/>
                <a:ext cx="31"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510" name="Rectangle 265"/>
              <p:cNvSpPr>
                <a:spLocks noChangeArrowheads="1"/>
              </p:cNvSpPr>
              <p:nvPr/>
            </p:nvSpPr>
            <p:spPr bwMode="auto">
              <a:xfrm>
                <a:off x="5414" y="1370"/>
                <a:ext cx="254" cy="70"/>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11" name="Rectangle 266"/>
              <p:cNvSpPr>
                <a:spLocks noChangeArrowheads="1"/>
              </p:cNvSpPr>
              <p:nvPr/>
            </p:nvSpPr>
            <p:spPr bwMode="auto">
              <a:xfrm>
                <a:off x="5379" y="1369"/>
                <a:ext cx="357"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Training</a:t>
                </a:r>
              </a:p>
            </p:txBody>
          </p:sp>
          <p:sp>
            <p:nvSpPr>
              <p:cNvPr id="512" name="Rectangle 267"/>
              <p:cNvSpPr>
                <a:spLocks noChangeArrowheads="1"/>
              </p:cNvSpPr>
              <p:nvPr/>
            </p:nvSpPr>
            <p:spPr bwMode="auto">
              <a:xfrm>
                <a:off x="5177" y="1440"/>
                <a:ext cx="203"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13" name="Rectangle 268"/>
              <p:cNvSpPr>
                <a:spLocks noChangeArrowheads="1"/>
              </p:cNvSpPr>
              <p:nvPr/>
            </p:nvSpPr>
            <p:spPr bwMode="auto">
              <a:xfrm>
                <a:off x="5153" y="1448"/>
                <a:ext cx="284"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$5.5K </a:t>
                </a:r>
              </a:p>
            </p:txBody>
          </p:sp>
          <p:sp>
            <p:nvSpPr>
              <p:cNvPr id="514" name="Rectangle 269"/>
              <p:cNvSpPr>
                <a:spLocks noChangeArrowheads="1"/>
              </p:cNvSpPr>
              <p:nvPr/>
            </p:nvSpPr>
            <p:spPr bwMode="auto">
              <a:xfrm>
                <a:off x="5372" y="1440"/>
                <a:ext cx="24"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15" name="Rectangle 270"/>
              <p:cNvSpPr>
                <a:spLocks noChangeArrowheads="1"/>
              </p:cNvSpPr>
              <p:nvPr/>
            </p:nvSpPr>
            <p:spPr bwMode="auto">
              <a:xfrm>
                <a:off x="5388" y="1448"/>
                <a:ext cx="31"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a:t>
                </a:r>
              </a:p>
            </p:txBody>
          </p:sp>
          <p:sp>
            <p:nvSpPr>
              <p:cNvPr id="516" name="Rectangle 271"/>
              <p:cNvSpPr>
                <a:spLocks noChangeArrowheads="1"/>
              </p:cNvSpPr>
              <p:nvPr/>
            </p:nvSpPr>
            <p:spPr bwMode="auto">
              <a:xfrm>
                <a:off x="5422" y="1440"/>
                <a:ext cx="348"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17" name="Rectangle 272"/>
              <p:cNvSpPr>
                <a:spLocks noChangeArrowheads="1"/>
              </p:cNvSpPr>
              <p:nvPr/>
            </p:nvSpPr>
            <p:spPr bwMode="auto">
              <a:xfrm>
                <a:off x="5363" y="1448"/>
                <a:ext cx="493"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Distribution</a:t>
                </a:r>
              </a:p>
            </p:txBody>
          </p:sp>
          <p:sp>
            <p:nvSpPr>
              <p:cNvPr id="518" name="Line 273"/>
              <p:cNvSpPr>
                <a:spLocks noChangeShapeType="1"/>
              </p:cNvSpPr>
              <p:nvPr/>
            </p:nvSpPr>
            <p:spPr bwMode="auto">
              <a:xfrm flipV="1">
                <a:off x="4910" y="1462"/>
                <a:ext cx="258" cy="444"/>
              </a:xfrm>
              <a:prstGeom prst="line">
                <a:avLst/>
              </a:prstGeom>
              <a:noFill/>
              <a:ln w="3175">
                <a:solidFill>
                  <a:srgbClr val="00000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19" name="Rectangle 274"/>
              <p:cNvSpPr>
                <a:spLocks noChangeArrowheads="1"/>
              </p:cNvSpPr>
              <p:nvPr/>
            </p:nvSpPr>
            <p:spPr bwMode="auto">
              <a:xfrm>
                <a:off x="5805" y="1955"/>
                <a:ext cx="399" cy="877"/>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20" name="Rectangle 275"/>
              <p:cNvSpPr>
                <a:spLocks noChangeArrowheads="1"/>
              </p:cNvSpPr>
              <p:nvPr/>
            </p:nvSpPr>
            <p:spPr bwMode="auto">
              <a:xfrm>
                <a:off x="5916" y="1953"/>
                <a:ext cx="153"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21" name="Rectangle 276"/>
              <p:cNvSpPr>
                <a:spLocks noChangeArrowheads="1"/>
              </p:cNvSpPr>
              <p:nvPr/>
            </p:nvSpPr>
            <p:spPr bwMode="auto">
              <a:xfrm>
                <a:off x="5898" y="1961"/>
                <a:ext cx="230"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$10K</a:t>
                </a:r>
              </a:p>
            </p:txBody>
          </p:sp>
          <p:sp>
            <p:nvSpPr>
              <p:cNvPr id="522" name="Rectangle 277"/>
              <p:cNvSpPr>
                <a:spLocks noChangeArrowheads="1"/>
              </p:cNvSpPr>
              <p:nvPr/>
            </p:nvSpPr>
            <p:spPr bwMode="auto">
              <a:xfrm>
                <a:off x="5916" y="2193"/>
                <a:ext cx="177"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23" name="Rectangle 278"/>
              <p:cNvSpPr>
                <a:spLocks noChangeArrowheads="1"/>
              </p:cNvSpPr>
              <p:nvPr/>
            </p:nvSpPr>
            <p:spPr bwMode="auto">
              <a:xfrm>
                <a:off x="5892" y="2202"/>
                <a:ext cx="257"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$4.4K</a:t>
                </a:r>
              </a:p>
            </p:txBody>
          </p:sp>
          <p:sp>
            <p:nvSpPr>
              <p:cNvPr id="524" name="Rectangle 279"/>
              <p:cNvSpPr>
                <a:spLocks noChangeArrowheads="1"/>
              </p:cNvSpPr>
              <p:nvPr/>
            </p:nvSpPr>
            <p:spPr bwMode="auto">
              <a:xfrm>
                <a:off x="5916" y="2433"/>
                <a:ext cx="177"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25" name="Rectangle 280"/>
              <p:cNvSpPr>
                <a:spLocks noChangeArrowheads="1"/>
              </p:cNvSpPr>
              <p:nvPr/>
            </p:nvSpPr>
            <p:spPr bwMode="auto">
              <a:xfrm>
                <a:off x="5892" y="2440"/>
                <a:ext cx="257"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$3.3K</a:t>
                </a:r>
              </a:p>
            </p:txBody>
          </p:sp>
          <p:sp>
            <p:nvSpPr>
              <p:cNvPr id="526" name="Rectangle 281"/>
              <p:cNvSpPr>
                <a:spLocks noChangeArrowheads="1"/>
              </p:cNvSpPr>
              <p:nvPr/>
            </p:nvSpPr>
            <p:spPr bwMode="auto">
              <a:xfrm>
                <a:off x="5916" y="2589"/>
                <a:ext cx="177"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27" name="Rectangle 282"/>
              <p:cNvSpPr>
                <a:spLocks noChangeArrowheads="1"/>
              </p:cNvSpPr>
              <p:nvPr/>
            </p:nvSpPr>
            <p:spPr bwMode="auto">
              <a:xfrm>
                <a:off x="5892" y="2596"/>
                <a:ext cx="257"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$5.0K</a:t>
                </a:r>
              </a:p>
            </p:txBody>
          </p:sp>
          <p:sp>
            <p:nvSpPr>
              <p:cNvPr id="528" name="Rectangle 283"/>
              <p:cNvSpPr>
                <a:spLocks noChangeArrowheads="1"/>
              </p:cNvSpPr>
              <p:nvPr/>
            </p:nvSpPr>
            <p:spPr bwMode="auto">
              <a:xfrm>
                <a:off x="5907" y="3009"/>
                <a:ext cx="220"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29" name="Rectangle 284"/>
              <p:cNvSpPr>
                <a:spLocks noChangeArrowheads="1"/>
              </p:cNvSpPr>
              <p:nvPr/>
            </p:nvSpPr>
            <p:spPr bwMode="auto">
              <a:xfrm>
                <a:off x="5877" y="3016"/>
                <a:ext cx="312"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$39.4K</a:t>
                </a:r>
              </a:p>
            </p:txBody>
          </p:sp>
          <p:sp>
            <p:nvSpPr>
              <p:cNvPr id="530" name="Rectangle 285"/>
              <p:cNvSpPr>
                <a:spLocks noChangeArrowheads="1"/>
              </p:cNvSpPr>
              <p:nvPr/>
            </p:nvSpPr>
            <p:spPr bwMode="auto">
              <a:xfrm>
                <a:off x="5372" y="2158"/>
                <a:ext cx="458" cy="71"/>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31" name="Rectangle 286"/>
              <p:cNvSpPr>
                <a:spLocks noChangeArrowheads="1"/>
              </p:cNvSpPr>
              <p:nvPr/>
            </p:nvSpPr>
            <p:spPr bwMode="auto">
              <a:xfrm>
                <a:off x="5372" y="1970"/>
                <a:ext cx="458" cy="79"/>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32" name="Line 287"/>
              <p:cNvSpPr>
                <a:spLocks noChangeShapeType="1"/>
              </p:cNvSpPr>
              <p:nvPr/>
            </p:nvSpPr>
            <p:spPr bwMode="auto">
              <a:xfrm>
                <a:off x="3308" y="2288"/>
                <a:ext cx="312" cy="0"/>
              </a:xfrm>
              <a:prstGeom prst="line">
                <a:avLst/>
              </a:prstGeom>
              <a:noFill/>
              <a:ln w="12700" cap="rnd">
                <a:solidFill>
                  <a:srgbClr val="000000"/>
                </a:solidFill>
                <a:prstDash val="sysDot"/>
                <a:round/>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33" name="Line 288"/>
              <p:cNvSpPr>
                <a:spLocks noChangeShapeType="1"/>
              </p:cNvSpPr>
              <p:nvPr/>
            </p:nvSpPr>
            <p:spPr bwMode="auto">
              <a:xfrm>
                <a:off x="2479" y="2468"/>
                <a:ext cx="312" cy="0"/>
              </a:xfrm>
              <a:prstGeom prst="line">
                <a:avLst/>
              </a:prstGeom>
              <a:noFill/>
              <a:ln w="12700" cap="rnd">
                <a:solidFill>
                  <a:srgbClr val="000000"/>
                </a:solidFill>
                <a:prstDash val="sysDot"/>
                <a:round/>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34" name="Line 289"/>
              <p:cNvSpPr>
                <a:spLocks noChangeShapeType="1"/>
              </p:cNvSpPr>
              <p:nvPr/>
            </p:nvSpPr>
            <p:spPr bwMode="auto">
              <a:xfrm>
                <a:off x="1660" y="2600"/>
                <a:ext cx="312" cy="0"/>
              </a:xfrm>
              <a:prstGeom prst="line">
                <a:avLst/>
              </a:prstGeom>
              <a:noFill/>
              <a:ln w="12700" cap="rnd">
                <a:solidFill>
                  <a:srgbClr val="000000"/>
                </a:solidFill>
                <a:prstDash val="sysDot"/>
                <a:round/>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35" name="Line 290"/>
              <p:cNvSpPr>
                <a:spLocks noChangeShapeType="1"/>
              </p:cNvSpPr>
              <p:nvPr/>
            </p:nvSpPr>
            <p:spPr bwMode="auto">
              <a:xfrm>
                <a:off x="823" y="2687"/>
                <a:ext cx="312" cy="0"/>
              </a:xfrm>
              <a:prstGeom prst="line">
                <a:avLst/>
              </a:prstGeom>
              <a:noFill/>
              <a:ln w="12700" cap="rnd">
                <a:solidFill>
                  <a:srgbClr val="000000"/>
                </a:solidFill>
                <a:prstDash val="sysDot"/>
                <a:round/>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36" name="Line 291"/>
              <p:cNvSpPr>
                <a:spLocks noChangeShapeType="1"/>
              </p:cNvSpPr>
              <p:nvPr/>
            </p:nvSpPr>
            <p:spPr bwMode="auto">
              <a:xfrm flipV="1">
                <a:off x="4134" y="2092"/>
                <a:ext cx="377" cy="1"/>
              </a:xfrm>
              <a:prstGeom prst="line">
                <a:avLst/>
              </a:prstGeom>
              <a:noFill/>
              <a:ln w="12700" cap="rnd">
                <a:solidFill>
                  <a:srgbClr val="000000"/>
                </a:solidFill>
                <a:prstDash val="sysDot"/>
                <a:round/>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37" name="Line 292"/>
              <p:cNvSpPr>
                <a:spLocks noChangeShapeType="1"/>
              </p:cNvSpPr>
              <p:nvPr/>
            </p:nvSpPr>
            <p:spPr bwMode="auto">
              <a:xfrm flipV="1">
                <a:off x="5021" y="1908"/>
                <a:ext cx="329" cy="1"/>
              </a:xfrm>
              <a:prstGeom prst="line">
                <a:avLst/>
              </a:prstGeom>
              <a:noFill/>
              <a:ln w="12700" cap="rnd">
                <a:solidFill>
                  <a:srgbClr val="000000"/>
                </a:solidFill>
                <a:prstDash val="sysDot"/>
                <a:round/>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38" name="Rectangle 293"/>
              <p:cNvSpPr>
                <a:spLocks noChangeArrowheads="1"/>
              </p:cNvSpPr>
              <p:nvPr/>
            </p:nvSpPr>
            <p:spPr bwMode="auto">
              <a:xfrm>
                <a:off x="5348" y="2587"/>
                <a:ext cx="458" cy="78"/>
              </a:xfrm>
              <a:prstGeom prst="rect">
                <a:avLst/>
              </a:prstGeom>
              <a:noFill/>
              <a:ln w="317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39" name="Rectangle 294"/>
              <p:cNvSpPr>
                <a:spLocks noChangeArrowheads="1"/>
              </p:cNvSpPr>
              <p:nvPr/>
            </p:nvSpPr>
            <p:spPr bwMode="auto">
              <a:xfrm>
                <a:off x="5360" y="2939"/>
                <a:ext cx="483" cy="215"/>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FFFFFF"/>
                    </a:solidFill>
                    <a:effectLst/>
                    <a:uLnTx/>
                    <a:uFillTx/>
                    <a:latin typeface="Arial" charset="0"/>
                  </a:rPr>
                  <a:t>Supplier/</a:t>
                </a:r>
                <a:br>
                  <a:rPr kumimoji="0" lang="en-US" sz="400" b="1" i="0" u="none" strike="noStrike" kern="0" cap="none" spc="0" normalizeH="0" baseline="0" noProof="0" dirty="0" smtClean="0">
                    <a:ln>
                      <a:noFill/>
                    </a:ln>
                    <a:solidFill>
                      <a:srgbClr val="FFFFFF"/>
                    </a:solidFill>
                    <a:effectLst/>
                    <a:uLnTx/>
                    <a:uFillTx/>
                    <a:latin typeface="Arial" charset="0"/>
                  </a:rPr>
                </a:br>
                <a:r>
                  <a:rPr kumimoji="0" lang="en-US" sz="400" b="1" i="0" u="none" strike="noStrike" kern="0" cap="none" spc="0" normalizeH="0" baseline="0" noProof="0" dirty="0" smtClean="0">
                    <a:ln>
                      <a:noFill/>
                    </a:ln>
                    <a:solidFill>
                      <a:srgbClr val="FFFFFF"/>
                    </a:solidFill>
                    <a:effectLst/>
                    <a:uLnTx/>
                    <a:uFillTx/>
                    <a:latin typeface="Arial" charset="0"/>
                  </a:rPr>
                  <a:t>Purc Price</a:t>
                </a:r>
              </a:p>
            </p:txBody>
          </p:sp>
          <p:sp>
            <p:nvSpPr>
              <p:cNvPr id="540" name="Rectangle 295"/>
              <p:cNvSpPr>
                <a:spLocks noChangeArrowheads="1"/>
              </p:cNvSpPr>
              <p:nvPr/>
            </p:nvSpPr>
            <p:spPr bwMode="auto">
              <a:xfrm>
                <a:off x="5266" y="2437"/>
                <a:ext cx="660"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FFFFFF"/>
                    </a:solidFill>
                    <a:effectLst/>
                    <a:uLnTx/>
                    <a:uFillTx/>
                    <a:latin typeface="Arial" charset="0"/>
                  </a:rPr>
                  <a:t>Materials Mgt.</a:t>
                </a:r>
              </a:p>
            </p:txBody>
          </p:sp>
          <p:sp>
            <p:nvSpPr>
              <p:cNvPr id="541" name="Rectangle 296"/>
              <p:cNvSpPr>
                <a:spLocks noChangeArrowheads="1"/>
              </p:cNvSpPr>
              <p:nvPr/>
            </p:nvSpPr>
            <p:spPr bwMode="auto">
              <a:xfrm>
                <a:off x="5330" y="2160"/>
                <a:ext cx="535"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Inv/ Quality</a:t>
                </a:r>
              </a:p>
            </p:txBody>
          </p:sp>
          <p:sp>
            <p:nvSpPr>
              <p:cNvPr id="542" name="Rectangle 297"/>
              <p:cNvSpPr>
                <a:spLocks noChangeArrowheads="1"/>
              </p:cNvSpPr>
              <p:nvPr/>
            </p:nvSpPr>
            <p:spPr bwMode="auto">
              <a:xfrm>
                <a:off x="5458" y="1967"/>
                <a:ext cx="263"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FFFFFF"/>
                    </a:solidFill>
                    <a:effectLst/>
                    <a:uLnTx/>
                    <a:uFillTx/>
                    <a:latin typeface="Arial" charset="0"/>
                  </a:rPr>
                  <a:t>Other</a:t>
                </a:r>
              </a:p>
            </p:txBody>
          </p:sp>
          <p:sp>
            <p:nvSpPr>
              <p:cNvPr id="543" name="Rectangle 298"/>
              <p:cNvSpPr>
                <a:spLocks noChangeArrowheads="1"/>
              </p:cNvSpPr>
              <p:nvPr/>
            </p:nvSpPr>
            <p:spPr bwMode="auto">
              <a:xfrm>
                <a:off x="5385" y="2590"/>
                <a:ext cx="394"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FFFFFF"/>
                    </a:solidFill>
                    <a:effectLst/>
                    <a:uLnTx/>
                    <a:uFillTx/>
                    <a:latin typeface="Arial" charset="0"/>
                  </a:rPr>
                  <a:t>Retainer</a:t>
                </a:r>
              </a:p>
            </p:txBody>
          </p:sp>
          <p:sp>
            <p:nvSpPr>
              <p:cNvPr id="544" name="Rectangle 299"/>
              <p:cNvSpPr>
                <a:spLocks noChangeArrowheads="1"/>
              </p:cNvSpPr>
              <p:nvPr/>
            </p:nvSpPr>
            <p:spPr bwMode="auto">
              <a:xfrm>
                <a:off x="4560" y="1681"/>
                <a:ext cx="317" cy="107"/>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$62.1K</a:t>
                </a:r>
              </a:p>
            </p:txBody>
          </p:sp>
          <p:sp>
            <p:nvSpPr>
              <p:cNvPr id="545" name="Rectangle 300"/>
              <p:cNvSpPr>
                <a:spLocks noChangeArrowheads="1"/>
              </p:cNvSpPr>
              <p:nvPr/>
            </p:nvSpPr>
            <p:spPr bwMode="auto">
              <a:xfrm>
                <a:off x="5449" y="1686"/>
                <a:ext cx="318" cy="108"/>
              </a:xfrm>
              <a:prstGeom prst="rect">
                <a:avLst/>
              </a:prstGeom>
              <a:noFill/>
              <a:ln w="317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400" b="1" i="0" u="none" strike="noStrike" kern="0" cap="none" spc="0" normalizeH="0" baseline="0" noProof="0" dirty="0" smtClean="0">
                    <a:ln>
                      <a:noFill/>
                    </a:ln>
                    <a:solidFill>
                      <a:srgbClr val="000000"/>
                    </a:solidFill>
                    <a:effectLst/>
                    <a:uLnTx/>
                    <a:uFillTx/>
                    <a:latin typeface="Arial" charset="0"/>
                  </a:rPr>
                  <a:t>$62.1K</a:t>
                </a:r>
              </a:p>
            </p:txBody>
          </p:sp>
        </p:grpSp>
      </p:grpSp>
      <p:sp>
        <p:nvSpPr>
          <p:cNvPr id="546" name="Pentagon 292"/>
          <p:cNvSpPr>
            <a:spLocks noChangeArrowheads="1"/>
          </p:cNvSpPr>
          <p:nvPr>
            <p:custDataLst>
              <p:tags r:id="rId15"/>
            </p:custDataLst>
          </p:nvPr>
        </p:nvSpPr>
        <p:spPr bwMode="auto">
          <a:xfrm>
            <a:off x="5988050" y="1754139"/>
            <a:ext cx="1824038" cy="1008063"/>
          </a:xfrm>
          <a:prstGeom prst="homePlate">
            <a:avLst>
              <a:gd name="adj" fmla="val 14928"/>
            </a:avLst>
          </a:prstGeom>
          <a:solidFill>
            <a:srgbClr val="00BBEE"/>
          </a:solidFill>
          <a:ln w="38100">
            <a:solidFill>
              <a:srgbClr val="FFFFFF"/>
            </a:solidFill>
            <a:round/>
            <a:headEnd type="none" w="sm" len="sm"/>
            <a:tailEnd type="none" w="sm" len="sm"/>
          </a:ln>
        </p:spPr>
        <p:txBody>
          <a:bodyPr lIns="286101" tIns="72009" rIns="72009" bIns="72009" anchor="ctr"/>
          <a:lstStyle/>
          <a:p>
            <a:pPr marL="95250" marR="0" lvl="0" indent="0" defTabSz="914400" eaLnBrk="0" fontAlgn="base" latinLnBrk="0" hangingPunct="0">
              <a:lnSpc>
                <a:spcPct val="80000"/>
              </a:lnSpc>
              <a:spcBef>
                <a:spcPct val="0"/>
              </a:spcBef>
              <a:spcAft>
                <a:spcPct val="0"/>
              </a:spcAft>
              <a:buClrTx/>
              <a:buSzTx/>
              <a:buFontTx/>
              <a:buNone/>
              <a:tabLst/>
              <a:defRPr/>
            </a:pPr>
            <a:r>
              <a:rPr kumimoji="0" lang="en-GB" sz="1200" b="1" i="0" u="none" strike="noStrike" kern="0" cap="none" spc="0" normalizeH="0" baseline="0" noProof="0" dirty="0" smtClean="0">
                <a:ln>
                  <a:noFill/>
                </a:ln>
                <a:solidFill>
                  <a:srgbClr val="FFFFFF"/>
                </a:solidFill>
                <a:effectLst/>
                <a:uLnTx/>
                <a:uFillTx/>
                <a:latin typeface="Arial" charset="0"/>
              </a:rPr>
              <a:t>Develop the selection model</a:t>
            </a:r>
          </a:p>
        </p:txBody>
      </p:sp>
      <p:sp>
        <p:nvSpPr>
          <p:cNvPr id="547" name="Pentagon 291"/>
          <p:cNvSpPr>
            <a:spLocks noChangeArrowheads="1"/>
          </p:cNvSpPr>
          <p:nvPr>
            <p:custDataLst>
              <p:tags r:id="rId16"/>
            </p:custDataLst>
          </p:nvPr>
        </p:nvSpPr>
        <p:spPr bwMode="auto">
          <a:xfrm>
            <a:off x="4435475" y="1754139"/>
            <a:ext cx="1824038" cy="1008063"/>
          </a:xfrm>
          <a:prstGeom prst="homePlate">
            <a:avLst>
              <a:gd name="adj" fmla="val 14928"/>
            </a:avLst>
          </a:prstGeom>
          <a:solidFill>
            <a:srgbClr val="00BBEE"/>
          </a:solidFill>
          <a:ln w="38100">
            <a:solidFill>
              <a:srgbClr val="FFFFFF"/>
            </a:solidFill>
            <a:round/>
            <a:headEnd type="none" w="sm" len="sm"/>
            <a:tailEnd type="none" w="sm" len="sm"/>
          </a:ln>
        </p:spPr>
        <p:txBody>
          <a:bodyPr lIns="286101" tIns="72009" rIns="72009" bIns="72009" anchor="ctr"/>
          <a:lstStyle/>
          <a:p>
            <a:pPr marL="95250" marR="0" lvl="0" indent="0" defTabSz="914400" eaLnBrk="0" fontAlgn="base" latinLnBrk="0" hangingPunct="0">
              <a:lnSpc>
                <a:spcPct val="80000"/>
              </a:lnSpc>
              <a:spcBef>
                <a:spcPct val="0"/>
              </a:spcBef>
              <a:spcAft>
                <a:spcPct val="0"/>
              </a:spcAft>
              <a:buClrTx/>
              <a:buSzTx/>
              <a:buFontTx/>
              <a:buNone/>
              <a:tabLst/>
              <a:defRPr/>
            </a:pPr>
            <a:r>
              <a:rPr kumimoji="0" lang="en-GB" sz="1200" b="1" i="0" u="none" strike="noStrike" kern="0" cap="none" spc="0" normalizeH="0" baseline="0" noProof="0" dirty="0" smtClean="0">
                <a:ln>
                  <a:noFill/>
                </a:ln>
                <a:solidFill>
                  <a:srgbClr val="FFFFFF"/>
                </a:solidFill>
                <a:effectLst/>
                <a:uLnTx/>
                <a:uFillTx/>
                <a:latin typeface="Arial" charset="0"/>
              </a:rPr>
              <a:t>Weight Criteria according to importance</a:t>
            </a:r>
          </a:p>
        </p:txBody>
      </p:sp>
      <p:sp>
        <p:nvSpPr>
          <p:cNvPr id="548" name="Pentagon 290"/>
          <p:cNvSpPr>
            <a:spLocks noChangeArrowheads="1"/>
          </p:cNvSpPr>
          <p:nvPr>
            <p:custDataLst>
              <p:tags r:id="rId17"/>
            </p:custDataLst>
          </p:nvPr>
        </p:nvSpPr>
        <p:spPr bwMode="auto">
          <a:xfrm>
            <a:off x="2884488" y="1754139"/>
            <a:ext cx="1824037" cy="1008063"/>
          </a:xfrm>
          <a:prstGeom prst="homePlate">
            <a:avLst>
              <a:gd name="adj" fmla="val 14928"/>
            </a:avLst>
          </a:prstGeom>
          <a:solidFill>
            <a:srgbClr val="00BBEE"/>
          </a:solidFill>
          <a:ln w="38100">
            <a:solidFill>
              <a:srgbClr val="FFFFFF"/>
            </a:solidFill>
            <a:round/>
            <a:headEnd type="none" w="sm" len="sm"/>
            <a:tailEnd type="none" w="sm" len="sm"/>
          </a:ln>
        </p:spPr>
        <p:txBody>
          <a:bodyPr lIns="286101" tIns="72009" rIns="72009" bIns="72009" anchor="ctr"/>
          <a:lstStyle/>
          <a:p>
            <a:pPr marL="95250" marR="0" lvl="0" indent="0" defTabSz="914400" eaLnBrk="0" fontAlgn="base" latinLnBrk="0" hangingPunct="0">
              <a:lnSpc>
                <a:spcPct val="80000"/>
              </a:lnSpc>
              <a:spcBef>
                <a:spcPct val="0"/>
              </a:spcBef>
              <a:spcAft>
                <a:spcPct val="0"/>
              </a:spcAft>
              <a:buClrTx/>
              <a:buSzTx/>
              <a:buFontTx/>
              <a:buNone/>
              <a:tabLst/>
              <a:defRPr/>
            </a:pPr>
            <a:r>
              <a:rPr kumimoji="0" lang="en-GB" sz="1200" b="1" i="0" u="none" strike="noStrike" kern="0" cap="none" spc="0" normalizeH="0" baseline="0" noProof="0" dirty="0" smtClean="0">
                <a:ln>
                  <a:noFill/>
                </a:ln>
                <a:solidFill>
                  <a:srgbClr val="FFFFFF"/>
                </a:solidFill>
                <a:effectLst/>
                <a:uLnTx/>
                <a:uFillTx/>
                <a:latin typeface="Arial" charset="0"/>
              </a:rPr>
              <a:t>Select and Rank Criteria</a:t>
            </a:r>
          </a:p>
        </p:txBody>
      </p:sp>
      <p:sp>
        <p:nvSpPr>
          <p:cNvPr id="549" name="Pentagon 289"/>
          <p:cNvSpPr>
            <a:spLocks noChangeArrowheads="1"/>
          </p:cNvSpPr>
          <p:nvPr>
            <p:custDataLst>
              <p:tags r:id="rId18"/>
            </p:custDataLst>
          </p:nvPr>
        </p:nvSpPr>
        <p:spPr bwMode="auto">
          <a:xfrm>
            <a:off x="1331913" y="1754139"/>
            <a:ext cx="1824037" cy="1008063"/>
          </a:xfrm>
          <a:prstGeom prst="homePlate">
            <a:avLst>
              <a:gd name="adj" fmla="val 14928"/>
            </a:avLst>
          </a:prstGeom>
          <a:solidFill>
            <a:srgbClr val="00BBEE"/>
          </a:solidFill>
          <a:ln w="38100">
            <a:solidFill>
              <a:srgbClr val="FFFFFF"/>
            </a:solidFill>
            <a:round/>
            <a:headEnd type="none" w="sm" len="sm"/>
            <a:tailEnd type="none" w="sm" len="sm"/>
          </a:ln>
        </p:spPr>
        <p:txBody>
          <a:bodyPr lIns="72009" tIns="72009" rIns="72009" bIns="72009" anchor="ctr"/>
          <a:lstStyle/>
          <a:p>
            <a:pPr marL="95250" marR="0" lvl="0" indent="0" defTabSz="914400" eaLnBrk="0" fontAlgn="base" latinLnBrk="0" hangingPunct="0">
              <a:lnSpc>
                <a:spcPct val="80000"/>
              </a:lnSpc>
              <a:spcBef>
                <a:spcPct val="0"/>
              </a:spcBef>
              <a:spcAft>
                <a:spcPct val="0"/>
              </a:spcAft>
              <a:buClrTx/>
              <a:buSzTx/>
              <a:buFontTx/>
              <a:buNone/>
              <a:tabLst/>
              <a:defRPr/>
            </a:pPr>
            <a:r>
              <a:rPr kumimoji="0" lang="en-GB" sz="1200" b="1" i="0" u="none" strike="noStrike" kern="0" cap="none" spc="0" normalizeH="0" baseline="0" noProof="0" dirty="0" smtClean="0">
                <a:ln>
                  <a:noFill/>
                </a:ln>
                <a:solidFill>
                  <a:srgbClr val="FFFFFF"/>
                </a:solidFill>
                <a:effectLst/>
                <a:uLnTx/>
                <a:uFillTx/>
                <a:latin typeface="Arial" charset="0"/>
              </a:rPr>
              <a:t>Identify Potential Selection Criteria</a:t>
            </a:r>
          </a:p>
        </p:txBody>
      </p:sp>
      <p:sp>
        <p:nvSpPr>
          <p:cNvPr id="550" name="TextBox 5"/>
          <p:cNvSpPr txBox="1">
            <a:spLocks noChangeArrowheads="1"/>
          </p:cNvSpPr>
          <p:nvPr>
            <p:custDataLst>
              <p:tags r:id="rId19"/>
            </p:custDataLst>
          </p:nvPr>
        </p:nvSpPr>
        <p:spPr bwMode="auto">
          <a:xfrm>
            <a:off x="374650" y="3090771"/>
            <a:ext cx="7869238" cy="523875"/>
          </a:xfrm>
          <a:prstGeom prst="rect">
            <a:avLst/>
          </a:prstGeom>
          <a:noFill/>
          <a:ln w="9525">
            <a:noFill/>
            <a:miter lim="800000"/>
            <a:headEnd/>
            <a:tailEnd/>
          </a:ln>
        </p:spPr>
        <p:txBody>
          <a:bodyPr>
            <a:spAutoFit/>
          </a:bodyPr>
          <a:lstStyle/>
          <a:p>
            <a:pPr eaLnBrk="0" fontAlgn="base" hangingPunct="0">
              <a:lnSpc>
                <a:spcPct val="80000"/>
              </a:lnSpc>
              <a:spcBef>
                <a:spcPct val="0"/>
              </a:spcBef>
              <a:spcAft>
                <a:spcPct val="0"/>
              </a:spcAft>
            </a:pPr>
            <a:r>
              <a:rPr lang="en-GB" sz="1400" b="1" dirty="0">
                <a:solidFill>
                  <a:srgbClr val="000000"/>
                </a:solidFill>
                <a:latin typeface="Arial" charset="0"/>
              </a:rPr>
              <a:t>The following sources of information can be used to identify and weight selection factors for a particular sourcing process</a:t>
            </a:r>
          </a:p>
        </p:txBody>
      </p:sp>
      <p:sp>
        <p:nvSpPr>
          <p:cNvPr id="551" name="Rectangle 296"/>
          <p:cNvSpPr>
            <a:spLocks noChangeArrowheads="1"/>
          </p:cNvSpPr>
          <p:nvPr/>
        </p:nvSpPr>
        <p:spPr bwMode="auto">
          <a:xfrm rot="16200000">
            <a:off x="765969" y="1959721"/>
            <a:ext cx="865187" cy="647700"/>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200" b="1" dirty="0">
                <a:solidFill>
                  <a:srgbClr val="000000"/>
                </a:solidFill>
                <a:latin typeface="Arial" charset="0"/>
              </a:rPr>
              <a:t>Hypothesis</a:t>
            </a:r>
          </a:p>
        </p:txBody>
      </p:sp>
      <p:sp>
        <p:nvSpPr>
          <p:cNvPr id="552" name="Rectangle 297"/>
          <p:cNvSpPr>
            <a:spLocks noChangeArrowheads="1"/>
          </p:cNvSpPr>
          <p:nvPr/>
        </p:nvSpPr>
        <p:spPr bwMode="auto">
          <a:xfrm>
            <a:off x="2195513" y="2724102"/>
            <a:ext cx="1584325" cy="287337"/>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200" b="1" dirty="0">
                <a:solidFill>
                  <a:srgbClr val="000000"/>
                </a:solidFill>
                <a:latin typeface="Arial" charset="0"/>
              </a:rPr>
              <a:t>Questions</a:t>
            </a:r>
          </a:p>
        </p:txBody>
      </p:sp>
      <p:sp>
        <p:nvSpPr>
          <p:cNvPr id="553" name="Rectangle 298"/>
          <p:cNvSpPr>
            <a:spLocks noChangeArrowheads="1"/>
          </p:cNvSpPr>
          <p:nvPr/>
        </p:nvSpPr>
        <p:spPr bwMode="auto">
          <a:xfrm>
            <a:off x="4559300" y="2711402"/>
            <a:ext cx="1584325" cy="287337"/>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200" b="1" dirty="0">
                <a:solidFill>
                  <a:srgbClr val="000000"/>
                </a:solidFill>
                <a:latin typeface="Arial" charset="0"/>
              </a:rPr>
              <a:t>Weighting</a:t>
            </a:r>
          </a:p>
        </p:txBody>
      </p:sp>
      <p:sp>
        <p:nvSpPr>
          <p:cNvPr id="554" name="Rectangle 299"/>
          <p:cNvSpPr>
            <a:spLocks noChangeArrowheads="1"/>
          </p:cNvSpPr>
          <p:nvPr/>
        </p:nvSpPr>
        <p:spPr bwMode="auto">
          <a:xfrm>
            <a:off x="6072188" y="2711402"/>
            <a:ext cx="1582737" cy="287337"/>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200" b="1" dirty="0">
                <a:solidFill>
                  <a:srgbClr val="000000"/>
                </a:solidFill>
                <a:latin typeface="Arial" charset="0"/>
              </a:rPr>
              <a:t>Design</a:t>
            </a:r>
          </a:p>
        </p:txBody>
      </p:sp>
      <p:graphicFrame>
        <p:nvGraphicFramePr>
          <p:cNvPr id="5" name="Object 4"/>
          <p:cNvGraphicFramePr>
            <a:graphicFrameLocks noChangeAspect="1"/>
          </p:cNvGraphicFramePr>
          <p:nvPr/>
        </p:nvGraphicFramePr>
        <p:xfrm>
          <a:off x="3613150" y="4010025"/>
          <a:ext cx="2232025" cy="1873250"/>
        </p:xfrm>
        <a:graphic>
          <a:graphicData uri="http://schemas.openxmlformats.org/presentationml/2006/ole">
            <p:oleObj spid="_x0000_s71831" name="Document" r:id="rId22" imgW="9665208" imgH="5925312" progId="Word.Document.8">
              <p:embed/>
            </p:oleObj>
          </a:graphicData>
        </a:graphic>
      </p:graphicFrame>
    </p:spTree>
    <p:extLst>
      <p:ext uri="{BB962C8B-B14F-4D97-AF65-F5344CB8AC3E}">
        <p14:creationId xmlns:p14="http://schemas.microsoft.com/office/powerpoint/2010/main" xmlns="" val="5621356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119126811"/>
              </p:ext>
            </p:extLst>
          </p:nvPr>
        </p:nvGraphicFramePr>
        <p:xfrm>
          <a:off x="1588" y="1588"/>
          <a:ext cx="1587" cy="1587"/>
        </p:xfrm>
        <a:graphic>
          <a:graphicData uri="http://schemas.openxmlformats.org/presentationml/2006/ole">
            <p:oleObj spid="_x0000_s72780"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57</a:t>
            </a:fld>
            <a:endParaRPr lang="en-US" dirty="0"/>
          </a:p>
        </p:txBody>
      </p:sp>
      <p:sp>
        <p:nvSpPr>
          <p:cNvPr id="4" name="Title 3"/>
          <p:cNvSpPr>
            <a:spLocks noGrp="1"/>
          </p:cNvSpPr>
          <p:nvPr>
            <p:ph type="title"/>
          </p:nvPr>
        </p:nvSpPr>
        <p:spPr/>
        <p:txBody>
          <a:bodyPr/>
          <a:lstStyle/>
          <a:p>
            <a:r>
              <a:rPr lang="en-GB" dirty="0"/>
              <a:t>Weighting Selection Criteria</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criteria </a:t>
            </a:r>
            <a:r>
              <a:rPr lang="en-US" dirty="0" smtClean="0"/>
              <a:t>that have </a:t>
            </a:r>
            <a:r>
              <a:rPr lang="en-US" dirty="0"/>
              <a:t>been identified are weighted according to relative importance as determined by key stakeholders in the </a:t>
            </a:r>
            <a:r>
              <a:rPr lang="en-US" dirty="0" smtClean="0"/>
              <a:t>business.</a:t>
            </a:r>
            <a:endParaRPr lang="en-US" dirty="0"/>
          </a:p>
        </p:txBody>
      </p:sp>
      <p:sp>
        <p:nvSpPr>
          <p:cNvPr id="8" name="Text Box 3"/>
          <p:cNvSpPr txBox="1">
            <a:spLocks noChangeArrowheads="1"/>
          </p:cNvSpPr>
          <p:nvPr/>
        </p:nvSpPr>
        <p:spPr bwMode="auto">
          <a:xfrm>
            <a:off x="615950" y="1905000"/>
            <a:ext cx="7412038" cy="523875"/>
          </a:xfrm>
          <a:prstGeom prst="rect">
            <a:avLst/>
          </a:prstGeom>
          <a:noFill/>
          <a:ln w="9525">
            <a:noFill/>
            <a:miter lim="800000"/>
            <a:headEnd type="none" w="sm" len="sm"/>
            <a:tailEnd type="none" w="sm" len="sm"/>
          </a:ln>
        </p:spPr>
        <p:txBody>
          <a:bodyPr lIns="92075" tIns="46038" rIns="92075" bIns="46038" anchor="ctr">
            <a:spAutoFit/>
          </a:bodyPr>
          <a:lstStyle/>
          <a:p>
            <a:pPr marL="139700" indent="-139700" eaLnBrk="0" fontAlgn="base" hangingPunct="0">
              <a:lnSpc>
                <a:spcPct val="80000"/>
              </a:lnSpc>
              <a:spcBef>
                <a:spcPct val="0"/>
              </a:spcBef>
              <a:spcAft>
                <a:spcPct val="0"/>
              </a:spcAft>
            </a:pPr>
            <a:r>
              <a:rPr lang="en-US" sz="1400" b="1" dirty="0">
                <a:solidFill>
                  <a:srgbClr val="000000"/>
                </a:solidFill>
                <a:latin typeface="Arial" charset="0"/>
              </a:rPr>
              <a:t>&gt; The weighted criteria are determined and used to calculate an overall score for potential suppliers during the selection process</a:t>
            </a:r>
          </a:p>
        </p:txBody>
      </p:sp>
      <p:pic>
        <p:nvPicPr>
          <p:cNvPr id="9" name="Picture 4"/>
          <p:cNvPicPr>
            <a:picLocks noChangeAspect="1" noChangeArrowheads="1"/>
          </p:cNvPicPr>
          <p:nvPr/>
        </p:nvPicPr>
        <p:blipFill>
          <a:blip r:embed="rId4" cstate="print"/>
          <a:srcRect/>
          <a:stretch>
            <a:fillRect/>
          </a:stretch>
        </p:blipFill>
        <p:spPr bwMode="gray">
          <a:xfrm>
            <a:off x="344488" y="2500313"/>
            <a:ext cx="8366125" cy="3527425"/>
          </a:xfrm>
          <a:prstGeom prst="rect">
            <a:avLst/>
          </a:prstGeom>
          <a:noFill/>
          <a:ln w="12700">
            <a:noFill/>
            <a:miter lim="800000"/>
            <a:headEnd/>
            <a:tailEnd/>
          </a:ln>
        </p:spPr>
      </p:pic>
    </p:spTree>
    <p:extLst>
      <p:ext uri="{BB962C8B-B14F-4D97-AF65-F5344CB8AC3E}">
        <p14:creationId xmlns:p14="http://schemas.microsoft.com/office/powerpoint/2010/main" xmlns="" val="5621356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B81B02-6718-46E4-8D74-ADF933AC5647}" type="slidenum">
              <a:rPr lang="en-US" smtClean="0"/>
              <a:pPr/>
              <a:t>58</a:t>
            </a:fld>
            <a:endParaRPr lang="en-US" dirty="0"/>
          </a:p>
        </p:txBody>
      </p:sp>
      <p:sp>
        <p:nvSpPr>
          <p:cNvPr id="4" name="Title 3"/>
          <p:cNvSpPr>
            <a:spLocks noGrp="1"/>
          </p:cNvSpPr>
          <p:nvPr>
            <p:ph type="title"/>
          </p:nvPr>
        </p:nvSpPr>
        <p:spPr/>
        <p:txBody>
          <a:bodyPr/>
          <a:lstStyle/>
          <a:p>
            <a:r>
              <a:rPr lang="en-US" dirty="0" smtClean="0"/>
              <a:t>“10-4” Process</a:t>
            </a:r>
            <a:endParaRPr lang="en-US" dirty="0"/>
          </a:p>
        </p:txBody>
      </p:sp>
      <p:sp>
        <p:nvSpPr>
          <p:cNvPr id="5" name="Rectangle 2"/>
          <p:cNvSpPr>
            <a:spLocks noChangeArrowheads="1"/>
          </p:cNvSpPr>
          <p:nvPr/>
        </p:nvSpPr>
        <p:spPr bwMode="auto">
          <a:xfrm>
            <a:off x="476236" y="869276"/>
            <a:ext cx="8315067" cy="808491"/>
          </a:xfrm>
          <a:prstGeom prst="rect">
            <a:avLst/>
          </a:prstGeom>
          <a:noFill/>
          <a:ln w="9525">
            <a:noFill/>
            <a:miter lim="800000"/>
            <a:headEnd/>
            <a:tailEnd/>
          </a:ln>
          <a:effectLst/>
        </p:spPr>
        <p:txBody>
          <a:bodyPr lIns="92064" tIns="46033" rIns="92064" bIns="46033" anchor="b"/>
          <a:lstStyle/>
          <a:p>
            <a:pPr algn="l" eaLnBrk="1" hangingPunct="1"/>
            <a:r>
              <a:rPr lang="en-US" sz="1800" dirty="0"/>
              <a:t>After relevant high-level and detailed </a:t>
            </a:r>
            <a:r>
              <a:rPr lang="en-US" sz="1800" dirty="0" smtClean="0"/>
              <a:t>sub-criteria </a:t>
            </a:r>
            <a:r>
              <a:rPr lang="en-US" sz="1800" dirty="0"/>
              <a:t>are identified, </a:t>
            </a:r>
            <a:r>
              <a:rPr lang="en-US" sz="1800" dirty="0" smtClean="0"/>
              <a:t>the Evaluation Committee can use a </a:t>
            </a:r>
            <a:r>
              <a:rPr lang="en-US" sz="1800" dirty="0"/>
              <a:t>“10-4” process </a:t>
            </a:r>
            <a:r>
              <a:rPr lang="en-US" sz="1800" dirty="0" smtClean="0"/>
              <a:t>to select, rank and weight the high-level and sub-criteria.</a:t>
            </a:r>
            <a:endParaRPr lang="en-US" sz="1800" dirty="0"/>
          </a:p>
        </p:txBody>
      </p:sp>
      <p:sp>
        <p:nvSpPr>
          <p:cNvPr id="6" name="Rectangle 3"/>
          <p:cNvSpPr txBox="1">
            <a:spLocks noChangeArrowheads="1"/>
          </p:cNvSpPr>
          <p:nvPr/>
        </p:nvSpPr>
        <p:spPr bwMode="auto">
          <a:xfrm>
            <a:off x="468313" y="1829412"/>
            <a:ext cx="3875087" cy="4290918"/>
          </a:xfrm>
          <a:prstGeom prst="rect">
            <a:avLst/>
          </a:prstGeom>
          <a:noFill/>
          <a:ln w="12700">
            <a:noFill/>
            <a:miter lim="800000"/>
            <a:headEnd/>
            <a:tailEnd/>
          </a:ln>
          <a:effectLst/>
        </p:spPr>
        <p:txBody>
          <a:bodyPr vert="horz" wrap="square" lIns="45720" tIns="44450" rIns="45720" bIns="44450" numCol="1" anchor="t" anchorCtr="0" compatLnSpc="1">
            <a:prstTxWarp prst="textNoShape">
              <a:avLst/>
            </a:prstTxWarp>
            <a:spAutoFit/>
          </a:bodyPr>
          <a:lstStyle>
            <a:lvl1pPr marL="228600" indent="-228600" algn="l" rtl="0" eaLnBrk="0" fontAlgn="base" hangingPunct="0">
              <a:spcBef>
                <a:spcPct val="30000"/>
              </a:spcBef>
              <a:spcAft>
                <a:spcPct val="0"/>
              </a:spcAft>
              <a:buClr>
                <a:schemeClr val="accent2"/>
              </a:buClr>
              <a:buChar char="•"/>
              <a:tabLst>
                <a:tab pos="2400300" algn="l"/>
              </a:tabLst>
              <a:defRPr sz="1600">
                <a:solidFill>
                  <a:schemeClr val="tx1"/>
                </a:solidFill>
                <a:latin typeface="+mn-lt"/>
                <a:ea typeface="+mn-ea"/>
                <a:cs typeface="+mn-cs"/>
              </a:defRPr>
            </a:lvl1pPr>
            <a:lvl2pPr marL="455613" indent="-225425"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2pPr>
            <a:lvl3pPr marL="684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3pPr>
            <a:lvl4pPr marL="912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4pPr>
            <a:lvl5pPr marL="11414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5pPr>
            <a:lvl6pPr marL="15986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6pPr>
            <a:lvl7pPr marL="2055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7pPr>
            <a:lvl8pPr marL="25130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8pPr>
            <a:lvl9pPr marL="2970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9pPr>
          </a:lstStyle>
          <a:p>
            <a:pPr>
              <a:buClrTx/>
            </a:pPr>
            <a:r>
              <a:rPr lang="en-US" sz="1400" kern="0" dirty="0" smtClean="0"/>
              <a:t>Post all high-level criteria</a:t>
            </a:r>
          </a:p>
          <a:p>
            <a:pPr>
              <a:buClrTx/>
            </a:pPr>
            <a:r>
              <a:rPr lang="en-US" sz="1400" kern="0" dirty="0" smtClean="0"/>
              <a:t>Each Evaluation Committee member is allotted 1,000 points to “spend” on any of the criteria; nobody can spend more than 400 points on any one criteria (except Price)</a:t>
            </a:r>
          </a:p>
          <a:p>
            <a:pPr>
              <a:buClrTx/>
            </a:pPr>
            <a:r>
              <a:rPr lang="en-US" sz="1400" kern="0" dirty="0" smtClean="0"/>
              <a:t>After all the points are “spent,” they are added up for each criteria and then graphed in descending order of total votes (Pareto Chart)</a:t>
            </a:r>
          </a:p>
          <a:p>
            <a:pPr>
              <a:buClrTx/>
            </a:pPr>
            <a:r>
              <a:rPr lang="en-US" sz="1400" kern="0" dirty="0" smtClean="0"/>
              <a:t>Evaluation Committee determines where to draw the line to eliminate criteria (e.g., remove ones with few to no votes)</a:t>
            </a:r>
          </a:p>
          <a:p>
            <a:pPr>
              <a:buClrTx/>
            </a:pPr>
            <a:r>
              <a:rPr lang="en-US" sz="1400" kern="0" dirty="0" smtClean="0"/>
              <a:t>Evaluation Committee then determines the weight of each remaining criteria, using the ranking and total votes received as a guide (sum of all weights must equal 100%)</a:t>
            </a:r>
          </a:p>
          <a:p>
            <a:pPr>
              <a:buClrTx/>
            </a:pPr>
            <a:r>
              <a:rPr lang="en-US" sz="1400" kern="0" dirty="0" smtClean="0"/>
              <a:t>After high-level criteria are weighted, Evaluation Committee repeats process for detailed sub-criteria in each weighted high-level criteria </a:t>
            </a:r>
            <a:endParaRPr lang="en-US" sz="1400" kern="0" dirty="0"/>
          </a:p>
        </p:txBody>
      </p:sp>
      <p:sp>
        <p:nvSpPr>
          <p:cNvPr id="9" name="Line 7"/>
          <p:cNvSpPr>
            <a:spLocks noChangeShapeType="1"/>
          </p:cNvSpPr>
          <p:nvPr/>
        </p:nvSpPr>
        <p:spPr bwMode="auto">
          <a:xfrm>
            <a:off x="7429500" y="2460625"/>
            <a:ext cx="0" cy="3538538"/>
          </a:xfrm>
          <a:prstGeom prst="line">
            <a:avLst/>
          </a:prstGeom>
          <a:noFill/>
          <a:ln w="12700">
            <a:solidFill>
              <a:srgbClr val="FF0000"/>
            </a:solidFill>
            <a:round/>
            <a:headEnd/>
            <a:tailEnd/>
          </a:ln>
          <a:effectLst/>
        </p:spPr>
        <p:txBody>
          <a:bodyPr wrap="none" anchor="ctr"/>
          <a:lstStyle/>
          <a:p>
            <a:endParaRPr lang="en-US" dirty="0"/>
          </a:p>
        </p:txBody>
      </p:sp>
      <p:sp>
        <p:nvSpPr>
          <p:cNvPr id="10" name="Line 8"/>
          <p:cNvSpPr>
            <a:spLocks noChangeShapeType="1"/>
          </p:cNvSpPr>
          <p:nvPr/>
        </p:nvSpPr>
        <p:spPr bwMode="auto">
          <a:xfrm>
            <a:off x="4963863" y="5465763"/>
            <a:ext cx="0" cy="169862"/>
          </a:xfrm>
          <a:prstGeom prst="line">
            <a:avLst/>
          </a:prstGeom>
          <a:noFill/>
          <a:ln w="12700">
            <a:solidFill>
              <a:schemeClr val="tx1"/>
            </a:solidFill>
            <a:round/>
            <a:headEnd/>
            <a:tailEnd/>
          </a:ln>
          <a:effectLst/>
        </p:spPr>
        <p:txBody>
          <a:bodyPr wrap="none" anchor="ctr"/>
          <a:lstStyle/>
          <a:p>
            <a:endParaRPr lang="en-US" dirty="0"/>
          </a:p>
        </p:txBody>
      </p:sp>
      <p:sp>
        <p:nvSpPr>
          <p:cNvPr id="11" name="Line 9"/>
          <p:cNvSpPr>
            <a:spLocks noChangeShapeType="1"/>
          </p:cNvSpPr>
          <p:nvPr/>
        </p:nvSpPr>
        <p:spPr bwMode="auto">
          <a:xfrm>
            <a:off x="4960688" y="5553075"/>
            <a:ext cx="2468562" cy="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12" name="Rectangle 10"/>
          <p:cNvSpPr>
            <a:spLocks noChangeArrowheads="1"/>
          </p:cNvSpPr>
          <p:nvPr/>
        </p:nvSpPr>
        <p:spPr bwMode="auto">
          <a:xfrm>
            <a:off x="5821362" y="5389563"/>
            <a:ext cx="655638" cy="324448"/>
          </a:xfrm>
          <a:prstGeom prst="rect">
            <a:avLst/>
          </a:prstGeom>
          <a:solidFill>
            <a:schemeClr val="bg1"/>
          </a:solidFill>
          <a:ln w="9525">
            <a:noFill/>
            <a:miter lim="800000"/>
            <a:headEnd/>
            <a:tailEnd/>
          </a:ln>
          <a:effectLst/>
        </p:spPr>
        <p:txBody>
          <a:bodyPr wrap="square" lIns="92075" tIns="92075" rIns="92075" bIns="92075">
            <a:spAutoFit/>
          </a:bodyPr>
          <a:lstStyle/>
          <a:p>
            <a:pPr marL="228600" indent="-228600">
              <a:lnSpc>
                <a:spcPct val="90000"/>
              </a:lnSpc>
            </a:pPr>
            <a:r>
              <a:rPr lang="en-US" sz="1000" b="1" dirty="0">
                <a:solidFill>
                  <a:srgbClr val="000000"/>
                </a:solidFill>
              </a:rPr>
              <a:t>Ranking</a:t>
            </a:r>
          </a:p>
        </p:txBody>
      </p:sp>
      <p:sp>
        <p:nvSpPr>
          <p:cNvPr id="13" name="Line 11"/>
          <p:cNvSpPr>
            <a:spLocks noChangeShapeType="1"/>
          </p:cNvSpPr>
          <p:nvPr/>
        </p:nvSpPr>
        <p:spPr bwMode="auto">
          <a:xfrm>
            <a:off x="4973388" y="5840413"/>
            <a:ext cx="0" cy="169862"/>
          </a:xfrm>
          <a:prstGeom prst="line">
            <a:avLst/>
          </a:prstGeom>
          <a:noFill/>
          <a:ln w="12700">
            <a:solidFill>
              <a:schemeClr val="tx1"/>
            </a:solidFill>
            <a:round/>
            <a:headEnd/>
            <a:tailEnd/>
          </a:ln>
          <a:effectLst/>
        </p:spPr>
        <p:txBody>
          <a:bodyPr wrap="none" anchor="ctr"/>
          <a:lstStyle/>
          <a:p>
            <a:endParaRPr lang="en-US" dirty="0"/>
          </a:p>
        </p:txBody>
      </p:sp>
      <p:sp>
        <p:nvSpPr>
          <p:cNvPr id="14" name="Line 12"/>
          <p:cNvSpPr>
            <a:spLocks noChangeShapeType="1"/>
          </p:cNvSpPr>
          <p:nvPr/>
        </p:nvSpPr>
        <p:spPr bwMode="auto">
          <a:xfrm>
            <a:off x="4970213" y="5927725"/>
            <a:ext cx="2468562" cy="0"/>
          </a:xfrm>
          <a:prstGeom prst="line">
            <a:avLst/>
          </a:prstGeom>
          <a:noFill/>
          <a:ln w="12700">
            <a:solidFill>
              <a:schemeClr val="tx1"/>
            </a:solidFill>
            <a:round/>
            <a:headEnd type="triangle" w="med" len="med"/>
            <a:tailEnd type="triangle" w="med" len="med"/>
          </a:ln>
          <a:effectLst/>
        </p:spPr>
        <p:txBody>
          <a:bodyPr wrap="none" anchor="ctr"/>
          <a:lstStyle/>
          <a:p>
            <a:endParaRPr lang="en-US" dirty="0"/>
          </a:p>
        </p:txBody>
      </p:sp>
      <p:sp>
        <p:nvSpPr>
          <p:cNvPr id="15" name="Rectangle 13"/>
          <p:cNvSpPr>
            <a:spLocks noChangeArrowheads="1"/>
          </p:cNvSpPr>
          <p:nvPr/>
        </p:nvSpPr>
        <p:spPr bwMode="auto">
          <a:xfrm>
            <a:off x="5810000" y="5764213"/>
            <a:ext cx="730500" cy="324448"/>
          </a:xfrm>
          <a:prstGeom prst="rect">
            <a:avLst/>
          </a:prstGeom>
          <a:solidFill>
            <a:schemeClr val="bg1"/>
          </a:solidFill>
          <a:ln w="9525">
            <a:noFill/>
            <a:miter lim="800000"/>
            <a:headEnd/>
            <a:tailEnd/>
          </a:ln>
          <a:effectLst/>
        </p:spPr>
        <p:txBody>
          <a:bodyPr wrap="square" lIns="92075" tIns="92075" rIns="92075" bIns="92075">
            <a:spAutoFit/>
          </a:bodyPr>
          <a:lstStyle/>
          <a:p>
            <a:pPr marL="228600" indent="-228600">
              <a:lnSpc>
                <a:spcPct val="90000"/>
              </a:lnSpc>
            </a:pPr>
            <a:r>
              <a:rPr lang="en-US" sz="1000" b="1" dirty="0">
                <a:solidFill>
                  <a:srgbClr val="000000"/>
                </a:solidFill>
              </a:rPr>
              <a:t>Weighting</a:t>
            </a:r>
          </a:p>
        </p:txBody>
      </p:sp>
      <p:sp>
        <p:nvSpPr>
          <p:cNvPr id="16" name="Rectangle 14"/>
          <p:cNvSpPr>
            <a:spLocks noChangeArrowheads="1"/>
          </p:cNvSpPr>
          <p:nvPr/>
        </p:nvSpPr>
        <p:spPr bwMode="auto">
          <a:xfrm>
            <a:off x="7683887" y="5314032"/>
            <a:ext cx="1360487" cy="995362"/>
          </a:xfrm>
          <a:prstGeom prst="rect">
            <a:avLst/>
          </a:prstGeom>
          <a:noFill/>
          <a:ln w="9525">
            <a:noFill/>
            <a:miter lim="800000"/>
            <a:headEnd/>
            <a:tailEnd/>
          </a:ln>
        </p:spPr>
        <p:txBody>
          <a:bodyPr/>
          <a:lstStyle/>
          <a:p>
            <a:pPr algn="l" eaLnBrk="1" hangingPunct="1"/>
            <a:r>
              <a:rPr lang="en-US" sz="1200" dirty="0"/>
              <a:t>Decide where this line will be </a:t>
            </a:r>
            <a:r>
              <a:rPr lang="en-US" sz="1200" dirty="0" smtClean="0"/>
              <a:t>drawn (e.g., what </a:t>
            </a:r>
            <a:r>
              <a:rPr lang="en-US" sz="1200" dirty="0"/>
              <a:t>is “in” and “</a:t>
            </a:r>
            <a:r>
              <a:rPr lang="en-US" sz="1200" dirty="0" smtClean="0"/>
              <a:t>out”)</a:t>
            </a:r>
            <a:endParaRPr lang="en-US" sz="1200" dirty="0"/>
          </a:p>
        </p:txBody>
      </p:sp>
      <p:sp>
        <p:nvSpPr>
          <p:cNvPr id="17" name="Line 15"/>
          <p:cNvSpPr>
            <a:spLocks noChangeShapeType="1"/>
          </p:cNvSpPr>
          <p:nvPr/>
        </p:nvSpPr>
        <p:spPr bwMode="auto">
          <a:xfrm>
            <a:off x="7507039" y="5465763"/>
            <a:ext cx="222250" cy="0"/>
          </a:xfrm>
          <a:prstGeom prst="line">
            <a:avLst/>
          </a:prstGeom>
          <a:noFill/>
          <a:ln w="12700">
            <a:solidFill>
              <a:schemeClr val="tx1"/>
            </a:solidFill>
            <a:round/>
            <a:headEnd type="triangle" w="med" len="med"/>
            <a:tailEnd/>
          </a:ln>
          <a:effectLst/>
        </p:spPr>
        <p:txBody>
          <a:bodyPr wrap="none" anchor="ctr"/>
          <a:lstStyle/>
          <a:p>
            <a:endParaRPr lang="en-US" dirty="0"/>
          </a:p>
        </p:txBody>
      </p:sp>
      <p:graphicFrame>
        <p:nvGraphicFramePr>
          <p:cNvPr id="20" name="Chart 19"/>
          <p:cNvGraphicFramePr>
            <a:graphicFrameLocks noGrp="1"/>
          </p:cNvGraphicFramePr>
          <p:nvPr>
            <p:extLst>
              <p:ext uri="{D42A27DB-BD31-4B8C-83A1-F6EECF244321}">
                <p14:modId xmlns:p14="http://schemas.microsoft.com/office/powerpoint/2010/main" xmlns="" val="3530559688"/>
              </p:ext>
            </p:extLst>
          </p:nvPr>
        </p:nvGraphicFramePr>
        <p:xfrm>
          <a:off x="4653382" y="2162243"/>
          <a:ext cx="3957218" cy="3151789"/>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10"/>
          <p:cNvSpPr>
            <a:spLocks noChangeArrowheads="1"/>
          </p:cNvSpPr>
          <p:nvPr/>
        </p:nvSpPr>
        <p:spPr bwMode="auto">
          <a:xfrm rot="16200000">
            <a:off x="4335957" y="3352146"/>
            <a:ext cx="655638" cy="352148"/>
          </a:xfrm>
          <a:prstGeom prst="rect">
            <a:avLst/>
          </a:prstGeom>
          <a:noFill/>
          <a:ln w="9525">
            <a:noFill/>
            <a:miter lim="800000"/>
            <a:headEnd/>
            <a:tailEnd/>
          </a:ln>
          <a:effectLst/>
        </p:spPr>
        <p:txBody>
          <a:bodyPr wrap="square" lIns="92075" tIns="92075" rIns="92075" bIns="92075">
            <a:spAutoFit/>
          </a:bodyPr>
          <a:lstStyle/>
          <a:p>
            <a:pPr marL="228600" indent="-228600">
              <a:lnSpc>
                <a:spcPct val="90000"/>
              </a:lnSpc>
            </a:pPr>
            <a:r>
              <a:rPr lang="en-US" sz="1200" b="1" dirty="0" smtClean="0">
                <a:solidFill>
                  <a:srgbClr val="000000"/>
                </a:solidFill>
              </a:rPr>
              <a:t>Points</a:t>
            </a:r>
            <a:endParaRPr lang="en-US" sz="1200" b="1" dirty="0">
              <a:solidFill>
                <a:srgbClr val="000000"/>
              </a:solidFill>
            </a:endParaRPr>
          </a:p>
        </p:txBody>
      </p:sp>
      <p:sp>
        <p:nvSpPr>
          <p:cNvPr id="22" name="Rectangle 10"/>
          <p:cNvSpPr>
            <a:spLocks noChangeArrowheads="1"/>
          </p:cNvSpPr>
          <p:nvPr/>
        </p:nvSpPr>
        <p:spPr bwMode="auto">
          <a:xfrm>
            <a:off x="6216399" y="5073135"/>
            <a:ext cx="655638" cy="352148"/>
          </a:xfrm>
          <a:prstGeom prst="rect">
            <a:avLst/>
          </a:prstGeom>
          <a:noFill/>
          <a:ln w="9525">
            <a:noFill/>
            <a:miter lim="800000"/>
            <a:headEnd/>
            <a:tailEnd/>
          </a:ln>
          <a:effectLst/>
        </p:spPr>
        <p:txBody>
          <a:bodyPr wrap="square" lIns="92075" tIns="92075" rIns="92075" bIns="92075">
            <a:spAutoFit/>
          </a:bodyPr>
          <a:lstStyle/>
          <a:p>
            <a:pPr marL="228600" indent="-228600">
              <a:lnSpc>
                <a:spcPct val="90000"/>
              </a:lnSpc>
            </a:pPr>
            <a:r>
              <a:rPr lang="en-US" sz="1200" b="1" dirty="0" smtClean="0">
                <a:solidFill>
                  <a:srgbClr val="000000"/>
                </a:solidFill>
              </a:rPr>
              <a:t>Criteria</a:t>
            </a:r>
            <a:endParaRPr lang="en-US" sz="1200" b="1" dirty="0">
              <a:solidFill>
                <a:srgbClr val="000000"/>
              </a:solidFill>
            </a:endParaRPr>
          </a:p>
        </p:txBody>
      </p:sp>
    </p:spTree>
    <p:extLst>
      <p:ext uri="{BB962C8B-B14F-4D97-AF65-F5344CB8AC3E}">
        <p14:creationId xmlns:p14="http://schemas.microsoft.com/office/powerpoint/2010/main" xmlns="" val="5690063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119126811"/>
              </p:ext>
            </p:extLst>
          </p:nvPr>
        </p:nvGraphicFramePr>
        <p:xfrm>
          <a:off x="1588" y="1588"/>
          <a:ext cx="1587" cy="1587"/>
        </p:xfrm>
        <a:graphic>
          <a:graphicData uri="http://schemas.openxmlformats.org/presentationml/2006/ole">
            <p:oleObj spid="_x0000_s73804" name="think-cell Slide" r:id="rId5"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59</a:t>
            </a:fld>
            <a:endParaRPr lang="en-US" dirty="0"/>
          </a:p>
        </p:txBody>
      </p:sp>
      <p:sp>
        <p:nvSpPr>
          <p:cNvPr id="4" name="Title 3"/>
          <p:cNvSpPr>
            <a:spLocks noGrp="1"/>
          </p:cNvSpPr>
          <p:nvPr>
            <p:ph type="title"/>
          </p:nvPr>
        </p:nvSpPr>
        <p:spPr/>
        <p:txBody>
          <a:bodyPr/>
          <a:lstStyle/>
          <a:p>
            <a:r>
              <a:rPr lang="en-GB" dirty="0"/>
              <a:t>Example Weighting Selection Exercise</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A group exercise involving all necessary stakeholders can be used to determine the weighting criteria for a </a:t>
            </a:r>
            <a:r>
              <a:rPr lang="en-US" dirty="0" smtClean="0"/>
              <a:t>category.</a:t>
            </a:r>
            <a:endParaRPr lang="en-US" dirty="0"/>
          </a:p>
        </p:txBody>
      </p:sp>
      <p:pic>
        <p:nvPicPr>
          <p:cNvPr id="8" name="Picture 3"/>
          <p:cNvPicPr>
            <a:picLocks noChangeAspect="1" noChangeArrowheads="1"/>
          </p:cNvPicPr>
          <p:nvPr>
            <p:custDataLst>
              <p:tags r:id="rId2"/>
            </p:custDataLst>
          </p:nvPr>
        </p:nvPicPr>
        <p:blipFill>
          <a:blip r:embed="rId6" cstate="print"/>
          <a:srcRect/>
          <a:stretch>
            <a:fillRect/>
          </a:stretch>
        </p:blipFill>
        <p:spPr bwMode="auto">
          <a:xfrm>
            <a:off x="1223962" y="3043237"/>
            <a:ext cx="6467475" cy="3509963"/>
          </a:xfrm>
          <a:prstGeom prst="rect">
            <a:avLst/>
          </a:prstGeom>
          <a:noFill/>
          <a:ln w="12700">
            <a:noFill/>
            <a:miter lim="800000"/>
            <a:headEnd type="none" w="sm" len="sm"/>
            <a:tailEnd type="none" w="sm" len="sm"/>
          </a:ln>
        </p:spPr>
      </p:pic>
      <p:sp>
        <p:nvSpPr>
          <p:cNvPr id="9" name="Text Box 3"/>
          <p:cNvSpPr txBox="1">
            <a:spLocks noChangeArrowheads="1"/>
          </p:cNvSpPr>
          <p:nvPr>
            <p:custDataLst>
              <p:tags r:id="rId3"/>
            </p:custDataLst>
          </p:nvPr>
        </p:nvSpPr>
        <p:spPr bwMode="auto">
          <a:xfrm>
            <a:off x="1122362" y="1807371"/>
            <a:ext cx="7412038" cy="2382833"/>
          </a:xfrm>
          <a:prstGeom prst="rect">
            <a:avLst/>
          </a:prstGeom>
          <a:noFill/>
          <a:ln w="9525">
            <a:noFill/>
            <a:miter lim="800000"/>
            <a:headEnd type="none" w="sm" len="sm"/>
            <a:tailEnd type="none" w="sm" len="sm"/>
          </a:ln>
          <a:effectLst/>
        </p:spPr>
        <p:txBody>
          <a:bodyPr lIns="92075" tIns="46038" rIns="92075" bIns="46038" anchor="ctr">
            <a:spAutoFit/>
          </a:bodyPr>
          <a:lstStyle/>
          <a:p>
            <a:pPr marL="266700" indent="-177800" eaLnBrk="0" fontAlgn="base" hangingPunct="0">
              <a:lnSpc>
                <a:spcPct val="80000"/>
              </a:lnSpc>
              <a:spcBef>
                <a:spcPct val="0"/>
              </a:spcBef>
              <a:spcAft>
                <a:spcPct val="0"/>
              </a:spcAft>
              <a:buFont typeface="Arial" pitchFamily="34" charset="0"/>
              <a:buChar char="•"/>
              <a:defRPr/>
            </a:pPr>
            <a:r>
              <a:rPr lang="en-US" sz="1200" b="1" dirty="0">
                <a:solidFill>
                  <a:srgbClr val="000000"/>
                </a:solidFill>
                <a:latin typeface="Arial" charset="0"/>
                <a:cs typeface="Arial" charset="0"/>
              </a:rPr>
              <a:t>Divide the group into teams and use a matrix to determine how important people feel each group of questions is in relation all others.  </a:t>
            </a:r>
          </a:p>
          <a:p>
            <a:pPr marL="266700" indent="-177800" eaLnBrk="0" fontAlgn="base" hangingPunct="0">
              <a:lnSpc>
                <a:spcPct val="80000"/>
              </a:lnSpc>
              <a:spcBef>
                <a:spcPct val="0"/>
              </a:spcBef>
              <a:spcAft>
                <a:spcPct val="0"/>
              </a:spcAft>
              <a:buFont typeface="Arial" pitchFamily="34" charset="0"/>
              <a:buChar char="•"/>
              <a:defRPr/>
            </a:pPr>
            <a:r>
              <a:rPr lang="en-US" sz="1200" b="1" dirty="0">
                <a:solidFill>
                  <a:srgbClr val="000000"/>
                </a:solidFill>
                <a:latin typeface="Arial" charset="0"/>
                <a:cs typeface="Arial" charset="0"/>
              </a:rPr>
              <a:t>Each team will complete a matrix by giving a high score if the metric is more important, and a low score if it is less important.  </a:t>
            </a:r>
          </a:p>
          <a:p>
            <a:pPr marL="266700" indent="-177800" eaLnBrk="0" fontAlgn="base" hangingPunct="0">
              <a:lnSpc>
                <a:spcPct val="80000"/>
              </a:lnSpc>
              <a:spcBef>
                <a:spcPct val="0"/>
              </a:spcBef>
              <a:spcAft>
                <a:spcPct val="0"/>
              </a:spcAft>
              <a:buFont typeface="Arial" pitchFamily="34" charset="0"/>
              <a:buChar char="•"/>
              <a:defRPr/>
            </a:pPr>
            <a:r>
              <a:rPr lang="en-US" sz="1200" b="1" dirty="0">
                <a:solidFill>
                  <a:srgbClr val="000000"/>
                </a:solidFill>
                <a:latin typeface="Arial" charset="0"/>
                <a:cs typeface="Arial" charset="0"/>
              </a:rPr>
              <a:t>The scores will then be consolidated to determine the weighting.</a:t>
            </a:r>
          </a:p>
          <a:p>
            <a:pPr eaLnBrk="0" fontAlgn="base" hangingPunct="0">
              <a:lnSpc>
                <a:spcPct val="80000"/>
              </a:lnSpc>
              <a:spcBef>
                <a:spcPct val="0"/>
              </a:spcBef>
              <a:spcAft>
                <a:spcPct val="0"/>
              </a:spcAft>
              <a:defRPr/>
            </a:pPr>
            <a:endParaRPr lang="en-US" sz="1200" b="1" dirty="0">
              <a:solidFill>
                <a:srgbClr val="000000"/>
              </a:solidFill>
              <a:latin typeface="Arial" charset="0"/>
              <a:cs typeface="Arial" charset="0"/>
            </a:endParaRPr>
          </a:p>
          <a:p>
            <a:pPr eaLnBrk="0" fontAlgn="base" hangingPunct="0">
              <a:lnSpc>
                <a:spcPct val="80000"/>
              </a:lnSpc>
              <a:spcBef>
                <a:spcPct val="0"/>
              </a:spcBef>
              <a:spcAft>
                <a:spcPct val="0"/>
              </a:spcAft>
              <a:defRPr/>
            </a:pPr>
            <a:r>
              <a:rPr lang="en-US" sz="1200" b="1" dirty="0">
                <a:solidFill>
                  <a:srgbClr val="000000"/>
                </a:solidFill>
                <a:latin typeface="Arial" charset="0"/>
                <a:cs typeface="Arial" charset="0"/>
              </a:rPr>
              <a:t>An illustrative matrix is shown below, and the following scoring system has been applied:</a:t>
            </a:r>
          </a:p>
          <a:p>
            <a:pPr eaLnBrk="0" fontAlgn="base" hangingPunct="0">
              <a:lnSpc>
                <a:spcPct val="80000"/>
              </a:lnSpc>
              <a:spcBef>
                <a:spcPct val="0"/>
              </a:spcBef>
              <a:spcAft>
                <a:spcPct val="0"/>
              </a:spcAft>
              <a:defRPr/>
            </a:pPr>
            <a:endParaRPr lang="en-US" sz="1400" b="1" dirty="0" smtClean="0">
              <a:solidFill>
                <a:srgbClr val="000000"/>
              </a:solidFill>
              <a:latin typeface="Arial" charset="0"/>
              <a:cs typeface="Arial" charset="0"/>
            </a:endParaRPr>
          </a:p>
          <a:p>
            <a:pPr eaLnBrk="0" fontAlgn="base" hangingPunct="0">
              <a:lnSpc>
                <a:spcPct val="80000"/>
              </a:lnSpc>
              <a:spcBef>
                <a:spcPct val="0"/>
              </a:spcBef>
              <a:spcAft>
                <a:spcPct val="0"/>
              </a:spcAft>
              <a:defRPr/>
            </a:pPr>
            <a:endParaRPr lang="en-US" sz="1400" b="1" dirty="0">
              <a:solidFill>
                <a:srgbClr val="000000"/>
              </a:solidFill>
              <a:latin typeface="Arial" charset="0"/>
              <a:cs typeface="Arial" charset="0"/>
            </a:endParaRPr>
          </a:p>
          <a:p>
            <a:pPr eaLnBrk="0" fontAlgn="base" hangingPunct="0">
              <a:lnSpc>
                <a:spcPct val="80000"/>
              </a:lnSpc>
              <a:spcBef>
                <a:spcPct val="0"/>
              </a:spcBef>
              <a:spcAft>
                <a:spcPct val="0"/>
              </a:spcAft>
              <a:defRPr/>
            </a:pPr>
            <a:r>
              <a:rPr lang="en-GB" sz="1200" b="1" dirty="0">
                <a:solidFill>
                  <a:srgbClr val="000000"/>
                </a:solidFill>
                <a:latin typeface="Arial" charset="0"/>
                <a:cs typeface="Arial" charset="0"/>
              </a:rPr>
              <a:t>0 – much less important; </a:t>
            </a:r>
          </a:p>
          <a:p>
            <a:pPr eaLnBrk="0" fontAlgn="base" hangingPunct="0">
              <a:lnSpc>
                <a:spcPct val="80000"/>
              </a:lnSpc>
              <a:spcBef>
                <a:spcPct val="0"/>
              </a:spcBef>
              <a:spcAft>
                <a:spcPct val="0"/>
              </a:spcAft>
              <a:defRPr/>
            </a:pPr>
            <a:r>
              <a:rPr lang="en-GB" sz="1200" b="1" dirty="0">
                <a:solidFill>
                  <a:srgbClr val="000000"/>
                </a:solidFill>
                <a:latin typeface="Arial" charset="0"/>
                <a:cs typeface="Arial" charset="0"/>
              </a:rPr>
              <a:t>1 – less important; </a:t>
            </a:r>
          </a:p>
          <a:p>
            <a:pPr eaLnBrk="0" fontAlgn="base" hangingPunct="0">
              <a:lnSpc>
                <a:spcPct val="80000"/>
              </a:lnSpc>
              <a:spcBef>
                <a:spcPct val="0"/>
              </a:spcBef>
              <a:spcAft>
                <a:spcPct val="0"/>
              </a:spcAft>
              <a:defRPr/>
            </a:pPr>
            <a:r>
              <a:rPr lang="en-GB" sz="1200" b="1" dirty="0">
                <a:solidFill>
                  <a:srgbClr val="000000"/>
                </a:solidFill>
                <a:latin typeface="Arial" charset="0"/>
                <a:cs typeface="Arial" charset="0"/>
              </a:rPr>
              <a:t>2 – equally important; </a:t>
            </a:r>
          </a:p>
          <a:p>
            <a:pPr eaLnBrk="0" fontAlgn="base" hangingPunct="0">
              <a:lnSpc>
                <a:spcPct val="80000"/>
              </a:lnSpc>
              <a:spcBef>
                <a:spcPct val="0"/>
              </a:spcBef>
              <a:spcAft>
                <a:spcPct val="0"/>
              </a:spcAft>
              <a:defRPr/>
            </a:pPr>
            <a:r>
              <a:rPr lang="en-GB" sz="1200" b="1" dirty="0">
                <a:solidFill>
                  <a:srgbClr val="000000"/>
                </a:solidFill>
                <a:latin typeface="Arial" charset="0"/>
                <a:cs typeface="Arial" charset="0"/>
              </a:rPr>
              <a:t>3 – more important; </a:t>
            </a:r>
          </a:p>
          <a:p>
            <a:pPr eaLnBrk="0" fontAlgn="base" hangingPunct="0">
              <a:lnSpc>
                <a:spcPct val="80000"/>
              </a:lnSpc>
              <a:spcBef>
                <a:spcPct val="0"/>
              </a:spcBef>
              <a:spcAft>
                <a:spcPct val="0"/>
              </a:spcAft>
              <a:defRPr/>
            </a:pPr>
            <a:r>
              <a:rPr lang="en-GB" sz="1200" b="1" dirty="0">
                <a:solidFill>
                  <a:srgbClr val="000000"/>
                </a:solidFill>
                <a:latin typeface="Arial" charset="0"/>
                <a:cs typeface="Arial" charset="0"/>
              </a:rPr>
              <a:t>4 – much more important </a:t>
            </a:r>
          </a:p>
          <a:p>
            <a:pPr eaLnBrk="0" fontAlgn="base" hangingPunct="0">
              <a:lnSpc>
                <a:spcPct val="80000"/>
              </a:lnSpc>
              <a:spcBef>
                <a:spcPct val="0"/>
              </a:spcBef>
              <a:spcAft>
                <a:spcPct val="0"/>
              </a:spcAft>
              <a:defRPr/>
            </a:pPr>
            <a:endParaRPr lang="en-US" sz="1400" b="1" dirty="0">
              <a:solidFill>
                <a:srgbClr val="000000"/>
              </a:solidFill>
              <a:latin typeface="Arial" charset="0"/>
              <a:cs typeface="Arial" charset="0"/>
            </a:endParaRPr>
          </a:p>
        </p:txBody>
      </p:sp>
    </p:spTree>
    <p:extLst>
      <p:ext uri="{BB962C8B-B14F-4D97-AF65-F5344CB8AC3E}">
        <p14:creationId xmlns:p14="http://schemas.microsoft.com/office/powerpoint/2010/main" xmlns="" val="562135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4168294709"/>
              </p:ext>
            </p:extLst>
          </p:nvPr>
        </p:nvGraphicFramePr>
        <p:xfrm>
          <a:off x="1588" y="1588"/>
          <a:ext cx="1587" cy="1587"/>
        </p:xfrm>
        <a:graphic>
          <a:graphicData uri="http://schemas.openxmlformats.org/presentationml/2006/ole">
            <p:oleObj spid="_x0000_s35916" name="think-cell Slide" r:id="rId25"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6</a:t>
            </a:fld>
            <a:endParaRPr lang="en-US" dirty="0"/>
          </a:p>
        </p:txBody>
      </p:sp>
      <p:sp>
        <p:nvSpPr>
          <p:cNvPr id="4" name="Title 3"/>
          <p:cNvSpPr>
            <a:spLocks noGrp="1"/>
          </p:cNvSpPr>
          <p:nvPr>
            <p:ph type="title"/>
          </p:nvPr>
        </p:nvSpPr>
        <p:spPr/>
        <p:txBody>
          <a:bodyPr/>
          <a:lstStyle/>
          <a:p>
            <a:r>
              <a:rPr lang="en-GB" dirty="0"/>
              <a:t>Developing Industry Analysis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When conducting Industry Analysis, there are four key activity areas that will reveal the implications of various industry forces on the Sourcing </a:t>
            </a:r>
            <a:r>
              <a:rPr lang="en-US" dirty="0" smtClean="0"/>
              <a:t>Strategy.</a:t>
            </a:r>
            <a:endParaRPr lang="en-US" dirty="0"/>
          </a:p>
        </p:txBody>
      </p:sp>
      <p:sp>
        <p:nvSpPr>
          <p:cNvPr id="35" name="Rectangle 34"/>
          <p:cNvSpPr/>
          <p:nvPr>
            <p:custDataLst>
              <p:tags r:id="rId2"/>
            </p:custDataLst>
          </p:nvPr>
        </p:nvSpPr>
        <p:spPr bwMode="auto">
          <a:xfrm>
            <a:off x="950913" y="2351088"/>
            <a:ext cx="1666875" cy="2506662"/>
          </a:xfrm>
          <a:prstGeom prst="rect">
            <a:avLst/>
          </a:prstGeom>
          <a:solidFill>
            <a:srgbClr val="FFFFFF"/>
          </a:solidFill>
          <a:ln w="9525">
            <a:solidFill>
              <a:srgbClr val="FFFFFF">
                <a:lumMod val="65000"/>
              </a:srgbClr>
            </a:solidFill>
            <a:prstDash val="lgDash"/>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36" name="Rectangle 35"/>
          <p:cNvSpPr/>
          <p:nvPr>
            <p:custDataLst>
              <p:tags r:id="rId3"/>
            </p:custDataLst>
          </p:nvPr>
        </p:nvSpPr>
        <p:spPr bwMode="auto">
          <a:xfrm>
            <a:off x="4538663" y="2360613"/>
            <a:ext cx="1665287" cy="2506662"/>
          </a:xfrm>
          <a:prstGeom prst="rect">
            <a:avLst/>
          </a:prstGeom>
          <a:solidFill>
            <a:srgbClr val="FFFFFF"/>
          </a:solidFill>
          <a:ln w="9525">
            <a:solidFill>
              <a:srgbClr val="FFFFFF">
                <a:lumMod val="65000"/>
              </a:srgbClr>
            </a:solidFill>
            <a:prstDash val="lgDash"/>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37" name="Rectangle 36"/>
          <p:cNvSpPr/>
          <p:nvPr>
            <p:custDataLst>
              <p:tags r:id="rId4"/>
            </p:custDataLst>
          </p:nvPr>
        </p:nvSpPr>
        <p:spPr bwMode="auto">
          <a:xfrm>
            <a:off x="2754313" y="2351088"/>
            <a:ext cx="1666875" cy="2506662"/>
          </a:xfrm>
          <a:prstGeom prst="rect">
            <a:avLst/>
          </a:prstGeom>
          <a:solidFill>
            <a:srgbClr val="FFFFFF"/>
          </a:solidFill>
          <a:ln w="9525">
            <a:solidFill>
              <a:srgbClr val="FFFFFF">
                <a:lumMod val="65000"/>
              </a:srgbClr>
            </a:solidFill>
            <a:prstDash val="lgDash"/>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38" name="Rectangle 37"/>
          <p:cNvSpPr/>
          <p:nvPr>
            <p:custDataLst>
              <p:tags r:id="rId5"/>
            </p:custDataLst>
          </p:nvPr>
        </p:nvSpPr>
        <p:spPr bwMode="auto">
          <a:xfrm>
            <a:off x="6327775" y="2360613"/>
            <a:ext cx="1666875" cy="2506662"/>
          </a:xfrm>
          <a:prstGeom prst="rect">
            <a:avLst/>
          </a:prstGeom>
          <a:solidFill>
            <a:srgbClr val="FFFFFF"/>
          </a:solidFill>
          <a:ln w="9525">
            <a:solidFill>
              <a:srgbClr val="FFFFFF">
                <a:lumMod val="65000"/>
              </a:srgbClr>
            </a:solidFill>
            <a:prstDash val="lgDash"/>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39" name="AutoShape 34"/>
          <p:cNvSpPr>
            <a:spLocks noChangeAspect="1" noChangeArrowheads="1"/>
          </p:cNvSpPr>
          <p:nvPr>
            <p:custDataLst>
              <p:tags r:id="rId6"/>
            </p:custDataLst>
          </p:nvPr>
        </p:nvSpPr>
        <p:spPr bwMode="auto">
          <a:xfrm>
            <a:off x="1046163" y="5588000"/>
            <a:ext cx="6918325" cy="315913"/>
          </a:xfrm>
          <a:prstGeom prst="flowChartProcess">
            <a:avLst/>
          </a:prstGeom>
          <a:noFill/>
          <a:ln w="9525">
            <a:noFill/>
            <a:miter lim="800000"/>
            <a:headEnd type="none" w="sm" len="sm"/>
            <a:tailEnd type="none" w="sm" len="sm"/>
          </a:ln>
        </p:spPr>
        <p:txBody>
          <a:bodyPr lIns="54000" tIns="36000" rIns="54000" bIns="36000" anchor="ctr"/>
          <a:lstStyle/>
          <a:p>
            <a:pPr algn="ctr" eaLnBrk="0" fontAlgn="base" hangingPunct="0">
              <a:lnSpc>
                <a:spcPct val="80000"/>
              </a:lnSpc>
              <a:spcBef>
                <a:spcPct val="0"/>
              </a:spcBef>
              <a:spcAft>
                <a:spcPct val="0"/>
              </a:spcAft>
            </a:pPr>
            <a:r>
              <a:rPr lang="en-US" sz="1400" b="1" dirty="0">
                <a:solidFill>
                  <a:srgbClr val="000000"/>
                </a:solidFill>
                <a:latin typeface="Arial" charset="0"/>
              </a:rPr>
              <a:t>Implications of the Industry on Sourcing this Category</a:t>
            </a:r>
          </a:p>
        </p:txBody>
      </p:sp>
      <p:sp>
        <p:nvSpPr>
          <p:cNvPr id="40" name="AutoShape 40"/>
          <p:cNvSpPr>
            <a:spLocks noChangeArrowheads="1"/>
          </p:cNvSpPr>
          <p:nvPr>
            <p:custDataLst>
              <p:tags r:id="rId7"/>
            </p:custDataLst>
          </p:nvPr>
        </p:nvSpPr>
        <p:spPr bwMode="auto">
          <a:xfrm flipV="1">
            <a:off x="990600" y="5008563"/>
            <a:ext cx="6918325" cy="381000"/>
          </a:xfrm>
          <a:prstGeom prst="triangle">
            <a:avLst>
              <a:gd name="adj" fmla="val 49986"/>
            </a:avLst>
          </a:prstGeom>
          <a:solidFill>
            <a:srgbClr val="003344"/>
          </a:solidFill>
          <a:ln w="12700">
            <a:noFill/>
            <a:miter lim="800000"/>
            <a:headEnd/>
            <a:tailEnd/>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1" name="Text Box 13"/>
          <p:cNvSpPr txBox="1">
            <a:spLocks noChangeArrowheads="1"/>
          </p:cNvSpPr>
          <p:nvPr>
            <p:custDataLst>
              <p:tags r:id="rId8"/>
            </p:custDataLst>
          </p:nvPr>
        </p:nvSpPr>
        <p:spPr bwMode="auto">
          <a:xfrm>
            <a:off x="995363" y="3100388"/>
            <a:ext cx="1531937" cy="950912"/>
          </a:xfrm>
          <a:prstGeom prst="rect">
            <a:avLst/>
          </a:prstGeom>
          <a:noFill/>
          <a:ln w="9525">
            <a:noFill/>
            <a:miter lim="800000"/>
            <a:headEnd type="none" w="sm" len="sm"/>
            <a:tailEnd type="none" w="sm" len="sm"/>
          </a:ln>
          <a:effectLst/>
        </p:spPr>
        <p:txBody>
          <a:bodyPr/>
          <a:lstStyle/>
          <a:p>
            <a:pPr marL="95250" indent="-95250" eaLnBrk="0" fontAlgn="base" hangingPunct="0">
              <a:lnSpc>
                <a:spcPct val="80000"/>
              </a:lnSpc>
              <a:spcBef>
                <a:spcPct val="0"/>
              </a:spcBef>
              <a:spcAft>
                <a:spcPct val="0"/>
              </a:spcAft>
              <a:buFontTx/>
              <a:buChar char="•"/>
              <a:defRPr/>
            </a:pPr>
            <a:r>
              <a:rPr lang="en-US" sz="1000" b="1" dirty="0">
                <a:solidFill>
                  <a:srgbClr val="000000"/>
                </a:solidFill>
                <a:latin typeface="Arial" charset="0"/>
                <a:cs typeface="Arial" charset="0"/>
              </a:rPr>
              <a:t>Describe competition</a:t>
            </a:r>
          </a:p>
          <a:p>
            <a:pPr marL="95250" indent="-95250" eaLnBrk="0" fontAlgn="base" hangingPunct="0">
              <a:lnSpc>
                <a:spcPct val="80000"/>
              </a:lnSpc>
              <a:spcBef>
                <a:spcPct val="0"/>
              </a:spcBef>
              <a:spcAft>
                <a:spcPct val="0"/>
              </a:spcAft>
              <a:buFontTx/>
              <a:buChar char="•"/>
              <a:defRPr/>
            </a:pPr>
            <a:r>
              <a:rPr lang="en-US" sz="1000" b="1" dirty="0">
                <a:solidFill>
                  <a:srgbClr val="000000"/>
                </a:solidFill>
                <a:latin typeface="Arial" charset="0"/>
                <a:cs typeface="Arial" charset="0"/>
              </a:rPr>
              <a:t>Develop under-</a:t>
            </a:r>
          </a:p>
          <a:p>
            <a:pPr marL="95250" indent="-95250" eaLnBrk="0" fontAlgn="base" hangingPunct="0">
              <a:lnSpc>
                <a:spcPct val="80000"/>
              </a:lnSpc>
              <a:spcBef>
                <a:spcPct val="0"/>
              </a:spcBef>
              <a:spcAft>
                <a:spcPct val="0"/>
              </a:spcAft>
              <a:defRPr/>
            </a:pPr>
            <a:r>
              <a:rPr lang="en-US" sz="1000" b="1" dirty="0">
                <a:solidFill>
                  <a:srgbClr val="000000"/>
                </a:solidFill>
                <a:latin typeface="Arial" charset="0"/>
                <a:cs typeface="Arial" charset="0"/>
              </a:rPr>
              <a:t>	standing of supplier </a:t>
            </a:r>
          </a:p>
          <a:p>
            <a:pPr marL="95250" indent="-95250" eaLnBrk="0" fontAlgn="base" hangingPunct="0">
              <a:lnSpc>
                <a:spcPct val="80000"/>
              </a:lnSpc>
              <a:spcBef>
                <a:spcPct val="0"/>
              </a:spcBef>
              <a:spcAft>
                <a:spcPct val="0"/>
              </a:spcAft>
              <a:defRPr/>
            </a:pPr>
            <a:r>
              <a:rPr lang="en-US" sz="1000" b="1" dirty="0">
                <a:solidFill>
                  <a:srgbClr val="000000"/>
                </a:solidFill>
                <a:latin typeface="Arial" charset="0"/>
                <a:cs typeface="Arial" charset="0"/>
              </a:rPr>
              <a:t>	/ buyer power</a:t>
            </a:r>
          </a:p>
          <a:p>
            <a:pPr marL="190500" indent="-190500" eaLnBrk="0" fontAlgn="base" hangingPunct="0">
              <a:lnSpc>
                <a:spcPct val="80000"/>
              </a:lnSpc>
              <a:spcBef>
                <a:spcPct val="0"/>
              </a:spcBef>
              <a:spcAft>
                <a:spcPct val="0"/>
              </a:spcAft>
              <a:buFontTx/>
              <a:buChar char="•"/>
              <a:defRPr/>
            </a:pPr>
            <a:endParaRPr lang="en-US" sz="1000" b="1" dirty="0">
              <a:solidFill>
                <a:srgbClr val="000000"/>
              </a:solidFill>
              <a:latin typeface="Arial" charset="0"/>
              <a:cs typeface="Arial" charset="0"/>
            </a:endParaRPr>
          </a:p>
          <a:p>
            <a:pPr marL="190500" indent="-190500" eaLnBrk="0" fontAlgn="base" hangingPunct="0">
              <a:lnSpc>
                <a:spcPct val="80000"/>
              </a:lnSpc>
              <a:spcBef>
                <a:spcPct val="0"/>
              </a:spcBef>
              <a:spcAft>
                <a:spcPct val="0"/>
              </a:spcAft>
              <a:buFontTx/>
              <a:buChar char="•"/>
              <a:defRPr/>
            </a:pPr>
            <a:endParaRPr lang="en-US" sz="1000" b="1" dirty="0">
              <a:solidFill>
                <a:srgbClr val="000000"/>
              </a:solidFill>
              <a:latin typeface="Arial" charset="0"/>
              <a:cs typeface="Arial" charset="0"/>
            </a:endParaRPr>
          </a:p>
        </p:txBody>
      </p:sp>
      <p:sp>
        <p:nvSpPr>
          <p:cNvPr id="42" name="Rectangle 20"/>
          <p:cNvSpPr>
            <a:spLocks noChangeArrowheads="1"/>
          </p:cNvSpPr>
          <p:nvPr>
            <p:custDataLst>
              <p:tags r:id="rId9"/>
            </p:custDataLst>
          </p:nvPr>
        </p:nvSpPr>
        <p:spPr bwMode="auto">
          <a:xfrm>
            <a:off x="1001713" y="4305300"/>
            <a:ext cx="1535112" cy="463550"/>
          </a:xfrm>
          <a:prstGeom prst="rect">
            <a:avLst/>
          </a:prstGeom>
          <a:noFill/>
          <a:ln w="9525">
            <a:noFill/>
            <a:miter lim="800000"/>
            <a:headEnd type="none" w="sm" len="sm"/>
            <a:tailEnd type="none" w="sm" len="sm"/>
          </a:ln>
        </p:spPr>
        <p:txBody>
          <a:bodyPr wrap="none" lIns="92075" tIns="46038" rIns="92075" bIns="46038" anchor="ctr">
            <a:spAutoFit/>
          </a:bodyPr>
          <a:lstStyle/>
          <a:p>
            <a:pPr algn="ctr" eaLnBrk="0" fontAlgn="base" hangingPunct="0">
              <a:lnSpc>
                <a:spcPct val="80000"/>
              </a:lnSpc>
              <a:spcBef>
                <a:spcPct val="0"/>
              </a:spcBef>
              <a:spcAft>
                <a:spcPct val="0"/>
              </a:spcAft>
            </a:pPr>
            <a:r>
              <a:rPr lang="en-US" sz="1200" b="1" dirty="0">
                <a:solidFill>
                  <a:srgbClr val="000000"/>
                </a:solidFill>
                <a:latin typeface="Arial" charset="0"/>
              </a:rPr>
              <a:t>Assess supply</a:t>
            </a:r>
          </a:p>
          <a:p>
            <a:pPr algn="ctr" eaLnBrk="0" fontAlgn="base" hangingPunct="0">
              <a:lnSpc>
                <a:spcPct val="80000"/>
              </a:lnSpc>
              <a:spcBef>
                <a:spcPct val="0"/>
              </a:spcBef>
              <a:spcAft>
                <a:spcPct val="0"/>
              </a:spcAft>
            </a:pPr>
            <a:r>
              <a:rPr lang="en-US" sz="1200" b="1" dirty="0">
                <a:solidFill>
                  <a:srgbClr val="000000"/>
                </a:solidFill>
                <a:latin typeface="Arial" charset="0"/>
              </a:rPr>
              <a:t>market complexity</a:t>
            </a:r>
          </a:p>
        </p:txBody>
      </p:sp>
      <p:sp>
        <p:nvSpPr>
          <p:cNvPr id="43" name="AutoShape 33"/>
          <p:cNvSpPr>
            <a:spLocks noChangeAspect="1" noChangeArrowheads="1"/>
          </p:cNvSpPr>
          <p:nvPr>
            <p:custDataLst>
              <p:tags r:id="rId10"/>
            </p:custDataLst>
          </p:nvPr>
        </p:nvSpPr>
        <p:spPr bwMode="auto">
          <a:xfrm>
            <a:off x="1055688" y="2457450"/>
            <a:ext cx="1458912" cy="638175"/>
          </a:xfrm>
          <a:prstGeom prst="flowChartProcess">
            <a:avLst/>
          </a:prstGeom>
          <a:solidFill>
            <a:srgbClr val="00BBEE"/>
          </a:solidFill>
          <a:ln w="9525">
            <a:noFill/>
            <a:miter lim="800000"/>
            <a:headEnd type="none" w="sm" len="sm"/>
            <a:tailEnd type="none" w="sm" len="sm"/>
          </a:ln>
        </p:spPr>
        <p:txBody>
          <a:bodyPr lIns="54000" tIns="36000" rIns="54000" bIns="360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
            </a:r>
            <a:br>
              <a:rPr kumimoji="0" lang="en-US" sz="1200" b="1" i="0" u="none" strike="noStrike" kern="0" cap="none" spc="0" normalizeH="0" baseline="0" noProof="0" dirty="0" smtClean="0">
                <a:ln>
                  <a:noFill/>
                </a:ln>
                <a:solidFill>
                  <a:srgbClr val="FFFFFF"/>
                </a:solidFill>
                <a:effectLst/>
                <a:uLnTx/>
                <a:uFillTx/>
                <a:latin typeface="Arial" charset="0"/>
              </a:rPr>
            </a:br>
            <a:r>
              <a:rPr kumimoji="0" lang="en-US" sz="1200" b="1" i="0" u="none" strike="noStrike" kern="0" cap="none" spc="0" normalizeH="0" baseline="0" noProof="0" dirty="0" smtClean="0">
                <a:ln>
                  <a:noFill/>
                </a:ln>
                <a:solidFill>
                  <a:srgbClr val="FFFFFF"/>
                </a:solidFill>
                <a:effectLst/>
                <a:uLnTx/>
                <a:uFillTx/>
                <a:latin typeface="Arial" charset="0"/>
              </a:rPr>
              <a:t>Determine</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Industry</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Structure</a:t>
            </a:r>
          </a:p>
          <a:p>
            <a:pPr marL="0" marR="0" lvl="0" indent="0" algn="ctr" defTabSz="914400" eaLnBrk="0" fontAlgn="base" latinLnBrk="0" hangingPunct="0">
              <a:lnSpc>
                <a:spcPct val="8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FFFFFF"/>
              </a:solidFill>
              <a:effectLst/>
              <a:uLnTx/>
              <a:uFillTx/>
              <a:latin typeface="Arial" charset="0"/>
            </a:endParaRPr>
          </a:p>
        </p:txBody>
      </p:sp>
      <p:sp>
        <p:nvSpPr>
          <p:cNvPr id="44" name="AutoShape 36"/>
          <p:cNvSpPr>
            <a:spLocks noChangeArrowheads="1"/>
          </p:cNvSpPr>
          <p:nvPr>
            <p:custDataLst>
              <p:tags r:id="rId11"/>
            </p:custDataLst>
          </p:nvPr>
        </p:nvSpPr>
        <p:spPr bwMode="auto">
          <a:xfrm flipV="1">
            <a:off x="1076325" y="4005263"/>
            <a:ext cx="1430338" cy="179387"/>
          </a:xfrm>
          <a:prstGeom prst="triangle">
            <a:avLst>
              <a:gd name="adj" fmla="val 49986"/>
            </a:avLst>
          </a:prstGeom>
          <a:solidFill>
            <a:srgbClr val="00BBEE"/>
          </a:solidFill>
          <a:ln w="12700">
            <a:noFill/>
            <a:miter lim="800000"/>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5" name="Text Box 18"/>
          <p:cNvSpPr txBox="1">
            <a:spLocks noChangeArrowheads="1"/>
          </p:cNvSpPr>
          <p:nvPr>
            <p:custDataLst>
              <p:tags r:id="rId12"/>
            </p:custDataLst>
          </p:nvPr>
        </p:nvSpPr>
        <p:spPr bwMode="auto">
          <a:xfrm>
            <a:off x="4556125" y="3100388"/>
            <a:ext cx="1616075" cy="922337"/>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Identify key trends</a:t>
            </a:r>
          </a:p>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Assess impact of technology, government</a:t>
            </a:r>
          </a:p>
        </p:txBody>
      </p:sp>
      <p:sp>
        <p:nvSpPr>
          <p:cNvPr id="46" name="Rectangle 26"/>
          <p:cNvSpPr>
            <a:spLocks noChangeArrowheads="1"/>
          </p:cNvSpPr>
          <p:nvPr>
            <p:custDataLst>
              <p:tags r:id="rId13"/>
            </p:custDataLst>
          </p:nvPr>
        </p:nvSpPr>
        <p:spPr bwMode="auto">
          <a:xfrm>
            <a:off x="4525963" y="4305300"/>
            <a:ext cx="1703387" cy="463550"/>
          </a:xfrm>
          <a:prstGeom prst="rect">
            <a:avLst/>
          </a:prstGeom>
          <a:noFill/>
          <a:ln w="9525">
            <a:noFill/>
            <a:miter lim="800000"/>
            <a:headEnd type="none" w="sm" len="sm"/>
            <a:tailEnd type="none" w="sm" len="sm"/>
          </a:ln>
        </p:spPr>
        <p:txBody>
          <a:bodyPr wrap="none" lIns="92075" tIns="46038" rIns="92075" bIns="46038" anchor="ctr">
            <a:spAutoFit/>
          </a:bodyPr>
          <a:lstStyle/>
          <a:p>
            <a:pPr algn="ctr" eaLnBrk="0" fontAlgn="base" hangingPunct="0">
              <a:lnSpc>
                <a:spcPct val="80000"/>
              </a:lnSpc>
              <a:spcBef>
                <a:spcPct val="0"/>
              </a:spcBef>
              <a:spcAft>
                <a:spcPct val="0"/>
              </a:spcAft>
            </a:pPr>
            <a:r>
              <a:rPr lang="en-US" sz="1200" b="1" dirty="0">
                <a:solidFill>
                  <a:srgbClr val="000000"/>
                </a:solidFill>
                <a:latin typeface="Arial" charset="0"/>
              </a:rPr>
              <a:t>Define potential</a:t>
            </a:r>
          </a:p>
          <a:p>
            <a:pPr algn="ctr" eaLnBrk="0" fontAlgn="base" hangingPunct="0">
              <a:lnSpc>
                <a:spcPct val="80000"/>
              </a:lnSpc>
              <a:spcBef>
                <a:spcPct val="0"/>
              </a:spcBef>
              <a:spcAft>
                <a:spcPct val="0"/>
              </a:spcAft>
            </a:pPr>
            <a:r>
              <a:rPr lang="en-US" sz="1200" b="1" dirty="0">
                <a:solidFill>
                  <a:srgbClr val="000000"/>
                </a:solidFill>
                <a:latin typeface="Arial" charset="0"/>
              </a:rPr>
              <a:t>levers as a customer</a:t>
            </a:r>
          </a:p>
        </p:txBody>
      </p:sp>
      <p:sp>
        <p:nvSpPr>
          <p:cNvPr id="47" name="AutoShape 32"/>
          <p:cNvSpPr>
            <a:spLocks noChangeAspect="1" noChangeArrowheads="1"/>
          </p:cNvSpPr>
          <p:nvPr>
            <p:custDataLst>
              <p:tags r:id="rId14"/>
            </p:custDataLst>
          </p:nvPr>
        </p:nvSpPr>
        <p:spPr bwMode="auto">
          <a:xfrm>
            <a:off x="4649788" y="2457450"/>
            <a:ext cx="1444625" cy="638175"/>
          </a:xfrm>
          <a:prstGeom prst="flowChartProcess">
            <a:avLst/>
          </a:prstGeom>
          <a:solidFill>
            <a:srgbClr val="00BBEE"/>
          </a:solidFill>
          <a:ln w="9525">
            <a:noFill/>
            <a:miter lim="800000"/>
            <a:headEnd type="none" w="sm" len="sm"/>
            <a:tailEnd type="none" w="sm" len="sm"/>
          </a:ln>
        </p:spPr>
        <p:txBody>
          <a:bodyPr lIns="54000" tIns="36000" rIns="54000" bIns="360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Identify Industry Trends/ </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Dynamics</a:t>
            </a:r>
          </a:p>
        </p:txBody>
      </p:sp>
      <p:sp>
        <p:nvSpPr>
          <p:cNvPr id="48" name="AutoShape 39"/>
          <p:cNvSpPr>
            <a:spLocks noChangeArrowheads="1"/>
          </p:cNvSpPr>
          <p:nvPr>
            <p:custDataLst>
              <p:tags r:id="rId15"/>
            </p:custDataLst>
          </p:nvPr>
        </p:nvSpPr>
        <p:spPr bwMode="auto">
          <a:xfrm flipV="1">
            <a:off x="4684713" y="4005263"/>
            <a:ext cx="1430337" cy="179387"/>
          </a:xfrm>
          <a:prstGeom prst="triangle">
            <a:avLst>
              <a:gd name="adj" fmla="val 49986"/>
            </a:avLst>
          </a:prstGeom>
          <a:solidFill>
            <a:srgbClr val="00BBEE"/>
          </a:solidFill>
          <a:ln w="12700">
            <a:noFill/>
            <a:miter lim="800000"/>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49" name="Text Box 17"/>
          <p:cNvSpPr txBox="1">
            <a:spLocks noChangeArrowheads="1"/>
          </p:cNvSpPr>
          <p:nvPr>
            <p:custDataLst>
              <p:tags r:id="rId16"/>
            </p:custDataLst>
          </p:nvPr>
        </p:nvSpPr>
        <p:spPr bwMode="auto">
          <a:xfrm>
            <a:off x="2752725" y="3100388"/>
            <a:ext cx="1590675" cy="1154112"/>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Define overall size and growth</a:t>
            </a:r>
          </a:p>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Measure key ratios</a:t>
            </a:r>
          </a:p>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Discern common profit and cost</a:t>
            </a:r>
          </a:p>
        </p:txBody>
      </p:sp>
      <p:sp>
        <p:nvSpPr>
          <p:cNvPr id="50" name="Rectangle 22"/>
          <p:cNvSpPr>
            <a:spLocks noChangeArrowheads="1"/>
          </p:cNvSpPr>
          <p:nvPr>
            <p:custDataLst>
              <p:tags r:id="rId17"/>
            </p:custDataLst>
          </p:nvPr>
        </p:nvSpPr>
        <p:spPr bwMode="auto">
          <a:xfrm>
            <a:off x="2781300" y="4305300"/>
            <a:ext cx="1663700" cy="463550"/>
          </a:xfrm>
          <a:prstGeom prst="rect">
            <a:avLst/>
          </a:prstGeom>
          <a:noFill/>
          <a:ln w="9525">
            <a:noFill/>
            <a:miter lim="800000"/>
            <a:headEnd type="none" w="sm" len="sm"/>
            <a:tailEnd type="none" w="sm" len="sm"/>
          </a:ln>
        </p:spPr>
        <p:txBody>
          <a:bodyPr wrap="none" lIns="92075" tIns="46038" rIns="92075" bIns="46038" anchor="ctr">
            <a:spAutoFit/>
          </a:bodyPr>
          <a:lstStyle/>
          <a:p>
            <a:pPr algn="ctr" eaLnBrk="0" fontAlgn="base" hangingPunct="0">
              <a:lnSpc>
                <a:spcPct val="80000"/>
              </a:lnSpc>
              <a:spcBef>
                <a:spcPct val="0"/>
              </a:spcBef>
              <a:spcAft>
                <a:spcPct val="0"/>
              </a:spcAft>
            </a:pPr>
            <a:r>
              <a:rPr lang="en-US" sz="1200" b="1" dirty="0">
                <a:solidFill>
                  <a:srgbClr val="000000"/>
                </a:solidFill>
                <a:latin typeface="Arial" charset="0"/>
              </a:rPr>
              <a:t>Benchmark supplier</a:t>
            </a:r>
          </a:p>
          <a:p>
            <a:pPr algn="ctr" eaLnBrk="0" fontAlgn="base" hangingPunct="0">
              <a:lnSpc>
                <a:spcPct val="80000"/>
              </a:lnSpc>
              <a:spcBef>
                <a:spcPct val="0"/>
              </a:spcBef>
              <a:spcAft>
                <a:spcPct val="0"/>
              </a:spcAft>
            </a:pPr>
            <a:r>
              <a:rPr lang="en-US" sz="1200" b="1" dirty="0">
                <a:solidFill>
                  <a:srgbClr val="000000"/>
                </a:solidFill>
                <a:latin typeface="Arial" charset="0"/>
              </a:rPr>
              <a:t>costs and success</a:t>
            </a:r>
          </a:p>
        </p:txBody>
      </p:sp>
      <p:sp>
        <p:nvSpPr>
          <p:cNvPr id="51" name="AutoShape 31"/>
          <p:cNvSpPr>
            <a:spLocks noChangeAspect="1" noChangeArrowheads="1"/>
          </p:cNvSpPr>
          <p:nvPr>
            <p:custDataLst>
              <p:tags r:id="rId18"/>
            </p:custDataLst>
          </p:nvPr>
        </p:nvSpPr>
        <p:spPr bwMode="auto">
          <a:xfrm>
            <a:off x="2873375" y="2457450"/>
            <a:ext cx="1427163" cy="638175"/>
          </a:xfrm>
          <a:prstGeom prst="flowChartProcess">
            <a:avLst/>
          </a:prstGeom>
          <a:solidFill>
            <a:srgbClr val="00BBEE"/>
          </a:solidFill>
          <a:ln w="9525">
            <a:noFill/>
            <a:miter lim="800000"/>
            <a:headEnd type="none" w="sm" len="sm"/>
            <a:tailEnd type="none" w="sm" len="sm"/>
          </a:ln>
        </p:spPr>
        <p:txBody>
          <a:bodyPr lIns="54000" tIns="36000" rIns="54000" bIns="360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Measure</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Industry</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Financials</a:t>
            </a:r>
          </a:p>
        </p:txBody>
      </p:sp>
      <p:sp>
        <p:nvSpPr>
          <p:cNvPr id="52" name="AutoShape 37"/>
          <p:cNvSpPr>
            <a:spLocks noChangeArrowheads="1"/>
          </p:cNvSpPr>
          <p:nvPr>
            <p:custDataLst>
              <p:tags r:id="rId19"/>
            </p:custDataLst>
          </p:nvPr>
        </p:nvSpPr>
        <p:spPr bwMode="auto">
          <a:xfrm flipV="1">
            <a:off x="2916238" y="4005263"/>
            <a:ext cx="1430337" cy="179387"/>
          </a:xfrm>
          <a:prstGeom prst="triangle">
            <a:avLst>
              <a:gd name="adj" fmla="val 49986"/>
            </a:avLst>
          </a:prstGeom>
          <a:solidFill>
            <a:srgbClr val="00BBEE"/>
          </a:solidFill>
          <a:ln w="12700">
            <a:noFill/>
            <a:miter lim="800000"/>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3" name="Text Box 19"/>
          <p:cNvSpPr txBox="1">
            <a:spLocks noChangeArrowheads="1"/>
          </p:cNvSpPr>
          <p:nvPr>
            <p:custDataLst>
              <p:tags r:id="rId20"/>
            </p:custDataLst>
          </p:nvPr>
        </p:nvSpPr>
        <p:spPr bwMode="auto">
          <a:xfrm>
            <a:off x="6321425" y="3097213"/>
            <a:ext cx="1654175" cy="1154112"/>
          </a:xfrm>
          <a:prstGeom prst="rect">
            <a:avLst/>
          </a:prstGeom>
          <a:noFill/>
          <a:ln w="9525">
            <a:noFill/>
            <a:miter lim="800000"/>
            <a:headEnd type="none" w="sm" len="sm"/>
            <a:tailEnd type="none" w="sm" len="sm"/>
          </a:ln>
        </p:spPr>
        <p:txBody>
          <a:bodyPr/>
          <a:lstStyle/>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Identify unique solutions</a:t>
            </a:r>
          </a:p>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Find innovative suppliers</a:t>
            </a:r>
          </a:p>
          <a:p>
            <a:pPr marL="95250" indent="-95250" eaLnBrk="0" fontAlgn="base" hangingPunct="0">
              <a:lnSpc>
                <a:spcPct val="80000"/>
              </a:lnSpc>
              <a:spcBef>
                <a:spcPct val="0"/>
              </a:spcBef>
              <a:spcAft>
                <a:spcPct val="0"/>
              </a:spcAft>
              <a:buFontTx/>
              <a:buChar char="•"/>
            </a:pPr>
            <a:r>
              <a:rPr lang="en-US" sz="1000" b="1" dirty="0">
                <a:solidFill>
                  <a:srgbClr val="000000"/>
                </a:solidFill>
                <a:latin typeface="Arial" charset="0"/>
              </a:rPr>
              <a:t>Seek success stories</a:t>
            </a:r>
          </a:p>
        </p:txBody>
      </p:sp>
      <p:sp>
        <p:nvSpPr>
          <p:cNvPr id="54" name="Rectangle 24"/>
          <p:cNvSpPr>
            <a:spLocks noChangeArrowheads="1"/>
          </p:cNvSpPr>
          <p:nvPr>
            <p:custDataLst>
              <p:tags r:id="rId21"/>
            </p:custDataLst>
          </p:nvPr>
        </p:nvSpPr>
        <p:spPr bwMode="auto">
          <a:xfrm>
            <a:off x="6545263" y="4365625"/>
            <a:ext cx="1260475" cy="277813"/>
          </a:xfrm>
          <a:prstGeom prst="rect">
            <a:avLst/>
          </a:prstGeom>
          <a:noFill/>
          <a:ln w="9525">
            <a:noFill/>
            <a:miter lim="800000"/>
            <a:headEnd type="none" w="sm" len="sm"/>
            <a:tailEnd type="none" w="sm" len="sm"/>
          </a:ln>
        </p:spPr>
        <p:txBody>
          <a:bodyPr wrap="none" lIns="92075" tIns="46038" rIns="92075" bIns="46038" anchor="ctr">
            <a:spAutoFit/>
          </a:bodyPr>
          <a:lstStyle/>
          <a:p>
            <a:pPr algn="ctr" eaLnBrk="0" fontAlgn="base" hangingPunct="0">
              <a:lnSpc>
                <a:spcPct val="80000"/>
              </a:lnSpc>
              <a:spcBef>
                <a:spcPct val="0"/>
              </a:spcBef>
              <a:spcAft>
                <a:spcPct val="0"/>
              </a:spcAft>
            </a:pPr>
            <a:r>
              <a:rPr lang="en-US" sz="1200" b="1" dirty="0">
                <a:solidFill>
                  <a:srgbClr val="000000"/>
                </a:solidFill>
                <a:latin typeface="Arial" charset="0"/>
              </a:rPr>
              <a:t>Use best ideas</a:t>
            </a:r>
          </a:p>
        </p:txBody>
      </p:sp>
      <p:sp>
        <p:nvSpPr>
          <p:cNvPr id="55" name="AutoShape 35"/>
          <p:cNvSpPr>
            <a:spLocks noChangeAspect="1" noChangeArrowheads="1"/>
          </p:cNvSpPr>
          <p:nvPr>
            <p:custDataLst>
              <p:tags r:id="rId22"/>
            </p:custDataLst>
          </p:nvPr>
        </p:nvSpPr>
        <p:spPr bwMode="auto">
          <a:xfrm>
            <a:off x="6429375" y="2457450"/>
            <a:ext cx="1462088" cy="638175"/>
          </a:xfrm>
          <a:prstGeom prst="flowChartProcess">
            <a:avLst/>
          </a:prstGeom>
          <a:solidFill>
            <a:srgbClr val="00BBEE"/>
          </a:solidFill>
          <a:ln w="9525">
            <a:noFill/>
            <a:miter lim="800000"/>
            <a:headEnd type="none" w="sm" len="sm"/>
            <a:tailEnd type="none" w="sm" len="sm"/>
          </a:ln>
        </p:spPr>
        <p:txBody>
          <a:bodyPr lIns="54000" tIns="36000" rIns="54000" bIns="360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Identify</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Industry Leading Practices</a:t>
            </a:r>
          </a:p>
        </p:txBody>
      </p:sp>
      <p:sp>
        <p:nvSpPr>
          <p:cNvPr id="56" name="AutoShape 38"/>
          <p:cNvSpPr>
            <a:spLocks noChangeArrowheads="1"/>
          </p:cNvSpPr>
          <p:nvPr>
            <p:custDataLst>
              <p:tags r:id="rId23"/>
            </p:custDataLst>
          </p:nvPr>
        </p:nvSpPr>
        <p:spPr bwMode="auto">
          <a:xfrm flipV="1">
            <a:off x="6445250" y="3975100"/>
            <a:ext cx="1430338" cy="179388"/>
          </a:xfrm>
          <a:prstGeom prst="triangle">
            <a:avLst>
              <a:gd name="adj" fmla="val 49986"/>
            </a:avLst>
          </a:prstGeom>
          <a:solidFill>
            <a:srgbClr val="00BBEE"/>
          </a:solidFill>
          <a:ln w="12700">
            <a:noFill/>
            <a:miter lim="800000"/>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xmlns="" val="9091350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119126811"/>
              </p:ext>
            </p:extLst>
          </p:nvPr>
        </p:nvGraphicFramePr>
        <p:xfrm>
          <a:off x="1588" y="1588"/>
          <a:ext cx="1587" cy="1587"/>
        </p:xfrm>
        <a:graphic>
          <a:graphicData uri="http://schemas.openxmlformats.org/presentationml/2006/ole">
            <p:oleObj spid="_x0000_s74828" name="think-cell Slide" r:id="rId4"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60</a:t>
            </a:fld>
            <a:endParaRPr lang="en-US" dirty="0"/>
          </a:p>
        </p:txBody>
      </p:sp>
      <p:sp>
        <p:nvSpPr>
          <p:cNvPr id="4" name="Title 3"/>
          <p:cNvSpPr>
            <a:spLocks noGrp="1"/>
          </p:cNvSpPr>
          <p:nvPr>
            <p:ph type="title"/>
          </p:nvPr>
        </p:nvSpPr>
        <p:spPr/>
        <p:txBody>
          <a:bodyPr/>
          <a:lstStyle/>
          <a:p>
            <a:r>
              <a:rPr lang="en-GB" dirty="0"/>
              <a:t>Example Weighting Selection Exercise</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results of the weighting exercise will ensure that the sections which are most important to the stakeholders will be given more weight in a decision </a:t>
            </a:r>
            <a:r>
              <a:rPr lang="en-US" dirty="0" smtClean="0"/>
              <a:t>process.</a:t>
            </a:r>
            <a:endParaRPr lang="en-US" dirty="0"/>
          </a:p>
        </p:txBody>
      </p:sp>
      <p:sp>
        <p:nvSpPr>
          <p:cNvPr id="368" name="Text Box 3"/>
          <p:cNvSpPr txBox="1">
            <a:spLocks noChangeArrowheads="1"/>
          </p:cNvSpPr>
          <p:nvPr>
            <p:custDataLst>
              <p:tags r:id="rId2"/>
            </p:custDataLst>
          </p:nvPr>
        </p:nvSpPr>
        <p:spPr bwMode="auto">
          <a:xfrm>
            <a:off x="877210" y="1752600"/>
            <a:ext cx="7412038" cy="277812"/>
          </a:xfrm>
          <a:prstGeom prst="rect">
            <a:avLst/>
          </a:prstGeom>
          <a:noFill/>
          <a:ln w="9525">
            <a:noFill/>
            <a:miter lim="800000"/>
            <a:headEnd type="none" w="sm" len="sm"/>
            <a:tailEnd type="none" w="sm" len="sm"/>
          </a:ln>
        </p:spPr>
        <p:txBody>
          <a:bodyPr lIns="92075" tIns="46038" rIns="92075" bIns="46038" anchor="ctr">
            <a:spAutoFit/>
          </a:bodyPr>
          <a:lstStyle/>
          <a:p>
            <a:pPr marL="266700" indent="-177800" eaLnBrk="0" fontAlgn="base" hangingPunct="0">
              <a:lnSpc>
                <a:spcPct val="80000"/>
              </a:lnSpc>
              <a:spcBef>
                <a:spcPct val="0"/>
              </a:spcBef>
              <a:spcAft>
                <a:spcPct val="0"/>
              </a:spcAft>
              <a:buFont typeface="Arial" pitchFamily="34" charset="0"/>
              <a:buChar char="•"/>
            </a:pPr>
            <a:r>
              <a:rPr lang="en-US" sz="1200" b="1" dirty="0">
                <a:solidFill>
                  <a:srgbClr val="000000"/>
                </a:solidFill>
                <a:latin typeface="Arial" charset="0"/>
              </a:rPr>
              <a:t>The following weightings will then be applied to each section score in the RFP </a:t>
            </a:r>
            <a:endParaRPr lang="en-US" sz="1400" b="1" dirty="0">
              <a:solidFill>
                <a:srgbClr val="000000"/>
              </a:solidFill>
              <a:latin typeface="Arial" charset="0"/>
            </a:endParaRPr>
          </a:p>
        </p:txBody>
      </p:sp>
      <p:grpSp>
        <p:nvGrpSpPr>
          <p:cNvPr id="369" name="Group 5"/>
          <p:cNvGrpSpPr>
            <a:grpSpLocks noChangeAspect="1"/>
          </p:cNvGrpSpPr>
          <p:nvPr/>
        </p:nvGrpSpPr>
        <p:grpSpPr bwMode="auto">
          <a:xfrm>
            <a:off x="1442360" y="2143125"/>
            <a:ext cx="5838825" cy="4414881"/>
            <a:chOff x="703" y="1071"/>
            <a:chExt cx="4219" cy="2832"/>
          </a:xfrm>
        </p:grpSpPr>
        <p:sp>
          <p:nvSpPr>
            <p:cNvPr id="370" name="AutoShape 4"/>
            <p:cNvSpPr>
              <a:spLocks noChangeAspect="1" noChangeArrowheads="1" noTextEdit="1"/>
            </p:cNvSpPr>
            <p:nvPr/>
          </p:nvSpPr>
          <p:spPr bwMode="auto">
            <a:xfrm>
              <a:off x="703" y="1071"/>
              <a:ext cx="4219" cy="2832"/>
            </a:xfrm>
            <a:prstGeom prst="rect">
              <a:avLst/>
            </a:prstGeom>
            <a:noFill/>
            <a:ln w="9525">
              <a:noFill/>
              <a:miter lim="800000"/>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371" name="Rectangle 6"/>
            <p:cNvSpPr>
              <a:spLocks noChangeArrowheads="1"/>
            </p:cNvSpPr>
            <p:nvPr/>
          </p:nvSpPr>
          <p:spPr bwMode="auto">
            <a:xfrm>
              <a:off x="709" y="1077"/>
              <a:ext cx="4208" cy="158"/>
            </a:xfrm>
            <a:prstGeom prst="rect">
              <a:avLst/>
            </a:prstGeom>
            <a:solidFill>
              <a:srgbClr val="00B0F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72" name="Rectangle 7"/>
            <p:cNvSpPr>
              <a:spLocks noChangeArrowheads="1"/>
            </p:cNvSpPr>
            <p:nvPr/>
          </p:nvSpPr>
          <p:spPr bwMode="auto">
            <a:xfrm>
              <a:off x="949" y="1234"/>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73" name="Rectangle 8"/>
            <p:cNvSpPr>
              <a:spLocks noChangeArrowheads="1"/>
            </p:cNvSpPr>
            <p:nvPr/>
          </p:nvSpPr>
          <p:spPr bwMode="auto">
            <a:xfrm>
              <a:off x="949" y="1390"/>
              <a:ext cx="3968" cy="159"/>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74" name="Rectangle 9"/>
            <p:cNvSpPr>
              <a:spLocks noChangeArrowheads="1"/>
            </p:cNvSpPr>
            <p:nvPr/>
          </p:nvSpPr>
          <p:spPr bwMode="auto">
            <a:xfrm>
              <a:off x="949" y="1547"/>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75" name="Rectangle 10"/>
            <p:cNvSpPr>
              <a:spLocks noChangeArrowheads="1"/>
            </p:cNvSpPr>
            <p:nvPr/>
          </p:nvSpPr>
          <p:spPr bwMode="auto">
            <a:xfrm>
              <a:off x="949" y="1704"/>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76" name="Rectangle 11"/>
            <p:cNvSpPr>
              <a:spLocks noChangeArrowheads="1"/>
            </p:cNvSpPr>
            <p:nvPr/>
          </p:nvSpPr>
          <p:spPr bwMode="auto">
            <a:xfrm>
              <a:off x="949" y="1860"/>
              <a:ext cx="3968" cy="159"/>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77" name="Rectangle 12"/>
            <p:cNvSpPr>
              <a:spLocks noChangeArrowheads="1"/>
            </p:cNvSpPr>
            <p:nvPr/>
          </p:nvSpPr>
          <p:spPr bwMode="auto">
            <a:xfrm>
              <a:off x="949" y="2017"/>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78" name="Rectangle 13"/>
            <p:cNvSpPr>
              <a:spLocks noChangeArrowheads="1"/>
            </p:cNvSpPr>
            <p:nvPr/>
          </p:nvSpPr>
          <p:spPr bwMode="auto">
            <a:xfrm>
              <a:off x="949" y="2174"/>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79" name="Rectangle 14"/>
            <p:cNvSpPr>
              <a:spLocks noChangeArrowheads="1"/>
            </p:cNvSpPr>
            <p:nvPr/>
          </p:nvSpPr>
          <p:spPr bwMode="auto">
            <a:xfrm>
              <a:off x="949" y="2330"/>
              <a:ext cx="3968" cy="159"/>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80" name="Rectangle 15"/>
            <p:cNvSpPr>
              <a:spLocks noChangeArrowheads="1"/>
            </p:cNvSpPr>
            <p:nvPr/>
          </p:nvSpPr>
          <p:spPr bwMode="auto">
            <a:xfrm>
              <a:off x="949" y="2487"/>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81" name="Rectangle 16"/>
            <p:cNvSpPr>
              <a:spLocks noChangeArrowheads="1"/>
            </p:cNvSpPr>
            <p:nvPr/>
          </p:nvSpPr>
          <p:spPr bwMode="auto">
            <a:xfrm>
              <a:off x="949" y="2644"/>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82" name="Rectangle 17"/>
            <p:cNvSpPr>
              <a:spLocks noChangeArrowheads="1"/>
            </p:cNvSpPr>
            <p:nvPr/>
          </p:nvSpPr>
          <p:spPr bwMode="auto">
            <a:xfrm>
              <a:off x="949" y="2800"/>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83" name="Rectangle 18"/>
            <p:cNvSpPr>
              <a:spLocks noChangeArrowheads="1"/>
            </p:cNvSpPr>
            <p:nvPr/>
          </p:nvSpPr>
          <p:spPr bwMode="auto">
            <a:xfrm>
              <a:off x="949" y="2957"/>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84" name="Rectangle 19"/>
            <p:cNvSpPr>
              <a:spLocks noChangeArrowheads="1"/>
            </p:cNvSpPr>
            <p:nvPr/>
          </p:nvSpPr>
          <p:spPr bwMode="auto">
            <a:xfrm>
              <a:off x="949" y="3114"/>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85" name="Rectangle 20"/>
            <p:cNvSpPr>
              <a:spLocks noChangeArrowheads="1"/>
            </p:cNvSpPr>
            <p:nvPr/>
          </p:nvSpPr>
          <p:spPr bwMode="auto">
            <a:xfrm>
              <a:off x="949" y="3270"/>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86" name="Rectangle 21"/>
            <p:cNvSpPr>
              <a:spLocks noChangeArrowheads="1"/>
            </p:cNvSpPr>
            <p:nvPr/>
          </p:nvSpPr>
          <p:spPr bwMode="auto">
            <a:xfrm>
              <a:off x="949" y="3427"/>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87" name="Rectangle 22"/>
            <p:cNvSpPr>
              <a:spLocks noChangeArrowheads="1"/>
            </p:cNvSpPr>
            <p:nvPr/>
          </p:nvSpPr>
          <p:spPr bwMode="auto">
            <a:xfrm>
              <a:off x="949" y="3584"/>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88" name="Rectangle 23"/>
            <p:cNvSpPr>
              <a:spLocks noChangeArrowheads="1"/>
            </p:cNvSpPr>
            <p:nvPr/>
          </p:nvSpPr>
          <p:spPr bwMode="auto">
            <a:xfrm>
              <a:off x="949" y="3740"/>
              <a:ext cx="3968" cy="158"/>
            </a:xfrm>
            <a:prstGeom prst="rect">
              <a:avLst/>
            </a:prstGeom>
            <a:solidFill>
              <a:srgbClr val="FFFFFF"/>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389" name="Rectangle 24"/>
            <p:cNvSpPr>
              <a:spLocks noChangeArrowheads="1"/>
            </p:cNvSpPr>
            <p:nvPr/>
          </p:nvSpPr>
          <p:spPr bwMode="auto">
            <a:xfrm>
              <a:off x="800" y="1080"/>
              <a:ext cx="61"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FFFFFF"/>
                  </a:solidFill>
                  <a:latin typeface="Arial" charset="0"/>
                </a:rPr>
                <a:t>#</a:t>
              </a:r>
              <a:endParaRPr lang="en-US" sz="1200" b="1" dirty="0">
                <a:solidFill>
                  <a:srgbClr val="000000"/>
                </a:solidFill>
                <a:latin typeface="Arial" charset="0"/>
              </a:endParaRPr>
            </a:p>
          </p:txBody>
        </p:sp>
        <p:sp>
          <p:nvSpPr>
            <p:cNvPr id="390" name="Rectangle 25"/>
            <p:cNvSpPr>
              <a:spLocks noChangeArrowheads="1"/>
            </p:cNvSpPr>
            <p:nvPr/>
          </p:nvSpPr>
          <p:spPr bwMode="auto">
            <a:xfrm>
              <a:off x="974" y="1080"/>
              <a:ext cx="982"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FFFFFF"/>
                  </a:solidFill>
                  <a:latin typeface="Arial" charset="0"/>
                </a:rPr>
                <a:t>Evaluation Criteria</a:t>
              </a:r>
              <a:endParaRPr lang="en-US" sz="1200" b="1" dirty="0">
                <a:solidFill>
                  <a:srgbClr val="000000"/>
                </a:solidFill>
                <a:latin typeface="Arial" charset="0"/>
              </a:endParaRPr>
            </a:p>
          </p:txBody>
        </p:sp>
        <p:sp>
          <p:nvSpPr>
            <p:cNvPr id="391" name="Rectangle 26"/>
            <p:cNvSpPr>
              <a:spLocks noChangeArrowheads="1"/>
            </p:cNvSpPr>
            <p:nvPr/>
          </p:nvSpPr>
          <p:spPr bwMode="auto">
            <a:xfrm>
              <a:off x="4005" y="1080"/>
              <a:ext cx="538"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FFFFFF"/>
                  </a:solidFill>
                  <a:latin typeface="Arial" charset="0"/>
                </a:rPr>
                <a:t>Weighting</a:t>
              </a:r>
              <a:endParaRPr lang="en-US" sz="1200" b="1" dirty="0">
                <a:solidFill>
                  <a:srgbClr val="000000"/>
                </a:solidFill>
                <a:latin typeface="Arial" charset="0"/>
              </a:endParaRPr>
            </a:p>
          </p:txBody>
        </p:sp>
        <p:sp>
          <p:nvSpPr>
            <p:cNvPr id="392" name="Rectangle 27"/>
            <p:cNvSpPr>
              <a:spLocks noChangeArrowheads="1"/>
            </p:cNvSpPr>
            <p:nvPr/>
          </p:nvSpPr>
          <p:spPr bwMode="auto">
            <a:xfrm>
              <a:off x="800" y="1241"/>
              <a:ext cx="61"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1</a:t>
              </a:r>
            </a:p>
          </p:txBody>
        </p:sp>
        <p:sp>
          <p:nvSpPr>
            <p:cNvPr id="393" name="Rectangle 28"/>
            <p:cNvSpPr>
              <a:spLocks noChangeArrowheads="1"/>
            </p:cNvSpPr>
            <p:nvPr/>
          </p:nvSpPr>
          <p:spPr bwMode="auto">
            <a:xfrm>
              <a:off x="974" y="1241"/>
              <a:ext cx="271"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Price</a:t>
              </a:r>
            </a:p>
          </p:txBody>
        </p:sp>
        <p:sp>
          <p:nvSpPr>
            <p:cNvPr id="394" name="Rectangle 29"/>
            <p:cNvSpPr>
              <a:spLocks noChangeArrowheads="1"/>
            </p:cNvSpPr>
            <p:nvPr/>
          </p:nvSpPr>
          <p:spPr bwMode="auto">
            <a:xfrm>
              <a:off x="4168" y="1241"/>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9.5%</a:t>
              </a:r>
            </a:p>
          </p:txBody>
        </p:sp>
        <p:sp>
          <p:nvSpPr>
            <p:cNvPr id="395" name="Rectangle 30"/>
            <p:cNvSpPr>
              <a:spLocks noChangeArrowheads="1"/>
            </p:cNvSpPr>
            <p:nvPr/>
          </p:nvSpPr>
          <p:spPr bwMode="auto">
            <a:xfrm>
              <a:off x="800" y="1398"/>
              <a:ext cx="61"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2</a:t>
              </a:r>
            </a:p>
          </p:txBody>
        </p:sp>
        <p:sp>
          <p:nvSpPr>
            <p:cNvPr id="396" name="Rectangle 31"/>
            <p:cNvSpPr>
              <a:spLocks noChangeArrowheads="1"/>
            </p:cNvSpPr>
            <p:nvPr/>
          </p:nvSpPr>
          <p:spPr bwMode="auto">
            <a:xfrm>
              <a:off x="974" y="1398"/>
              <a:ext cx="2384"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Ability to meet stated Business requirements</a:t>
              </a:r>
            </a:p>
          </p:txBody>
        </p:sp>
        <p:sp>
          <p:nvSpPr>
            <p:cNvPr id="397" name="Rectangle 32"/>
            <p:cNvSpPr>
              <a:spLocks noChangeArrowheads="1"/>
            </p:cNvSpPr>
            <p:nvPr/>
          </p:nvSpPr>
          <p:spPr bwMode="auto">
            <a:xfrm>
              <a:off x="4168" y="1398"/>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8.1%</a:t>
              </a:r>
            </a:p>
          </p:txBody>
        </p:sp>
        <p:sp>
          <p:nvSpPr>
            <p:cNvPr id="398" name="Rectangle 33"/>
            <p:cNvSpPr>
              <a:spLocks noChangeArrowheads="1"/>
            </p:cNvSpPr>
            <p:nvPr/>
          </p:nvSpPr>
          <p:spPr bwMode="auto">
            <a:xfrm>
              <a:off x="800" y="1555"/>
              <a:ext cx="61"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3</a:t>
              </a:r>
            </a:p>
          </p:txBody>
        </p:sp>
        <p:sp>
          <p:nvSpPr>
            <p:cNvPr id="399" name="Rectangle 34"/>
            <p:cNvSpPr>
              <a:spLocks noChangeArrowheads="1"/>
            </p:cNvSpPr>
            <p:nvPr/>
          </p:nvSpPr>
          <p:spPr bwMode="auto">
            <a:xfrm>
              <a:off x="974" y="1555"/>
              <a:ext cx="935"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Financial stability</a:t>
              </a:r>
            </a:p>
          </p:txBody>
        </p:sp>
        <p:sp>
          <p:nvSpPr>
            <p:cNvPr id="400" name="Rectangle 35"/>
            <p:cNvSpPr>
              <a:spLocks noChangeArrowheads="1"/>
            </p:cNvSpPr>
            <p:nvPr/>
          </p:nvSpPr>
          <p:spPr bwMode="auto">
            <a:xfrm>
              <a:off x="4168" y="1555"/>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8.0%</a:t>
              </a:r>
            </a:p>
          </p:txBody>
        </p:sp>
        <p:sp>
          <p:nvSpPr>
            <p:cNvPr id="401" name="Rectangle 36"/>
            <p:cNvSpPr>
              <a:spLocks noChangeArrowheads="1"/>
            </p:cNvSpPr>
            <p:nvPr/>
          </p:nvSpPr>
          <p:spPr bwMode="auto">
            <a:xfrm>
              <a:off x="800" y="1711"/>
              <a:ext cx="61"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4</a:t>
              </a:r>
            </a:p>
          </p:txBody>
        </p:sp>
        <p:sp>
          <p:nvSpPr>
            <p:cNvPr id="402" name="Rectangle 37"/>
            <p:cNvSpPr>
              <a:spLocks noChangeArrowheads="1"/>
            </p:cNvSpPr>
            <p:nvPr/>
          </p:nvSpPr>
          <p:spPr bwMode="auto">
            <a:xfrm>
              <a:off x="974" y="1711"/>
              <a:ext cx="1210"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Operational excellence</a:t>
              </a:r>
            </a:p>
          </p:txBody>
        </p:sp>
        <p:sp>
          <p:nvSpPr>
            <p:cNvPr id="403" name="Rectangle 38"/>
            <p:cNvSpPr>
              <a:spLocks noChangeArrowheads="1"/>
            </p:cNvSpPr>
            <p:nvPr/>
          </p:nvSpPr>
          <p:spPr bwMode="auto">
            <a:xfrm>
              <a:off x="4168" y="1711"/>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8.0%</a:t>
              </a:r>
            </a:p>
          </p:txBody>
        </p:sp>
        <p:sp>
          <p:nvSpPr>
            <p:cNvPr id="404" name="Rectangle 39"/>
            <p:cNvSpPr>
              <a:spLocks noChangeArrowheads="1"/>
            </p:cNvSpPr>
            <p:nvPr/>
          </p:nvSpPr>
          <p:spPr bwMode="auto">
            <a:xfrm>
              <a:off x="800" y="1868"/>
              <a:ext cx="61"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5</a:t>
              </a:r>
            </a:p>
          </p:txBody>
        </p:sp>
        <p:sp>
          <p:nvSpPr>
            <p:cNvPr id="405" name="Rectangle 40"/>
            <p:cNvSpPr>
              <a:spLocks noChangeArrowheads="1"/>
            </p:cNvSpPr>
            <p:nvPr/>
          </p:nvSpPr>
          <p:spPr bwMode="auto">
            <a:xfrm>
              <a:off x="974" y="1868"/>
              <a:ext cx="671"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Track-record</a:t>
              </a:r>
            </a:p>
          </p:txBody>
        </p:sp>
        <p:sp>
          <p:nvSpPr>
            <p:cNvPr id="406" name="Rectangle 41"/>
            <p:cNvSpPr>
              <a:spLocks noChangeArrowheads="1"/>
            </p:cNvSpPr>
            <p:nvPr/>
          </p:nvSpPr>
          <p:spPr bwMode="auto">
            <a:xfrm>
              <a:off x="4168" y="1868"/>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6.8%</a:t>
              </a:r>
            </a:p>
          </p:txBody>
        </p:sp>
        <p:sp>
          <p:nvSpPr>
            <p:cNvPr id="407" name="Rectangle 42"/>
            <p:cNvSpPr>
              <a:spLocks noChangeArrowheads="1"/>
            </p:cNvSpPr>
            <p:nvPr/>
          </p:nvSpPr>
          <p:spPr bwMode="auto">
            <a:xfrm>
              <a:off x="800" y="2025"/>
              <a:ext cx="61"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6</a:t>
              </a:r>
            </a:p>
          </p:txBody>
        </p:sp>
        <p:sp>
          <p:nvSpPr>
            <p:cNvPr id="408" name="Rectangle 43"/>
            <p:cNvSpPr>
              <a:spLocks noChangeArrowheads="1"/>
            </p:cNvSpPr>
            <p:nvPr/>
          </p:nvSpPr>
          <p:spPr bwMode="auto">
            <a:xfrm>
              <a:off x="974" y="2025"/>
              <a:ext cx="1242"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Regulatory Compliance</a:t>
              </a:r>
            </a:p>
          </p:txBody>
        </p:sp>
        <p:sp>
          <p:nvSpPr>
            <p:cNvPr id="409" name="Rectangle 44"/>
            <p:cNvSpPr>
              <a:spLocks noChangeArrowheads="1"/>
            </p:cNvSpPr>
            <p:nvPr/>
          </p:nvSpPr>
          <p:spPr bwMode="auto">
            <a:xfrm>
              <a:off x="4168" y="2025"/>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6.6%</a:t>
              </a:r>
            </a:p>
          </p:txBody>
        </p:sp>
        <p:sp>
          <p:nvSpPr>
            <p:cNvPr id="410" name="Rectangle 45"/>
            <p:cNvSpPr>
              <a:spLocks noChangeArrowheads="1"/>
            </p:cNvSpPr>
            <p:nvPr/>
          </p:nvSpPr>
          <p:spPr bwMode="auto">
            <a:xfrm>
              <a:off x="800" y="2181"/>
              <a:ext cx="61"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7</a:t>
              </a:r>
            </a:p>
          </p:txBody>
        </p:sp>
        <p:sp>
          <p:nvSpPr>
            <p:cNvPr id="411" name="Rectangle 46"/>
            <p:cNvSpPr>
              <a:spLocks noChangeArrowheads="1"/>
            </p:cNvSpPr>
            <p:nvPr/>
          </p:nvSpPr>
          <p:spPr bwMode="auto">
            <a:xfrm>
              <a:off x="974" y="2181"/>
              <a:ext cx="702"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Best Practice</a:t>
              </a:r>
            </a:p>
          </p:txBody>
        </p:sp>
        <p:sp>
          <p:nvSpPr>
            <p:cNvPr id="412" name="Rectangle 47"/>
            <p:cNvSpPr>
              <a:spLocks noChangeArrowheads="1"/>
            </p:cNvSpPr>
            <p:nvPr/>
          </p:nvSpPr>
          <p:spPr bwMode="auto">
            <a:xfrm>
              <a:off x="4168" y="2181"/>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6.6%</a:t>
              </a:r>
            </a:p>
          </p:txBody>
        </p:sp>
        <p:sp>
          <p:nvSpPr>
            <p:cNvPr id="413" name="Rectangle 48"/>
            <p:cNvSpPr>
              <a:spLocks noChangeArrowheads="1"/>
            </p:cNvSpPr>
            <p:nvPr/>
          </p:nvSpPr>
          <p:spPr bwMode="auto">
            <a:xfrm>
              <a:off x="800" y="2338"/>
              <a:ext cx="61"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8</a:t>
              </a:r>
            </a:p>
          </p:txBody>
        </p:sp>
        <p:sp>
          <p:nvSpPr>
            <p:cNvPr id="414" name="Rectangle 49"/>
            <p:cNvSpPr>
              <a:spLocks noChangeArrowheads="1"/>
            </p:cNvSpPr>
            <p:nvPr/>
          </p:nvSpPr>
          <p:spPr bwMode="auto">
            <a:xfrm>
              <a:off x="974" y="2338"/>
              <a:ext cx="1062"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Systems Integration</a:t>
              </a:r>
            </a:p>
          </p:txBody>
        </p:sp>
        <p:sp>
          <p:nvSpPr>
            <p:cNvPr id="415" name="Rectangle 50"/>
            <p:cNvSpPr>
              <a:spLocks noChangeArrowheads="1"/>
            </p:cNvSpPr>
            <p:nvPr/>
          </p:nvSpPr>
          <p:spPr bwMode="auto">
            <a:xfrm>
              <a:off x="4168" y="2338"/>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6.5%</a:t>
              </a:r>
            </a:p>
          </p:txBody>
        </p:sp>
        <p:sp>
          <p:nvSpPr>
            <p:cNvPr id="416" name="Rectangle 51"/>
            <p:cNvSpPr>
              <a:spLocks noChangeArrowheads="1"/>
            </p:cNvSpPr>
            <p:nvPr/>
          </p:nvSpPr>
          <p:spPr bwMode="auto">
            <a:xfrm>
              <a:off x="800" y="2495"/>
              <a:ext cx="61"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9</a:t>
              </a:r>
            </a:p>
          </p:txBody>
        </p:sp>
        <p:sp>
          <p:nvSpPr>
            <p:cNvPr id="417" name="Rectangle 52"/>
            <p:cNvSpPr>
              <a:spLocks noChangeArrowheads="1"/>
            </p:cNvSpPr>
            <p:nvPr/>
          </p:nvSpPr>
          <p:spPr bwMode="auto">
            <a:xfrm>
              <a:off x="974" y="2495"/>
              <a:ext cx="2119"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Supplier footprint close to our locations</a:t>
              </a:r>
            </a:p>
          </p:txBody>
        </p:sp>
        <p:sp>
          <p:nvSpPr>
            <p:cNvPr id="418" name="Rectangle 53"/>
            <p:cNvSpPr>
              <a:spLocks noChangeArrowheads="1"/>
            </p:cNvSpPr>
            <p:nvPr/>
          </p:nvSpPr>
          <p:spPr bwMode="auto">
            <a:xfrm>
              <a:off x="4168" y="2495"/>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6.1%</a:t>
              </a:r>
            </a:p>
          </p:txBody>
        </p:sp>
        <p:sp>
          <p:nvSpPr>
            <p:cNvPr id="419" name="Rectangle 54"/>
            <p:cNvSpPr>
              <a:spLocks noChangeArrowheads="1"/>
            </p:cNvSpPr>
            <p:nvPr/>
          </p:nvSpPr>
          <p:spPr bwMode="auto">
            <a:xfrm>
              <a:off x="765" y="2651"/>
              <a:ext cx="12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10</a:t>
              </a:r>
            </a:p>
          </p:txBody>
        </p:sp>
        <p:sp>
          <p:nvSpPr>
            <p:cNvPr id="420" name="Rectangle 55"/>
            <p:cNvSpPr>
              <a:spLocks noChangeArrowheads="1"/>
            </p:cNvSpPr>
            <p:nvPr/>
          </p:nvSpPr>
          <p:spPr bwMode="auto">
            <a:xfrm>
              <a:off x="974" y="2651"/>
              <a:ext cx="1456"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Local access to spare parts</a:t>
              </a:r>
            </a:p>
          </p:txBody>
        </p:sp>
        <p:sp>
          <p:nvSpPr>
            <p:cNvPr id="421" name="Rectangle 56"/>
            <p:cNvSpPr>
              <a:spLocks noChangeArrowheads="1"/>
            </p:cNvSpPr>
            <p:nvPr/>
          </p:nvSpPr>
          <p:spPr bwMode="auto">
            <a:xfrm>
              <a:off x="4168" y="2651"/>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5.6%</a:t>
              </a:r>
            </a:p>
          </p:txBody>
        </p:sp>
        <p:sp>
          <p:nvSpPr>
            <p:cNvPr id="422" name="Rectangle 57"/>
            <p:cNvSpPr>
              <a:spLocks noChangeArrowheads="1"/>
            </p:cNvSpPr>
            <p:nvPr/>
          </p:nvSpPr>
          <p:spPr bwMode="auto">
            <a:xfrm>
              <a:off x="765" y="2808"/>
              <a:ext cx="117"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11</a:t>
              </a:r>
            </a:p>
          </p:txBody>
        </p:sp>
        <p:sp>
          <p:nvSpPr>
            <p:cNvPr id="423" name="Rectangle 58"/>
            <p:cNvSpPr>
              <a:spLocks noChangeArrowheads="1"/>
            </p:cNvSpPr>
            <p:nvPr/>
          </p:nvSpPr>
          <p:spPr bwMode="auto">
            <a:xfrm>
              <a:off x="974" y="2808"/>
              <a:ext cx="624"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Contracting</a:t>
              </a:r>
            </a:p>
          </p:txBody>
        </p:sp>
        <p:sp>
          <p:nvSpPr>
            <p:cNvPr id="424" name="Rectangle 59"/>
            <p:cNvSpPr>
              <a:spLocks noChangeArrowheads="1"/>
            </p:cNvSpPr>
            <p:nvPr/>
          </p:nvSpPr>
          <p:spPr bwMode="auto">
            <a:xfrm>
              <a:off x="4168" y="2808"/>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5.4%</a:t>
              </a:r>
            </a:p>
          </p:txBody>
        </p:sp>
        <p:sp>
          <p:nvSpPr>
            <p:cNvPr id="425" name="Rectangle 60"/>
            <p:cNvSpPr>
              <a:spLocks noChangeArrowheads="1"/>
            </p:cNvSpPr>
            <p:nvPr/>
          </p:nvSpPr>
          <p:spPr bwMode="auto">
            <a:xfrm>
              <a:off x="765" y="2965"/>
              <a:ext cx="12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12</a:t>
              </a:r>
            </a:p>
          </p:txBody>
        </p:sp>
        <p:sp>
          <p:nvSpPr>
            <p:cNvPr id="426" name="Rectangle 61"/>
            <p:cNvSpPr>
              <a:spLocks noChangeArrowheads="1"/>
            </p:cNvSpPr>
            <p:nvPr/>
          </p:nvSpPr>
          <p:spPr bwMode="auto">
            <a:xfrm>
              <a:off x="974" y="2965"/>
              <a:ext cx="2392"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Capability across different vendor equipment</a:t>
              </a:r>
            </a:p>
          </p:txBody>
        </p:sp>
        <p:sp>
          <p:nvSpPr>
            <p:cNvPr id="427" name="Rectangle 62"/>
            <p:cNvSpPr>
              <a:spLocks noChangeArrowheads="1"/>
            </p:cNvSpPr>
            <p:nvPr/>
          </p:nvSpPr>
          <p:spPr bwMode="auto">
            <a:xfrm>
              <a:off x="4168" y="2965"/>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5.1%</a:t>
              </a:r>
            </a:p>
          </p:txBody>
        </p:sp>
        <p:sp>
          <p:nvSpPr>
            <p:cNvPr id="428" name="Rectangle 63"/>
            <p:cNvSpPr>
              <a:spLocks noChangeArrowheads="1"/>
            </p:cNvSpPr>
            <p:nvPr/>
          </p:nvSpPr>
          <p:spPr bwMode="auto">
            <a:xfrm>
              <a:off x="765" y="3121"/>
              <a:ext cx="12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13</a:t>
              </a:r>
            </a:p>
          </p:txBody>
        </p:sp>
        <p:sp>
          <p:nvSpPr>
            <p:cNvPr id="429" name="Rectangle 64"/>
            <p:cNvSpPr>
              <a:spLocks noChangeArrowheads="1"/>
            </p:cNvSpPr>
            <p:nvPr/>
          </p:nvSpPr>
          <p:spPr bwMode="auto">
            <a:xfrm>
              <a:off x="974" y="3121"/>
              <a:ext cx="876"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Responsiveness</a:t>
              </a:r>
            </a:p>
          </p:txBody>
        </p:sp>
        <p:sp>
          <p:nvSpPr>
            <p:cNvPr id="430" name="Rectangle 65"/>
            <p:cNvSpPr>
              <a:spLocks noChangeArrowheads="1"/>
            </p:cNvSpPr>
            <p:nvPr/>
          </p:nvSpPr>
          <p:spPr bwMode="auto">
            <a:xfrm>
              <a:off x="4168" y="3121"/>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4.2%</a:t>
              </a:r>
            </a:p>
          </p:txBody>
        </p:sp>
        <p:sp>
          <p:nvSpPr>
            <p:cNvPr id="431" name="Rectangle 66"/>
            <p:cNvSpPr>
              <a:spLocks noChangeArrowheads="1"/>
            </p:cNvSpPr>
            <p:nvPr/>
          </p:nvSpPr>
          <p:spPr bwMode="auto">
            <a:xfrm>
              <a:off x="765" y="3278"/>
              <a:ext cx="12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14</a:t>
              </a:r>
            </a:p>
          </p:txBody>
        </p:sp>
        <p:sp>
          <p:nvSpPr>
            <p:cNvPr id="432" name="Rectangle 67"/>
            <p:cNvSpPr>
              <a:spLocks noChangeArrowheads="1"/>
            </p:cNvSpPr>
            <p:nvPr/>
          </p:nvSpPr>
          <p:spPr bwMode="auto">
            <a:xfrm>
              <a:off x="974" y="3278"/>
              <a:ext cx="1578"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Sub-contracting relationships</a:t>
              </a:r>
            </a:p>
          </p:txBody>
        </p:sp>
        <p:sp>
          <p:nvSpPr>
            <p:cNvPr id="433" name="Rectangle 68"/>
            <p:cNvSpPr>
              <a:spLocks noChangeArrowheads="1"/>
            </p:cNvSpPr>
            <p:nvPr/>
          </p:nvSpPr>
          <p:spPr bwMode="auto">
            <a:xfrm>
              <a:off x="4168" y="3278"/>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4.1%</a:t>
              </a:r>
            </a:p>
          </p:txBody>
        </p:sp>
        <p:sp>
          <p:nvSpPr>
            <p:cNvPr id="434" name="Rectangle 69"/>
            <p:cNvSpPr>
              <a:spLocks noChangeArrowheads="1"/>
            </p:cNvSpPr>
            <p:nvPr/>
          </p:nvSpPr>
          <p:spPr bwMode="auto">
            <a:xfrm>
              <a:off x="765" y="3435"/>
              <a:ext cx="12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15</a:t>
              </a:r>
            </a:p>
          </p:txBody>
        </p:sp>
        <p:sp>
          <p:nvSpPr>
            <p:cNvPr id="435" name="Rectangle 70"/>
            <p:cNvSpPr>
              <a:spLocks noChangeArrowheads="1"/>
            </p:cNvSpPr>
            <p:nvPr/>
          </p:nvSpPr>
          <p:spPr bwMode="auto">
            <a:xfrm>
              <a:off x="974" y="3435"/>
              <a:ext cx="103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Change Orientation</a:t>
              </a:r>
            </a:p>
          </p:txBody>
        </p:sp>
        <p:sp>
          <p:nvSpPr>
            <p:cNvPr id="436" name="Rectangle 71"/>
            <p:cNvSpPr>
              <a:spLocks noChangeArrowheads="1"/>
            </p:cNvSpPr>
            <p:nvPr/>
          </p:nvSpPr>
          <p:spPr bwMode="auto">
            <a:xfrm>
              <a:off x="4168" y="3435"/>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3.3%</a:t>
              </a:r>
            </a:p>
          </p:txBody>
        </p:sp>
        <p:sp>
          <p:nvSpPr>
            <p:cNvPr id="437" name="Rectangle 72"/>
            <p:cNvSpPr>
              <a:spLocks noChangeArrowheads="1"/>
            </p:cNvSpPr>
            <p:nvPr/>
          </p:nvSpPr>
          <p:spPr bwMode="auto">
            <a:xfrm>
              <a:off x="765" y="3591"/>
              <a:ext cx="12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16</a:t>
              </a:r>
            </a:p>
          </p:txBody>
        </p:sp>
        <p:sp>
          <p:nvSpPr>
            <p:cNvPr id="438" name="Rectangle 73"/>
            <p:cNvSpPr>
              <a:spLocks noChangeArrowheads="1"/>
            </p:cNvSpPr>
            <p:nvPr/>
          </p:nvSpPr>
          <p:spPr bwMode="auto">
            <a:xfrm>
              <a:off x="974" y="3591"/>
              <a:ext cx="1579"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Cultural and </a:t>
              </a:r>
              <a:r>
                <a:rPr lang="en-US" sz="1200" b="1" dirty="0" smtClean="0">
                  <a:solidFill>
                    <a:srgbClr val="000000"/>
                  </a:solidFill>
                  <a:latin typeface="Arial" charset="0"/>
                </a:rPr>
                <a:t>organizational </a:t>
              </a:r>
              <a:r>
                <a:rPr lang="en-US" sz="1200" b="1" dirty="0">
                  <a:solidFill>
                    <a:srgbClr val="000000"/>
                  </a:solidFill>
                  <a:latin typeface="Arial" charset="0"/>
                </a:rPr>
                <a:t>fit</a:t>
              </a:r>
            </a:p>
          </p:txBody>
        </p:sp>
        <p:sp>
          <p:nvSpPr>
            <p:cNvPr id="439" name="Rectangle 74"/>
            <p:cNvSpPr>
              <a:spLocks noChangeArrowheads="1"/>
            </p:cNvSpPr>
            <p:nvPr/>
          </p:nvSpPr>
          <p:spPr bwMode="auto">
            <a:xfrm>
              <a:off x="4168" y="3591"/>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3.2%</a:t>
              </a:r>
            </a:p>
          </p:txBody>
        </p:sp>
        <p:sp>
          <p:nvSpPr>
            <p:cNvPr id="440" name="Rectangle 75"/>
            <p:cNvSpPr>
              <a:spLocks noChangeArrowheads="1"/>
            </p:cNvSpPr>
            <p:nvPr/>
          </p:nvSpPr>
          <p:spPr bwMode="auto">
            <a:xfrm>
              <a:off x="765" y="3748"/>
              <a:ext cx="12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17</a:t>
              </a:r>
            </a:p>
          </p:txBody>
        </p:sp>
        <p:sp>
          <p:nvSpPr>
            <p:cNvPr id="441" name="Rectangle 76"/>
            <p:cNvSpPr>
              <a:spLocks noChangeArrowheads="1"/>
            </p:cNvSpPr>
            <p:nvPr/>
          </p:nvSpPr>
          <p:spPr bwMode="auto">
            <a:xfrm>
              <a:off x="974" y="3748"/>
              <a:ext cx="112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Value added services</a:t>
              </a:r>
            </a:p>
          </p:txBody>
        </p:sp>
        <p:sp>
          <p:nvSpPr>
            <p:cNvPr id="442" name="Rectangle 77"/>
            <p:cNvSpPr>
              <a:spLocks noChangeArrowheads="1"/>
            </p:cNvSpPr>
            <p:nvPr/>
          </p:nvSpPr>
          <p:spPr bwMode="auto">
            <a:xfrm>
              <a:off x="4168" y="3748"/>
              <a:ext cx="253" cy="95"/>
            </a:xfrm>
            <a:prstGeom prst="rect">
              <a:avLst/>
            </a:prstGeom>
            <a:noFill/>
            <a:ln w="9525">
              <a:noFill/>
              <a:miter lim="800000"/>
              <a:headEnd/>
              <a:tailEnd/>
            </a:ln>
          </p:spPr>
          <p:txBody>
            <a:bodyPr wrap="none" lIns="0" tIns="0" rIns="0" bIns="0" anchor="b">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3.0%</a:t>
              </a:r>
            </a:p>
          </p:txBody>
        </p:sp>
        <p:sp>
          <p:nvSpPr>
            <p:cNvPr id="443" name="Line 78"/>
            <p:cNvSpPr>
              <a:spLocks noChangeShapeType="1"/>
            </p:cNvSpPr>
            <p:nvPr/>
          </p:nvSpPr>
          <p:spPr bwMode="auto">
            <a:xfrm>
              <a:off x="703" y="1071"/>
              <a:ext cx="1" cy="2832"/>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44" name="Rectangle 79"/>
            <p:cNvSpPr>
              <a:spLocks noChangeArrowheads="1"/>
            </p:cNvSpPr>
            <p:nvPr/>
          </p:nvSpPr>
          <p:spPr bwMode="auto">
            <a:xfrm>
              <a:off x="703" y="1071"/>
              <a:ext cx="12" cy="283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45" name="Line 80"/>
            <p:cNvSpPr>
              <a:spLocks noChangeShapeType="1"/>
            </p:cNvSpPr>
            <p:nvPr/>
          </p:nvSpPr>
          <p:spPr bwMode="auto">
            <a:xfrm>
              <a:off x="943" y="1083"/>
              <a:ext cx="1" cy="2820"/>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46" name="Rectangle 81"/>
            <p:cNvSpPr>
              <a:spLocks noChangeArrowheads="1"/>
            </p:cNvSpPr>
            <p:nvPr/>
          </p:nvSpPr>
          <p:spPr bwMode="auto">
            <a:xfrm>
              <a:off x="943" y="1083"/>
              <a:ext cx="12" cy="2820"/>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47" name="Line 82"/>
            <p:cNvSpPr>
              <a:spLocks noChangeShapeType="1"/>
            </p:cNvSpPr>
            <p:nvPr/>
          </p:nvSpPr>
          <p:spPr bwMode="auto">
            <a:xfrm>
              <a:off x="3690" y="1083"/>
              <a:ext cx="1" cy="2820"/>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48" name="Rectangle 83"/>
            <p:cNvSpPr>
              <a:spLocks noChangeArrowheads="1"/>
            </p:cNvSpPr>
            <p:nvPr/>
          </p:nvSpPr>
          <p:spPr bwMode="auto">
            <a:xfrm>
              <a:off x="3690" y="1083"/>
              <a:ext cx="13" cy="2820"/>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49" name="Line 84"/>
            <p:cNvSpPr>
              <a:spLocks noChangeShapeType="1"/>
            </p:cNvSpPr>
            <p:nvPr/>
          </p:nvSpPr>
          <p:spPr bwMode="auto">
            <a:xfrm>
              <a:off x="4910" y="1083"/>
              <a:ext cx="1" cy="2820"/>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50" name="Rectangle 85"/>
            <p:cNvSpPr>
              <a:spLocks noChangeArrowheads="1"/>
            </p:cNvSpPr>
            <p:nvPr/>
          </p:nvSpPr>
          <p:spPr bwMode="auto">
            <a:xfrm>
              <a:off x="4910" y="1083"/>
              <a:ext cx="12" cy="2820"/>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51" name="Line 86"/>
            <p:cNvSpPr>
              <a:spLocks noChangeShapeType="1"/>
            </p:cNvSpPr>
            <p:nvPr/>
          </p:nvSpPr>
          <p:spPr bwMode="auto">
            <a:xfrm>
              <a:off x="715" y="1071"/>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52" name="Rectangle 87"/>
            <p:cNvSpPr>
              <a:spLocks noChangeArrowheads="1"/>
            </p:cNvSpPr>
            <p:nvPr/>
          </p:nvSpPr>
          <p:spPr bwMode="auto">
            <a:xfrm>
              <a:off x="715" y="1071"/>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53" name="Line 88"/>
            <p:cNvSpPr>
              <a:spLocks noChangeShapeType="1"/>
            </p:cNvSpPr>
            <p:nvPr/>
          </p:nvSpPr>
          <p:spPr bwMode="auto">
            <a:xfrm>
              <a:off x="715" y="1228"/>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54" name="Rectangle 89"/>
            <p:cNvSpPr>
              <a:spLocks noChangeArrowheads="1"/>
            </p:cNvSpPr>
            <p:nvPr/>
          </p:nvSpPr>
          <p:spPr bwMode="auto">
            <a:xfrm>
              <a:off x="715" y="1228"/>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55" name="Line 90"/>
            <p:cNvSpPr>
              <a:spLocks noChangeShapeType="1"/>
            </p:cNvSpPr>
            <p:nvPr/>
          </p:nvSpPr>
          <p:spPr bwMode="auto">
            <a:xfrm>
              <a:off x="715" y="1384"/>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56" name="Rectangle 91"/>
            <p:cNvSpPr>
              <a:spLocks noChangeArrowheads="1"/>
            </p:cNvSpPr>
            <p:nvPr/>
          </p:nvSpPr>
          <p:spPr bwMode="auto">
            <a:xfrm>
              <a:off x="715" y="1384"/>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57" name="Line 92"/>
            <p:cNvSpPr>
              <a:spLocks noChangeShapeType="1"/>
            </p:cNvSpPr>
            <p:nvPr/>
          </p:nvSpPr>
          <p:spPr bwMode="auto">
            <a:xfrm>
              <a:off x="715" y="1541"/>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58" name="Rectangle 93"/>
            <p:cNvSpPr>
              <a:spLocks noChangeArrowheads="1"/>
            </p:cNvSpPr>
            <p:nvPr/>
          </p:nvSpPr>
          <p:spPr bwMode="auto">
            <a:xfrm>
              <a:off x="715" y="1541"/>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59" name="Line 94"/>
            <p:cNvSpPr>
              <a:spLocks noChangeShapeType="1"/>
            </p:cNvSpPr>
            <p:nvPr/>
          </p:nvSpPr>
          <p:spPr bwMode="auto">
            <a:xfrm>
              <a:off x="715" y="1698"/>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60" name="Rectangle 95"/>
            <p:cNvSpPr>
              <a:spLocks noChangeArrowheads="1"/>
            </p:cNvSpPr>
            <p:nvPr/>
          </p:nvSpPr>
          <p:spPr bwMode="auto">
            <a:xfrm>
              <a:off x="715" y="1698"/>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61" name="Line 96"/>
            <p:cNvSpPr>
              <a:spLocks noChangeShapeType="1"/>
            </p:cNvSpPr>
            <p:nvPr/>
          </p:nvSpPr>
          <p:spPr bwMode="auto">
            <a:xfrm>
              <a:off x="715" y="1854"/>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62" name="Rectangle 97"/>
            <p:cNvSpPr>
              <a:spLocks noChangeArrowheads="1"/>
            </p:cNvSpPr>
            <p:nvPr/>
          </p:nvSpPr>
          <p:spPr bwMode="auto">
            <a:xfrm>
              <a:off x="715" y="1854"/>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63" name="Line 98"/>
            <p:cNvSpPr>
              <a:spLocks noChangeShapeType="1"/>
            </p:cNvSpPr>
            <p:nvPr/>
          </p:nvSpPr>
          <p:spPr bwMode="auto">
            <a:xfrm>
              <a:off x="715" y="2011"/>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64" name="Rectangle 99"/>
            <p:cNvSpPr>
              <a:spLocks noChangeArrowheads="1"/>
            </p:cNvSpPr>
            <p:nvPr/>
          </p:nvSpPr>
          <p:spPr bwMode="auto">
            <a:xfrm>
              <a:off x="715" y="2011"/>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65" name="Line 100"/>
            <p:cNvSpPr>
              <a:spLocks noChangeShapeType="1"/>
            </p:cNvSpPr>
            <p:nvPr/>
          </p:nvSpPr>
          <p:spPr bwMode="auto">
            <a:xfrm>
              <a:off x="715" y="2168"/>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66" name="Rectangle 101"/>
            <p:cNvSpPr>
              <a:spLocks noChangeArrowheads="1"/>
            </p:cNvSpPr>
            <p:nvPr/>
          </p:nvSpPr>
          <p:spPr bwMode="auto">
            <a:xfrm>
              <a:off x="715" y="2168"/>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67" name="Line 102"/>
            <p:cNvSpPr>
              <a:spLocks noChangeShapeType="1"/>
            </p:cNvSpPr>
            <p:nvPr/>
          </p:nvSpPr>
          <p:spPr bwMode="auto">
            <a:xfrm>
              <a:off x="715" y="2324"/>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68" name="Rectangle 103"/>
            <p:cNvSpPr>
              <a:spLocks noChangeArrowheads="1"/>
            </p:cNvSpPr>
            <p:nvPr/>
          </p:nvSpPr>
          <p:spPr bwMode="auto">
            <a:xfrm>
              <a:off x="715" y="2324"/>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69" name="Line 104"/>
            <p:cNvSpPr>
              <a:spLocks noChangeShapeType="1"/>
            </p:cNvSpPr>
            <p:nvPr/>
          </p:nvSpPr>
          <p:spPr bwMode="auto">
            <a:xfrm>
              <a:off x="715" y="2481"/>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70" name="Rectangle 105"/>
            <p:cNvSpPr>
              <a:spLocks noChangeArrowheads="1"/>
            </p:cNvSpPr>
            <p:nvPr/>
          </p:nvSpPr>
          <p:spPr bwMode="auto">
            <a:xfrm>
              <a:off x="715" y="2481"/>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71" name="Line 106"/>
            <p:cNvSpPr>
              <a:spLocks noChangeShapeType="1"/>
            </p:cNvSpPr>
            <p:nvPr/>
          </p:nvSpPr>
          <p:spPr bwMode="auto">
            <a:xfrm>
              <a:off x="715" y="2638"/>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72" name="Rectangle 107"/>
            <p:cNvSpPr>
              <a:spLocks noChangeArrowheads="1"/>
            </p:cNvSpPr>
            <p:nvPr/>
          </p:nvSpPr>
          <p:spPr bwMode="auto">
            <a:xfrm>
              <a:off x="715" y="2638"/>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73" name="Line 108"/>
            <p:cNvSpPr>
              <a:spLocks noChangeShapeType="1"/>
            </p:cNvSpPr>
            <p:nvPr/>
          </p:nvSpPr>
          <p:spPr bwMode="auto">
            <a:xfrm>
              <a:off x="715" y="2794"/>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74" name="Rectangle 109"/>
            <p:cNvSpPr>
              <a:spLocks noChangeArrowheads="1"/>
            </p:cNvSpPr>
            <p:nvPr/>
          </p:nvSpPr>
          <p:spPr bwMode="auto">
            <a:xfrm>
              <a:off x="715" y="2794"/>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75" name="Line 110"/>
            <p:cNvSpPr>
              <a:spLocks noChangeShapeType="1"/>
            </p:cNvSpPr>
            <p:nvPr/>
          </p:nvSpPr>
          <p:spPr bwMode="auto">
            <a:xfrm>
              <a:off x="715" y="2951"/>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76" name="Rectangle 111"/>
            <p:cNvSpPr>
              <a:spLocks noChangeArrowheads="1"/>
            </p:cNvSpPr>
            <p:nvPr/>
          </p:nvSpPr>
          <p:spPr bwMode="auto">
            <a:xfrm>
              <a:off x="715" y="2951"/>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77" name="Line 112"/>
            <p:cNvSpPr>
              <a:spLocks noChangeShapeType="1"/>
            </p:cNvSpPr>
            <p:nvPr/>
          </p:nvSpPr>
          <p:spPr bwMode="auto">
            <a:xfrm>
              <a:off x="715" y="3108"/>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78" name="Rectangle 113"/>
            <p:cNvSpPr>
              <a:spLocks noChangeArrowheads="1"/>
            </p:cNvSpPr>
            <p:nvPr/>
          </p:nvSpPr>
          <p:spPr bwMode="auto">
            <a:xfrm>
              <a:off x="715" y="3108"/>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79" name="Line 114"/>
            <p:cNvSpPr>
              <a:spLocks noChangeShapeType="1"/>
            </p:cNvSpPr>
            <p:nvPr/>
          </p:nvSpPr>
          <p:spPr bwMode="auto">
            <a:xfrm>
              <a:off x="715" y="3264"/>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80" name="Rectangle 115"/>
            <p:cNvSpPr>
              <a:spLocks noChangeArrowheads="1"/>
            </p:cNvSpPr>
            <p:nvPr/>
          </p:nvSpPr>
          <p:spPr bwMode="auto">
            <a:xfrm>
              <a:off x="715" y="3264"/>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81" name="Line 116"/>
            <p:cNvSpPr>
              <a:spLocks noChangeShapeType="1"/>
            </p:cNvSpPr>
            <p:nvPr/>
          </p:nvSpPr>
          <p:spPr bwMode="auto">
            <a:xfrm>
              <a:off x="715" y="3421"/>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82" name="Rectangle 117"/>
            <p:cNvSpPr>
              <a:spLocks noChangeArrowheads="1"/>
            </p:cNvSpPr>
            <p:nvPr/>
          </p:nvSpPr>
          <p:spPr bwMode="auto">
            <a:xfrm>
              <a:off x="715" y="3421"/>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83" name="Line 118"/>
            <p:cNvSpPr>
              <a:spLocks noChangeShapeType="1"/>
            </p:cNvSpPr>
            <p:nvPr/>
          </p:nvSpPr>
          <p:spPr bwMode="auto">
            <a:xfrm>
              <a:off x="715" y="3577"/>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84" name="Rectangle 119"/>
            <p:cNvSpPr>
              <a:spLocks noChangeArrowheads="1"/>
            </p:cNvSpPr>
            <p:nvPr/>
          </p:nvSpPr>
          <p:spPr bwMode="auto">
            <a:xfrm>
              <a:off x="715" y="3577"/>
              <a:ext cx="4207" cy="13"/>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85" name="Line 120"/>
            <p:cNvSpPr>
              <a:spLocks noChangeShapeType="1"/>
            </p:cNvSpPr>
            <p:nvPr/>
          </p:nvSpPr>
          <p:spPr bwMode="auto">
            <a:xfrm>
              <a:off x="715" y="3734"/>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86" name="Rectangle 121"/>
            <p:cNvSpPr>
              <a:spLocks noChangeArrowheads="1"/>
            </p:cNvSpPr>
            <p:nvPr/>
          </p:nvSpPr>
          <p:spPr bwMode="auto">
            <a:xfrm>
              <a:off x="715" y="3734"/>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sp>
          <p:nvSpPr>
            <p:cNvPr id="487" name="Line 122"/>
            <p:cNvSpPr>
              <a:spLocks noChangeShapeType="1"/>
            </p:cNvSpPr>
            <p:nvPr/>
          </p:nvSpPr>
          <p:spPr bwMode="auto">
            <a:xfrm>
              <a:off x="715" y="3891"/>
              <a:ext cx="4207" cy="1"/>
            </a:xfrm>
            <a:prstGeom prst="line">
              <a:avLst/>
            </a:prstGeom>
            <a:noFill/>
            <a:ln w="0">
              <a:solidFill>
                <a:srgbClr val="000000"/>
              </a:solidFill>
              <a:round/>
              <a:headEnd/>
              <a:tailEnd/>
            </a:ln>
          </p:spPr>
          <p:txBody>
            <a:bodyPr anchor="b"/>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488" name="Rectangle 123"/>
            <p:cNvSpPr>
              <a:spLocks noChangeArrowheads="1"/>
            </p:cNvSpPr>
            <p:nvPr/>
          </p:nvSpPr>
          <p:spPr bwMode="auto">
            <a:xfrm>
              <a:off x="715" y="3891"/>
              <a:ext cx="4207" cy="12"/>
            </a:xfrm>
            <a:prstGeom prst="rect">
              <a:avLst/>
            </a:prstGeom>
            <a:solidFill>
              <a:srgbClr val="000000"/>
            </a:solidFill>
            <a:ln w="9525">
              <a:noFill/>
              <a:miter lim="800000"/>
              <a:headEnd/>
              <a:tailEnd/>
            </a:ln>
          </p:spPr>
          <p:txBody>
            <a:bodyPr anchor="b"/>
            <a:lstStyle/>
            <a:p>
              <a:pPr eaLnBrk="0" fontAlgn="base" hangingPunct="0">
                <a:lnSpc>
                  <a:spcPct val="80000"/>
                </a:lnSpc>
                <a:spcBef>
                  <a:spcPct val="0"/>
                </a:spcBef>
                <a:spcAft>
                  <a:spcPct val="0"/>
                </a:spcAft>
              </a:pPr>
              <a:endParaRPr lang="en-GB" sz="1200" b="1" dirty="0">
                <a:solidFill>
                  <a:srgbClr val="000000"/>
                </a:solidFill>
                <a:latin typeface="Arial" charset="0"/>
              </a:endParaRPr>
            </a:p>
          </p:txBody>
        </p:sp>
      </p:grpSp>
    </p:spTree>
    <p:extLst>
      <p:ext uri="{BB962C8B-B14F-4D97-AF65-F5344CB8AC3E}">
        <p14:creationId xmlns:p14="http://schemas.microsoft.com/office/powerpoint/2010/main" xmlns="" val="5621356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119126811"/>
              </p:ext>
            </p:extLst>
          </p:nvPr>
        </p:nvGraphicFramePr>
        <p:xfrm>
          <a:off x="1588" y="1588"/>
          <a:ext cx="1587" cy="1587"/>
        </p:xfrm>
        <a:graphic>
          <a:graphicData uri="http://schemas.openxmlformats.org/presentationml/2006/ole">
            <p:oleObj spid="_x0000_s75852" name="think-cell Slide" r:id="rId6"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61</a:t>
            </a:fld>
            <a:endParaRPr lang="en-US" dirty="0"/>
          </a:p>
        </p:txBody>
      </p:sp>
      <p:sp>
        <p:nvSpPr>
          <p:cNvPr id="4" name="Title 3"/>
          <p:cNvSpPr>
            <a:spLocks noGrp="1"/>
          </p:cNvSpPr>
          <p:nvPr>
            <p:ph type="title"/>
          </p:nvPr>
        </p:nvSpPr>
        <p:spPr/>
        <p:txBody>
          <a:bodyPr/>
          <a:lstStyle/>
          <a:p>
            <a:r>
              <a:rPr lang="en-GB" dirty="0"/>
              <a:t>Evaluation Approaches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two key elements of the RFP which we can use to evaluate a supplier’s suitability are the Technical Capabilities and the Commercial Offering – which require two different </a:t>
            </a:r>
            <a:r>
              <a:rPr lang="en-US" dirty="0" smtClean="0"/>
              <a:t>approaches.</a:t>
            </a:r>
            <a:endParaRPr lang="en-US" dirty="0"/>
          </a:p>
        </p:txBody>
      </p:sp>
      <p:sp>
        <p:nvSpPr>
          <p:cNvPr id="11" name="Left-Right Arrow 12"/>
          <p:cNvSpPr>
            <a:spLocks noChangeArrowheads="1"/>
          </p:cNvSpPr>
          <p:nvPr>
            <p:custDataLst>
              <p:tags r:id="rId2"/>
            </p:custDataLst>
          </p:nvPr>
        </p:nvSpPr>
        <p:spPr bwMode="auto">
          <a:xfrm>
            <a:off x="4060825" y="3532188"/>
            <a:ext cx="863600" cy="503237"/>
          </a:xfrm>
          <a:prstGeom prst="leftRightArrow">
            <a:avLst>
              <a:gd name="adj1" fmla="val 50000"/>
              <a:gd name="adj2" fmla="val 50053"/>
            </a:avLst>
          </a:prstGeom>
          <a:solidFill>
            <a:srgbClr val="00B0F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2" name="Rectangle 11"/>
          <p:cNvSpPr/>
          <p:nvPr>
            <p:custDataLst>
              <p:tags r:id="rId3"/>
            </p:custDataLst>
          </p:nvPr>
        </p:nvSpPr>
        <p:spPr bwMode="auto">
          <a:xfrm>
            <a:off x="739775" y="2319338"/>
            <a:ext cx="3313112" cy="3168650"/>
          </a:xfrm>
          <a:prstGeom prst="rect">
            <a:avLst/>
          </a:prstGeom>
          <a:solidFill>
            <a:srgbClr val="FFFFFF"/>
          </a:solidFill>
          <a:ln w="9525">
            <a:noFill/>
            <a:prstDash val="lgDash"/>
            <a:round/>
            <a:headEnd type="none" w="sm" len="sm"/>
            <a:tailEnd type="none" w="sm" len="sm"/>
          </a:ln>
          <a:effectLst/>
        </p:spPr>
        <p:txBody>
          <a:bodyP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rPr>
              <a:t>Commercial </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rPr>
              <a:t>Offering </a:t>
            </a:r>
          </a:p>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charset="0"/>
              <a:cs typeface="Arial" charset="0"/>
            </a:endParaRPr>
          </a:p>
          <a:p>
            <a:pPr marL="273050" marR="0" lvl="0" indent="-1778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Bidder Pricing Sheets used to assess the suppliers relative pricing on a set of items</a:t>
            </a:r>
          </a:p>
          <a:p>
            <a:pPr marL="273050" marR="0" lvl="0" indent="-1778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If it is felt that the suppliers are bidding above a fair market price for the items, a reverse auction (eAuction) can be used to drive prices down to a reasonable level</a:t>
            </a:r>
          </a:p>
          <a:p>
            <a:pPr marL="273050" marR="0" lvl="0" indent="-1778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TCO proposals are assessed independently.</a:t>
            </a:r>
          </a:p>
          <a:p>
            <a:pPr marL="273050" marR="0" lvl="0" indent="-17780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charset="0"/>
              <a:cs typeface="Arial" charset="0"/>
            </a:endParaRPr>
          </a:p>
          <a:p>
            <a:pPr marL="273050" marR="0" lvl="0" indent="-1778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Result: Price is removed from the negotiations – focus is on service and technical capability</a:t>
            </a:r>
          </a:p>
          <a:p>
            <a:pPr marL="273050" marR="0" lvl="0" indent="-177800" defTabSz="914400" eaLnBrk="0" fontAlgn="base" latinLnBrk="0" hangingPunct="0">
              <a:lnSpc>
                <a:spcPct val="80000"/>
              </a:lnSpc>
              <a:spcBef>
                <a:spcPct val="0"/>
              </a:spcBef>
              <a:spcAft>
                <a:spcPct val="0"/>
              </a:spcAft>
              <a:buClrTx/>
              <a:buSzTx/>
              <a:buFont typeface="Arial" pitchFamily="34" charset="0"/>
              <a:buChar char="•"/>
              <a:tabLst/>
              <a:defRPr/>
            </a:pPr>
            <a:endParaRPr kumimoji="0" lang="en-GB" sz="1200" b="1" i="0" u="none" strike="noStrike" kern="0" cap="none" spc="0" normalizeH="0" baseline="0" noProof="0" dirty="0">
              <a:ln>
                <a:noFill/>
              </a:ln>
              <a:solidFill>
                <a:srgbClr val="000000"/>
              </a:solidFill>
              <a:effectLst/>
              <a:uLnTx/>
              <a:uFillTx/>
              <a:latin typeface="Arial" charset="0"/>
              <a:cs typeface="Arial" charset="0"/>
            </a:endParaRPr>
          </a:p>
        </p:txBody>
      </p:sp>
      <p:sp>
        <p:nvSpPr>
          <p:cNvPr id="13" name="Rectangle 12"/>
          <p:cNvSpPr/>
          <p:nvPr>
            <p:custDataLst>
              <p:tags r:id="rId4"/>
            </p:custDataLst>
          </p:nvPr>
        </p:nvSpPr>
        <p:spPr bwMode="auto">
          <a:xfrm>
            <a:off x="4916487" y="2319338"/>
            <a:ext cx="3313113" cy="3168650"/>
          </a:xfrm>
          <a:prstGeom prst="rect">
            <a:avLst/>
          </a:prstGeom>
          <a:solidFill>
            <a:srgbClr val="FFFFFF"/>
          </a:solidFill>
          <a:ln w="9525">
            <a:noFill/>
            <a:prstDash val="lgDash"/>
            <a:round/>
            <a:headEnd type="none" w="sm" len="sm"/>
            <a:tailEnd type="none" w="sm" len="sm"/>
          </a:ln>
          <a:effectLst/>
        </p:spPr>
        <p:txBody>
          <a:bodyP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rPr>
              <a:t>Technical</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charset="0"/>
                <a:cs typeface="Arial" charset="0"/>
              </a:rPr>
              <a:t>Capabilities</a:t>
            </a:r>
          </a:p>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charset="0"/>
              <a:cs typeface="Arial" charset="0"/>
            </a:endParaRPr>
          </a:p>
          <a:p>
            <a:pPr marL="273050" marR="0" lvl="0" indent="-1778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Section weighting criteria are applied to the supplier responses where a numerical answer is provided</a:t>
            </a:r>
          </a:p>
          <a:p>
            <a:pPr marL="273050" marR="0" lvl="0" indent="-1778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Non-numerical sections are scored based on relative offering</a:t>
            </a:r>
          </a:p>
          <a:p>
            <a:pPr marL="273050" marR="0" lvl="0" indent="-1778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The most suitable supplier is selected based on technical capability and additional services</a:t>
            </a:r>
          </a:p>
          <a:p>
            <a:pPr marL="273050" marR="0" lvl="0" indent="-177800" defTabSz="914400" eaLnBrk="0" fontAlgn="base" latinLnBrk="0" hangingPunct="0">
              <a:lnSpc>
                <a:spcPct val="80000"/>
              </a:lnSpc>
              <a:spcBef>
                <a:spcPct val="0"/>
              </a:spcBef>
              <a:spcAft>
                <a:spcPct val="0"/>
              </a:spcAft>
              <a:buClrTx/>
              <a:buSzTx/>
              <a:buFontTx/>
              <a:buNone/>
              <a:tabLst/>
              <a:defRPr/>
            </a:pPr>
            <a:endParaRPr kumimoji="0" lang="en-GB" sz="1200" b="1" i="0" u="none" strike="noStrike" kern="0" cap="none" spc="0" normalizeH="0" baseline="0" noProof="0" dirty="0">
              <a:ln>
                <a:noFill/>
              </a:ln>
              <a:solidFill>
                <a:srgbClr val="000000"/>
              </a:solidFill>
              <a:effectLst/>
              <a:uLnTx/>
              <a:uFillTx/>
              <a:latin typeface="Arial" charset="0"/>
              <a:cs typeface="Arial" charset="0"/>
            </a:endParaRPr>
          </a:p>
          <a:p>
            <a:pPr marL="273050" marR="0" lvl="0" indent="-177800" defTabSz="914400" eaLnBrk="0" fontAlgn="base" latinLnBrk="0" hangingPunct="0">
              <a:lnSpc>
                <a:spcPct val="80000"/>
              </a:lnSpc>
              <a:spcBef>
                <a:spcPct val="0"/>
              </a:spcBef>
              <a:spcAft>
                <a:spcPct val="0"/>
              </a:spcAft>
              <a:buClrTx/>
              <a:buSzTx/>
              <a:buFont typeface="Arial" pitchFamily="34" charset="0"/>
              <a:buChar char="•"/>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Result: Award decision is </a:t>
            </a:r>
            <a:r>
              <a:rPr kumimoji="0" lang="en-GB" sz="1200" b="1" i="0" u="none" strike="noStrike" kern="0" cap="none" spc="0" normalizeH="0" baseline="0" noProof="0" dirty="0" smtClean="0">
                <a:ln>
                  <a:noFill/>
                </a:ln>
                <a:solidFill>
                  <a:srgbClr val="000000"/>
                </a:solidFill>
                <a:effectLst/>
                <a:uLnTx/>
                <a:uFillTx/>
                <a:latin typeface="Arial" charset="0"/>
                <a:cs typeface="Arial" charset="0"/>
              </a:rPr>
              <a:t>focused </a:t>
            </a:r>
            <a:r>
              <a:rPr kumimoji="0" lang="en-GB" sz="1200" b="1" i="0" u="none" strike="noStrike" kern="0" cap="none" spc="0" normalizeH="0" baseline="0" noProof="0" dirty="0">
                <a:ln>
                  <a:noFill/>
                </a:ln>
                <a:solidFill>
                  <a:srgbClr val="000000"/>
                </a:solidFill>
                <a:effectLst/>
                <a:uLnTx/>
                <a:uFillTx/>
                <a:latin typeface="Arial" charset="0"/>
                <a:cs typeface="Arial" charset="0"/>
              </a:rPr>
              <a:t>on added value which a supplier can provide beyond purchase price </a:t>
            </a:r>
          </a:p>
          <a:p>
            <a:pPr marL="273050" marR="0" lvl="0" indent="-177800" defTabSz="914400" eaLnBrk="0" fontAlgn="base" latinLnBrk="0" hangingPunct="0">
              <a:lnSpc>
                <a:spcPct val="80000"/>
              </a:lnSpc>
              <a:spcBef>
                <a:spcPct val="0"/>
              </a:spcBef>
              <a:spcAft>
                <a:spcPct val="0"/>
              </a:spcAft>
              <a:buClrTx/>
              <a:buSzTx/>
              <a:buFont typeface="Arial" pitchFamily="34" charset="0"/>
              <a:buChar char="•"/>
              <a:tabLst/>
              <a:defRPr/>
            </a:pPr>
            <a:endParaRPr kumimoji="0" lang="en-GB" sz="1200" b="1" i="0" u="none" strike="noStrike" kern="0" cap="none" spc="0" normalizeH="0" baseline="0" noProof="0" dirty="0">
              <a:ln>
                <a:noFill/>
              </a:ln>
              <a:solidFill>
                <a:srgbClr val="000000"/>
              </a:solidFill>
              <a:effectLst/>
              <a:uLnTx/>
              <a:uFillTx/>
              <a:latin typeface="Arial" charset="0"/>
              <a:cs typeface="Arial" charset="0"/>
            </a:endParaRPr>
          </a:p>
        </p:txBody>
      </p:sp>
      <p:sp>
        <p:nvSpPr>
          <p:cNvPr id="14" name="Flowchart: Document 13"/>
          <p:cNvSpPr/>
          <p:nvPr/>
        </p:nvSpPr>
        <p:spPr bwMode="auto">
          <a:xfrm>
            <a:off x="4975225" y="2286000"/>
            <a:ext cx="3241675" cy="3816350"/>
          </a:xfrm>
          <a:prstGeom prst="flowChartDocument">
            <a:avLst/>
          </a:prstGeom>
          <a:noFill/>
          <a:ln w="9525">
            <a:solidFill>
              <a:srgbClr val="FFFFFF">
                <a:lumMod val="75000"/>
              </a:srgbClr>
            </a:solid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15" name="Flowchart: Document 14"/>
          <p:cNvSpPr/>
          <p:nvPr/>
        </p:nvSpPr>
        <p:spPr bwMode="auto">
          <a:xfrm>
            <a:off x="787400" y="2286000"/>
            <a:ext cx="3240087" cy="3816350"/>
          </a:xfrm>
          <a:prstGeom prst="flowChartDocument">
            <a:avLst/>
          </a:prstGeom>
          <a:noFill/>
          <a:ln w="9525">
            <a:solidFill>
              <a:srgbClr val="FFFFFF">
                <a:lumMod val="75000"/>
              </a:srgbClr>
            </a:solid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xmlns="" val="5621356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494257501"/>
              </p:ext>
            </p:extLst>
          </p:nvPr>
        </p:nvGraphicFramePr>
        <p:xfrm>
          <a:off x="1588" y="1588"/>
          <a:ext cx="1587" cy="1587"/>
        </p:xfrm>
        <a:graphic>
          <a:graphicData uri="http://schemas.openxmlformats.org/presentationml/2006/ole">
            <p:oleObj spid="_x0000_s146540"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solidFill>
                  <a:prstClr val="black">
                    <a:lumMod val="50000"/>
                    <a:lumOff val="50000"/>
                  </a:prstClr>
                </a:solidFill>
              </a:rPr>
              <a:pPr/>
              <a:t>62</a:t>
            </a:fld>
            <a:endParaRPr lang="en-US" dirty="0">
              <a:solidFill>
                <a:prstClr val="black">
                  <a:lumMod val="50000"/>
                  <a:lumOff val="50000"/>
                </a:prstClr>
              </a:solidFill>
            </a:endParaRPr>
          </a:p>
        </p:txBody>
      </p:sp>
      <p:sp>
        <p:nvSpPr>
          <p:cNvPr id="4" name="Title 3"/>
          <p:cNvSpPr>
            <a:spLocks noGrp="1"/>
          </p:cNvSpPr>
          <p:nvPr>
            <p:ph type="title"/>
          </p:nvPr>
        </p:nvSpPr>
        <p:spPr/>
        <p:txBody>
          <a:bodyPr/>
          <a:lstStyle/>
          <a:p>
            <a:r>
              <a:rPr lang="en-GB" dirty="0"/>
              <a:t>Typical Award Scenarios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solidFill>
                  <a:prstClr val="black"/>
                </a:solidFill>
              </a:rPr>
              <a:t>Once the responses have been evaluated the contract will be awarded based on a predetermined award scenario which is </a:t>
            </a:r>
            <a:r>
              <a:rPr lang="en-US" dirty="0" smtClean="0">
                <a:solidFill>
                  <a:prstClr val="black"/>
                </a:solidFill>
              </a:rPr>
              <a:t>focused </a:t>
            </a:r>
            <a:r>
              <a:rPr lang="en-US" dirty="0">
                <a:solidFill>
                  <a:prstClr val="black"/>
                </a:solidFill>
              </a:rPr>
              <a:t>on the category </a:t>
            </a:r>
            <a:r>
              <a:rPr lang="en-US" dirty="0" smtClean="0">
                <a:solidFill>
                  <a:prstClr val="black"/>
                </a:solidFill>
              </a:rPr>
              <a:t>objectives.</a:t>
            </a:r>
            <a:endParaRPr lang="en-US" dirty="0">
              <a:solidFill>
                <a:prstClr val="black"/>
              </a:solidFill>
            </a:endParaRPr>
          </a:p>
        </p:txBody>
      </p:sp>
      <p:sp>
        <p:nvSpPr>
          <p:cNvPr id="30" name="Rectangle 5"/>
          <p:cNvSpPr>
            <a:spLocks noChangeArrowheads="1"/>
          </p:cNvSpPr>
          <p:nvPr/>
        </p:nvSpPr>
        <p:spPr bwMode="gray">
          <a:xfrm>
            <a:off x="684213" y="2093731"/>
            <a:ext cx="358775" cy="3392669"/>
          </a:xfrm>
          <a:prstGeom prst="rect">
            <a:avLst/>
          </a:prstGeom>
          <a:solidFill>
            <a:srgbClr val="FFFFFF">
              <a:lumMod val="85000"/>
            </a:srgbClr>
          </a:solidFill>
          <a:ln w="19050">
            <a:noFill/>
            <a:miter lim="800000"/>
            <a:headEnd/>
            <a:tailEnd/>
          </a:ln>
        </p:spPr>
        <p:txBody>
          <a:bodyPr wrap="none" lIns="90000" tIns="46800" rIns="90000" bIns="46800" anchor="ctr"/>
          <a:lstStyle/>
          <a:p>
            <a:pPr eaLnBrk="0" fontAlgn="base" hangingPunct="0">
              <a:lnSpc>
                <a:spcPct val="80000"/>
              </a:lnSpc>
              <a:spcBef>
                <a:spcPct val="0"/>
              </a:spcBef>
              <a:spcAft>
                <a:spcPct val="0"/>
              </a:spcAft>
              <a:defRPr/>
            </a:pPr>
            <a:endParaRPr lang="en-US" sz="3200" b="1" kern="0" dirty="0">
              <a:solidFill>
                <a:srgbClr val="000000"/>
              </a:solidFill>
              <a:latin typeface="Arial" charset="0"/>
              <a:cs typeface="Arial" charset="0"/>
            </a:endParaRPr>
          </a:p>
        </p:txBody>
      </p:sp>
      <p:sp>
        <p:nvSpPr>
          <p:cNvPr id="31" name="Rectangle 7"/>
          <p:cNvSpPr>
            <a:spLocks noChangeArrowheads="1"/>
          </p:cNvSpPr>
          <p:nvPr/>
        </p:nvSpPr>
        <p:spPr bwMode="gray">
          <a:xfrm>
            <a:off x="2133600" y="2846569"/>
            <a:ext cx="3470274" cy="1717675"/>
          </a:xfrm>
          <a:prstGeom prst="rect">
            <a:avLst/>
          </a:prstGeom>
          <a:noFill/>
          <a:ln w="19050">
            <a:noFill/>
            <a:miter lim="800000"/>
            <a:headEnd/>
            <a:tailEnd/>
          </a:ln>
        </p:spPr>
        <p:txBody>
          <a:bodyPr lIns="90000" tIns="46800" rIns="90000" bIns="46800"/>
          <a:lstStyle/>
          <a:p>
            <a:r>
              <a:rPr lang="en-US" sz="1100" b="1" dirty="0" smtClean="0">
                <a:solidFill>
                  <a:srgbClr val="000000"/>
                </a:solidFill>
                <a:latin typeface="Arial" charset="0"/>
              </a:rPr>
              <a:t>The </a:t>
            </a:r>
            <a:r>
              <a:rPr lang="en-US" sz="1100" b="1" dirty="0">
                <a:solidFill>
                  <a:srgbClr val="000000"/>
                </a:solidFill>
                <a:latin typeface="Arial" charset="0"/>
              </a:rPr>
              <a:t>most advantageous balance of price/cost, quality, service performance and other </a:t>
            </a:r>
            <a:r>
              <a:rPr lang="en-US" sz="1100" b="1" dirty="0" smtClean="0">
                <a:solidFill>
                  <a:srgbClr val="000000"/>
                </a:solidFill>
                <a:latin typeface="Arial" charset="0"/>
              </a:rPr>
              <a:t>elements. Evaluators </a:t>
            </a:r>
            <a:r>
              <a:rPr lang="en-US" sz="1100" b="1" dirty="0">
                <a:solidFill>
                  <a:srgbClr val="000000"/>
                </a:solidFill>
                <a:latin typeface="Arial" charset="0"/>
              </a:rPr>
              <a:t>will determine the Proposals’ value by scoring the Proposals based on a uniform set of weighted evaluation criteria. Each Proposal’s Best Value score will be the average of all evaluators’ total scores awarded for the Proposal </a:t>
            </a:r>
            <a:endParaRPr lang="en-GB" sz="1100" b="1" dirty="0">
              <a:solidFill>
                <a:srgbClr val="000000"/>
              </a:solidFill>
              <a:latin typeface="Arial" charset="0"/>
            </a:endParaRPr>
          </a:p>
        </p:txBody>
      </p:sp>
      <p:sp>
        <p:nvSpPr>
          <p:cNvPr id="32" name="Rectangle 8"/>
          <p:cNvSpPr>
            <a:spLocks noChangeArrowheads="1"/>
          </p:cNvSpPr>
          <p:nvPr/>
        </p:nvSpPr>
        <p:spPr bwMode="gray">
          <a:xfrm>
            <a:off x="2133600" y="2022475"/>
            <a:ext cx="3470273" cy="720725"/>
          </a:xfrm>
          <a:prstGeom prst="rect">
            <a:avLst/>
          </a:prstGeom>
          <a:noFill/>
          <a:ln w="19050">
            <a:noFill/>
            <a:miter lim="800000"/>
            <a:headEnd/>
            <a:tailEnd/>
          </a:ln>
        </p:spPr>
        <p:txBody>
          <a:bodyPr lIns="90000" tIns="46800" rIns="90000" bIns="46800"/>
          <a:lstStyle/>
          <a:p>
            <a:pPr eaLnBrk="0" fontAlgn="base" hangingPunct="0">
              <a:lnSpc>
                <a:spcPct val="80000"/>
              </a:lnSpc>
              <a:spcBef>
                <a:spcPct val="0"/>
              </a:spcBef>
              <a:spcAft>
                <a:spcPct val="0"/>
              </a:spcAft>
            </a:pPr>
            <a:r>
              <a:rPr lang="en-GB" sz="1100" b="1" dirty="0">
                <a:solidFill>
                  <a:srgbClr val="000000"/>
                </a:solidFill>
                <a:latin typeface="Arial" charset="0"/>
              </a:rPr>
              <a:t>The combination of lots and bundles which provides the lowest overall price – regardless of supplier</a:t>
            </a:r>
          </a:p>
        </p:txBody>
      </p:sp>
      <p:sp>
        <p:nvSpPr>
          <p:cNvPr id="33" name="Text Box 11"/>
          <p:cNvSpPr txBox="1">
            <a:spLocks noChangeArrowheads="1"/>
          </p:cNvSpPr>
          <p:nvPr/>
        </p:nvSpPr>
        <p:spPr bwMode="gray">
          <a:xfrm>
            <a:off x="500474" y="1600200"/>
            <a:ext cx="1816100" cy="393954"/>
          </a:xfrm>
          <a:prstGeom prst="rect">
            <a:avLst/>
          </a:prstGeom>
          <a:noFill/>
          <a:ln w="19050">
            <a:noFill/>
            <a:miter lim="800000"/>
            <a:headEnd/>
            <a:tailEnd/>
          </a:ln>
        </p:spPr>
        <p:txBody>
          <a:bodyPr lIns="0" tIns="0" rIns="0" bIns="0" anchor="ctr">
            <a:spAutoFit/>
          </a:bodyPr>
          <a:lstStyle/>
          <a:p>
            <a:pPr eaLnBrk="0" fontAlgn="base" hangingPunct="0">
              <a:lnSpc>
                <a:spcPct val="80000"/>
              </a:lnSpc>
              <a:spcBef>
                <a:spcPct val="0"/>
              </a:spcBef>
              <a:spcAft>
                <a:spcPct val="0"/>
              </a:spcAft>
            </a:pPr>
            <a:r>
              <a:rPr lang="en-US" sz="1600" b="1" dirty="0">
                <a:solidFill>
                  <a:srgbClr val="000000"/>
                </a:solidFill>
                <a:latin typeface="Arial" charset="0"/>
              </a:rPr>
              <a:t>Sample Award Scenarios</a:t>
            </a:r>
            <a:endParaRPr lang="en-GB" sz="1600" b="1" dirty="0">
              <a:solidFill>
                <a:srgbClr val="000000"/>
              </a:solidFill>
              <a:latin typeface="Arial" charset="0"/>
            </a:endParaRPr>
          </a:p>
        </p:txBody>
      </p:sp>
      <p:sp>
        <p:nvSpPr>
          <p:cNvPr id="34" name="Rectangle 15"/>
          <p:cNvSpPr>
            <a:spLocks noChangeArrowheads="1"/>
          </p:cNvSpPr>
          <p:nvPr/>
        </p:nvSpPr>
        <p:spPr bwMode="gray">
          <a:xfrm>
            <a:off x="2133600" y="4241800"/>
            <a:ext cx="3581400" cy="720725"/>
          </a:xfrm>
          <a:prstGeom prst="rect">
            <a:avLst/>
          </a:prstGeom>
          <a:noFill/>
          <a:ln w="19050">
            <a:noFill/>
            <a:miter lim="800000"/>
            <a:headEnd/>
            <a:tailEnd/>
          </a:ln>
        </p:spPr>
        <p:txBody>
          <a:bodyPr lIns="90000" tIns="46800" rIns="90000" bIns="46800"/>
          <a:lstStyle/>
          <a:p>
            <a:r>
              <a:rPr lang="en-US" sz="1100" b="1" dirty="0" smtClean="0">
                <a:solidFill>
                  <a:srgbClr val="000000"/>
                </a:solidFill>
                <a:latin typeface="Arial" charset="0"/>
              </a:rPr>
              <a:t>Evaluators </a:t>
            </a:r>
            <a:r>
              <a:rPr lang="en-US" sz="1100" b="1" dirty="0">
                <a:solidFill>
                  <a:srgbClr val="000000"/>
                </a:solidFill>
                <a:latin typeface="Arial" charset="0"/>
              </a:rPr>
              <a:t>will determine each Proposal’s quality point score by scoring the Proposal based on a uniform set of weighted evaluation criteria. The Proposal’s Quality Point Score will be the average of the evaluators’ total scores awarded for that Proposal. Each Proposal’s Total Cost will be divided by its Quality Point Score </a:t>
            </a:r>
            <a:endParaRPr lang="en-GB" sz="1100" b="1" dirty="0">
              <a:solidFill>
                <a:srgbClr val="000000"/>
              </a:solidFill>
              <a:latin typeface="Arial" charset="0"/>
            </a:endParaRPr>
          </a:p>
        </p:txBody>
      </p:sp>
      <p:grpSp>
        <p:nvGrpSpPr>
          <p:cNvPr id="35" name="Group 52"/>
          <p:cNvGrpSpPr>
            <a:grpSpLocks/>
          </p:cNvGrpSpPr>
          <p:nvPr/>
        </p:nvGrpSpPr>
        <p:grpSpPr bwMode="auto">
          <a:xfrm>
            <a:off x="539750" y="2236606"/>
            <a:ext cx="1439863" cy="457200"/>
            <a:chOff x="539751" y="2060576"/>
            <a:chExt cx="1439962" cy="457447"/>
          </a:xfrm>
        </p:grpSpPr>
        <p:sp>
          <p:nvSpPr>
            <p:cNvPr id="36" name="AutoShape 6"/>
            <p:cNvSpPr>
              <a:spLocks noChangeArrowheads="1"/>
            </p:cNvSpPr>
            <p:nvPr/>
          </p:nvSpPr>
          <p:spPr bwMode="gray">
            <a:xfrm>
              <a:off x="539751" y="2060576"/>
              <a:ext cx="1439962" cy="457447"/>
            </a:xfrm>
            <a:prstGeom prst="homePlate">
              <a:avLst>
                <a:gd name="adj" fmla="val 29948"/>
              </a:avLst>
            </a:prstGeom>
            <a:solidFill>
              <a:srgbClr val="00B0F0"/>
            </a:solidFill>
            <a:ln w="19050">
              <a:noFill/>
              <a:miter lim="800000"/>
              <a:headEnd/>
              <a:tailEnd/>
            </a:ln>
          </p:spPr>
          <p:txBody>
            <a:bodyPr lIns="90000" tIns="46800" rIns="90000" bIns="46800" anchor="ctr"/>
            <a:lstStyle/>
            <a:p>
              <a:pPr eaLnBrk="0" fontAlgn="base" hangingPunct="0">
                <a:lnSpc>
                  <a:spcPct val="80000"/>
                </a:lnSpc>
                <a:spcBef>
                  <a:spcPct val="0"/>
                </a:spcBef>
                <a:spcAft>
                  <a:spcPct val="0"/>
                </a:spcAft>
                <a:defRPr/>
              </a:pPr>
              <a:r>
                <a:rPr lang="en-GB" sz="1100" b="1" kern="0" dirty="0" smtClean="0">
                  <a:solidFill>
                    <a:srgbClr val="FFFFFF"/>
                  </a:solidFill>
                  <a:latin typeface="Arial" charset="0"/>
                </a:rPr>
                <a:t>Lowest Price</a:t>
              </a:r>
            </a:p>
          </p:txBody>
        </p:sp>
        <p:sp>
          <p:nvSpPr>
            <p:cNvPr id="37" name="Oval 17"/>
            <p:cNvSpPr>
              <a:spLocks noChangeArrowheads="1"/>
            </p:cNvSpPr>
            <p:nvPr/>
          </p:nvSpPr>
          <p:spPr bwMode="auto">
            <a:xfrm>
              <a:off x="1560364" y="2154063"/>
              <a:ext cx="250478" cy="252000"/>
            </a:xfrm>
            <a:prstGeom prst="ellipse">
              <a:avLst/>
            </a:prstGeom>
            <a:solidFill>
              <a:srgbClr val="0070C0"/>
            </a:solidFill>
            <a:ln w="12700">
              <a:solidFill>
                <a:srgbClr val="000000"/>
              </a:solidFill>
              <a:round/>
              <a:headEnd type="none" w="sm" len="sm"/>
              <a:tailEnd type="none" w="sm" len="sm"/>
            </a:ln>
          </p:spPr>
          <p:txBody>
            <a:bodyPr wrap="none" anchor="ctr"/>
            <a:lstStyle/>
            <a:p>
              <a:pPr algn="ctr" eaLnBrk="0" fontAlgn="base" hangingPunct="0">
                <a:lnSpc>
                  <a:spcPct val="80000"/>
                </a:lnSpc>
                <a:spcBef>
                  <a:spcPct val="0"/>
                </a:spcBef>
                <a:spcAft>
                  <a:spcPct val="0"/>
                </a:spcAft>
                <a:defRPr/>
              </a:pPr>
              <a:r>
                <a:rPr lang="en-GB" sz="1100" b="1" kern="0" dirty="0" smtClean="0">
                  <a:solidFill>
                    <a:srgbClr val="FFFFFF"/>
                  </a:solidFill>
                  <a:latin typeface="Arial" charset="0"/>
                </a:rPr>
                <a:t>1</a:t>
              </a:r>
            </a:p>
          </p:txBody>
        </p:sp>
      </p:grpSp>
      <p:grpSp>
        <p:nvGrpSpPr>
          <p:cNvPr id="38" name="Group 51"/>
          <p:cNvGrpSpPr>
            <a:grpSpLocks/>
          </p:cNvGrpSpPr>
          <p:nvPr/>
        </p:nvGrpSpPr>
        <p:grpSpPr bwMode="auto">
          <a:xfrm>
            <a:off x="539750" y="3456169"/>
            <a:ext cx="1439863" cy="457200"/>
            <a:chOff x="539751" y="2924945"/>
            <a:chExt cx="1439962" cy="457447"/>
          </a:xfrm>
        </p:grpSpPr>
        <p:sp>
          <p:nvSpPr>
            <p:cNvPr id="39" name="AutoShape 12"/>
            <p:cNvSpPr>
              <a:spLocks noChangeArrowheads="1"/>
            </p:cNvSpPr>
            <p:nvPr/>
          </p:nvSpPr>
          <p:spPr bwMode="gray">
            <a:xfrm>
              <a:off x="539751" y="2924945"/>
              <a:ext cx="1439962" cy="457447"/>
            </a:xfrm>
            <a:prstGeom prst="homePlate">
              <a:avLst>
                <a:gd name="adj" fmla="val 29948"/>
              </a:avLst>
            </a:prstGeom>
            <a:solidFill>
              <a:srgbClr val="00B0F0"/>
            </a:solidFill>
            <a:ln w="19050">
              <a:noFill/>
              <a:miter lim="800000"/>
              <a:headEnd/>
              <a:tailEnd/>
            </a:ln>
          </p:spPr>
          <p:txBody>
            <a:bodyPr lIns="90000" tIns="46800" rIns="90000" bIns="46800" anchor="ctr"/>
            <a:lstStyle/>
            <a:p>
              <a:pPr eaLnBrk="0" fontAlgn="base" hangingPunct="0">
                <a:lnSpc>
                  <a:spcPct val="80000"/>
                </a:lnSpc>
                <a:spcBef>
                  <a:spcPct val="0"/>
                </a:spcBef>
                <a:spcAft>
                  <a:spcPct val="0"/>
                </a:spcAft>
                <a:defRPr/>
              </a:pPr>
              <a:r>
                <a:rPr lang="en-GB" sz="1100" b="1" kern="0" dirty="0" smtClean="0">
                  <a:solidFill>
                    <a:srgbClr val="FFFFFF"/>
                  </a:solidFill>
                  <a:latin typeface="Arial" charset="0"/>
                </a:rPr>
                <a:t>Best Value</a:t>
              </a:r>
            </a:p>
          </p:txBody>
        </p:sp>
        <p:sp>
          <p:nvSpPr>
            <p:cNvPr id="40" name="Oval 18"/>
            <p:cNvSpPr>
              <a:spLocks noChangeArrowheads="1"/>
            </p:cNvSpPr>
            <p:nvPr/>
          </p:nvSpPr>
          <p:spPr bwMode="auto">
            <a:xfrm>
              <a:off x="1560364" y="3018432"/>
              <a:ext cx="250478" cy="252000"/>
            </a:xfrm>
            <a:prstGeom prst="ellipse">
              <a:avLst/>
            </a:prstGeom>
            <a:solidFill>
              <a:srgbClr val="0070C0"/>
            </a:solidFill>
            <a:ln w="12700">
              <a:solidFill>
                <a:srgbClr val="000000"/>
              </a:solidFill>
              <a:round/>
              <a:headEnd type="none" w="sm" len="sm"/>
              <a:tailEnd type="none" w="sm" len="sm"/>
            </a:ln>
          </p:spPr>
          <p:txBody>
            <a:bodyPr wrap="none" anchor="ctr"/>
            <a:lstStyle/>
            <a:p>
              <a:pPr algn="ctr" eaLnBrk="0" fontAlgn="base" hangingPunct="0">
                <a:lnSpc>
                  <a:spcPct val="80000"/>
                </a:lnSpc>
                <a:spcBef>
                  <a:spcPct val="0"/>
                </a:spcBef>
                <a:spcAft>
                  <a:spcPct val="0"/>
                </a:spcAft>
                <a:defRPr/>
              </a:pPr>
              <a:r>
                <a:rPr lang="en-GB" sz="1100" b="1" kern="0" dirty="0" smtClean="0">
                  <a:solidFill>
                    <a:srgbClr val="FFFFFF"/>
                  </a:solidFill>
                  <a:latin typeface="Arial" charset="0"/>
                </a:rPr>
                <a:t>2</a:t>
              </a:r>
            </a:p>
          </p:txBody>
        </p:sp>
      </p:grpSp>
      <p:grpSp>
        <p:nvGrpSpPr>
          <p:cNvPr id="41" name="Group 50"/>
          <p:cNvGrpSpPr>
            <a:grpSpLocks/>
          </p:cNvGrpSpPr>
          <p:nvPr/>
        </p:nvGrpSpPr>
        <p:grpSpPr bwMode="auto">
          <a:xfrm>
            <a:off x="539750" y="4352925"/>
            <a:ext cx="1439863" cy="457200"/>
            <a:chOff x="539751" y="3979665"/>
            <a:chExt cx="1439962" cy="457447"/>
          </a:xfrm>
        </p:grpSpPr>
        <p:sp>
          <p:nvSpPr>
            <p:cNvPr id="42" name="AutoShape 16"/>
            <p:cNvSpPr>
              <a:spLocks noChangeArrowheads="1"/>
            </p:cNvSpPr>
            <p:nvPr/>
          </p:nvSpPr>
          <p:spPr bwMode="gray">
            <a:xfrm>
              <a:off x="539751" y="3979665"/>
              <a:ext cx="1439962" cy="457447"/>
            </a:xfrm>
            <a:prstGeom prst="homePlate">
              <a:avLst>
                <a:gd name="adj" fmla="val 29948"/>
              </a:avLst>
            </a:prstGeom>
            <a:solidFill>
              <a:srgbClr val="00B0F0"/>
            </a:solidFill>
            <a:ln w="19050">
              <a:noFill/>
              <a:miter lim="800000"/>
              <a:headEnd/>
              <a:tailEnd/>
            </a:ln>
          </p:spPr>
          <p:txBody>
            <a:bodyPr lIns="90000" tIns="46800" rIns="90000" bIns="46800" anchor="ctr"/>
            <a:lstStyle/>
            <a:p>
              <a:pPr eaLnBrk="0" fontAlgn="base" hangingPunct="0">
                <a:lnSpc>
                  <a:spcPct val="80000"/>
                </a:lnSpc>
                <a:spcBef>
                  <a:spcPct val="0"/>
                </a:spcBef>
                <a:spcAft>
                  <a:spcPct val="0"/>
                </a:spcAft>
                <a:defRPr/>
              </a:pPr>
              <a:r>
                <a:rPr lang="en-GB" sz="1100" b="1" kern="0" dirty="0" smtClean="0">
                  <a:solidFill>
                    <a:srgbClr val="FFFFFF"/>
                  </a:solidFill>
                  <a:latin typeface="Arial" charset="0"/>
                </a:rPr>
                <a:t>Low Cost Per Quality Point</a:t>
              </a:r>
            </a:p>
          </p:txBody>
        </p:sp>
        <p:sp>
          <p:nvSpPr>
            <p:cNvPr id="43" name="Oval 20"/>
            <p:cNvSpPr>
              <a:spLocks noChangeArrowheads="1"/>
            </p:cNvSpPr>
            <p:nvPr/>
          </p:nvSpPr>
          <p:spPr bwMode="auto">
            <a:xfrm>
              <a:off x="1600274" y="4073152"/>
              <a:ext cx="250478" cy="252000"/>
            </a:xfrm>
            <a:prstGeom prst="ellipse">
              <a:avLst/>
            </a:prstGeom>
            <a:solidFill>
              <a:srgbClr val="0070C0"/>
            </a:solidFill>
            <a:ln w="12700">
              <a:solidFill>
                <a:srgbClr val="000000"/>
              </a:solidFill>
              <a:round/>
              <a:headEnd type="none" w="sm" len="sm"/>
              <a:tailEnd type="none" w="sm" len="sm"/>
            </a:ln>
          </p:spPr>
          <p:txBody>
            <a:bodyPr wrap="none" anchor="ctr"/>
            <a:lstStyle/>
            <a:p>
              <a:pPr algn="ctr" eaLnBrk="0" fontAlgn="base" hangingPunct="0">
                <a:lnSpc>
                  <a:spcPct val="80000"/>
                </a:lnSpc>
                <a:spcBef>
                  <a:spcPct val="0"/>
                </a:spcBef>
                <a:spcAft>
                  <a:spcPct val="0"/>
                </a:spcAft>
                <a:defRPr/>
              </a:pPr>
              <a:r>
                <a:rPr lang="en-GB" sz="1100" b="1" kern="0" dirty="0" smtClean="0">
                  <a:solidFill>
                    <a:srgbClr val="FFFFFF"/>
                  </a:solidFill>
                  <a:latin typeface="Arial" charset="0"/>
                </a:rPr>
                <a:t>3</a:t>
              </a:r>
            </a:p>
          </p:txBody>
        </p:sp>
      </p:grpSp>
      <p:sp>
        <p:nvSpPr>
          <p:cNvPr id="44" name="Text Box 11"/>
          <p:cNvSpPr txBox="1">
            <a:spLocks noChangeArrowheads="1"/>
          </p:cNvSpPr>
          <p:nvPr/>
        </p:nvSpPr>
        <p:spPr bwMode="gray">
          <a:xfrm>
            <a:off x="2828925" y="1715906"/>
            <a:ext cx="1814513" cy="246062"/>
          </a:xfrm>
          <a:prstGeom prst="rect">
            <a:avLst/>
          </a:prstGeom>
          <a:noFill/>
          <a:ln w="19050">
            <a:noFill/>
            <a:miter lim="800000"/>
            <a:headEnd/>
            <a:tailEnd/>
          </a:ln>
        </p:spPr>
        <p:txBody>
          <a:bodyPr lIns="0" tIns="0" rIns="0" bIns="0">
            <a:spAutoFit/>
          </a:bodyPr>
          <a:lstStyle/>
          <a:p>
            <a:pPr eaLnBrk="0" fontAlgn="base" hangingPunct="0">
              <a:lnSpc>
                <a:spcPct val="80000"/>
              </a:lnSpc>
              <a:spcBef>
                <a:spcPct val="0"/>
              </a:spcBef>
              <a:spcAft>
                <a:spcPct val="0"/>
              </a:spcAft>
            </a:pPr>
            <a:r>
              <a:rPr lang="en-US" sz="1600" b="1" dirty="0">
                <a:solidFill>
                  <a:srgbClr val="000000"/>
                </a:solidFill>
                <a:latin typeface="Arial" charset="0"/>
              </a:rPr>
              <a:t>Description</a:t>
            </a:r>
            <a:endParaRPr lang="en-GB" sz="1600" b="1" dirty="0">
              <a:solidFill>
                <a:srgbClr val="000000"/>
              </a:solidFill>
              <a:latin typeface="Arial" charset="0"/>
            </a:endParaRPr>
          </a:p>
        </p:txBody>
      </p:sp>
      <p:sp>
        <p:nvSpPr>
          <p:cNvPr id="45" name="Text Box 11"/>
          <p:cNvSpPr txBox="1">
            <a:spLocks noChangeArrowheads="1"/>
          </p:cNvSpPr>
          <p:nvPr/>
        </p:nvSpPr>
        <p:spPr bwMode="gray">
          <a:xfrm>
            <a:off x="6418262" y="1715906"/>
            <a:ext cx="1814513" cy="246062"/>
          </a:xfrm>
          <a:prstGeom prst="rect">
            <a:avLst/>
          </a:prstGeom>
          <a:noFill/>
          <a:ln w="19050">
            <a:noFill/>
            <a:miter lim="800000"/>
            <a:headEnd/>
            <a:tailEnd/>
          </a:ln>
        </p:spPr>
        <p:txBody>
          <a:bodyPr lIns="0" tIns="0" rIns="0" bIns="0">
            <a:spAutoFit/>
          </a:bodyPr>
          <a:lstStyle/>
          <a:p>
            <a:pPr eaLnBrk="0" fontAlgn="base" hangingPunct="0">
              <a:lnSpc>
                <a:spcPct val="80000"/>
              </a:lnSpc>
              <a:spcBef>
                <a:spcPct val="0"/>
              </a:spcBef>
              <a:spcAft>
                <a:spcPct val="0"/>
              </a:spcAft>
            </a:pPr>
            <a:r>
              <a:rPr lang="en-US" sz="1600" b="1" dirty="0">
                <a:solidFill>
                  <a:srgbClr val="000000"/>
                </a:solidFill>
                <a:latin typeface="Arial" charset="0"/>
              </a:rPr>
              <a:t>Considerations</a:t>
            </a:r>
            <a:endParaRPr lang="en-GB" sz="1600" b="1" dirty="0">
              <a:solidFill>
                <a:srgbClr val="000000"/>
              </a:solidFill>
              <a:latin typeface="Arial" charset="0"/>
            </a:endParaRPr>
          </a:p>
        </p:txBody>
      </p:sp>
      <p:sp>
        <p:nvSpPr>
          <p:cNvPr id="46" name="Rectangle 7"/>
          <p:cNvSpPr>
            <a:spLocks noChangeArrowheads="1"/>
          </p:cNvSpPr>
          <p:nvPr/>
        </p:nvSpPr>
        <p:spPr bwMode="gray">
          <a:xfrm>
            <a:off x="5805487" y="2951162"/>
            <a:ext cx="3109913" cy="720725"/>
          </a:xfrm>
          <a:prstGeom prst="rect">
            <a:avLst/>
          </a:prstGeom>
          <a:noFill/>
          <a:ln w="19050">
            <a:noFill/>
            <a:miter lim="800000"/>
            <a:headEnd/>
            <a:tailEnd/>
          </a:ln>
        </p:spPr>
        <p:txBody>
          <a:bodyPr lIns="90000" tIns="46800" rIns="90000" bIns="46800"/>
          <a:lstStyle/>
          <a:p>
            <a:pPr eaLnBrk="0" fontAlgn="base" hangingPunct="0">
              <a:lnSpc>
                <a:spcPct val="80000"/>
              </a:lnSpc>
              <a:spcBef>
                <a:spcPct val="0"/>
              </a:spcBef>
              <a:spcAft>
                <a:spcPct val="0"/>
              </a:spcAft>
            </a:pPr>
            <a:r>
              <a:rPr lang="en-GB" sz="1100" b="1" dirty="0">
                <a:solidFill>
                  <a:srgbClr val="000000"/>
                </a:solidFill>
                <a:latin typeface="Arial" charset="0"/>
              </a:rPr>
              <a:t>This approach would </a:t>
            </a:r>
            <a:r>
              <a:rPr lang="en-GB" sz="1100" b="1" dirty="0" smtClean="0">
                <a:solidFill>
                  <a:srgbClr val="000000"/>
                </a:solidFill>
                <a:latin typeface="Arial" charset="0"/>
              </a:rPr>
              <a:t>optimize </a:t>
            </a:r>
            <a:r>
              <a:rPr lang="en-GB" sz="1100" b="1" dirty="0">
                <a:solidFill>
                  <a:srgbClr val="000000"/>
                </a:solidFill>
                <a:latin typeface="Arial" charset="0"/>
              </a:rPr>
              <a:t>contract award based on price and long term value and additional services </a:t>
            </a:r>
          </a:p>
        </p:txBody>
      </p:sp>
      <p:sp>
        <p:nvSpPr>
          <p:cNvPr id="47" name="Rectangle 8"/>
          <p:cNvSpPr>
            <a:spLocks noChangeArrowheads="1"/>
          </p:cNvSpPr>
          <p:nvPr/>
        </p:nvSpPr>
        <p:spPr bwMode="gray">
          <a:xfrm>
            <a:off x="5805487" y="2111193"/>
            <a:ext cx="3109913" cy="720725"/>
          </a:xfrm>
          <a:prstGeom prst="rect">
            <a:avLst/>
          </a:prstGeom>
          <a:noFill/>
          <a:ln w="19050">
            <a:noFill/>
            <a:miter lim="800000"/>
            <a:headEnd/>
            <a:tailEnd/>
          </a:ln>
        </p:spPr>
        <p:txBody>
          <a:bodyPr lIns="90000" tIns="46800" rIns="90000" bIns="46800"/>
          <a:lstStyle/>
          <a:p>
            <a:pPr eaLnBrk="0" fontAlgn="base" hangingPunct="0">
              <a:lnSpc>
                <a:spcPct val="80000"/>
              </a:lnSpc>
              <a:spcBef>
                <a:spcPct val="0"/>
              </a:spcBef>
              <a:spcAft>
                <a:spcPct val="0"/>
              </a:spcAft>
            </a:pPr>
            <a:r>
              <a:rPr lang="en-GB" sz="1100" b="1" dirty="0">
                <a:solidFill>
                  <a:srgbClr val="000000"/>
                </a:solidFill>
                <a:latin typeface="Arial" charset="0"/>
              </a:rPr>
              <a:t>This approach would </a:t>
            </a:r>
            <a:r>
              <a:rPr lang="en-GB" sz="1100" b="1" dirty="0" smtClean="0">
                <a:solidFill>
                  <a:srgbClr val="000000"/>
                </a:solidFill>
                <a:latin typeface="Arial" charset="0"/>
              </a:rPr>
              <a:t>optimize </a:t>
            </a:r>
            <a:r>
              <a:rPr lang="en-GB" sz="1100" b="1" dirty="0">
                <a:solidFill>
                  <a:srgbClr val="000000"/>
                </a:solidFill>
                <a:latin typeface="Arial" charset="0"/>
              </a:rPr>
              <a:t>unit prices, but this may compromise operational efficiency by working with many </a:t>
            </a:r>
            <a:r>
              <a:rPr lang="en-GB" sz="1100" b="1" dirty="0" smtClean="0">
                <a:solidFill>
                  <a:srgbClr val="000000"/>
                </a:solidFill>
                <a:latin typeface="Arial" charset="0"/>
              </a:rPr>
              <a:t>suppliers</a:t>
            </a:r>
            <a:endParaRPr lang="en-GB" sz="1100" b="1" dirty="0">
              <a:solidFill>
                <a:srgbClr val="000000"/>
              </a:solidFill>
              <a:latin typeface="Arial" charset="0"/>
            </a:endParaRPr>
          </a:p>
        </p:txBody>
      </p:sp>
      <p:sp>
        <p:nvSpPr>
          <p:cNvPr id="48" name="Rectangle 15"/>
          <p:cNvSpPr>
            <a:spLocks noChangeArrowheads="1"/>
          </p:cNvSpPr>
          <p:nvPr/>
        </p:nvSpPr>
        <p:spPr bwMode="gray">
          <a:xfrm>
            <a:off x="5715000" y="4352925"/>
            <a:ext cx="3109913" cy="720725"/>
          </a:xfrm>
          <a:prstGeom prst="rect">
            <a:avLst/>
          </a:prstGeom>
          <a:noFill/>
          <a:ln w="19050">
            <a:noFill/>
            <a:miter lim="800000"/>
            <a:headEnd/>
            <a:tailEnd/>
          </a:ln>
        </p:spPr>
        <p:txBody>
          <a:bodyPr lIns="90000" tIns="46800" rIns="90000" bIns="46800"/>
          <a:lstStyle/>
          <a:p>
            <a:pPr eaLnBrk="0" fontAlgn="base" hangingPunct="0">
              <a:lnSpc>
                <a:spcPct val="80000"/>
              </a:lnSpc>
              <a:spcBef>
                <a:spcPct val="0"/>
              </a:spcBef>
              <a:spcAft>
                <a:spcPct val="0"/>
              </a:spcAft>
            </a:pPr>
            <a:r>
              <a:rPr lang="en-GB" sz="1100" b="1" dirty="0">
                <a:solidFill>
                  <a:srgbClr val="000000"/>
                </a:solidFill>
                <a:latin typeface="Arial" charset="0"/>
              </a:rPr>
              <a:t>This </a:t>
            </a:r>
            <a:r>
              <a:rPr lang="en-GB" sz="1100" b="1" dirty="0" smtClean="0">
                <a:solidFill>
                  <a:srgbClr val="000000"/>
                </a:solidFill>
                <a:latin typeface="Arial" charset="0"/>
              </a:rPr>
              <a:t>approach would optimize the qualitative portion of the proposal response, while evaluating the total cost. </a:t>
            </a:r>
            <a:endParaRPr lang="en-GB" sz="1100" b="1" dirty="0">
              <a:solidFill>
                <a:srgbClr val="000000"/>
              </a:solidFill>
              <a:latin typeface="Arial" charset="0"/>
            </a:endParaRPr>
          </a:p>
        </p:txBody>
      </p:sp>
      <p:cxnSp>
        <p:nvCxnSpPr>
          <p:cNvPr id="49" name="Straight Connector 48"/>
          <p:cNvCxnSpPr/>
          <p:nvPr/>
        </p:nvCxnSpPr>
        <p:spPr>
          <a:xfrm>
            <a:off x="5692775" y="1709556"/>
            <a:ext cx="0" cy="3776844"/>
          </a:xfrm>
          <a:prstGeom prst="line">
            <a:avLst/>
          </a:prstGeom>
          <a:noFill/>
          <a:ln w="9525" cap="flat" cmpd="sng" algn="ctr">
            <a:solidFill>
              <a:srgbClr val="003344"/>
            </a:solidFill>
            <a:prstDash val="solid"/>
          </a:ln>
          <a:effectLst/>
        </p:spPr>
      </p:cxnSp>
      <p:cxnSp>
        <p:nvCxnSpPr>
          <p:cNvPr id="50" name="Straight Connector 49"/>
          <p:cNvCxnSpPr/>
          <p:nvPr/>
        </p:nvCxnSpPr>
        <p:spPr>
          <a:xfrm>
            <a:off x="493713" y="1996893"/>
            <a:ext cx="7416800" cy="1588"/>
          </a:xfrm>
          <a:prstGeom prst="line">
            <a:avLst/>
          </a:prstGeom>
          <a:noFill/>
          <a:ln w="9525" cap="flat" cmpd="sng" algn="ctr">
            <a:solidFill>
              <a:srgbClr val="003344"/>
            </a:solidFill>
            <a:prstDash val="solid"/>
          </a:ln>
          <a:effectLst/>
        </p:spPr>
      </p:cxnSp>
      <p:cxnSp>
        <p:nvCxnSpPr>
          <p:cNvPr id="51" name="Straight Connector 50"/>
          <p:cNvCxnSpPr/>
          <p:nvPr/>
        </p:nvCxnSpPr>
        <p:spPr>
          <a:xfrm>
            <a:off x="527050" y="2819400"/>
            <a:ext cx="7416800" cy="1587"/>
          </a:xfrm>
          <a:prstGeom prst="line">
            <a:avLst/>
          </a:prstGeom>
          <a:noFill/>
          <a:ln w="9525" cap="flat" cmpd="sng" algn="ctr">
            <a:solidFill>
              <a:srgbClr val="003344"/>
            </a:solidFill>
            <a:prstDash val="solid"/>
          </a:ln>
          <a:effectLst/>
        </p:spPr>
      </p:cxnSp>
      <p:cxnSp>
        <p:nvCxnSpPr>
          <p:cNvPr id="52" name="Straight Connector 51"/>
          <p:cNvCxnSpPr/>
          <p:nvPr/>
        </p:nvCxnSpPr>
        <p:spPr>
          <a:xfrm>
            <a:off x="539750" y="4218169"/>
            <a:ext cx="7416800" cy="1588"/>
          </a:xfrm>
          <a:prstGeom prst="line">
            <a:avLst/>
          </a:prstGeom>
          <a:noFill/>
          <a:ln w="9525" cap="flat" cmpd="sng" algn="ctr">
            <a:solidFill>
              <a:srgbClr val="003344"/>
            </a:solidFill>
            <a:prstDash val="solid"/>
          </a:ln>
          <a:effectLst/>
        </p:spPr>
      </p:cxnSp>
      <p:sp>
        <p:nvSpPr>
          <p:cNvPr id="56" name="Rectangle 3"/>
          <p:cNvSpPr txBox="1">
            <a:spLocks noChangeArrowheads="1"/>
          </p:cNvSpPr>
          <p:nvPr/>
        </p:nvSpPr>
        <p:spPr bwMode="auto">
          <a:xfrm>
            <a:off x="273677" y="5715000"/>
            <a:ext cx="8686800" cy="582211"/>
          </a:xfrm>
          <a:prstGeom prst="rect">
            <a:avLst/>
          </a:prstGeom>
          <a:noFill/>
          <a:ln w="12700">
            <a:noFill/>
            <a:miter lim="800000"/>
            <a:headEnd/>
            <a:tailEnd/>
          </a:ln>
          <a:effectLst/>
        </p:spPr>
        <p:txBody>
          <a:bodyPr vert="horz" wrap="square" lIns="45720" tIns="44450" rIns="45720" bIns="44450" numCol="1" anchor="t" anchorCtr="0" compatLnSpc="1">
            <a:prstTxWarp prst="textNoShape">
              <a:avLst/>
            </a:prstTxWarp>
            <a:spAutoFit/>
          </a:bodyPr>
          <a:lstStyle>
            <a:lvl1pPr marL="228600" indent="-228600" algn="l" rtl="0" eaLnBrk="0" fontAlgn="base" hangingPunct="0">
              <a:spcBef>
                <a:spcPct val="30000"/>
              </a:spcBef>
              <a:spcAft>
                <a:spcPct val="0"/>
              </a:spcAft>
              <a:buClr>
                <a:schemeClr val="accent2"/>
              </a:buClr>
              <a:buChar char="•"/>
              <a:tabLst>
                <a:tab pos="2400300" algn="l"/>
              </a:tabLst>
              <a:defRPr sz="1600">
                <a:solidFill>
                  <a:schemeClr val="tx1"/>
                </a:solidFill>
                <a:latin typeface="+mn-lt"/>
                <a:ea typeface="+mn-ea"/>
                <a:cs typeface="+mn-cs"/>
              </a:defRPr>
            </a:lvl1pPr>
            <a:lvl2pPr marL="455613" indent="-225425"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2pPr>
            <a:lvl3pPr marL="684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3pPr>
            <a:lvl4pPr marL="912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4pPr>
            <a:lvl5pPr marL="11414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5pPr>
            <a:lvl6pPr marL="15986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6pPr>
            <a:lvl7pPr marL="2055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7pPr>
            <a:lvl8pPr marL="25130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8pPr>
            <a:lvl9pPr marL="2970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9pPr>
          </a:lstStyle>
          <a:p>
            <a:pPr>
              <a:spcBef>
                <a:spcPts val="0"/>
              </a:spcBef>
              <a:spcAft>
                <a:spcPts val="600"/>
              </a:spcAft>
              <a:buClrTx/>
              <a:buFont typeface="Arial" pitchFamily="34" charset="0"/>
              <a:buChar char="•"/>
            </a:pPr>
            <a:r>
              <a:rPr lang="en-US" kern="0" dirty="0" smtClean="0">
                <a:solidFill>
                  <a:prstClr val="black"/>
                </a:solidFill>
              </a:rPr>
              <a:t>Detailed descriptions of the Best Value and Low CPQP award scenarios have been downloaded from SRS and embedded here</a:t>
            </a:r>
            <a:endParaRPr lang="en-US" kern="0" dirty="0">
              <a:solidFill>
                <a:prstClr val="black"/>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3054342038"/>
              </p:ext>
            </p:extLst>
          </p:nvPr>
        </p:nvGraphicFramePr>
        <p:xfrm>
          <a:off x="3729038" y="6086475"/>
          <a:ext cx="914400" cy="771525"/>
        </p:xfrm>
        <a:graphic>
          <a:graphicData uri="http://schemas.openxmlformats.org/presentationml/2006/ole">
            <p:oleObj spid="_x0000_s146541" name="Acrobat Document" showAsIcon="1" r:id="rId4" imgW="914400" imgH="771525" progId="AcroExch.Document.7">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2194977246"/>
              </p:ext>
            </p:extLst>
          </p:nvPr>
        </p:nvGraphicFramePr>
        <p:xfrm>
          <a:off x="4703122" y="6086475"/>
          <a:ext cx="914400" cy="771525"/>
        </p:xfrm>
        <a:graphic>
          <a:graphicData uri="http://schemas.openxmlformats.org/presentationml/2006/ole">
            <p:oleObj spid="_x0000_s146542" name="Acrobat Document" showAsIcon="1" r:id="rId5" imgW="914400" imgH="771525" progId="AcroExch.Document.7">
              <p:embed/>
            </p:oleObj>
          </a:graphicData>
        </a:graphic>
      </p:graphicFrame>
    </p:spTree>
    <p:extLst>
      <p:ext uri="{BB962C8B-B14F-4D97-AF65-F5344CB8AC3E}">
        <p14:creationId xmlns:p14="http://schemas.microsoft.com/office/powerpoint/2010/main" xmlns="" val="39938857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B81B02-6718-46E4-8D74-ADF933AC5647}" type="slidenum">
              <a:rPr lang="en-US" smtClean="0">
                <a:solidFill>
                  <a:prstClr val="black">
                    <a:lumMod val="50000"/>
                    <a:lumOff val="50000"/>
                  </a:prstClr>
                </a:solidFill>
              </a:rPr>
              <a:pPr/>
              <a:t>63</a:t>
            </a:fld>
            <a:endParaRPr lang="en-US" dirty="0">
              <a:solidFill>
                <a:prstClr val="black">
                  <a:lumMod val="50000"/>
                  <a:lumOff val="50000"/>
                </a:prstClr>
              </a:solidFill>
            </a:endParaRPr>
          </a:p>
        </p:txBody>
      </p:sp>
      <p:sp>
        <p:nvSpPr>
          <p:cNvPr id="4" name="Title 3"/>
          <p:cNvSpPr>
            <a:spLocks noGrp="1"/>
          </p:cNvSpPr>
          <p:nvPr>
            <p:ph type="title"/>
          </p:nvPr>
        </p:nvSpPr>
        <p:spPr/>
        <p:txBody>
          <a:bodyPr/>
          <a:lstStyle/>
          <a:p>
            <a:r>
              <a:rPr lang="en-US" dirty="0" smtClean="0"/>
              <a:t>Best Value Example </a:t>
            </a:r>
            <a:endParaRPr lang="en-US" dirty="0"/>
          </a:p>
        </p:txBody>
      </p:sp>
      <p:sp>
        <p:nvSpPr>
          <p:cNvPr id="5"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smtClean="0">
                <a:solidFill>
                  <a:prstClr val="black"/>
                </a:solidFill>
              </a:rPr>
              <a:t>The example below illustrates how the evaluator would determine Best Value using a total points value of 20,000 across all criteria.  </a:t>
            </a:r>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806081979"/>
              </p:ext>
            </p:extLst>
          </p:nvPr>
        </p:nvGraphicFramePr>
        <p:xfrm>
          <a:off x="762000" y="1524000"/>
          <a:ext cx="7391400" cy="2133600"/>
        </p:xfrm>
        <a:graphic>
          <a:graphicData uri="http://schemas.openxmlformats.org/drawingml/2006/table">
            <a:tbl>
              <a:tblPr firstRow="1" bandRow="1">
                <a:tableStyleId>{5C22544A-7EE6-4342-B048-85BDC9FD1C3A}</a:tableStyleId>
              </a:tblPr>
              <a:tblGrid>
                <a:gridCol w="2019300"/>
                <a:gridCol w="723900"/>
                <a:gridCol w="838200"/>
                <a:gridCol w="228600"/>
                <a:gridCol w="1193800"/>
                <a:gridCol w="1193800"/>
                <a:gridCol w="1193800"/>
              </a:tblGrid>
              <a:tr h="152400">
                <a:tc>
                  <a:txBody>
                    <a:bodyPr/>
                    <a:lstStyle/>
                    <a:p>
                      <a:r>
                        <a:rPr lang="en-US" sz="1400" dirty="0" smtClean="0"/>
                        <a:t>Criteria </a:t>
                      </a:r>
                      <a:endParaRPr lang="en-US" sz="1400" dirty="0"/>
                    </a:p>
                  </a:txBody>
                  <a:tcPr>
                    <a:solidFill>
                      <a:srgbClr val="00BBEE"/>
                    </a:solidFill>
                  </a:tcPr>
                </a:tc>
                <a:tc>
                  <a:txBody>
                    <a:bodyPr/>
                    <a:lstStyle/>
                    <a:p>
                      <a:r>
                        <a:rPr lang="en-US" sz="1400" dirty="0" smtClean="0"/>
                        <a:t>Weight</a:t>
                      </a:r>
                      <a:endParaRPr lang="en-US" sz="1400" dirty="0"/>
                    </a:p>
                  </a:txBody>
                  <a:tcPr>
                    <a:solidFill>
                      <a:srgbClr val="00BBEE"/>
                    </a:solidFill>
                  </a:tcPr>
                </a:tc>
                <a:tc>
                  <a:txBody>
                    <a:bodyPr/>
                    <a:lstStyle/>
                    <a:p>
                      <a:r>
                        <a:rPr lang="en-US" sz="1400" dirty="0" smtClean="0"/>
                        <a:t>Points </a:t>
                      </a:r>
                      <a:endParaRPr lang="en-US" sz="1400" dirty="0"/>
                    </a:p>
                  </a:txBody>
                  <a:tcPr>
                    <a:solidFill>
                      <a:srgbClr val="00BBEE"/>
                    </a:solidFill>
                  </a:tcPr>
                </a:tc>
                <a:tc>
                  <a:txBody>
                    <a:bodyPr/>
                    <a:lstStyle/>
                    <a:p>
                      <a:endParaRPr lang="en-US" sz="1400" dirty="0"/>
                    </a:p>
                  </a:txBody>
                  <a:tcPr>
                    <a:solidFill>
                      <a:schemeClr val="bg1"/>
                    </a:solidFill>
                  </a:tcPr>
                </a:tc>
                <a:tc>
                  <a:txBody>
                    <a:bodyPr/>
                    <a:lstStyle/>
                    <a:p>
                      <a:pPr algn="ctr"/>
                      <a:r>
                        <a:rPr lang="en-US" sz="1400" dirty="0" smtClean="0"/>
                        <a:t>Bidder  1</a:t>
                      </a:r>
                      <a:endParaRPr lang="en-US" sz="1400" dirty="0"/>
                    </a:p>
                  </a:txBody>
                  <a:tcPr>
                    <a:solidFill>
                      <a:srgbClr val="00BBEE"/>
                    </a:solidFill>
                  </a:tcPr>
                </a:tc>
                <a:tc>
                  <a:txBody>
                    <a:bodyPr/>
                    <a:lstStyle/>
                    <a:p>
                      <a:pPr algn="ctr"/>
                      <a:r>
                        <a:rPr lang="en-US" sz="1400" dirty="0" smtClean="0"/>
                        <a:t>Bidder 2</a:t>
                      </a:r>
                      <a:endParaRPr lang="en-US" sz="1400" dirty="0"/>
                    </a:p>
                  </a:txBody>
                  <a:tcPr>
                    <a:solidFill>
                      <a:srgbClr val="00BBEE"/>
                    </a:solidFill>
                  </a:tcPr>
                </a:tc>
                <a:tc>
                  <a:txBody>
                    <a:bodyPr/>
                    <a:lstStyle/>
                    <a:p>
                      <a:pPr algn="ctr"/>
                      <a:r>
                        <a:rPr lang="en-US" sz="1400" dirty="0" smtClean="0"/>
                        <a:t>Bidder 3</a:t>
                      </a:r>
                      <a:endParaRPr lang="en-US" sz="1400" dirty="0"/>
                    </a:p>
                  </a:txBody>
                  <a:tcPr>
                    <a:solidFill>
                      <a:srgbClr val="00BBEE"/>
                    </a:solidFill>
                  </a:tcPr>
                </a:tc>
              </a:tr>
              <a:tr h="283028">
                <a:tc>
                  <a:txBody>
                    <a:bodyPr/>
                    <a:lstStyle/>
                    <a:p>
                      <a:r>
                        <a:rPr lang="en-US" sz="1400" dirty="0" smtClean="0"/>
                        <a:t>Management</a:t>
                      </a:r>
                      <a:endParaRPr lang="en-US" sz="1400" dirty="0"/>
                    </a:p>
                  </a:txBody>
                  <a:tcPr anchor="ctr">
                    <a:solidFill>
                      <a:srgbClr val="E7F3FC">
                        <a:alpha val="98824"/>
                      </a:srgbClr>
                    </a:solidFill>
                  </a:tcPr>
                </a:tc>
                <a:tc rowSpan="4">
                  <a:txBody>
                    <a:bodyPr/>
                    <a:lstStyle/>
                    <a:p>
                      <a:pPr algn="ctr"/>
                      <a:r>
                        <a:rPr lang="en-US" sz="1400" dirty="0" smtClean="0"/>
                        <a:t>75%</a:t>
                      </a:r>
                      <a:endParaRPr lang="en-US" sz="1400" dirty="0"/>
                    </a:p>
                  </a:txBody>
                  <a:tcPr anchor="ctr">
                    <a:solidFill>
                      <a:srgbClr val="E7F3FC">
                        <a:alpha val="98824"/>
                      </a:srgbClr>
                    </a:solidFill>
                  </a:tcPr>
                </a:tc>
                <a:tc>
                  <a:txBody>
                    <a:bodyPr/>
                    <a:lstStyle/>
                    <a:p>
                      <a:pPr algn="r"/>
                      <a:r>
                        <a:rPr lang="en-US" sz="1400" dirty="0" smtClean="0"/>
                        <a:t>3,750</a:t>
                      </a:r>
                      <a:endParaRPr lang="en-US" sz="1400" dirty="0"/>
                    </a:p>
                  </a:txBody>
                  <a:tcPr>
                    <a:solidFill>
                      <a:srgbClr val="E7F3FC">
                        <a:alpha val="98824"/>
                      </a:srgbClr>
                    </a:solidFill>
                  </a:tcPr>
                </a:tc>
                <a:tc>
                  <a:txBody>
                    <a:bodyPr/>
                    <a:lstStyle/>
                    <a:p>
                      <a:pPr algn="r"/>
                      <a:endParaRPr lang="en-US" sz="1400" dirty="0"/>
                    </a:p>
                  </a:txBody>
                  <a:tcPr>
                    <a:solidFill>
                      <a:schemeClr val="bg1"/>
                    </a:solidFill>
                  </a:tcPr>
                </a:tc>
                <a:tc>
                  <a:txBody>
                    <a:bodyPr/>
                    <a:lstStyle/>
                    <a:p>
                      <a:pPr algn="r"/>
                      <a:r>
                        <a:rPr lang="en-US" sz="1400" dirty="0" smtClean="0"/>
                        <a:t>1,000</a:t>
                      </a:r>
                      <a:endParaRPr lang="en-US" sz="1400" dirty="0"/>
                    </a:p>
                  </a:txBody>
                  <a:tcPr>
                    <a:solidFill>
                      <a:srgbClr val="E7F3FC">
                        <a:alpha val="99000"/>
                      </a:srgbClr>
                    </a:solidFill>
                  </a:tcPr>
                </a:tc>
                <a:tc>
                  <a:txBody>
                    <a:bodyPr/>
                    <a:lstStyle/>
                    <a:p>
                      <a:pPr algn="r"/>
                      <a:r>
                        <a:rPr lang="en-US" sz="1400" dirty="0" smtClean="0"/>
                        <a:t>2,500</a:t>
                      </a:r>
                      <a:endParaRPr lang="en-US" sz="1400" dirty="0"/>
                    </a:p>
                  </a:txBody>
                  <a:tcPr>
                    <a:solidFill>
                      <a:srgbClr val="E7F3FC">
                        <a:alpha val="99000"/>
                      </a:srgbClr>
                    </a:solidFill>
                  </a:tcPr>
                </a:tc>
                <a:tc>
                  <a:txBody>
                    <a:bodyPr/>
                    <a:lstStyle/>
                    <a:p>
                      <a:pPr algn="r"/>
                      <a:r>
                        <a:rPr lang="en-US" sz="1400" dirty="0" smtClean="0"/>
                        <a:t>1,500</a:t>
                      </a:r>
                      <a:endParaRPr lang="en-US" sz="1400" dirty="0"/>
                    </a:p>
                  </a:txBody>
                  <a:tcPr>
                    <a:solidFill>
                      <a:srgbClr val="E7F3FC">
                        <a:alpha val="98824"/>
                      </a:srgbClr>
                    </a:solidFill>
                  </a:tcPr>
                </a:tc>
              </a:tr>
              <a:tr h="283028">
                <a:tc>
                  <a:txBody>
                    <a:bodyPr/>
                    <a:lstStyle/>
                    <a:p>
                      <a:r>
                        <a:rPr lang="en-US" sz="1400" dirty="0" smtClean="0"/>
                        <a:t>Customer Service</a:t>
                      </a:r>
                      <a:endParaRPr lang="en-US" sz="1400" dirty="0"/>
                    </a:p>
                  </a:txBody>
                  <a:tcPr anchor="ctr">
                    <a:solidFill>
                      <a:srgbClr val="E7F3FC">
                        <a:alpha val="98824"/>
                      </a:srgbClr>
                    </a:solidFill>
                  </a:tcPr>
                </a:tc>
                <a:tc v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3,750</a:t>
                      </a:r>
                    </a:p>
                  </a:txBody>
                  <a:tcPr>
                    <a:solidFill>
                      <a:srgbClr val="E7F3FC">
                        <a:alpha val="98824"/>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dirty="0" smtClean="0"/>
                    </a:p>
                  </a:txBody>
                  <a:tcP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1,000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2,500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1,500</a:t>
                      </a:r>
                    </a:p>
                  </a:txBody>
                  <a:tcPr>
                    <a:solidFill>
                      <a:srgbClr val="E7F3FC">
                        <a:alpha val="98824"/>
                      </a:srgbClr>
                    </a:solidFill>
                  </a:tcPr>
                </a:tc>
              </a:tr>
              <a:tr h="283028">
                <a:tc>
                  <a:txBody>
                    <a:bodyPr/>
                    <a:lstStyle/>
                    <a:p>
                      <a:r>
                        <a:rPr lang="en-US" sz="1400" dirty="0" smtClean="0"/>
                        <a:t>Delivery</a:t>
                      </a:r>
                      <a:endParaRPr lang="en-US" sz="1400" dirty="0"/>
                    </a:p>
                  </a:txBody>
                  <a:tcPr anchor="ctr">
                    <a:solidFill>
                      <a:srgbClr val="E7F3FC">
                        <a:alpha val="98824"/>
                      </a:srgbClr>
                    </a:solidFill>
                  </a:tcPr>
                </a:tc>
                <a:tc v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3,750</a:t>
                      </a:r>
                    </a:p>
                  </a:txBody>
                  <a:tcPr>
                    <a:solidFill>
                      <a:srgbClr val="E7F3FC">
                        <a:alpha val="98824"/>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dirty="0" smtClean="0"/>
                    </a:p>
                  </a:txBody>
                  <a:tcP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1,000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2,500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1,500</a:t>
                      </a:r>
                    </a:p>
                  </a:txBody>
                  <a:tcPr>
                    <a:solidFill>
                      <a:srgbClr val="E7F3FC">
                        <a:alpha val="98824"/>
                      </a:srgbClr>
                    </a:solidFill>
                  </a:tcPr>
                </a:tc>
              </a:tr>
              <a:tr h="283028">
                <a:tc>
                  <a:txBody>
                    <a:bodyPr/>
                    <a:lstStyle/>
                    <a:p>
                      <a:r>
                        <a:rPr lang="en-US" sz="1400" dirty="0" smtClean="0"/>
                        <a:t>Breadth of Product</a:t>
                      </a:r>
                      <a:endParaRPr lang="en-US" sz="1400" dirty="0"/>
                    </a:p>
                  </a:txBody>
                  <a:tcPr anchor="ctr">
                    <a:solidFill>
                      <a:srgbClr val="E7F3FC">
                        <a:alpha val="98824"/>
                      </a:srgbClr>
                    </a:solidFill>
                  </a:tcPr>
                </a:tc>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3,750</a:t>
                      </a:r>
                    </a:p>
                  </a:txBody>
                  <a:tcPr>
                    <a:solidFill>
                      <a:srgbClr val="E7F3FC">
                        <a:alpha val="98824"/>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dirty="0" smtClean="0"/>
                    </a:p>
                  </a:txBody>
                  <a:tcP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1,000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2,500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1,500</a:t>
                      </a:r>
                    </a:p>
                  </a:txBody>
                  <a:tcPr>
                    <a:solidFill>
                      <a:srgbClr val="E7F3FC">
                        <a:alpha val="98824"/>
                      </a:srgbClr>
                    </a:solidFill>
                  </a:tcPr>
                </a:tc>
              </a:tr>
              <a:tr h="283028">
                <a:tc>
                  <a:txBody>
                    <a:bodyPr/>
                    <a:lstStyle/>
                    <a:p>
                      <a:r>
                        <a:rPr lang="en-US" sz="1400" dirty="0" smtClean="0"/>
                        <a:t>Price </a:t>
                      </a:r>
                      <a:endParaRPr lang="en-US" sz="1400" dirty="0"/>
                    </a:p>
                  </a:txBody>
                  <a:tcPr>
                    <a:solidFill>
                      <a:srgbClr val="CBEDF8"/>
                    </a:solidFill>
                  </a:tcPr>
                </a:tc>
                <a:tc>
                  <a:txBody>
                    <a:bodyPr/>
                    <a:lstStyle/>
                    <a:p>
                      <a:pPr algn="ctr"/>
                      <a:r>
                        <a:rPr lang="en-US" sz="1400" dirty="0" smtClean="0"/>
                        <a:t>25%</a:t>
                      </a:r>
                      <a:endParaRPr lang="en-US" sz="1400" dirty="0"/>
                    </a:p>
                  </a:txBody>
                  <a:tcPr>
                    <a:solidFill>
                      <a:srgbClr val="CBEDF8"/>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5,000</a:t>
                      </a:r>
                    </a:p>
                  </a:txBody>
                  <a:tcPr>
                    <a:solidFill>
                      <a:srgbClr val="CBEDF8"/>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dirty="0" smtClean="0"/>
                    </a:p>
                  </a:txBody>
                  <a:tcP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$10,000</a:t>
                      </a:r>
                    </a:p>
                  </a:txBody>
                  <a:tcPr>
                    <a:solidFill>
                      <a:srgbClr val="CBEDF8"/>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$20,000</a:t>
                      </a:r>
                    </a:p>
                  </a:txBody>
                  <a:tcPr>
                    <a:solidFill>
                      <a:srgbClr val="CBEDF8"/>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$30,000</a:t>
                      </a:r>
                    </a:p>
                  </a:txBody>
                  <a:tcPr>
                    <a:solidFill>
                      <a:srgbClr val="CBEDF8"/>
                    </a:solidFill>
                  </a:tcPr>
                </a:tc>
              </a:tr>
              <a:tr h="283028">
                <a:tc>
                  <a:txBody>
                    <a:bodyPr/>
                    <a:lstStyle/>
                    <a:p>
                      <a:r>
                        <a:rPr lang="en-US" sz="1400" b="1" dirty="0" smtClean="0"/>
                        <a:t>Totals </a:t>
                      </a:r>
                      <a:endParaRPr lang="en-US" sz="1400" b="1" dirty="0"/>
                    </a:p>
                  </a:txBody>
                  <a:tcPr>
                    <a:solidFill>
                      <a:schemeClr val="bg1"/>
                    </a:solidFill>
                  </a:tcPr>
                </a:tc>
                <a:tc>
                  <a:txBody>
                    <a:bodyPr/>
                    <a:lstStyle/>
                    <a:p>
                      <a:pPr algn="ctr"/>
                      <a:r>
                        <a:rPr lang="en-US" sz="1400" b="1" dirty="0" smtClean="0"/>
                        <a:t>100%</a:t>
                      </a:r>
                      <a:endParaRPr lang="en-US" sz="1400" b="1" dirty="0"/>
                    </a:p>
                  </a:txBody>
                  <a:tcPr>
                    <a:solidFill>
                      <a:schemeClr val="bg1"/>
                    </a:solidFill>
                  </a:tcPr>
                </a:tc>
                <a:tc>
                  <a:txBody>
                    <a:bodyPr/>
                    <a:lstStyle/>
                    <a:p>
                      <a:pPr algn="r"/>
                      <a:r>
                        <a:rPr lang="en-US" sz="1400" dirty="0" smtClean="0"/>
                        <a:t>20,000</a:t>
                      </a:r>
                      <a:endParaRPr lang="en-US" sz="1400" dirty="0"/>
                    </a:p>
                  </a:txBody>
                  <a:tcPr>
                    <a:solidFill>
                      <a:schemeClr val="bg1"/>
                    </a:solidFill>
                  </a:tcPr>
                </a:tc>
                <a:tc>
                  <a:txBody>
                    <a:bodyPr/>
                    <a:lstStyle/>
                    <a:p>
                      <a:pPr algn="r"/>
                      <a:endParaRPr lang="en-US" sz="1400" dirty="0"/>
                    </a:p>
                  </a:txBody>
                  <a:tcPr>
                    <a:solidFill>
                      <a:schemeClr val="bg1"/>
                    </a:solidFill>
                  </a:tcPr>
                </a:tc>
                <a:tc>
                  <a:txBody>
                    <a:bodyPr/>
                    <a:lstStyle/>
                    <a:p>
                      <a:pPr algn="r"/>
                      <a:endParaRPr lang="en-US" sz="1400" dirty="0"/>
                    </a:p>
                  </a:txBody>
                  <a:tcPr>
                    <a:solidFill>
                      <a:schemeClr val="bg1"/>
                    </a:solidFill>
                  </a:tcPr>
                </a:tc>
                <a:tc>
                  <a:txBody>
                    <a:bodyPr/>
                    <a:lstStyle/>
                    <a:p>
                      <a:pPr algn="r"/>
                      <a:endParaRPr lang="en-US" sz="1400" dirty="0"/>
                    </a:p>
                  </a:txBody>
                  <a:tcPr>
                    <a:solidFill>
                      <a:schemeClr val="bg1"/>
                    </a:solidFill>
                  </a:tcPr>
                </a:tc>
                <a:tc>
                  <a:txBody>
                    <a:bodyPr/>
                    <a:lstStyle/>
                    <a:p>
                      <a:pPr algn="r"/>
                      <a:endParaRPr lang="en-US" sz="1400" dirty="0"/>
                    </a:p>
                  </a:txBody>
                  <a:tcPr>
                    <a:solidFill>
                      <a:schemeClr val="bg1"/>
                    </a:solidFill>
                  </a:tcPr>
                </a:tc>
              </a:tr>
            </a:tbl>
          </a:graphicData>
        </a:graphic>
      </p:graphicFrame>
      <p:sp>
        <p:nvSpPr>
          <p:cNvPr id="12" name="Isosceles Triangle 11"/>
          <p:cNvSpPr/>
          <p:nvPr/>
        </p:nvSpPr>
        <p:spPr>
          <a:xfrm rot="10800000">
            <a:off x="685801" y="3733800"/>
            <a:ext cx="7735888" cy="304800"/>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1739631208"/>
              </p:ext>
            </p:extLst>
          </p:nvPr>
        </p:nvGraphicFramePr>
        <p:xfrm>
          <a:off x="381000" y="4267200"/>
          <a:ext cx="4648200" cy="2377440"/>
        </p:xfrm>
        <a:graphic>
          <a:graphicData uri="http://schemas.openxmlformats.org/drawingml/2006/table">
            <a:tbl>
              <a:tblPr firstRow="1" bandRow="1">
                <a:tableStyleId>{5C22544A-7EE6-4342-B048-85BDC9FD1C3A}</a:tableStyleId>
              </a:tblPr>
              <a:tblGrid>
                <a:gridCol w="1524000"/>
                <a:gridCol w="1066800"/>
                <a:gridCol w="1066800"/>
                <a:gridCol w="990600"/>
              </a:tblGrid>
              <a:tr h="396240">
                <a:tc>
                  <a:txBody>
                    <a:bodyPr/>
                    <a:lstStyle/>
                    <a:p>
                      <a:r>
                        <a:rPr lang="en-US" sz="1400" dirty="0" smtClean="0"/>
                        <a:t>Criteria </a:t>
                      </a:r>
                      <a:endParaRPr lang="en-US" sz="1400" dirty="0"/>
                    </a:p>
                  </a:txBody>
                  <a:tcPr>
                    <a:solidFill>
                      <a:srgbClr val="00BBEE"/>
                    </a:solidFill>
                  </a:tcPr>
                </a:tc>
                <a:tc>
                  <a:txBody>
                    <a:bodyPr/>
                    <a:lstStyle/>
                    <a:p>
                      <a:pPr algn="ctr"/>
                      <a:r>
                        <a:rPr lang="en-US" sz="1400" dirty="0" smtClean="0"/>
                        <a:t>Bidder  1</a:t>
                      </a:r>
                      <a:endParaRPr lang="en-US" sz="1400" dirty="0"/>
                    </a:p>
                  </a:txBody>
                  <a:tcPr>
                    <a:solidFill>
                      <a:srgbClr val="00BBEE"/>
                    </a:solidFill>
                  </a:tcPr>
                </a:tc>
                <a:tc>
                  <a:txBody>
                    <a:bodyPr/>
                    <a:lstStyle/>
                    <a:p>
                      <a:pPr algn="ctr"/>
                      <a:r>
                        <a:rPr lang="en-US" sz="1400" dirty="0" smtClean="0"/>
                        <a:t>Bidder 2</a:t>
                      </a:r>
                      <a:endParaRPr lang="en-US" sz="1400" dirty="0"/>
                    </a:p>
                  </a:txBody>
                  <a:tcPr>
                    <a:solidFill>
                      <a:srgbClr val="00BBEE"/>
                    </a:solidFill>
                  </a:tcPr>
                </a:tc>
                <a:tc>
                  <a:txBody>
                    <a:bodyPr/>
                    <a:lstStyle/>
                    <a:p>
                      <a:pPr algn="ctr"/>
                      <a:r>
                        <a:rPr lang="en-US" sz="1400" dirty="0" smtClean="0"/>
                        <a:t>Bidder 3</a:t>
                      </a:r>
                      <a:endParaRPr lang="en-US" sz="1400" dirty="0"/>
                    </a:p>
                  </a:txBody>
                  <a:tcPr>
                    <a:solidFill>
                      <a:srgbClr val="00BBEE"/>
                    </a:solidFill>
                  </a:tcPr>
                </a:tc>
              </a:tr>
              <a:tr h="396240">
                <a:tc>
                  <a:txBody>
                    <a:bodyPr/>
                    <a:lstStyle/>
                    <a:p>
                      <a:r>
                        <a:rPr lang="en-US" sz="1400" b="1" dirty="0" smtClean="0"/>
                        <a:t>Cost</a:t>
                      </a:r>
                      <a:r>
                        <a:rPr lang="en-US" sz="1400" b="1" baseline="0" dirty="0" smtClean="0"/>
                        <a:t>  Ratio</a:t>
                      </a:r>
                      <a:endParaRPr lang="en-US" sz="1400" b="1" dirty="0"/>
                    </a:p>
                  </a:txBody>
                  <a:tcPr anchor="ctr">
                    <a:solidFill>
                      <a:srgbClr val="E7F3FC">
                        <a:alpha val="99000"/>
                      </a:srgbClr>
                    </a:solidFill>
                  </a:tcPr>
                </a:tc>
                <a:tc>
                  <a:txBody>
                    <a:bodyPr/>
                    <a:lstStyle/>
                    <a:p>
                      <a:pPr algn="r"/>
                      <a:r>
                        <a:rPr lang="en-US" sz="1400" dirty="0" smtClean="0"/>
                        <a:t>1.00</a:t>
                      </a:r>
                      <a:endParaRPr lang="en-US" sz="1400" dirty="0"/>
                    </a:p>
                  </a:txBody>
                  <a:tcPr>
                    <a:solidFill>
                      <a:srgbClr val="E7F3FC">
                        <a:alpha val="99000"/>
                      </a:srgbClr>
                    </a:solidFill>
                  </a:tcPr>
                </a:tc>
                <a:tc>
                  <a:txBody>
                    <a:bodyPr/>
                    <a:lstStyle/>
                    <a:p>
                      <a:pPr algn="r"/>
                      <a:r>
                        <a:rPr lang="en-US" sz="1400" dirty="0" smtClean="0"/>
                        <a:t>0.500</a:t>
                      </a:r>
                      <a:endParaRPr lang="en-US" sz="1400" dirty="0"/>
                    </a:p>
                  </a:txBody>
                  <a:tcPr>
                    <a:solidFill>
                      <a:srgbClr val="E7F3FC">
                        <a:alpha val="99000"/>
                      </a:srgbClr>
                    </a:solidFill>
                  </a:tcPr>
                </a:tc>
                <a:tc>
                  <a:txBody>
                    <a:bodyPr/>
                    <a:lstStyle/>
                    <a:p>
                      <a:pPr algn="r"/>
                      <a:r>
                        <a:rPr lang="en-US" sz="1400" dirty="0" smtClean="0"/>
                        <a:t>0.33</a:t>
                      </a:r>
                      <a:endParaRPr lang="en-US" sz="1400" dirty="0"/>
                    </a:p>
                  </a:txBody>
                  <a:tcPr>
                    <a:solidFill>
                      <a:srgbClr val="E7F3FC">
                        <a:alpha val="99000"/>
                      </a:srgbClr>
                    </a:solidFill>
                  </a:tcPr>
                </a:tc>
              </a:tr>
              <a:tr h="396240">
                <a:tc>
                  <a:txBody>
                    <a:bodyPr/>
                    <a:lstStyle/>
                    <a:p>
                      <a:r>
                        <a:rPr lang="en-US" sz="1400" b="1" dirty="0" smtClean="0"/>
                        <a:t>Cost Points </a:t>
                      </a:r>
                      <a:endParaRPr lang="en-US" sz="1400" b="1" dirty="0"/>
                    </a:p>
                  </a:txBody>
                  <a:tcPr anchor="ctr">
                    <a:solidFill>
                      <a:srgbClr val="CBEDF8">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5,000</a:t>
                      </a:r>
                    </a:p>
                  </a:txBody>
                  <a:tcPr>
                    <a:solidFill>
                      <a:srgbClr val="CBEDF8">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2,500</a:t>
                      </a:r>
                    </a:p>
                  </a:txBody>
                  <a:tcPr>
                    <a:solidFill>
                      <a:srgbClr val="CBEDF8">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1,667</a:t>
                      </a:r>
                    </a:p>
                  </a:txBody>
                  <a:tcPr>
                    <a:solidFill>
                      <a:srgbClr val="CBEDF8">
                        <a:alpha val="99000"/>
                      </a:srgbClr>
                    </a:solidFill>
                  </a:tcPr>
                </a:tc>
              </a:tr>
              <a:tr h="396240">
                <a:tc>
                  <a:txBody>
                    <a:bodyPr/>
                    <a:lstStyle/>
                    <a:p>
                      <a:r>
                        <a:rPr lang="en-US" sz="1400" b="1" dirty="0" smtClean="0"/>
                        <a:t>Total QP Points</a:t>
                      </a:r>
                      <a:endParaRPr lang="en-US" sz="1400" b="1" dirty="0"/>
                    </a:p>
                  </a:txBody>
                  <a:tcPr anchor="ct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4,000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10,000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6,000</a:t>
                      </a:r>
                    </a:p>
                  </a:txBody>
                  <a:tcPr>
                    <a:solidFill>
                      <a:srgbClr val="E7F3FC">
                        <a:alpha val="99000"/>
                      </a:srgbClr>
                    </a:solidFill>
                  </a:tcPr>
                </a:tc>
              </a:tr>
              <a:tr h="396240">
                <a:tc>
                  <a:txBody>
                    <a:bodyPr/>
                    <a:lstStyle/>
                    <a:p>
                      <a:r>
                        <a:rPr lang="en-US" sz="1400" b="1" dirty="0" smtClean="0"/>
                        <a:t>Total Points  </a:t>
                      </a:r>
                      <a:endParaRPr lang="en-US" sz="1400" b="1" dirty="0"/>
                    </a:p>
                  </a:txBody>
                  <a:tcPr anchor="ctr">
                    <a:solidFill>
                      <a:srgbClr val="CBEDF8">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9,000</a:t>
                      </a:r>
                    </a:p>
                  </a:txBody>
                  <a:tcPr>
                    <a:solidFill>
                      <a:srgbClr val="CBEDF8">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10,000</a:t>
                      </a:r>
                    </a:p>
                  </a:txBody>
                  <a:tcPr>
                    <a:solidFill>
                      <a:srgbClr val="CBEDF8">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6,000</a:t>
                      </a:r>
                    </a:p>
                  </a:txBody>
                  <a:tcPr>
                    <a:solidFill>
                      <a:srgbClr val="CBEDF8">
                        <a:alpha val="99000"/>
                      </a:srgbClr>
                    </a:solidFill>
                  </a:tcPr>
                </a:tc>
              </a:tr>
              <a:tr h="396240">
                <a:tc>
                  <a:txBody>
                    <a:bodyPr/>
                    <a:lstStyle/>
                    <a:p>
                      <a:r>
                        <a:rPr lang="en-US" sz="2000" b="1" dirty="0" smtClean="0"/>
                        <a:t>Rank</a:t>
                      </a:r>
                      <a:endParaRPr lang="en-US" sz="2000" b="1" dirty="0"/>
                    </a:p>
                  </a:txBody>
                  <a:tcPr>
                    <a:solidFill>
                      <a:schemeClr val="bg1"/>
                    </a:solidFill>
                  </a:tcPr>
                </a:tc>
                <a:tc>
                  <a:txBody>
                    <a:bodyPr/>
                    <a:lstStyle/>
                    <a:p>
                      <a:pPr algn="r"/>
                      <a:r>
                        <a:rPr lang="en-US" sz="2000" b="1" dirty="0" smtClean="0"/>
                        <a:t>2</a:t>
                      </a:r>
                      <a:endParaRPr lang="en-US" sz="2000" b="1" dirty="0"/>
                    </a:p>
                  </a:txBody>
                  <a:tcPr>
                    <a:solidFill>
                      <a:schemeClr val="bg1"/>
                    </a:solidFill>
                  </a:tcPr>
                </a:tc>
                <a:tc>
                  <a:txBody>
                    <a:bodyPr/>
                    <a:lstStyle/>
                    <a:p>
                      <a:pPr algn="r"/>
                      <a:r>
                        <a:rPr lang="en-US" sz="2000" b="1" dirty="0" smtClean="0"/>
                        <a:t>1</a:t>
                      </a:r>
                      <a:endParaRPr lang="en-US" sz="2000" b="1" dirty="0"/>
                    </a:p>
                  </a:txBody>
                  <a:tcPr>
                    <a:solidFill>
                      <a:schemeClr val="bg1"/>
                    </a:solidFill>
                  </a:tcPr>
                </a:tc>
                <a:tc>
                  <a:txBody>
                    <a:bodyPr/>
                    <a:lstStyle/>
                    <a:p>
                      <a:pPr algn="r"/>
                      <a:r>
                        <a:rPr lang="en-US" sz="2000" b="1" dirty="0" smtClean="0"/>
                        <a:t>3</a:t>
                      </a:r>
                      <a:endParaRPr lang="en-US" sz="2000" b="1" dirty="0"/>
                    </a:p>
                  </a:txBody>
                  <a:tcPr>
                    <a:solidFill>
                      <a:schemeClr val="bg1"/>
                    </a:solidFill>
                  </a:tcPr>
                </a:tc>
              </a:tr>
            </a:tbl>
          </a:graphicData>
        </a:graphic>
      </p:graphicFrame>
      <p:sp>
        <p:nvSpPr>
          <p:cNvPr id="14" name="TextBox 13"/>
          <p:cNvSpPr txBox="1"/>
          <p:nvPr/>
        </p:nvSpPr>
        <p:spPr>
          <a:xfrm>
            <a:off x="5257800" y="4676001"/>
            <a:ext cx="3200400" cy="307777"/>
          </a:xfrm>
          <a:prstGeom prst="rect">
            <a:avLst/>
          </a:prstGeom>
          <a:noFill/>
        </p:spPr>
        <p:txBody>
          <a:bodyPr wrap="square" rtlCol="0">
            <a:spAutoFit/>
          </a:bodyPr>
          <a:lstStyle/>
          <a:p>
            <a:r>
              <a:rPr lang="en-US" sz="1400" b="1" dirty="0" smtClean="0">
                <a:solidFill>
                  <a:prstClr val="black"/>
                </a:solidFill>
              </a:rPr>
              <a:t>Cost Ratio = Total Cost/Lowest Cost </a:t>
            </a:r>
            <a:endParaRPr lang="en-US" sz="1400" b="1" dirty="0">
              <a:solidFill>
                <a:prstClr val="black"/>
              </a:solidFill>
            </a:endParaRPr>
          </a:p>
        </p:txBody>
      </p:sp>
      <p:sp>
        <p:nvSpPr>
          <p:cNvPr id="15" name="Left Brace 14"/>
          <p:cNvSpPr/>
          <p:nvPr/>
        </p:nvSpPr>
        <p:spPr>
          <a:xfrm>
            <a:off x="457200" y="1600200"/>
            <a:ext cx="228600" cy="1752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6" name="TextBox 15"/>
          <p:cNvSpPr txBox="1"/>
          <p:nvPr/>
        </p:nvSpPr>
        <p:spPr>
          <a:xfrm rot="16200000">
            <a:off x="-451367" y="2291834"/>
            <a:ext cx="1295400" cy="369332"/>
          </a:xfrm>
          <a:prstGeom prst="rect">
            <a:avLst/>
          </a:prstGeom>
          <a:noFill/>
        </p:spPr>
        <p:txBody>
          <a:bodyPr wrap="square" rtlCol="0">
            <a:spAutoFit/>
          </a:bodyPr>
          <a:lstStyle/>
          <a:p>
            <a:pPr algn="ctr"/>
            <a:r>
              <a:rPr lang="en-US" b="1" dirty="0" smtClean="0">
                <a:solidFill>
                  <a:prstClr val="black"/>
                </a:solidFill>
              </a:rPr>
              <a:t>Criteria </a:t>
            </a:r>
            <a:endParaRPr lang="en-US" b="1" dirty="0">
              <a:solidFill>
                <a:prstClr val="black"/>
              </a:solidFill>
            </a:endParaRPr>
          </a:p>
        </p:txBody>
      </p:sp>
      <p:sp>
        <p:nvSpPr>
          <p:cNvPr id="18" name="Right Brace 17"/>
          <p:cNvSpPr/>
          <p:nvPr/>
        </p:nvSpPr>
        <p:spPr>
          <a:xfrm>
            <a:off x="8229600" y="1600200"/>
            <a:ext cx="304800" cy="1752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9" name="TextBox 18"/>
          <p:cNvSpPr txBox="1"/>
          <p:nvPr/>
        </p:nvSpPr>
        <p:spPr>
          <a:xfrm rot="5400000">
            <a:off x="7789899" y="2291833"/>
            <a:ext cx="2057401" cy="369332"/>
          </a:xfrm>
          <a:prstGeom prst="rect">
            <a:avLst/>
          </a:prstGeom>
          <a:noFill/>
        </p:spPr>
        <p:txBody>
          <a:bodyPr wrap="square" rtlCol="0">
            <a:spAutoFit/>
          </a:bodyPr>
          <a:lstStyle/>
          <a:p>
            <a:pPr algn="ctr"/>
            <a:r>
              <a:rPr lang="en-US" b="1" dirty="0" smtClean="0">
                <a:solidFill>
                  <a:prstClr val="black"/>
                </a:solidFill>
              </a:rPr>
              <a:t>Example Scoring</a:t>
            </a:r>
            <a:endParaRPr lang="en-US" b="1" dirty="0">
              <a:solidFill>
                <a:prstClr val="black"/>
              </a:solidFill>
            </a:endParaRPr>
          </a:p>
        </p:txBody>
      </p:sp>
      <p:sp>
        <p:nvSpPr>
          <p:cNvPr id="20" name="TextBox 19"/>
          <p:cNvSpPr txBox="1"/>
          <p:nvPr/>
        </p:nvSpPr>
        <p:spPr>
          <a:xfrm>
            <a:off x="5257800" y="5105400"/>
            <a:ext cx="3810000" cy="307777"/>
          </a:xfrm>
          <a:prstGeom prst="rect">
            <a:avLst/>
          </a:prstGeom>
          <a:noFill/>
        </p:spPr>
        <p:txBody>
          <a:bodyPr wrap="square" rtlCol="0">
            <a:spAutoFit/>
          </a:bodyPr>
          <a:lstStyle/>
          <a:p>
            <a:r>
              <a:rPr lang="en-US" sz="1400" b="1" dirty="0" smtClean="0">
                <a:solidFill>
                  <a:prstClr val="black"/>
                </a:solidFill>
              </a:rPr>
              <a:t>Cost Points = Cost Ratio * Price Points </a:t>
            </a:r>
            <a:endParaRPr lang="en-US" sz="1400" b="1" dirty="0">
              <a:solidFill>
                <a:prstClr val="black"/>
              </a:solidFill>
            </a:endParaRPr>
          </a:p>
        </p:txBody>
      </p:sp>
      <p:sp>
        <p:nvSpPr>
          <p:cNvPr id="21" name="TextBox 20"/>
          <p:cNvSpPr txBox="1"/>
          <p:nvPr/>
        </p:nvSpPr>
        <p:spPr>
          <a:xfrm>
            <a:off x="5257800" y="5514201"/>
            <a:ext cx="3810000" cy="307777"/>
          </a:xfrm>
          <a:prstGeom prst="rect">
            <a:avLst/>
          </a:prstGeom>
          <a:noFill/>
        </p:spPr>
        <p:txBody>
          <a:bodyPr wrap="square" rtlCol="0">
            <a:spAutoFit/>
          </a:bodyPr>
          <a:lstStyle/>
          <a:p>
            <a:r>
              <a:rPr lang="en-US" sz="1400" b="1" dirty="0" smtClean="0">
                <a:solidFill>
                  <a:prstClr val="black"/>
                </a:solidFill>
              </a:rPr>
              <a:t>Total Qualitative Points (Mgmt., Cust. Svc, etc.) </a:t>
            </a:r>
            <a:endParaRPr lang="en-US" sz="1400" b="1" dirty="0">
              <a:solidFill>
                <a:prstClr val="black"/>
              </a:solidFill>
            </a:endParaRPr>
          </a:p>
        </p:txBody>
      </p:sp>
      <p:sp>
        <p:nvSpPr>
          <p:cNvPr id="22" name="TextBox 21"/>
          <p:cNvSpPr txBox="1"/>
          <p:nvPr/>
        </p:nvSpPr>
        <p:spPr>
          <a:xfrm>
            <a:off x="5257800" y="5895201"/>
            <a:ext cx="3810000" cy="307777"/>
          </a:xfrm>
          <a:prstGeom prst="rect">
            <a:avLst/>
          </a:prstGeom>
          <a:noFill/>
        </p:spPr>
        <p:txBody>
          <a:bodyPr wrap="square" rtlCol="0">
            <a:spAutoFit/>
          </a:bodyPr>
          <a:lstStyle/>
          <a:p>
            <a:r>
              <a:rPr lang="en-US" sz="1400" b="1" dirty="0" smtClean="0">
                <a:solidFill>
                  <a:prstClr val="black"/>
                </a:solidFill>
              </a:rPr>
              <a:t>Total Points = Qualitative Points + Pricing Points</a:t>
            </a:r>
            <a:endParaRPr lang="en-US" sz="1400" b="1" dirty="0">
              <a:solidFill>
                <a:prstClr val="black"/>
              </a:solidFill>
            </a:endParaRPr>
          </a:p>
        </p:txBody>
      </p:sp>
    </p:spTree>
    <p:extLst>
      <p:ext uri="{BB962C8B-B14F-4D97-AF65-F5344CB8AC3E}">
        <p14:creationId xmlns:p14="http://schemas.microsoft.com/office/powerpoint/2010/main" xmlns="" val="22979128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B81B02-6718-46E4-8D74-ADF933AC5647}" type="slidenum">
              <a:rPr lang="en-US" smtClean="0">
                <a:solidFill>
                  <a:prstClr val="black">
                    <a:lumMod val="50000"/>
                    <a:lumOff val="50000"/>
                  </a:prstClr>
                </a:solidFill>
              </a:rPr>
              <a:pPr/>
              <a:t>64</a:t>
            </a:fld>
            <a:endParaRPr lang="en-US" dirty="0">
              <a:solidFill>
                <a:prstClr val="black">
                  <a:lumMod val="50000"/>
                  <a:lumOff val="50000"/>
                </a:prstClr>
              </a:solidFill>
            </a:endParaRPr>
          </a:p>
        </p:txBody>
      </p:sp>
      <p:sp>
        <p:nvSpPr>
          <p:cNvPr id="4" name="Title 3"/>
          <p:cNvSpPr>
            <a:spLocks noGrp="1"/>
          </p:cNvSpPr>
          <p:nvPr>
            <p:ph type="title"/>
          </p:nvPr>
        </p:nvSpPr>
        <p:spPr/>
        <p:txBody>
          <a:bodyPr/>
          <a:lstStyle/>
          <a:p>
            <a:r>
              <a:rPr lang="en-US" dirty="0" smtClean="0"/>
              <a:t>Cost Per Quality Point Example </a:t>
            </a:r>
            <a:endParaRPr lang="en-US" dirty="0"/>
          </a:p>
        </p:txBody>
      </p:sp>
      <p:sp>
        <p:nvSpPr>
          <p:cNvPr id="5"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smtClean="0">
                <a:solidFill>
                  <a:prstClr val="black"/>
                </a:solidFill>
              </a:rPr>
              <a:t>The example below illustrates how the evaluator would determine Cost Per Quality Point using a total points value of 20,000 across all criteria.  </a:t>
            </a:r>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569556336"/>
              </p:ext>
            </p:extLst>
          </p:nvPr>
        </p:nvGraphicFramePr>
        <p:xfrm>
          <a:off x="762000" y="1524000"/>
          <a:ext cx="7391400" cy="1828800"/>
        </p:xfrm>
        <a:graphic>
          <a:graphicData uri="http://schemas.openxmlformats.org/drawingml/2006/table">
            <a:tbl>
              <a:tblPr firstRow="1" bandRow="1">
                <a:tableStyleId>{5C22544A-7EE6-4342-B048-85BDC9FD1C3A}</a:tableStyleId>
              </a:tblPr>
              <a:tblGrid>
                <a:gridCol w="2019300"/>
                <a:gridCol w="723900"/>
                <a:gridCol w="838200"/>
                <a:gridCol w="228600"/>
                <a:gridCol w="1193800"/>
                <a:gridCol w="1193800"/>
                <a:gridCol w="1193800"/>
              </a:tblGrid>
              <a:tr h="152400">
                <a:tc>
                  <a:txBody>
                    <a:bodyPr/>
                    <a:lstStyle/>
                    <a:p>
                      <a:r>
                        <a:rPr lang="en-US" sz="1400" dirty="0" smtClean="0"/>
                        <a:t>Criteria </a:t>
                      </a:r>
                      <a:endParaRPr lang="en-US" sz="1400" dirty="0"/>
                    </a:p>
                  </a:txBody>
                  <a:tcPr>
                    <a:solidFill>
                      <a:srgbClr val="00BBEE"/>
                    </a:solidFill>
                  </a:tcPr>
                </a:tc>
                <a:tc>
                  <a:txBody>
                    <a:bodyPr/>
                    <a:lstStyle/>
                    <a:p>
                      <a:r>
                        <a:rPr lang="en-US" sz="1400" dirty="0" smtClean="0"/>
                        <a:t>Weight</a:t>
                      </a:r>
                      <a:endParaRPr lang="en-US" sz="1400" dirty="0"/>
                    </a:p>
                  </a:txBody>
                  <a:tcPr>
                    <a:solidFill>
                      <a:srgbClr val="00BBEE"/>
                    </a:solidFill>
                  </a:tcPr>
                </a:tc>
                <a:tc>
                  <a:txBody>
                    <a:bodyPr/>
                    <a:lstStyle/>
                    <a:p>
                      <a:r>
                        <a:rPr lang="en-US" sz="1400" dirty="0" smtClean="0"/>
                        <a:t>Points </a:t>
                      </a:r>
                      <a:endParaRPr lang="en-US" sz="1400" dirty="0"/>
                    </a:p>
                  </a:txBody>
                  <a:tcPr>
                    <a:solidFill>
                      <a:srgbClr val="00BBEE"/>
                    </a:solidFill>
                  </a:tcPr>
                </a:tc>
                <a:tc>
                  <a:txBody>
                    <a:bodyPr/>
                    <a:lstStyle/>
                    <a:p>
                      <a:endParaRPr lang="en-US" sz="1400" dirty="0"/>
                    </a:p>
                  </a:txBody>
                  <a:tcPr>
                    <a:solidFill>
                      <a:schemeClr val="bg1"/>
                    </a:solidFill>
                  </a:tcPr>
                </a:tc>
                <a:tc>
                  <a:txBody>
                    <a:bodyPr/>
                    <a:lstStyle/>
                    <a:p>
                      <a:pPr algn="ctr"/>
                      <a:r>
                        <a:rPr lang="en-US" sz="1400" dirty="0" smtClean="0"/>
                        <a:t>Bidder  1</a:t>
                      </a:r>
                      <a:endParaRPr lang="en-US" sz="1400" dirty="0"/>
                    </a:p>
                  </a:txBody>
                  <a:tcPr>
                    <a:solidFill>
                      <a:srgbClr val="00BBEE"/>
                    </a:solidFill>
                  </a:tcPr>
                </a:tc>
                <a:tc>
                  <a:txBody>
                    <a:bodyPr/>
                    <a:lstStyle/>
                    <a:p>
                      <a:pPr algn="ctr"/>
                      <a:r>
                        <a:rPr lang="en-US" sz="1400" dirty="0" smtClean="0"/>
                        <a:t>Bidder 2</a:t>
                      </a:r>
                      <a:endParaRPr lang="en-US" sz="1400" dirty="0"/>
                    </a:p>
                  </a:txBody>
                  <a:tcPr>
                    <a:solidFill>
                      <a:srgbClr val="00BBEE"/>
                    </a:solidFill>
                  </a:tcPr>
                </a:tc>
                <a:tc>
                  <a:txBody>
                    <a:bodyPr/>
                    <a:lstStyle/>
                    <a:p>
                      <a:pPr algn="ctr"/>
                      <a:r>
                        <a:rPr lang="en-US" sz="1400" dirty="0" smtClean="0"/>
                        <a:t>Bidder 3</a:t>
                      </a:r>
                      <a:endParaRPr lang="en-US" sz="1400" dirty="0"/>
                    </a:p>
                  </a:txBody>
                  <a:tcPr>
                    <a:solidFill>
                      <a:srgbClr val="00BBEE"/>
                    </a:solidFill>
                  </a:tcPr>
                </a:tc>
              </a:tr>
              <a:tr h="283028">
                <a:tc>
                  <a:txBody>
                    <a:bodyPr/>
                    <a:lstStyle/>
                    <a:p>
                      <a:r>
                        <a:rPr lang="en-US" sz="1400" dirty="0" smtClean="0"/>
                        <a:t>Management</a:t>
                      </a:r>
                      <a:endParaRPr lang="en-US" sz="1400" dirty="0"/>
                    </a:p>
                  </a:txBody>
                  <a:tcPr anchor="ctr">
                    <a:solidFill>
                      <a:srgbClr val="E7F3FC">
                        <a:alpha val="99000"/>
                      </a:srgbClr>
                    </a:solidFill>
                  </a:tcPr>
                </a:tc>
                <a:tc>
                  <a:txBody>
                    <a:bodyPr/>
                    <a:lstStyle/>
                    <a:p>
                      <a:pPr algn="ctr"/>
                      <a:r>
                        <a:rPr lang="en-US" sz="1400" dirty="0" smtClean="0"/>
                        <a:t>25%</a:t>
                      </a:r>
                      <a:endParaRPr lang="en-US" sz="1400" dirty="0"/>
                    </a:p>
                  </a:txBody>
                  <a:tcPr anchor="ctr">
                    <a:solidFill>
                      <a:srgbClr val="E7F3FC">
                        <a:alpha val="99000"/>
                      </a:srgbClr>
                    </a:solidFill>
                  </a:tcPr>
                </a:tc>
                <a:tc>
                  <a:txBody>
                    <a:bodyPr/>
                    <a:lstStyle/>
                    <a:p>
                      <a:pPr algn="r"/>
                      <a:r>
                        <a:rPr lang="en-US" sz="1400" dirty="0" smtClean="0"/>
                        <a:t>5,000</a:t>
                      </a:r>
                      <a:endParaRPr lang="en-US" sz="1400" dirty="0"/>
                    </a:p>
                  </a:txBody>
                  <a:tcPr>
                    <a:solidFill>
                      <a:srgbClr val="E7F3FC">
                        <a:alpha val="99000"/>
                      </a:srgbClr>
                    </a:solidFill>
                  </a:tcPr>
                </a:tc>
                <a:tc>
                  <a:txBody>
                    <a:bodyPr/>
                    <a:lstStyle/>
                    <a:p>
                      <a:pPr algn="r"/>
                      <a:endParaRPr lang="en-US" sz="1400" dirty="0"/>
                    </a:p>
                  </a:txBody>
                  <a:tcPr>
                    <a:solidFill>
                      <a:schemeClr val="bg1"/>
                    </a:solidFill>
                  </a:tcPr>
                </a:tc>
                <a:tc>
                  <a:txBody>
                    <a:bodyPr/>
                    <a:lstStyle/>
                    <a:p>
                      <a:pPr algn="r"/>
                      <a:r>
                        <a:rPr lang="en-US" sz="1400" dirty="0" smtClean="0"/>
                        <a:t>1,000</a:t>
                      </a:r>
                      <a:endParaRPr lang="en-US" sz="1400" dirty="0"/>
                    </a:p>
                  </a:txBody>
                  <a:tcPr>
                    <a:solidFill>
                      <a:srgbClr val="E7F3FC">
                        <a:alpha val="99000"/>
                      </a:srgbClr>
                    </a:solidFill>
                  </a:tcPr>
                </a:tc>
                <a:tc>
                  <a:txBody>
                    <a:bodyPr/>
                    <a:lstStyle/>
                    <a:p>
                      <a:pPr algn="r"/>
                      <a:r>
                        <a:rPr lang="en-US" sz="1400" dirty="0" smtClean="0"/>
                        <a:t>2,500</a:t>
                      </a:r>
                      <a:endParaRPr lang="en-US" sz="1400" dirty="0"/>
                    </a:p>
                  </a:txBody>
                  <a:tcPr>
                    <a:solidFill>
                      <a:srgbClr val="E7F3FC">
                        <a:alpha val="99000"/>
                      </a:srgbClr>
                    </a:solidFill>
                  </a:tcPr>
                </a:tc>
                <a:tc>
                  <a:txBody>
                    <a:bodyPr/>
                    <a:lstStyle/>
                    <a:p>
                      <a:pPr algn="r"/>
                      <a:r>
                        <a:rPr lang="en-US" sz="1400" dirty="0" smtClean="0"/>
                        <a:t>1,500</a:t>
                      </a:r>
                      <a:endParaRPr lang="en-US" sz="1400" dirty="0"/>
                    </a:p>
                  </a:txBody>
                  <a:tcPr>
                    <a:solidFill>
                      <a:srgbClr val="E7F3FC">
                        <a:alpha val="99000"/>
                      </a:srgbClr>
                    </a:solidFill>
                  </a:tcPr>
                </a:tc>
              </a:tr>
              <a:tr h="283028">
                <a:tc>
                  <a:txBody>
                    <a:bodyPr/>
                    <a:lstStyle/>
                    <a:p>
                      <a:r>
                        <a:rPr lang="en-US" sz="1400" dirty="0" smtClean="0"/>
                        <a:t>Customer Service</a:t>
                      </a:r>
                      <a:endParaRPr lang="en-US" sz="1400" dirty="0"/>
                    </a:p>
                  </a:txBody>
                  <a:tcPr anchor="ctr">
                    <a:solidFill>
                      <a:srgbClr val="E7F3FC">
                        <a:alpha val="99000"/>
                      </a:srgbClr>
                    </a:solidFill>
                  </a:tcPr>
                </a:tc>
                <a:tc>
                  <a:txBody>
                    <a:bodyPr/>
                    <a:lstStyle/>
                    <a:p>
                      <a:pPr algn="ctr"/>
                      <a:r>
                        <a:rPr lang="en-US" sz="1400" dirty="0" smtClean="0"/>
                        <a:t>25%</a:t>
                      </a:r>
                      <a:endParaRPr lang="en-US" sz="1400" dirty="0"/>
                    </a:p>
                  </a:txBody>
                  <a:tcPr anchor="ct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5,000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dirty="0" smtClean="0"/>
                    </a:p>
                  </a:txBody>
                  <a:tcP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1,000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2,500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1,500</a:t>
                      </a:r>
                    </a:p>
                  </a:txBody>
                  <a:tcPr>
                    <a:solidFill>
                      <a:srgbClr val="E7F3FC">
                        <a:alpha val="99000"/>
                      </a:srgbClr>
                    </a:solidFill>
                  </a:tcPr>
                </a:tc>
              </a:tr>
              <a:tr h="283028">
                <a:tc>
                  <a:txBody>
                    <a:bodyPr/>
                    <a:lstStyle/>
                    <a:p>
                      <a:r>
                        <a:rPr lang="en-US" sz="1400" dirty="0" smtClean="0"/>
                        <a:t>Delivery</a:t>
                      </a:r>
                      <a:endParaRPr lang="en-US" sz="1400" dirty="0"/>
                    </a:p>
                  </a:txBody>
                  <a:tcPr anchor="ctr">
                    <a:solidFill>
                      <a:srgbClr val="E7F3FC">
                        <a:alpha val="99000"/>
                      </a:srgbClr>
                    </a:solidFill>
                  </a:tcPr>
                </a:tc>
                <a:tc>
                  <a:txBody>
                    <a:bodyPr/>
                    <a:lstStyle/>
                    <a:p>
                      <a:pPr algn="ctr"/>
                      <a:r>
                        <a:rPr lang="en-US" sz="1400" dirty="0" smtClean="0"/>
                        <a:t>25%</a:t>
                      </a:r>
                      <a:endParaRPr lang="en-US" sz="1400" dirty="0"/>
                    </a:p>
                  </a:txBody>
                  <a:tcPr anchor="ct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5,000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dirty="0" smtClean="0"/>
                    </a:p>
                  </a:txBody>
                  <a:tcP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1,000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2,500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1,500</a:t>
                      </a:r>
                    </a:p>
                  </a:txBody>
                  <a:tcPr>
                    <a:solidFill>
                      <a:srgbClr val="E7F3FC">
                        <a:alpha val="99000"/>
                      </a:srgbClr>
                    </a:solidFill>
                  </a:tcPr>
                </a:tc>
              </a:tr>
              <a:tr h="283028">
                <a:tc>
                  <a:txBody>
                    <a:bodyPr/>
                    <a:lstStyle/>
                    <a:p>
                      <a:r>
                        <a:rPr lang="en-US" sz="1400" dirty="0" smtClean="0"/>
                        <a:t>Breadth of Product</a:t>
                      </a:r>
                      <a:endParaRPr lang="en-US" sz="1400" dirty="0"/>
                    </a:p>
                  </a:txBody>
                  <a:tcPr anchor="ctr">
                    <a:solidFill>
                      <a:srgbClr val="E7F3FC">
                        <a:alpha val="99000"/>
                      </a:srgbClr>
                    </a:solidFill>
                  </a:tcPr>
                </a:tc>
                <a:tc>
                  <a:txBody>
                    <a:bodyPr/>
                    <a:lstStyle/>
                    <a:p>
                      <a:pPr algn="ctr"/>
                      <a:r>
                        <a:rPr lang="en-US" sz="1400" dirty="0" smtClean="0"/>
                        <a:t>25%</a:t>
                      </a:r>
                      <a:endParaRPr lang="en-US" sz="1400" dirty="0"/>
                    </a:p>
                  </a:txBody>
                  <a:tcPr anchor="ct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5,000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dirty="0" smtClean="0"/>
                    </a:p>
                  </a:txBody>
                  <a:tcP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1,000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2,500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1,500</a:t>
                      </a:r>
                    </a:p>
                  </a:txBody>
                  <a:tcPr>
                    <a:solidFill>
                      <a:srgbClr val="E7F3FC">
                        <a:alpha val="99000"/>
                      </a:srgbClr>
                    </a:solidFill>
                  </a:tcPr>
                </a:tc>
              </a:tr>
              <a:tr h="283028">
                <a:tc>
                  <a:txBody>
                    <a:bodyPr/>
                    <a:lstStyle/>
                    <a:p>
                      <a:r>
                        <a:rPr lang="en-US" sz="1400" b="1" dirty="0" smtClean="0"/>
                        <a:t>Totals </a:t>
                      </a:r>
                      <a:endParaRPr lang="en-US" sz="1400" b="1" dirty="0"/>
                    </a:p>
                  </a:txBody>
                  <a:tcPr>
                    <a:solidFill>
                      <a:schemeClr val="bg1"/>
                    </a:solidFill>
                  </a:tcPr>
                </a:tc>
                <a:tc>
                  <a:txBody>
                    <a:bodyPr/>
                    <a:lstStyle/>
                    <a:p>
                      <a:pPr algn="ctr"/>
                      <a:r>
                        <a:rPr lang="en-US" sz="1400" b="1" dirty="0" smtClean="0"/>
                        <a:t>100%</a:t>
                      </a:r>
                      <a:endParaRPr lang="en-US" sz="1400" b="1" dirty="0"/>
                    </a:p>
                  </a:txBody>
                  <a:tcPr>
                    <a:solidFill>
                      <a:schemeClr val="bg1"/>
                    </a:solidFill>
                  </a:tcPr>
                </a:tc>
                <a:tc>
                  <a:txBody>
                    <a:bodyPr/>
                    <a:lstStyle/>
                    <a:p>
                      <a:pPr algn="r"/>
                      <a:r>
                        <a:rPr lang="en-US" sz="1400" dirty="0" smtClean="0"/>
                        <a:t>20,000</a:t>
                      </a:r>
                      <a:endParaRPr lang="en-US" sz="1400" dirty="0"/>
                    </a:p>
                  </a:txBody>
                  <a:tcPr>
                    <a:solidFill>
                      <a:schemeClr val="bg1"/>
                    </a:solidFill>
                  </a:tcPr>
                </a:tc>
                <a:tc>
                  <a:txBody>
                    <a:bodyPr/>
                    <a:lstStyle/>
                    <a:p>
                      <a:pPr algn="r"/>
                      <a:endParaRPr lang="en-US" sz="1400" dirty="0"/>
                    </a:p>
                  </a:txBody>
                  <a:tcPr>
                    <a:solidFill>
                      <a:schemeClr val="bg1"/>
                    </a:solidFill>
                  </a:tcPr>
                </a:tc>
                <a:tc>
                  <a:txBody>
                    <a:bodyPr/>
                    <a:lstStyle/>
                    <a:p>
                      <a:pPr algn="r"/>
                      <a:endParaRPr lang="en-US" sz="1400" dirty="0"/>
                    </a:p>
                  </a:txBody>
                  <a:tcPr>
                    <a:solidFill>
                      <a:schemeClr val="bg1"/>
                    </a:solidFill>
                  </a:tcPr>
                </a:tc>
                <a:tc>
                  <a:txBody>
                    <a:bodyPr/>
                    <a:lstStyle/>
                    <a:p>
                      <a:pPr algn="r"/>
                      <a:endParaRPr lang="en-US" sz="1400" dirty="0"/>
                    </a:p>
                  </a:txBody>
                  <a:tcPr>
                    <a:solidFill>
                      <a:schemeClr val="bg1"/>
                    </a:solidFill>
                  </a:tcPr>
                </a:tc>
                <a:tc>
                  <a:txBody>
                    <a:bodyPr/>
                    <a:lstStyle/>
                    <a:p>
                      <a:pPr algn="r"/>
                      <a:endParaRPr lang="en-US" sz="1400" dirty="0"/>
                    </a:p>
                  </a:txBody>
                  <a:tcPr>
                    <a:solidFill>
                      <a:schemeClr val="bg1"/>
                    </a:solidFill>
                  </a:tcPr>
                </a:tc>
              </a:tr>
            </a:tbl>
          </a:graphicData>
        </a:graphic>
      </p:graphicFrame>
      <p:sp>
        <p:nvSpPr>
          <p:cNvPr id="12" name="Isosceles Triangle 11"/>
          <p:cNvSpPr/>
          <p:nvPr/>
        </p:nvSpPr>
        <p:spPr>
          <a:xfrm rot="10800000">
            <a:off x="685801" y="3733800"/>
            <a:ext cx="7735888" cy="304800"/>
          </a:xfrm>
          <a:prstGeom prst="triangle">
            <a:avLst/>
          </a:prstGeom>
          <a:solidFill>
            <a:srgbClr val="00B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1099932626"/>
              </p:ext>
            </p:extLst>
          </p:nvPr>
        </p:nvGraphicFramePr>
        <p:xfrm>
          <a:off x="838200" y="4267200"/>
          <a:ext cx="5943600" cy="1981200"/>
        </p:xfrm>
        <a:graphic>
          <a:graphicData uri="http://schemas.openxmlformats.org/drawingml/2006/table">
            <a:tbl>
              <a:tblPr firstRow="1" bandRow="1">
                <a:tableStyleId>{5C22544A-7EE6-4342-B048-85BDC9FD1C3A}</a:tableStyleId>
              </a:tblPr>
              <a:tblGrid>
                <a:gridCol w="1948721"/>
                <a:gridCol w="1364105"/>
                <a:gridCol w="1364105"/>
                <a:gridCol w="1266669"/>
              </a:tblGrid>
              <a:tr h="396240">
                <a:tc>
                  <a:txBody>
                    <a:bodyPr/>
                    <a:lstStyle/>
                    <a:p>
                      <a:r>
                        <a:rPr lang="en-US" sz="1400" dirty="0" smtClean="0"/>
                        <a:t>Criteria </a:t>
                      </a:r>
                      <a:endParaRPr lang="en-US" sz="1400" dirty="0"/>
                    </a:p>
                  </a:txBody>
                  <a:tcPr>
                    <a:solidFill>
                      <a:srgbClr val="00BBEE"/>
                    </a:solidFill>
                  </a:tcPr>
                </a:tc>
                <a:tc>
                  <a:txBody>
                    <a:bodyPr/>
                    <a:lstStyle/>
                    <a:p>
                      <a:pPr algn="ctr"/>
                      <a:r>
                        <a:rPr lang="en-US" sz="1400" dirty="0" smtClean="0"/>
                        <a:t>Bidder  1</a:t>
                      </a:r>
                      <a:endParaRPr lang="en-US" sz="1400" dirty="0"/>
                    </a:p>
                  </a:txBody>
                  <a:tcPr>
                    <a:solidFill>
                      <a:srgbClr val="00BBEE"/>
                    </a:solidFill>
                  </a:tcPr>
                </a:tc>
                <a:tc>
                  <a:txBody>
                    <a:bodyPr/>
                    <a:lstStyle/>
                    <a:p>
                      <a:pPr algn="ctr"/>
                      <a:r>
                        <a:rPr lang="en-US" sz="1400" dirty="0" smtClean="0"/>
                        <a:t>Bidder 2</a:t>
                      </a:r>
                      <a:endParaRPr lang="en-US" sz="1400" dirty="0"/>
                    </a:p>
                  </a:txBody>
                  <a:tcPr>
                    <a:solidFill>
                      <a:srgbClr val="00BBEE"/>
                    </a:solidFill>
                  </a:tcPr>
                </a:tc>
                <a:tc>
                  <a:txBody>
                    <a:bodyPr/>
                    <a:lstStyle/>
                    <a:p>
                      <a:pPr algn="ctr"/>
                      <a:r>
                        <a:rPr lang="en-US" sz="1400" dirty="0" smtClean="0"/>
                        <a:t>Bidder 3</a:t>
                      </a:r>
                      <a:endParaRPr lang="en-US" sz="1400" dirty="0"/>
                    </a:p>
                  </a:txBody>
                  <a:tcPr>
                    <a:solidFill>
                      <a:srgbClr val="00BBEE"/>
                    </a:solidFill>
                  </a:tcPr>
                </a:tc>
              </a:tr>
              <a:tr h="396240">
                <a:tc>
                  <a:txBody>
                    <a:bodyPr/>
                    <a:lstStyle/>
                    <a:p>
                      <a:r>
                        <a:rPr lang="en-US" sz="1400" b="1" dirty="0" smtClean="0"/>
                        <a:t>Cost </a:t>
                      </a:r>
                      <a:endParaRPr lang="en-US" sz="1400" b="1" dirty="0"/>
                    </a:p>
                  </a:txBody>
                  <a:tcPr anchor="ctr">
                    <a:solidFill>
                      <a:srgbClr val="E7F3FC">
                        <a:alpha val="99000"/>
                      </a:srgbClr>
                    </a:solidFill>
                  </a:tcPr>
                </a:tc>
                <a:tc>
                  <a:txBody>
                    <a:bodyPr/>
                    <a:lstStyle/>
                    <a:p>
                      <a:pPr algn="r"/>
                      <a:r>
                        <a:rPr lang="en-US" sz="1400" dirty="0" smtClean="0"/>
                        <a:t>$10,000</a:t>
                      </a:r>
                      <a:endParaRPr lang="en-US" sz="1400" dirty="0"/>
                    </a:p>
                  </a:txBody>
                  <a:tcPr>
                    <a:solidFill>
                      <a:srgbClr val="E7F3FC">
                        <a:alpha val="99000"/>
                      </a:srgbClr>
                    </a:solidFill>
                  </a:tcPr>
                </a:tc>
                <a:tc>
                  <a:txBody>
                    <a:bodyPr/>
                    <a:lstStyle/>
                    <a:p>
                      <a:pPr algn="r"/>
                      <a:r>
                        <a:rPr lang="en-US" sz="1400" dirty="0" smtClean="0"/>
                        <a:t>$20,000</a:t>
                      </a:r>
                      <a:endParaRPr lang="en-US" sz="1400" dirty="0"/>
                    </a:p>
                  </a:txBody>
                  <a:tcPr>
                    <a:solidFill>
                      <a:srgbClr val="E7F3FC">
                        <a:alpha val="99000"/>
                      </a:srgbClr>
                    </a:solidFill>
                  </a:tcPr>
                </a:tc>
                <a:tc>
                  <a:txBody>
                    <a:bodyPr/>
                    <a:lstStyle/>
                    <a:p>
                      <a:pPr algn="r"/>
                      <a:r>
                        <a:rPr lang="en-US" sz="1400" dirty="0" smtClean="0"/>
                        <a:t>$30,000</a:t>
                      </a:r>
                      <a:endParaRPr lang="en-US" sz="1400" dirty="0"/>
                    </a:p>
                  </a:txBody>
                  <a:tcPr>
                    <a:solidFill>
                      <a:srgbClr val="E7F3FC">
                        <a:alpha val="99000"/>
                      </a:srgbClr>
                    </a:solidFill>
                  </a:tcPr>
                </a:tc>
              </a:tr>
              <a:tr h="396240">
                <a:tc>
                  <a:txBody>
                    <a:bodyPr/>
                    <a:lstStyle/>
                    <a:p>
                      <a:r>
                        <a:rPr lang="en-US" sz="1400" b="1" dirty="0" smtClean="0"/>
                        <a:t>Total QP Points</a:t>
                      </a:r>
                      <a:endParaRPr lang="en-US" sz="1400" b="1" dirty="0"/>
                    </a:p>
                  </a:txBody>
                  <a:tcPr anchor="ctr">
                    <a:solidFill>
                      <a:srgbClr val="CBEDF8">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4,000</a:t>
                      </a:r>
                    </a:p>
                  </a:txBody>
                  <a:tcPr>
                    <a:solidFill>
                      <a:srgbClr val="CBEDF8">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10,000</a:t>
                      </a:r>
                    </a:p>
                  </a:txBody>
                  <a:tcPr>
                    <a:solidFill>
                      <a:srgbClr val="CBEDF8">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6,000</a:t>
                      </a:r>
                    </a:p>
                  </a:txBody>
                  <a:tcPr>
                    <a:solidFill>
                      <a:srgbClr val="CBEDF8">
                        <a:alpha val="99000"/>
                      </a:srgbClr>
                    </a:solidFill>
                  </a:tcPr>
                </a:tc>
              </a:tr>
              <a:tr h="396240">
                <a:tc>
                  <a:txBody>
                    <a:bodyPr/>
                    <a:lstStyle/>
                    <a:p>
                      <a:r>
                        <a:rPr lang="en-US" sz="1400" b="1" dirty="0" smtClean="0"/>
                        <a:t>Cost Per Quality Point</a:t>
                      </a:r>
                      <a:endParaRPr lang="en-US" sz="1400" b="1" dirty="0"/>
                    </a:p>
                  </a:txBody>
                  <a:tcPr anchor="ct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$2.50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$2.00</a:t>
                      </a:r>
                    </a:p>
                  </a:txBody>
                  <a:tcPr>
                    <a:solidFill>
                      <a:srgbClr val="E7F3FC">
                        <a:alpha val="99000"/>
                      </a:srgb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$5.00</a:t>
                      </a:r>
                    </a:p>
                  </a:txBody>
                  <a:tcPr>
                    <a:solidFill>
                      <a:srgbClr val="E7F3FC">
                        <a:alpha val="99000"/>
                      </a:srgbClr>
                    </a:solidFill>
                  </a:tcPr>
                </a:tc>
              </a:tr>
              <a:tr h="396240">
                <a:tc>
                  <a:txBody>
                    <a:bodyPr/>
                    <a:lstStyle/>
                    <a:p>
                      <a:r>
                        <a:rPr lang="en-US" sz="2000" b="1" dirty="0" smtClean="0"/>
                        <a:t>Rank</a:t>
                      </a:r>
                      <a:endParaRPr lang="en-US" sz="2000" b="1" dirty="0"/>
                    </a:p>
                  </a:txBody>
                  <a:tcPr>
                    <a:solidFill>
                      <a:schemeClr val="bg1"/>
                    </a:solidFill>
                  </a:tcPr>
                </a:tc>
                <a:tc>
                  <a:txBody>
                    <a:bodyPr/>
                    <a:lstStyle/>
                    <a:p>
                      <a:pPr algn="r"/>
                      <a:r>
                        <a:rPr lang="en-US" sz="2000" b="1" dirty="0" smtClean="0"/>
                        <a:t>2</a:t>
                      </a:r>
                      <a:endParaRPr lang="en-US" sz="2000" b="1" dirty="0"/>
                    </a:p>
                  </a:txBody>
                  <a:tcPr>
                    <a:solidFill>
                      <a:schemeClr val="bg1"/>
                    </a:solidFill>
                  </a:tcPr>
                </a:tc>
                <a:tc>
                  <a:txBody>
                    <a:bodyPr/>
                    <a:lstStyle/>
                    <a:p>
                      <a:pPr algn="r"/>
                      <a:r>
                        <a:rPr lang="en-US" sz="2000" b="1" dirty="0" smtClean="0"/>
                        <a:t>1</a:t>
                      </a:r>
                      <a:endParaRPr lang="en-US" sz="2000" b="1" dirty="0"/>
                    </a:p>
                  </a:txBody>
                  <a:tcPr>
                    <a:solidFill>
                      <a:schemeClr val="bg1"/>
                    </a:solidFill>
                  </a:tcPr>
                </a:tc>
                <a:tc>
                  <a:txBody>
                    <a:bodyPr/>
                    <a:lstStyle/>
                    <a:p>
                      <a:pPr algn="r"/>
                      <a:r>
                        <a:rPr lang="en-US" sz="2000" b="1" dirty="0" smtClean="0"/>
                        <a:t>3</a:t>
                      </a:r>
                      <a:endParaRPr lang="en-US" sz="2000" b="1" dirty="0"/>
                    </a:p>
                  </a:txBody>
                  <a:tcPr>
                    <a:solidFill>
                      <a:schemeClr val="bg1"/>
                    </a:solidFill>
                  </a:tcPr>
                </a:tc>
              </a:tr>
            </a:tbl>
          </a:graphicData>
        </a:graphic>
      </p:graphicFrame>
      <p:sp>
        <p:nvSpPr>
          <p:cNvPr id="15" name="Left Brace 14"/>
          <p:cNvSpPr/>
          <p:nvPr/>
        </p:nvSpPr>
        <p:spPr>
          <a:xfrm>
            <a:off x="457200" y="1600200"/>
            <a:ext cx="228600" cy="1752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6" name="TextBox 15"/>
          <p:cNvSpPr txBox="1"/>
          <p:nvPr/>
        </p:nvSpPr>
        <p:spPr>
          <a:xfrm rot="16200000">
            <a:off x="-451367" y="2291834"/>
            <a:ext cx="1295400" cy="369332"/>
          </a:xfrm>
          <a:prstGeom prst="rect">
            <a:avLst/>
          </a:prstGeom>
          <a:noFill/>
        </p:spPr>
        <p:txBody>
          <a:bodyPr wrap="square" rtlCol="0">
            <a:spAutoFit/>
          </a:bodyPr>
          <a:lstStyle/>
          <a:p>
            <a:pPr algn="ctr"/>
            <a:r>
              <a:rPr lang="en-US" b="1" dirty="0" smtClean="0">
                <a:solidFill>
                  <a:prstClr val="black"/>
                </a:solidFill>
              </a:rPr>
              <a:t>Criteria </a:t>
            </a:r>
            <a:endParaRPr lang="en-US" b="1" dirty="0">
              <a:solidFill>
                <a:prstClr val="black"/>
              </a:solidFill>
            </a:endParaRPr>
          </a:p>
        </p:txBody>
      </p:sp>
      <p:sp>
        <p:nvSpPr>
          <p:cNvPr id="18" name="Right Brace 17"/>
          <p:cNvSpPr/>
          <p:nvPr/>
        </p:nvSpPr>
        <p:spPr>
          <a:xfrm>
            <a:off x="8229600" y="1600200"/>
            <a:ext cx="304800" cy="1752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9" name="TextBox 18"/>
          <p:cNvSpPr txBox="1"/>
          <p:nvPr/>
        </p:nvSpPr>
        <p:spPr>
          <a:xfrm rot="5400000">
            <a:off x="7789899" y="2153334"/>
            <a:ext cx="2057401" cy="646331"/>
          </a:xfrm>
          <a:prstGeom prst="rect">
            <a:avLst/>
          </a:prstGeom>
          <a:noFill/>
        </p:spPr>
        <p:txBody>
          <a:bodyPr wrap="square" rtlCol="0">
            <a:spAutoFit/>
          </a:bodyPr>
          <a:lstStyle/>
          <a:p>
            <a:pPr algn="ctr"/>
            <a:r>
              <a:rPr lang="en-US" b="1" dirty="0" smtClean="0">
                <a:solidFill>
                  <a:prstClr val="black"/>
                </a:solidFill>
              </a:rPr>
              <a:t>Example Quality Points (QP)</a:t>
            </a:r>
            <a:endParaRPr lang="en-US" b="1" dirty="0">
              <a:solidFill>
                <a:prstClr val="black"/>
              </a:solidFill>
            </a:endParaRPr>
          </a:p>
        </p:txBody>
      </p:sp>
      <p:sp>
        <p:nvSpPr>
          <p:cNvPr id="17" name="TextBox 16"/>
          <p:cNvSpPr txBox="1"/>
          <p:nvPr/>
        </p:nvSpPr>
        <p:spPr>
          <a:xfrm>
            <a:off x="7088835" y="5204936"/>
            <a:ext cx="1750365" cy="738664"/>
          </a:xfrm>
          <a:prstGeom prst="rect">
            <a:avLst/>
          </a:prstGeom>
          <a:noFill/>
        </p:spPr>
        <p:txBody>
          <a:bodyPr wrap="square" rtlCol="0">
            <a:spAutoFit/>
          </a:bodyPr>
          <a:lstStyle/>
          <a:p>
            <a:r>
              <a:rPr lang="en-US" sz="1400" b="1" dirty="0" smtClean="0">
                <a:solidFill>
                  <a:prstClr val="black"/>
                </a:solidFill>
              </a:rPr>
              <a:t>Cost per Quality Points = Total Cost / Total # Quality Points </a:t>
            </a:r>
            <a:endParaRPr lang="en-US" sz="1400" b="1" dirty="0">
              <a:solidFill>
                <a:prstClr val="black"/>
              </a:solidFill>
            </a:endParaRPr>
          </a:p>
        </p:txBody>
      </p:sp>
    </p:spTree>
    <p:extLst>
      <p:ext uri="{BB962C8B-B14F-4D97-AF65-F5344CB8AC3E}">
        <p14:creationId xmlns:p14="http://schemas.microsoft.com/office/powerpoint/2010/main" xmlns="" val="36860593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119126811"/>
              </p:ext>
            </p:extLst>
          </p:nvPr>
        </p:nvGraphicFramePr>
        <p:xfrm>
          <a:off x="1588" y="1588"/>
          <a:ext cx="1587" cy="1587"/>
        </p:xfrm>
        <a:graphic>
          <a:graphicData uri="http://schemas.openxmlformats.org/presentationml/2006/ole">
            <p:oleObj spid="_x0000_s76879"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65</a:t>
            </a:fld>
            <a:endParaRPr lang="en-US" dirty="0"/>
          </a:p>
        </p:txBody>
      </p:sp>
      <p:sp>
        <p:nvSpPr>
          <p:cNvPr id="4" name="Title 3"/>
          <p:cNvSpPr>
            <a:spLocks noGrp="1"/>
          </p:cNvSpPr>
          <p:nvPr>
            <p:ph type="title"/>
          </p:nvPr>
        </p:nvSpPr>
        <p:spPr/>
        <p:txBody>
          <a:bodyPr/>
          <a:lstStyle/>
          <a:p>
            <a:r>
              <a:rPr lang="en-GB" dirty="0"/>
              <a:t>Removing Pricing from the </a:t>
            </a:r>
            <a:r>
              <a:rPr lang="en-GB" dirty="0" smtClean="0"/>
              <a:t>CPQP Equation</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By requesting prices for items up front in a bidder pricing sheet it is possibly to focus the rest of the solicitation process on the Commercial and Technical </a:t>
            </a:r>
            <a:r>
              <a:rPr lang="en-US" dirty="0" smtClean="0"/>
              <a:t>Capabilities.</a:t>
            </a:r>
            <a:endParaRPr lang="en-US" dirty="0"/>
          </a:p>
        </p:txBody>
      </p:sp>
      <p:sp>
        <p:nvSpPr>
          <p:cNvPr id="11" name="TextBox 10"/>
          <p:cNvSpPr txBox="1">
            <a:spLocks noChangeArrowheads="1"/>
          </p:cNvSpPr>
          <p:nvPr/>
        </p:nvSpPr>
        <p:spPr bwMode="auto">
          <a:xfrm>
            <a:off x="522288" y="1828800"/>
            <a:ext cx="7802562" cy="781752"/>
          </a:xfrm>
          <a:prstGeom prst="rect">
            <a:avLst/>
          </a:prstGeom>
          <a:noFill/>
          <a:ln w="9525">
            <a:noFill/>
            <a:miter lim="800000"/>
            <a:headEnd/>
            <a:tailEnd/>
          </a:ln>
        </p:spPr>
        <p:txBody>
          <a:bodyPr wrap="square">
            <a:spAutoFit/>
          </a:bodyPr>
          <a:lstStyle/>
          <a:p>
            <a:pPr eaLnBrk="0" fontAlgn="base" hangingPunct="0">
              <a:lnSpc>
                <a:spcPct val="80000"/>
              </a:lnSpc>
              <a:spcBef>
                <a:spcPct val="0"/>
              </a:spcBef>
              <a:spcAft>
                <a:spcPct val="0"/>
              </a:spcAft>
              <a:defRPr/>
            </a:pPr>
            <a:r>
              <a:rPr lang="en-GB" sz="1400" dirty="0">
                <a:solidFill>
                  <a:srgbClr val="003344"/>
                </a:solidFill>
                <a:latin typeface="Arial" charset="0"/>
                <a:cs typeface="Arial" charset="0"/>
              </a:rPr>
              <a:t>&gt; Item prices are requested at the RFP stage</a:t>
            </a:r>
          </a:p>
          <a:p>
            <a:pPr eaLnBrk="0" fontAlgn="base" hangingPunct="0">
              <a:lnSpc>
                <a:spcPct val="80000"/>
              </a:lnSpc>
              <a:spcBef>
                <a:spcPct val="0"/>
              </a:spcBef>
              <a:spcAft>
                <a:spcPct val="0"/>
              </a:spcAft>
              <a:defRPr/>
            </a:pPr>
            <a:r>
              <a:rPr lang="en-GB" sz="1400" dirty="0">
                <a:solidFill>
                  <a:srgbClr val="003344"/>
                </a:solidFill>
                <a:latin typeface="Arial" charset="0"/>
                <a:cs typeface="Arial" charset="0"/>
              </a:rPr>
              <a:t>&gt; Bidders are asked to complete a bidder pricing sheet detailing item prices and lead times</a:t>
            </a:r>
          </a:p>
          <a:p>
            <a:pPr marL="150813" indent="-150813" eaLnBrk="0" fontAlgn="base" hangingPunct="0">
              <a:lnSpc>
                <a:spcPct val="80000"/>
              </a:lnSpc>
              <a:spcBef>
                <a:spcPct val="0"/>
              </a:spcBef>
              <a:spcAft>
                <a:spcPct val="0"/>
              </a:spcAft>
              <a:defRPr/>
            </a:pPr>
            <a:r>
              <a:rPr lang="en-GB" sz="1400" dirty="0">
                <a:solidFill>
                  <a:srgbClr val="003344"/>
                </a:solidFill>
                <a:latin typeface="Arial" charset="0"/>
                <a:cs typeface="Arial" charset="0"/>
              </a:rPr>
              <a:t>&gt; This data is then evaluated by the Sourcing Analyst to determine the relative prices of each supplier</a:t>
            </a:r>
          </a:p>
        </p:txBody>
      </p:sp>
      <p:sp>
        <p:nvSpPr>
          <p:cNvPr id="13" name="Rectangle 7"/>
          <p:cNvSpPr>
            <a:spLocks noChangeArrowheads="1"/>
          </p:cNvSpPr>
          <p:nvPr/>
        </p:nvSpPr>
        <p:spPr bwMode="auto">
          <a:xfrm>
            <a:off x="228600" y="2759980"/>
            <a:ext cx="4032250" cy="431800"/>
          </a:xfrm>
          <a:prstGeom prst="rect">
            <a:avLst/>
          </a:prstGeom>
          <a:noFill/>
          <a:ln w="9525">
            <a:noFill/>
            <a:prstDash val="lgDash"/>
            <a:round/>
            <a:headEnd type="none" w="sm" len="sm"/>
            <a:tailEnd type="none" w="sm" len="sm"/>
          </a:ln>
        </p:spPr>
        <p:txBody>
          <a:bodyPr wrap="none" anchor="ctr"/>
          <a:lstStyle/>
          <a:p>
            <a:pPr eaLnBrk="0" fontAlgn="base" hangingPunct="0">
              <a:lnSpc>
                <a:spcPct val="80000"/>
              </a:lnSpc>
              <a:spcBef>
                <a:spcPct val="0"/>
              </a:spcBef>
              <a:spcAft>
                <a:spcPct val="0"/>
              </a:spcAft>
            </a:pPr>
            <a:r>
              <a:rPr lang="en-GB" sz="2400" b="1" dirty="0">
                <a:solidFill>
                  <a:srgbClr val="000000"/>
                </a:solidFill>
                <a:latin typeface="Arial" charset="0"/>
              </a:rPr>
              <a:t>Data Provided to the Bidder</a:t>
            </a:r>
          </a:p>
        </p:txBody>
      </p:sp>
      <p:sp>
        <p:nvSpPr>
          <p:cNvPr id="14" name="Rectangle 8"/>
          <p:cNvSpPr>
            <a:spLocks noChangeArrowheads="1"/>
          </p:cNvSpPr>
          <p:nvPr/>
        </p:nvSpPr>
        <p:spPr bwMode="auto">
          <a:xfrm>
            <a:off x="4654550" y="4560205"/>
            <a:ext cx="4032250" cy="431800"/>
          </a:xfrm>
          <a:prstGeom prst="rect">
            <a:avLst/>
          </a:prstGeom>
          <a:noFill/>
          <a:ln w="9525">
            <a:noFill/>
            <a:prstDash val="lgDash"/>
            <a:round/>
            <a:headEnd type="none" w="sm" len="sm"/>
            <a:tailEnd type="none" w="sm" len="sm"/>
          </a:ln>
        </p:spPr>
        <p:txBody>
          <a:bodyPr wrap="none" anchor="ctr"/>
          <a:lstStyle/>
          <a:p>
            <a:pPr algn="r" eaLnBrk="0" fontAlgn="base" hangingPunct="0">
              <a:lnSpc>
                <a:spcPct val="80000"/>
              </a:lnSpc>
              <a:spcBef>
                <a:spcPct val="0"/>
              </a:spcBef>
              <a:spcAft>
                <a:spcPct val="0"/>
              </a:spcAft>
            </a:pPr>
            <a:r>
              <a:rPr lang="en-GB" sz="2400" b="1" dirty="0">
                <a:solidFill>
                  <a:srgbClr val="000000"/>
                </a:solidFill>
                <a:latin typeface="Arial" charset="0"/>
              </a:rPr>
              <a:t>Data Requested from the Bidder</a:t>
            </a:r>
          </a:p>
        </p:txBody>
      </p:sp>
      <p:pic>
        <p:nvPicPr>
          <p:cNvPr id="76842" name="Picture 4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3175183"/>
            <a:ext cx="7620000" cy="11179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6843" name="Picture 4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44028" y="5090691"/>
            <a:ext cx="7242772" cy="11725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0" name="Group 9"/>
          <p:cNvGrpSpPr/>
          <p:nvPr/>
        </p:nvGrpSpPr>
        <p:grpSpPr>
          <a:xfrm>
            <a:off x="576072" y="5057817"/>
            <a:ext cx="997940" cy="1294177"/>
            <a:chOff x="914400" y="5090691"/>
            <a:chExt cx="529628" cy="1294177"/>
          </a:xfrm>
          <a:solidFill>
            <a:schemeClr val="bg1"/>
          </a:solidFill>
        </p:grpSpPr>
        <p:sp>
          <p:nvSpPr>
            <p:cNvPr id="9" name="Pentagon 8"/>
            <p:cNvSpPr/>
            <p:nvPr/>
          </p:nvSpPr>
          <p:spPr>
            <a:xfrm>
              <a:off x="914400" y="5090691"/>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entagon 22"/>
            <p:cNvSpPr/>
            <p:nvPr/>
          </p:nvSpPr>
          <p:spPr>
            <a:xfrm>
              <a:off x="914400" y="5207454"/>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entagon 23"/>
            <p:cNvSpPr/>
            <p:nvPr/>
          </p:nvSpPr>
          <p:spPr>
            <a:xfrm>
              <a:off x="914400" y="5324217"/>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p:cNvSpPr/>
            <p:nvPr/>
          </p:nvSpPr>
          <p:spPr>
            <a:xfrm>
              <a:off x="914400" y="5440980"/>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entagon 25"/>
            <p:cNvSpPr/>
            <p:nvPr/>
          </p:nvSpPr>
          <p:spPr>
            <a:xfrm>
              <a:off x="914400" y="5557743"/>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entagon 26"/>
            <p:cNvSpPr/>
            <p:nvPr/>
          </p:nvSpPr>
          <p:spPr>
            <a:xfrm>
              <a:off x="914400" y="5674506"/>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entagon 27"/>
            <p:cNvSpPr/>
            <p:nvPr/>
          </p:nvSpPr>
          <p:spPr>
            <a:xfrm>
              <a:off x="914400" y="5791269"/>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entagon 28"/>
            <p:cNvSpPr/>
            <p:nvPr/>
          </p:nvSpPr>
          <p:spPr>
            <a:xfrm>
              <a:off x="914400" y="5908032"/>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entagon 29"/>
            <p:cNvSpPr/>
            <p:nvPr/>
          </p:nvSpPr>
          <p:spPr>
            <a:xfrm>
              <a:off x="914400" y="6024795"/>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p:cNvSpPr/>
            <p:nvPr/>
          </p:nvSpPr>
          <p:spPr>
            <a:xfrm>
              <a:off x="914400" y="6141559"/>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flipH="1">
            <a:off x="7825880" y="3087065"/>
            <a:ext cx="997940" cy="1294177"/>
            <a:chOff x="914400" y="5090691"/>
            <a:chExt cx="529628" cy="1294177"/>
          </a:xfrm>
          <a:solidFill>
            <a:schemeClr val="bg1"/>
          </a:solidFill>
        </p:grpSpPr>
        <p:sp>
          <p:nvSpPr>
            <p:cNvPr id="34" name="Pentagon 33"/>
            <p:cNvSpPr/>
            <p:nvPr/>
          </p:nvSpPr>
          <p:spPr>
            <a:xfrm>
              <a:off x="914400" y="5090691"/>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entagon 34"/>
            <p:cNvSpPr/>
            <p:nvPr/>
          </p:nvSpPr>
          <p:spPr>
            <a:xfrm>
              <a:off x="914400" y="5207454"/>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Pentagon 35"/>
            <p:cNvSpPr/>
            <p:nvPr/>
          </p:nvSpPr>
          <p:spPr>
            <a:xfrm>
              <a:off x="914400" y="5324217"/>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p:cNvSpPr/>
            <p:nvPr/>
          </p:nvSpPr>
          <p:spPr>
            <a:xfrm>
              <a:off x="914400" y="5440980"/>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Pentagon 37"/>
            <p:cNvSpPr/>
            <p:nvPr/>
          </p:nvSpPr>
          <p:spPr>
            <a:xfrm>
              <a:off x="914400" y="5557743"/>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Pentagon 38"/>
            <p:cNvSpPr/>
            <p:nvPr/>
          </p:nvSpPr>
          <p:spPr>
            <a:xfrm>
              <a:off x="914400" y="5674506"/>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Pentagon 39"/>
            <p:cNvSpPr/>
            <p:nvPr/>
          </p:nvSpPr>
          <p:spPr>
            <a:xfrm>
              <a:off x="914400" y="5791269"/>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Pentagon 40"/>
            <p:cNvSpPr/>
            <p:nvPr/>
          </p:nvSpPr>
          <p:spPr>
            <a:xfrm>
              <a:off x="914400" y="5908032"/>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Pentagon 41"/>
            <p:cNvSpPr/>
            <p:nvPr/>
          </p:nvSpPr>
          <p:spPr>
            <a:xfrm>
              <a:off x="914400" y="6024795"/>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p:cNvSpPr/>
            <p:nvPr/>
          </p:nvSpPr>
          <p:spPr>
            <a:xfrm>
              <a:off x="914400" y="6141559"/>
              <a:ext cx="529628" cy="243309"/>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5621356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52638717"/>
              </p:ext>
            </p:extLst>
          </p:nvPr>
        </p:nvGraphicFramePr>
        <p:xfrm>
          <a:off x="1588" y="1588"/>
          <a:ext cx="1587" cy="1587"/>
        </p:xfrm>
        <a:graphic>
          <a:graphicData uri="http://schemas.openxmlformats.org/presentationml/2006/ole">
            <p:oleObj spid="_x0000_s150573"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66</a:t>
            </a:fld>
            <a:endParaRPr lang="en-US" dirty="0"/>
          </a:p>
        </p:txBody>
      </p:sp>
      <p:sp>
        <p:nvSpPr>
          <p:cNvPr id="4" name="Title 3"/>
          <p:cNvSpPr>
            <a:spLocks noGrp="1"/>
          </p:cNvSpPr>
          <p:nvPr>
            <p:ph type="title"/>
          </p:nvPr>
        </p:nvSpPr>
        <p:spPr/>
        <p:txBody>
          <a:bodyPr/>
          <a:lstStyle/>
          <a:p>
            <a:r>
              <a:rPr lang="en-GB" dirty="0" smtClean="0"/>
              <a:t>Supplier Relationship Management</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smtClean="0"/>
              <a:t>How do you fit into the process?</a:t>
            </a:r>
            <a:endParaRPr lang="en-US" dirty="0"/>
          </a:p>
        </p:txBody>
      </p:sp>
      <p:sp>
        <p:nvSpPr>
          <p:cNvPr id="16" name="Rectangle 3"/>
          <p:cNvSpPr txBox="1">
            <a:spLocks noChangeArrowheads="1"/>
          </p:cNvSpPr>
          <p:nvPr/>
        </p:nvSpPr>
        <p:spPr bwMode="auto">
          <a:xfrm>
            <a:off x="273677" y="1143000"/>
            <a:ext cx="8686800" cy="905376"/>
          </a:xfrm>
          <a:prstGeom prst="rect">
            <a:avLst/>
          </a:prstGeom>
          <a:noFill/>
          <a:ln w="12700">
            <a:noFill/>
            <a:miter lim="800000"/>
            <a:headEnd/>
            <a:tailEnd/>
          </a:ln>
          <a:effectLst/>
        </p:spPr>
        <p:txBody>
          <a:bodyPr vert="horz" wrap="square" lIns="45720" tIns="44450" rIns="45720" bIns="44450" numCol="1" anchor="t" anchorCtr="0" compatLnSpc="1">
            <a:prstTxWarp prst="textNoShape">
              <a:avLst/>
            </a:prstTxWarp>
            <a:spAutoFit/>
          </a:bodyPr>
          <a:lstStyle>
            <a:lvl1pPr marL="228600" indent="-228600" algn="l" rtl="0" eaLnBrk="0" fontAlgn="base" hangingPunct="0">
              <a:spcBef>
                <a:spcPct val="30000"/>
              </a:spcBef>
              <a:spcAft>
                <a:spcPct val="0"/>
              </a:spcAft>
              <a:buClr>
                <a:schemeClr val="accent2"/>
              </a:buClr>
              <a:buChar char="•"/>
              <a:tabLst>
                <a:tab pos="2400300" algn="l"/>
              </a:tabLst>
              <a:defRPr sz="1600">
                <a:solidFill>
                  <a:schemeClr val="tx1"/>
                </a:solidFill>
                <a:latin typeface="+mn-lt"/>
                <a:ea typeface="+mn-ea"/>
                <a:cs typeface="+mn-cs"/>
              </a:defRPr>
            </a:lvl1pPr>
            <a:lvl2pPr marL="455613" indent="-225425"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2pPr>
            <a:lvl3pPr marL="684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3pPr>
            <a:lvl4pPr marL="912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4pPr>
            <a:lvl5pPr marL="11414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5pPr>
            <a:lvl6pPr marL="15986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6pPr>
            <a:lvl7pPr marL="2055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7pPr>
            <a:lvl8pPr marL="25130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8pPr>
            <a:lvl9pPr marL="2970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9pPr>
          </a:lstStyle>
          <a:p>
            <a:pPr>
              <a:spcBef>
                <a:spcPts val="0"/>
              </a:spcBef>
              <a:spcAft>
                <a:spcPts val="600"/>
              </a:spcAft>
              <a:buClrTx/>
              <a:buFont typeface="Arial" pitchFamily="34" charset="0"/>
              <a:buChar char="•"/>
            </a:pPr>
            <a:r>
              <a:rPr lang="en-US" kern="0" dirty="0" smtClean="0">
                <a:solidFill>
                  <a:prstClr val="black"/>
                </a:solidFill>
              </a:rPr>
              <a:t>A Sourcing Analyst contributes to each of the four primary steps in the Supplier Relationship Management process</a:t>
            </a:r>
          </a:p>
          <a:p>
            <a:pPr lvl="1">
              <a:spcBef>
                <a:spcPts val="0"/>
              </a:spcBef>
              <a:spcAft>
                <a:spcPts val="600"/>
              </a:spcAft>
              <a:buClrTx/>
              <a:buFont typeface="Arial" pitchFamily="34" charset="0"/>
              <a:buChar char="•"/>
            </a:pPr>
            <a:endParaRPr lang="en-US" kern="0" dirty="0">
              <a:solidFill>
                <a:prstClr val="black"/>
              </a:solidFill>
            </a:endParaRPr>
          </a:p>
        </p:txBody>
      </p:sp>
      <p:grpSp>
        <p:nvGrpSpPr>
          <p:cNvPr id="7" name="Group 6"/>
          <p:cNvGrpSpPr/>
          <p:nvPr/>
        </p:nvGrpSpPr>
        <p:grpSpPr>
          <a:xfrm>
            <a:off x="341312" y="1828800"/>
            <a:ext cx="8461376" cy="2904225"/>
            <a:chOff x="341312" y="1828800"/>
            <a:chExt cx="8461376" cy="3468155"/>
          </a:xfrm>
        </p:grpSpPr>
        <p:sp>
          <p:nvSpPr>
            <p:cNvPr id="9" name="Pentagon 8"/>
            <p:cNvSpPr/>
            <p:nvPr/>
          </p:nvSpPr>
          <p:spPr bwMode="auto">
            <a:xfrm>
              <a:off x="6364952" y="1828800"/>
              <a:ext cx="2437736" cy="816652"/>
            </a:xfrm>
            <a:prstGeom prst="homePlate">
              <a:avLst>
                <a:gd name="adj" fmla="val 20049"/>
              </a:avLst>
            </a:prstGeom>
            <a:solidFill>
              <a:schemeClr val="accent1"/>
            </a:solidFill>
            <a:ln w="6350" cap="flat" cmpd="sng" algn="ctr">
              <a:solidFill>
                <a:schemeClr val="bg1"/>
              </a:solidFill>
              <a:prstDash val="solid"/>
              <a:round/>
              <a:headEnd type="none" w="sm" len="sm"/>
              <a:tailEnd type="none" w="sm" len="sm"/>
            </a:ln>
            <a:effectLst/>
          </p:spPr>
          <p:txBody>
            <a:bodyPr vert="horz" wrap="square" lIns="271863" tIns="72009" rIns="72009" bIns="72009" numCol="1" rtlCol="0" anchor="ctr" anchorCtr="0" compatLnSpc="1">
              <a:prstTxWarp prst="textNoShape">
                <a:avLst/>
              </a:prstTxWarp>
              <a:noAutofit/>
            </a:bodyPr>
            <a:lstStyle/>
            <a:p>
              <a:pPr marL="109538" algn="ctr"/>
              <a:r>
                <a:rPr lang="en-US" sz="1100" dirty="0" smtClean="0">
                  <a:solidFill>
                    <a:schemeClr val="bg1"/>
                  </a:solidFill>
                  <a:latin typeface="Arial" pitchFamily="34" charset="0"/>
                  <a:cs typeface="Arial" pitchFamily="34" charset="0"/>
                </a:rPr>
                <a:t>4.0 </a:t>
              </a:r>
              <a:r>
                <a:rPr lang="en-US" sz="1100" dirty="0" smtClean="0">
                  <a:solidFill>
                    <a:prstClr val="white"/>
                  </a:solidFill>
                  <a:latin typeface="Arial" pitchFamily="34" charset="0"/>
                  <a:cs typeface="Arial" pitchFamily="34" charset="0"/>
                </a:rPr>
                <a:t>Manage Supplier Continuous Improvement</a:t>
              </a:r>
            </a:p>
            <a:p>
              <a:pPr marL="109538" algn="ctr"/>
              <a:r>
                <a:rPr lang="en-US" sz="1100" dirty="0" smtClean="0">
                  <a:solidFill>
                    <a:prstClr val="white"/>
                  </a:solidFill>
                  <a:latin typeface="Arial" pitchFamily="34" charset="0"/>
                  <a:cs typeface="Arial" pitchFamily="34" charset="0"/>
                </a:rPr>
                <a:t>&amp; Collaboration</a:t>
              </a:r>
              <a:endParaRPr lang="en-US" sz="1100" dirty="0">
                <a:solidFill>
                  <a:prstClr val="white"/>
                </a:solidFill>
                <a:latin typeface="Arial" pitchFamily="34" charset="0"/>
                <a:cs typeface="Arial" pitchFamily="34" charset="0"/>
              </a:endParaRPr>
            </a:p>
          </p:txBody>
        </p:sp>
        <p:sp>
          <p:nvSpPr>
            <p:cNvPr id="10" name="Pentagon 9"/>
            <p:cNvSpPr/>
            <p:nvPr/>
          </p:nvSpPr>
          <p:spPr bwMode="auto">
            <a:xfrm>
              <a:off x="4372783" y="1828800"/>
              <a:ext cx="2437736" cy="816652"/>
            </a:xfrm>
            <a:prstGeom prst="homePlate">
              <a:avLst>
                <a:gd name="adj" fmla="val 20049"/>
              </a:avLst>
            </a:prstGeom>
            <a:solidFill>
              <a:schemeClr val="accent1"/>
            </a:solidFill>
            <a:ln w="6350" cap="flat" cmpd="sng" algn="ctr">
              <a:solidFill>
                <a:schemeClr val="bg1"/>
              </a:solidFill>
              <a:prstDash val="solid"/>
              <a:round/>
              <a:headEnd type="none" w="sm" len="sm"/>
              <a:tailEnd type="none" w="sm" len="sm"/>
            </a:ln>
            <a:effectLst/>
          </p:spPr>
          <p:txBody>
            <a:bodyPr vert="horz" wrap="square" lIns="271863" tIns="72009" rIns="72009" bIns="72009" numCol="1" rtlCol="0" anchor="ctr" anchorCtr="0" compatLnSpc="1">
              <a:prstTxWarp prst="textNoShape">
                <a:avLst/>
              </a:prstTxWarp>
              <a:noAutofit/>
            </a:bodyPr>
            <a:lstStyle/>
            <a:p>
              <a:pPr algn="ctr"/>
              <a:r>
                <a:rPr lang="en-US" sz="1100" dirty="0" smtClean="0">
                  <a:solidFill>
                    <a:schemeClr val="bg1"/>
                  </a:solidFill>
                  <a:latin typeface="Arial" pitchFamily="34" charset="0"/>
                  <a:cs typeface="Arial" pitchFamily="34" charset="0"/>
                </a:rPr>
                <a:t>3.0 </a:t>
              </a:r>
              <a:r>
                <a:rPr lang="en-US" sz="1100" kern="0" dirty="0">
                  <a:solidFill>
                    <a:sysClr val="window" lastClr="FFFFFF"/>
                  </a:solidFill>
                  <a:latin typeface="Arial"/>
                </a:rPr>
                <a:t>Manage Supplier Performance </a:t>
              </a:r>
              <a:r>
                <a:rPr lang="en-US" sz="1100" dirty="0" smtClean="0">
                  <a:solidFill>
                    <a:schemeClr val="bg1"/>
                  </a:solidFill>
                  <a:latin typeface="Arial" pitchFamily="34" charset="0"/>
                  <a:cs typeface="Arial" pitchFamily="34" charset="0"/>
                </a:rPr>
                <a:t> </a:t>
              </a:r>
              <a:endParaRPr lang="en-US" sz="1100" i="1" dirty="0">
                <a:solidFill>
                  <a:schemeClr val="bg1"/>
                </a:solidFill>
                <a:latin typeface="Arial" pitchFamily="34" charset="0"/>
                <a:cs typeface="Arial" pitchFamily="34" charset="0"/>
              </a:endParaRPr>
            </a:p>
          </p:txBody>
        </p:sp>
        <p:sp>
          <p:nvSpPr>
            <p:cNvPr id="11" name="Pentagon 10"/>
            <p:cNvSpPr/>
            <p:nvPr/>
          </p:nvSpPr>
          <p:spPr bwMode="auto">
            <a:xfrm>
              <a:off x="2380614" y="1828800"/>
              <a:ext cx="2437736" cy="816652"/>
            </a:xfrm>
            <a:prstGeom prst="homePlate">
              <a:avLst>
                <a:gd name="adj" fmla="val 20049"/>
              </a:avLst>
            </a:prstGeom>
            <a:solidFill>
              <a:schemeClr val="accent1"/>
            </a:solidFill>
            <a:ln w="6350" cap="flat" cmpd="sng" algn="ctr">
              <a:solidFill>
                <a:schemeClr val="bg1"/>
              </a:solidFill>
              <a:prstDash val="solid"/>
              <a:round/>
              <a:headEnd type="none" w="sm" len="sm"/>
              <a:tailEnd type="none" w="sm" len="sm"/>
            </a:ln>
            <a:effectLst/>
          </p:spPr>
          <p:txBody>
            <a:bodyPr vert="horz" wrap="square" lIns="271863" tIns="72009" rIns="72009" bIns="72009" numCol="1" rtlCol="0" anchor="ctr" anchorCtr="0" compatLnSpc="1">
              <a:prstTxWarp prst="textNoShape">
                <a:avLst/>
              </a:prstTxWarp>
              <a:noAutofit/>
            </a:bodyPr>
            <a:lstStyle/>
            <a:p>
              <a:pPr algn="ctr"/>
              <a:r>
                <a:rPr lang="en-US" sz="1100" dirty="0" smtClean="0">
                  <a:solidFill>
                    <a:schemeClr val="bg1"/>
                  </a:solidFill>
                  <a:latin typeface="Arial" pitchFamily="34" charset="0"/>
                  <a:cs typeface="Arial" pitchFamily="34" charset="0"/>
                </a:rPr>
                <a:t>2.0 </a:t>
              </a:r>
              <a:r>
                <a:rPr lang="en-US" sz="1100" kern="0" dirty="0" smtClean="0">
                  <a:solidFill>
                    <a:sysClr val="window" lastClr="FFFFFF"/>
                  </a:solidFill>
                  <a:latin typeface="Arial" pitchFamily="34" charset="0"/>
                  <a:cs typeface="Arial" pitchFamily="34" charset="0"/>
                </a:rPr>
                <a:t>Onboard Suppliers</a:t>
              </a:r>
              <a:endParaRPr lang="en-US" sz="1100" kern="0" dirty="0">
                <a:solidFill>
                  <a:sysClr val="window" lastClr="FFFFFF"/>
                </a:solidFill>
                <a:latin typeface="Arial" pitchFamily="34" charset="0"/>
                <a:cs typeface="Arial" pitchFamily="34" charset="0"/>
              </a:endParaRPr>
            </a:p>
          </p:txBody>
        </p:sp>
        <p:sp>
          <p:nvSpPr>
            <p:cNvPr id="12" name="Pentagon 11"/>
            <p:cNvSpPr/>
            <p:nvPr/>
          </p:nvSpPr>
          <p:spPr bwMode="auto">
            <a:xfrm>
              <a:off x="341312" y="1828800"/>
              <a:ext cx="2437736" cy="816652"/>
            </a:xfrm>
            <a:prstGeom prst="homePlate">
              <a:avLst>
                <a:gd name="adj" fmla="val 20049"/>
              </a:avLst>
            </a:prstGeom>
            <a:solidFill>
              <a:schemeClr val="accent1"/>
            </a:solidFill>
            <a:ln w="6350" cap="flat" cmpd="sng" algn="ctr">
              <a:solidFill>
                <a:schemeClr val="bg1"/>
              </a:solidFill>
              <a:prstDash val="solid"/>
              <a:round/>
              <a:headEnd type="none" w="sm" len="sm"/>
              <a:tailEnd type="none" w="sm" len="sm"/>
            </a:ln>
            <a:effectLst/>
          </p:spPr>
          <p:txBody>
            <a:bodyPr vert="horz" wrap="square" lIns="72009" tIns="72009" rIns="72009" bIns="72009" numCol="1" rtlCol="0" anchor="ctr" anchorCtr="0" compatLnSpc="1">
              <a:prstTxWarp prst="textNoShape">
                <a:avLst/>
              </a:prstTxWarp>
              <a:noAutofit/>
            </a:bodyPr>
            <a:lstStyle/>
            <a:p>
              <a:pPr algn="ctr">
                <a:lnSpc>
                  <a:spcPct val="80000"/>
                </a:lnSpc>
                <a:spcBef>
                  <a:spcPct val="0"/>
                </a:spcBef>
              </a:pPr>
              <a:r>
                <a:rPr lang="en-US" sz="1100" dirty="0" smtClean="0">
                  <a:solidFill>
                    <a:schemeClr val="bg1"/>
                  </a:solidFill>
                  <a:latin typeface="Arial" pitchFamily="34" charset="0"/>
                  <a:cs typeface="Arial" pitchFamily="34" charset="0"/>
                </a:rPr>
                <a:t>1.0 </a:t>
              </a:r>
              <a:r>
                <a:rPr lang="en-GB" sz="1100" dirty="0">
                  <a:solidFill>
                    <a:prstClr val="white"/>
                  </a:solidFill>
                  <a:latin typeface="Arial" charset="0"/>
                </a:rPr>
                <a:t>Segment </a:t>
              </a:r>
              <a:r>
                <a:rPr lang="en-GB" sz="1100" dirty="0" smtClean="0">
                  <a:solidFill>
                    <a:prstClr val="white"/>
                  </a:solidFill>
                  <a:latin typeface="Arial" charset="0"/>
                </a:rPr>
                <a:t>Suppliers</a:t>
              </a:r>
              <a:endParaRPr lang="en-GB" sz="1100" dirty="0">
                <a:solidFill>
                  <a:prstClr val="white"/>
                </a:solidFill>
                <a:latin typeface="Arial" charset="0"/>
              </a:endParaRPr>
            </a:p>
          </p:txBody>
        </p:sp>
        <p:sp>
          <p:nvSpPr>
            <p:cNvPr id="13" name="Rectangle 12"/>
            <p:cNvSpPr/>
            <p:nvPr/>
          </p:nvSpPr>
          <p:spPr>
            <a:xfrm>
              <a:off x="388444" y="2744916"/>
              <a:ext cx="1928420" cy="588932"/>
            </a:xfrm>
            <a:prstGeom prst="rec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dirty="0" smtClean="0">
                  <a:solidFill>
                    <a:schemeClr val="bg1"/>
                  </a:solidFill>
                  <a:latin typeface="Arial" pitchFamily="34" charset="0"/>
                  <a:cs typeface="Arial" pitchFamily="34" charset="0"/>
                </a:rPr>
                <a:t>1.2 </a:t>
              </a:r>
              <a:r>
                <a:rPr lang="en-US" sz="1100" dirty="0">
                  <a:solidFill>
                    <a:schemeClr val="bg1"/>
                  </a:solidFill>
                  <a:latin typeface="Arial" pitchFamily="34" charset="0"/>
                  <a:cs typeface="Arial" pitchFamily="34" charset="0"/>
                </a:rPr>
                <a:t>Develop Supplier Segmentation Strategy</a:t>
              </a:r>
              <a:endParaRPr lang="en-US" sz="1100" dirty="0"/>
            </a:p>
          </p:txBody>
        </p:sp>
        <p:sp>
          <p:nvSpPr>
            <p:cNvPr id="14" name="Rectangle 13"/>
            <p:cNvSpPr/>
            <p:nvPr/>
          </p:nvSpPr>
          <p:spPr>
            <a:xfrm>
              <a:off x="388444" y="3399285"/>
              <a:ext cx="1928420" cy="588932"/>
            </a:xfrm>
            <a:prstGeom prst="rec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dirty="0" smtClean="0">
                  <a:solidFill>
                    <a:schemeClr val="bg1"/>
                  </a:solidFill>
                  <a:latin typeface="Arial" pitchFamily="34" charset="0"/>
                  <a:cs typeface="Arial" pitchFamily="34" charset="0"/>
                </a:rPr>
                <a:t>1.3 </a:t>
              </a:r>
              <a:r>
                <a:rPr lang="en-US" sz="1100" dirty="0">
                  <a:solidFill>
                    <a:schemeClr val="bg1"/>
                  </a:solidFill>
                  <a:latin typeface="Arial" pitchFamily="34" charset="0"/>
                  <a:cs typeface="Arial" pitchFamily="34" charset="0"/>
                </a:rPr>
                <a:t>Evaluate Supplier Performance </a:t>
              </a:r>
              <a:r>
                <a:rPr lang="en-US" sz="1100" dirty="0" smtClean="0">
                  <a:solidFill>
                    <a:schemeClr val="bg1"/>
                  </a:solidFill>
                  <a:latin typeface="Arial" pitchFamily="34" charset="0"/>
                  <a:cs typeface="Arial" pitchFamily="34" charset="0"/>
                </a:rPr>
                <a:t>Metrics</a:t>
              </a:r>
              <a:endParaRPr lang="en-US" sz="1100" dirty="0">
                <a:solidFill>
                  <a:schemeClr val="bg1"/>
                </a:solidFill>
                <a:latin typeface="Arial" pitchFamily="34" charset="0"/>
                <a:cs typeface="Arial" pitchFamily="34" charset="0"/>
              </a:endParaRPr>
            </a:p>
          </p:txBody>
        </p:sp>
        <p:sp>
          <p:nvSpPr>
            <p:cNvPr id="15" name="Rectangle 14"/>
            <p:cNvSpPr/>
            <p:nvPr/>
          </p:nvSpPr>
          <p:spPr>
            <a:xfrm>
              <a:off x="2444363" y="2744916"/>
              <a:ext cx="1928420" cy="588932"/>
            </a:xfrm>
            <a:prstGeom prst="rec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dirty="0" smtClean="0">
                  <a:solidFill>
                    <a:schemeClr val="bg1"/>
                  </a:solidFill>
                  <a:latin typeface="Arial" pitchFamily="34" charset="0"/>
                  <a:cs typeface="Arial" pitchFamily="34" charset="0"/>
                </a:rPr>
                <a:t>2.1 </a:t>
              </a:r>
              <a:r>
                <a:rPr lang="en-US" sz="1100" dirty="0">
                  <a:solidFill>
                    <a:schemeClr val="bg1"/>
                  </a:solidFill>
                  <a:latin typeface="Arial" pitchFamily="34" charset="0"/>
                  <a:cs typeface="Arial" pitchFamily="34" charset="0"/>
                </a:rPr>
                <a:t>Develop Supplier Integration Plan</a:t>
              </a:r>
              <a:endParaRPr lang="en-US" sz="1100" dirty="0"/>
            </a:p>
          </p:txBody>
        </p:sp>
        <p:sp>
          <p:nvSpPr>
            <p:cNvPr id="18" name="Rectangle 17"/>
            <p:cNvSpPr/>
            <p:nvPr/>
          </p:nvSpPr>
          <p:spPr>
            <a:xfrm>
              <a:off x="2444363" y="3399285"/>
              <a:ext cx="1928420" cy="588932"/>
            </a:xfrm>
            <a:prstGeom prst="rec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dirty="0" smtClean="0">
                  <a:solidFill>
                    <a:schemeClr val="bg1"/>
                  </a:solidFill>
                  <a:latin typeface="Arial" pitchFamily="34" charset="0"/>
                  <a:cs typeface="Arial" pitchFamily="34" charset="0"/>
                </a:rPr>
                <a:t>2.2 Integrate </a:t>
              </a:r>
              <a:r>
                <a:rPr lang="en-US" sz="1100" dirty="0">
                  <a:solidFill>
                    <a:schemeClr val="bg1"/>
                  </a:solidFill>
                  <a:latin typeface="Arial" pitchFamily="34" charset="0"/>
                  <a:cs typeface="Arial" pitchFamily="34" charset="0"/>
                </a:rPr>
                <a:t>Supplier </a:t>
              </a:r>
            </a:p>
          </p:txBody>
        </p:sp>
        <p:sp>
          <p:nvSpPr>
            <p:cNvPr id="19" name="Rectangle 18"/>
            <p:cNvSpPr/>
            <p:nvPr/>
          </p:nvSpPr>
          <p:spPr>
            <a:xfrm>
              <a:off x="4505595" y="2754659"/>
              <a:ext cx="1928420" cy="588932"/>
            </a:xfrm>
            <a:prstGeom prst="rec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dirty="0">
                  <a:solidFill>
                    <a:schemeClr val="bg1"/>
                  </a:solidFill>
                  <a:latin typeface="Arial" pitchFamily="34" charset="0"/>
                  <a:cs typeface="Arial" pitchFamily="34" charset="0"/>
                </a:rPr>
                <a:t>3</a:t>
              </a:r>
              <a:r>
                <a:rPr lang="en-US" sz="1100" dirty="0" smtClean="0">
                  <a:solidFill>
                    <a:schemeClr val="bg1"/>
                  </a:solidFill>
                  <a:latin typeface="Arial" pitchFamily="34" charset="0"/>
                  <a:cs typeface="Arial" pitchFamily="34" charset="0"/>
                </a:rPr>
                <a:t>.1 </a:t>
              </a:r>
              <a:r>
                <a:rPr lang="en-US" sz="1100" dirty="0">
                  <a:solidFill>
                    <a:schemeClr val="bg1"/>
                  </a:solidFill>
                  <a:latin typeface="Arial" pitchFamily="34" charset="0"/>
                  <a:cs typeface="Arial" pitchFamily="34" charset="0"/>
                </a:rPr>
                <a:t>Evaluate Supplier </a:t>
              </a:r>
              <a:r>
                <a:rPr lang="en-US" sz="1100" dirty="0" smtClean="0">
                  <a:solidFill>
                    <a:schemeClr val="bg1"/>
                  </a:solidFill>
                  <a:latin typeface="Arial" pitchFamily="34" charset="0"/>
                  <a:cs typeface="Arial" pitchFamily="34" charset="0"/>
                </a:rPr>
                <a:t>Performance</a:t>
              </a:r>
              <a:endParaRPr lang="en-US" sz="1100" dirty="0">
                <a:solidFill>
                  <a:schemeClr val="bg1"/>
                </a:solidFill>
                <a:latin typeface="Arial" pitchFamily="34" charset="0"/>
                <a:cs typeface="Arial" pitchFamily="34" charset="0"/>
              </a:endParaRPr>
            </a:p>
          </p:txBody>
        </p:sp>
        <p:sp>
          <p:nvSpPr>
            <p:cNvPr id="20" name="Rectangle 19"/>
            <p:cNvSpPr/>
            <p:nvPr/>
          </p:nvSpPr>
          <p:spPr>
            <a:xfrm>
              <a:off x="4505595" y="3399285"/>
              <a:ext cx="1928420" cy="588932"/>
            </a:xfrm>
            <a:prstGeom prst="rec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dirty="0" smtClean="0">
                  <a:solidFill>
                    <a:schemeClr val="bg1"/>
                  </a:solidFill>
                  <a:latin typeface="Arial" pitchFamily="34" charset="0"/>
                  <a:cs typeface="Arial" pitchFamily="34" charset="0"/>
                </a:rPr>
                <a:t>3.2 </a:t>
              </a:r>
              <a:r>
                <a:rPr lang="en-US" sz="1100" dirty="0">
                  <a:solidFill>
                    <a:schemeClr val="bg1"/>
                  </a:solidFill>
                  <a:latin typeface="Arial" pitchFamily="34" charset="0"/>
                  <a:cs typeface="Arial" pitchFamily="34" charset="0"/>
                </a:rPr>
                <a:t>Manage Supplier Performance</a:t>
              </a:r>
              <a:endParaRPr lang="en-US" sz="1100" dirty="0"/>
            </a:p>
          </p:txBody>
        </p:sp>
        <p:sp>
          <p:nvSpPr>
            <p:cNvPr id="21" name="Rectangle 20"/>
            <p:cNvSpPr/>
            <p:nvPr/>
          </p:nvSpPr>
          <p:spPr>
            <a:xfrm>
              <a:off x="4505595" y="4053654"/>
              <a:ext cx="1928420" cy="588932"/>
            </a:xfrm>
            <a:prstGeom prst="rec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dirty="0">
                  <a:solidFill>
                    <a:schemeClr val="bg1"/>
                  </a:solidFill>
                  <a:latin typeface="Arial" pitchFamily="34" charset="0"/>
                  <a:cs typeface="Arial" pitchFamily="34" charset="0"/>
                </a:rPr>
                <a:t>3.3 Manage Supplier Issues</a:t>
              </a:r>
              <a:endParaRPr lang="en-US" sz="1100" dirty="0"/>
            </a:p>
          </p:txBody>
        </p:sp>
        <p:sp>
          <p:nvSpPr>
            <p:cNvPr id="22" name="Rectangle 21"/>
            <p:cNvSpPr/>
            <p:nvPr/>
          </p:nvSpPr>
          <p:spPr>
            <a:xfrm>
              <a:off x="6561514" y="2744916"/>
              <a:ext cx="1928420" cy="588932"/>
            </a:xfrm>
            <a:prstGeom prst="rec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dirty="0" smtClean="0">
                  <a:solidFill>
                    <a:schemeClr val="bg1"/>
                  </a:solidFill>
                  <a:latin typeface="Arial" pitchFamily="34" charset="0"/>
                  <a:cs typeface="Arial" pitchFamily="34" charset="0"/>
                </a:rPr>
                <a:t>4.1 </a:t>
              </a:r>
              <a:r>
                <a:rPr lang="en-US" sz="1100" dirty="0">
                  <a:solidFill>
                    <a:schemeClr val="bg1"/>
                  </a:solidFill>
                  <a:latin typeface="Arial" pitchFamily="34" charset="0"/>
                  <a:cs typeface="Arial" pitchFamily="34" charset="0"/>
                </a:rPr>
                <a:t>Establish / Sustain Supplier Collaboration</a:t>
              </a:r>
              <a:endParaRPr lang="en-US" sz="1100" dirty="0"/>
            </a:p>
          </p:txBody>
        </p:sp>
        <p:sp>
          <p:nvSpPr>
            <p:cNvPr id="23" name="Rectangle 22"/>
            <p:cNvSpPr/>
            <p:nvPr/>
          </p:nvSpPr>
          <p:spPr>
            <a:xfrm>
              <a:off x="6561514" y="3399285"/>
              <a:ext cx="1928420" cy="588932"/>
            </a:xfrm>
            <a:prstGeom prst="rec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dirty="0">
                  <a:solidFill>
                    <a:schemeClr val="bg1"/>
                  </a:solidFill>
                  <a:latin typeface="Arial" pitchFamily="34" charset="0"/>
                  <a:cs typeface="Arial" pitchFamily="34" charset="0"/>
                </a:rPr>
                <a:t>4.2 Recognize Supplier Performance</a:t>
              </a:r>
              <a:endParaRPr lang="en-US" sz="1100" dirty="0"/>
            </a:p>
          </p:txBody>
        </p:sp>
        <p:sp>
          <p:nvSpPr>
            <p:cNvPr id="24" name="Rectangle 23"/>
            <p:cNvSpPr/>
            <p:nvPr/>
          </p:nvSpPr>
          <p:spPr>
            <a:xfrm>
              <a:off x="388444" y="4053654"/>
              <a:ext cx="1928420" cy="588932"/>
            </a:xfrm>
            <a:prstGeom prst="rec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dirty="0">
                  <a:solidFill>
                    <a:schemeClr val="bg1"/>
                  </a:solidFill>
                  <a:latin typeface="Arial" pitchFamily="34" charset="0"/>
                  <a:cs typeface="Arial" pitchFamily="34" charset="0"/>
                </a:rPr>
                <a:t>1.4 Develop Non- Performance Tracking Tools</a:t>
              </a:r>
              <a:endParaRPr lang="en-US" sz="1100" dirty="0"/>
            </a:p>
          </p:txBody>
        </p:sp>
        <p:sp>
          <p:nvSpPr>
            <p:cNvPr id="25" name="Rectangle 24"/>
            <p:cNvSpPr/>
            <p:nvPr/>
          </p:nvSpPr>
          <p:spPr>
            <a:xfrm>
              <a:off x="388444" y="4708023"/>
              <a:ext cx="1928420" cy="588932"/>
            </a:xfrm>
            <a:prstGeom prst="rect">
              <a:avLst/>
            </a:prstGeom>
            <a:solidFill>
              <a:schemeClr val="bg1">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100" dirty="0" smtClean="0">
                <a:solidFill>
                  <a:schemeClr val="bg1"/>
                </a:solidFill>
                <a:latin typeface="Arial" pitchFamily="34" charset="0"/>
                <a:cs typeface="Arial" pitchFamily="34" charset="0"/>
              </a:endParaRPr>
            </a:p>
            <a:p>
              <a:pPr lvl="0" algn="ctr"/>
              <a:r>
                <a:rPr lang="en-US" sz="1100" dirty="0" smtClean="0">
                  <a:solidFill>
                    <a:schemeClr val="bg1"/>
                  </a:solidFill>
                  <a:latin typeface="Arial" pitchFamily="34" charset="0"/>
                  <a:cs typeface="Arial" pitchFamily="34" charset="0"/>
                </a:rPr>
                <a:t>1.5 Socialize Category Strategy w/ </a:t>
              </a:r>
              <a:r>
                <a:rPr lang="en-US" sz="1100" dirty="0">
                  <a:solidFill>
                    <a:schemeClr val="bg1"/>
                  </a:solidFill>
                  <a:latin typeface="Arial" pitchFamily="34" charset="0"/>
                  <a:cs typeface="Arial" pitchFamily="34" charset="0"/>
                </a:rPr>
                <a:t>Suppliers</a:t>
              </a:r>
            </a:p>
            <a:p>
              <a:pPr algn="ctr"/>
              <a:endParaRPr lang="en-US" sz="1100" dirty="0"/>
            </a:p>
          </p:txBody>
        </p:sp>
      </p:grpSp>
      <p:sp>
        <p:nvSpPr>
          <p:cNvPr id="30" name="Rectangle 201"/>
          <p:cNvSpPr>
            <a:spLocks noChangeArrowheads="1"/>
          </p:cNvSpPr>
          <p:nvPr/>
        </p:nvSpPr>
        <p:spPr bwMode="auto">
          <a:xfrm>
            <a:off x="341312" y="5105400"/>
            <a:ext cx="1975552" cy="914400"/>
          </a:xfrm>
          <a:prstGeom prst="rect">
            <a:avLst/>
          </a:prstGeom>
          <a:solidFill>
            <a:srgbClr val="FFFFFF"/>
          </a:solidFill>
          <a:ln w="9525">
            <a:noFill/>
            <a:round/>
            <a:headEnd type="none" w="sm" len="sm"/>
            <a:tailEnd type="none" w="sm" len="sm"/>
          </a:ln>
        </p:spPr>
        <p:txBody>
          <a:bodyPr/>
          <a:lstStyle/>
          <a:p>
            <a:pPr marL="109538" marR="0" lvl="0" indent="-109538" defTabSz="914400" eaLnBrk="0" fontAlgn="base" latinLnBrk="0" hangingPunct="0">
              <a:lnSpc>
                <a:spcPct val="80000"/>
              </a:lnSpc>
              <a:spcBef>
                <a:spcPct val="0"/>
              </a:spcBef>
              <a:spcAft>
                <a:spcPct val="0"/>
              </a:spcAft>
              <a:buClrTx/>
              <a:buSzTx/>
              <a:buFont typeface="Arial" panose="020B0604020202020204" pitchFamily="34" charset="0"/>
              <a:buChar char="•"/>
              <a:tabLst/>
              <a:defRPr/>
            </a:pPr>
            <a:r>
              <a:rPr lang="en-GB" sz="1100" kern="0" dirty="0" smtClean="0">
                <a:solidFill>
                  <a:srgbClr val="000000"/>
                </a:solidFill>
                <a:latin typeface="Arial" charset="0"/>
              </a:rPr>
              <a:t>Gather</a:t>
            </a:r>
            <a:r>
              <a:rPr kumimoji="0" lang="en-GB" sz="1100" i="0" u="none" strike="noStrike" kern="0" cap="none" spc="0" normalizeH="0" baseline="0" noProof="0" dirty="0" smtClean="0">
                <a:ln>
                  <a:noFill/>
                </a:ln>
                <a:solidFill>
                  <a:srgbClr val="000000"/>
                </a:solidFill>
                <a:effectLst/>
                <a:uLnTx/>
                <a:uFillTx/>
                <a:latin typeface="Arial" charset="0"/>
              </a:rPr>
              <a:t> supplier data in order to conduct the segmentation</a:t>
            </a:r>
            <a:r>
              <a:rPr kumimoji="0" lang="en-GB" sz="1100" i="0" u="none" strike="noStrike" kern="0" cap="none" spc="0" normalizeH="0" noProof="0" dirty="0" smtClean="0">
                <a:ln>
                  <a:noFill/>
                </a:ln>
                <a:solidFill>
                  <a:srgbClr val="000000"/>
                </a:solidFill>
                <a:effectLst/>
                <a:uLnTx/>
                <a:uFillTx/>
                <a:latin typeface="Arial" charset="0"/>
              </a:rPr>
              <a:t> process </a:t>
            </a:r>
          </a:p>
          <a:p>
            <a:pPr marL="109538" marR="0" lvl="0" indent="-109538" defTabSz="914400" eaLnBrk="0" fontAlgn="base" latinLnBrk="0" hangingPunct="0">
              <a:lnSpc>
                <a:spcPct val="80000"/>
              </a:lnSpc>
              <a:spcBef>
                <a:spcPct val="0"/>
              </a:spcBef>
              <a:spcAft>
                <a:spcPct val="0"/>
              </a:spcAft>
              <a:buClrTx/>
              <a:buSzTx/>
              <a:buFont typeface="Arial" panose="020B0604020202020204" pitchFamily="34" charset="0"/>
              <a:buChar char="•"/>
              <a:tabLst/>
              <a:defRPr/>
            </a:pPr>
            <a:r>
              <a:rPr lang="en-GB" sz="1100" kern="0" baseline="0" dirty="0" smtClean="0">
                <a:solidFill>
                  <a:srgbClr val="000000"/>
                </a:solidFill>
                <a:latin typeface="Arial" charset="0"/>
              </a:rPr>
              <a:t>Identify</a:t>
            </a:r>
            <a:r>
              <a:rPr lang="en-GB" sz="1100" kern="0" dirty="0" smtClean="0">
                <a:solidFill>
                  <a:srgbClr val="000000"/>
                </a:solidFill>
                <a:latin typeface="Arial" charset="0"/>
              </a:rPr>
              <a:t> data sources for Supplier Performance metrics </a:t>
            </a:r>
          </a:p>
          <a:p>
            <a:pPr marL="109538" marR="0" lvl="0" indent="-109538" defTabSz="914400" eaLnBrk="0" fontAlgn="base" latinLnBrk="0" hangingPunct="0">
              <a:lnSpc>
                <a:spcPct val="80000"/>
              </a:lnSpc>
              <a:spcBef>
                <a:spcPct val="0"/>
              </a:spcBef>
              <a:spcAft>
                <a:spcPct val="0"/>
              </a:spcAft>
              <a:buClrTx/>
              <a:buSzTx/>
              <a:buFont typeface="Arial" panose="020B0604020202020204" pitchFamily="34" charset="0"/>
              <a:buChar char="•"/>
              <a:tabLst/>
              <a:defRPr/>
            </a:pPr>
            <a:r>
              <a:rPr lang="en-GB" sz="1100" kern="0" dirty="0" smtClean="0">
                <a:solidFill>
                  <a:srgbClr val="000000"/>
                </a:solidFill>
                <a:latin typeface="Arial" charset="0"/>
              </a:rPr>
              <a:t>Support Supplier Scorecard development </a:t>
            </a:r>
          </a:p>
          <a:p>
            <a:pPr marL="109538" marR="0" lvl="0" indent="-109538" defTabSz="914400" eaLnBrk="0" fontAlgn="base" latinLnBrk="0" hangingPunct="0">
              <a:lnSpc>
                <a:spcPct val="80000"/>
              </a:lnSpc>
              <a:spcBef>
                <a:spcPct val="0"/>
              </a:spcBef>
              <a:spcAft>
                <a:spcPct val="0"/>
              </a:spcAft>
              <a:buClrTx/>
              <a:buSzTx/>
              <a:buFont typeface="Arial" panose="020B0604020202020204" pitchFamily="34" charset="0"/>
              <a:buChar char="•"/>
              <a:tabLst/>
              <a:defRPr/>
            </a:pPr>
            <a:endParaRPr kumimoji="0" lang="en-GB" sz="1100" i="0" u="none" strike="noStrike" kern="0" cap="none" spc="0" normalizeH="0" baseline="0" noProof="0" dirty="0" smtClean="0">
              <a:ln>
                <a:noFill/>
              </a:ln>
              <a:solidFill>
                <a:srgbClr val="000000"/>
              </a:solidFill>
              <a:effectLst/>
              <a:uLnTx/>
              <a:uFillTx/>
              <a:latin typeface="Arial" charset="0"/>
            </a:endParaRPr>
          </a:p>
        </p:txBody>
      </p:sp>
      <p:sp>
        <p:nvSpPr>
          <p:cNvPr id="31" name="TextBox 30"/>
          <p:cNvSpPr txBox="1"/>
          <p:nvPr/>
        </p:nvSpPr>
        <p:spPr>
          <a:xfrm>
            <a:off x="192752" y="4724400"/>
            <a:ext cx="2321848" cy="307777"/>
          </a:xfrm>
          <a:prstGeom prst="rect">
            <a:avLst/>
          </a:prstGeom>
          <a:noFill/>
        </p:spPr>
        <p:txBody>
          <a:bodyPr wrap="square" rtlCol="0">
            <a:spAutoFit/>
          </a:bodyPr>
          <a:lstStyle/>
          <a:p>
            <a:r>
              <a:rPr lang="en-US" sz="1400" b="1" dirty="0" smtClean="0"/>
              <a:t>Analyst Responsibilities: </a:t>
            </a:r>
            <a:endParaRPr lang="en-US" sz="1400" b="1" dirty="0"/>
          </a:p>
        </p:txBody>
      </p:sp>
      <p:cxnSp>
        <p:nvCxnSpPr>
          <p:cNvPr id="32" name="Straight Connector 31"/>
          <p:cNvCxnSpPr/>
          <p:nvPr/>
        </p:nvCxnSpPr>
        <p:spPr>
          <a:xfrm>
            <a:off x="304800" y="5032177"/>
            <a:ext cx="8305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Rectangle 201"/>
          <p:cNvSpPr>
            <a:spLocks noChangeArrowheads="1"/>
          </p:cNvSpPr>
          <p:nvPr/>
        </p:nvSpPr>
        <p:spPr bwMode="auto">
          <a:xfrm>
            <a:off x="4419600" y="5105400"/>
            <a:ext cx="1975552" cy="914400"/>
          </a:xfrm>
          <a:prstGeom prst="rect">
            <a:avLst/>
          </a:prstGeom>
          <a:solidFill>
            <a:srgbClr val="FFFFFF"/>
          </a:solidFill>
          <a:ln w="9525">
            <a:noFill/>
            <a:round/>
            <a:headEnd type="none" w="sm" len="sm"/>
            <a:tailEnd type="none" w="sm" len="sm"/>
          </a:ln>
        </p:spPr>
        <p:txBody>
          <a:bodyPr/>
          <a:lstStyle/>
          <a:p>
            <a:pPr marL="109538" marR="0" lvl="0" indent="-109538" defTabSz="914400" eaLnBrk="0" fontAlgn="base" latinLnBrk="0" hangingPunct="0">
              <a:lnSpc>
                <a:spcPct val="80000"/>
              </a:lnSpc>
              <a:spcBef>
                <a:spcPct val="0"/>
              </a:spcBef>
              <a:spcAft>
                <a:spcPct val="0"/>
              </a:spcAft>
              <a:buClrTx/>
              <a:buSzTx/>
              <a:buFont typeface="Arial" panose="020B0604020202020204" pitchFamily="34" charset="0"/>
              <a:buChar char="•"/>
              <a:tabLst/>
              <a:defRPr/>
            </a:pPr>
            <a:r>
              <a:rPr kumimoji="0" lang="en-GB" sz="1100" i="0" u="none" strike="noStrike" kern="0" cap="none" spc="0" normalizeH="0" baseline="0" noProof="0" dirty="0" smtClean="0">
                <a:ln>
                  <a:noFill/>
                </a:ln>
                <a:solidFill>
                  <a:srgbClr val="000000"/>
                </a:solidFill>
                <a:effectLst/>
                <a:uLnTx/>
                <a:uFillTx/>
                <a:latin typeface="Arial" charset="0"/>
              </a:rPr>
              <a:t>Gather</a:t>
            </a:r>
            <a:r>
              <a:rPr kumimoji="0" lang="en-GB" sz="1100" i="0" u="none" strike="noStrike" kern="0" cap="none" spc="0" normalizeH="0" noProof="0" dirty="0" smtClean="0">
                <a:ln>
                  <a:noFill/>
                </a:ln>
                <a:solidFill>
                  <a:srgbClr val="000000"/>
                </a:solidFill>
                <a:effectLst/>
                <a:uLnTx/>
                <a:uFillTx/>
                <a:latin typeface="Arial" charset="0"/>
              </a:rPr>
              <a:t> supplier data</a:t>
            </a:r>
          </a:p>
          <a:p>
            <a:pPr marL="109538" marR="0" lvl="0" indent="-109538" defTabSz="914400" eaLnBrk="0" fontAlgn="base" latinLnBrk="0" hangingPunct="0">
              <a:lnSpc>
                <a:spcPct val="80000"/>
              </a:lnSpc>
              <a:spcBef>
                <a:spcPct val="0"/>
              </a:spcBef>
              <a:spcAft>
                <a:spcPct val="0"/>
              </a:spcAft>
              <a:buClrTx/>
              <a:buSzTx/>
              <a:buFont typeface="Arial" panose="020B0604020202020204" pitchFamily="34" charset="0"/>
              <a:buChar char="•"/>
              <a:tabLst/>
              <a:defRPr/>
            </a:pPr>
            <a:r>
              <a:rPr lang="en-GB" sz="1100" kern="0" noProof="0" dirty="0" smtClean="0">
                <a:solidFill>
                  <a:srgbClr val="000000"/>
                </a:solidFill>
                <a:latin typeface="Arial" charset="0"/>
              </a:rPr>
              <a:t>Populate the Supplier Scorecard</a:t>
            </a:r>
          </a:p>
          <a:p>
            <a:pPr marL="109538" marR="0" lvl="0" indent="-109538" defTabSz="914400" eaLnBrk="0" fontAlgn="base" latinLnBrk="0" hangingPunct="0">
              <a:lnSpc>
                <a:spcPct val="80000"/>
              </a:lnSpc>
              <a:spcBef>
                <a:spcPct val="0"/>
              </a:spcBef>
              <a:spcAft>
                <a:spcPct val="0"/>
              </a:spcAft>
              <a:buClrTx/>
              <a:buSzTx/>
              <a:buFont typeface="Arial" panose="020B0604020202020204" pitchFamily="34" charset="0"/>
              <a:buChar char="•"/>
              <a:tabLst/>
              <a:defRPr/>
            </a:pPr>
            <a:r>
              <a:rPr kumimoji="0" lang="en-GB" sz="1100" i="0" u="none" strike="noStrike" kern="0" cap="none" spc="0" normalizeH="0" baseline="0" dirty="0" smtClean="0">
                <a:ln>
                  <a:noFill/>
                </a:ln>
                <a:solidFill>
                  <a:srgbClr val="000000"/>
                </a:solidFill>
                <a:effectLst/>
                <a:uLnTx/>
                <a:uFillTx/>
                <a:latin typeface="Arial" charset="0"/>
              </a:rPr>
              <a:t>Help</a:t>
            </a:r>
            <a:r>
              <a:rPr kumimoji="0" lang="en-GB" sz="1100" i="0" u="none" strike="noStrike" kern="0" cap="none" spc="0" normalizeH="0" dirty="0" smtClean="0">
                <a:ln>
                  <a:noFill/>
                </a:ln>
                <a:solidFill>
                  <a:srgbClr val="000000"/>
                </a:solidFill>
                <a:effectLst/>
                <a:uLnTx/>
                <a:uFillTx/>
                <a:latin typeface="Arial" charset="0"/>
              </a:rPr>
              <a:t> identify areas of opportunity for supplier improvement </a:t>
            </a:r>
          </a:p>
          <a:p>
            <a:pPr marL="109538" marR="0" lvl="0" indent="-109538" defTabSz="914400" eaLnBrk="0" fontAlgn="base" latinLnBrk="0" hangingPunct="0">
              <a:lnSpc>
                <a:spcPct val="80000"/>
              </a:lnSpc>
              <a:spcBef>
                <a:spcPct val="0"/>
              </a:spcBef>
              <a:spcAft>
                <a:spcPct val="0"/>
              </a:spcAft>
              <a:buClrTx/>
              <a:buSzTx/>
              <a:buFont typeface="Arial" panose="020B0604020202020204" pitchFamily="34" charset="0"/>
              <a:buChar char="•"/>
              <a:tabLst/>
              <a:defRPr/>
            </a:pPr>
            <a:r>
              <a:rPr lang="en-GB" sz="1100" kern="0" baseline="0" noProof="0" dirty="0" smtClean="0">
                <a:solidFill>
                  <a:srgbClr val="000000"/>
                </a:solidFill>
                <a:latin typeface="Arial" charset="0"/>
              </a:rPr>
              <a:t>Monitor</a:t>
            </a:r>
            <a:r>
              <a:rPr lang="en-GB" sz="1100" kern="0" noProof="0" dirty="0" smtClean="0">
                <a:solidFill>
                  <a:srgbClr val="000000"/>
                </a:solidFill>
                <a:latin typeface="Arial" charset="0"/>
              </a:rPr>
              <a:t> supplier performance data (i.e., ongoing areas of opportunity)</a:t>
            </a:r>
            <a:endParaRPr kumimoji="0" lang="en-GB" sz="1100" i="0" u="none" strike="noStrike" kern="0" cap="none" spc="0" normalizeH="0" baseline="0" noProof="0" dirty="0" smtClean="0">
              <a:ln>
                <a:noFill/>
              </a:ln>
              <a:solidFill>
                <a:srgbClr val="000000"/>
              </a:solidFill>
              <a:effectLst/>
              <a:uLnTx/>
              <a:uFillTx/>
              <a:latin typeface="Arial" charset="0"/>
            </a:endParaRPr>
          </a:p>
        </p:txBody>
      </p:sp>
      <p:sp>
        <p:nvSpPr>
          <p:cNvPr id="34" name="Rectangle 201"/>
          <p:cNvSpPr>
            <a:spLocks noChangeArrowheads="1"/>
          </p:cNvSpPr>
          <p:nvPr/>
        </p:nvSpPr>
        <p:spPr bwMode="auto">
          <a:xfrm>
            <a:off x="6558848" y="5105400"/>
            <a:ext cx="1975552" cy="914400"/>
          </a:xfrm>
          <a:prstGeom prst="rect">
            <a:avLst/>
          </a:prstGeom>
          <a:solidFill>
            <a:srgbClr val="FFFFFF"/>
          </a:solidFill>
          <a:ln w="9525">
            <a:noFill/>
            <a:round/>
            <a:headEnd type="none" w="sm" len="sm"/>
            <a:tailEnd type="none" w="sm" len="sm"/>
          </a:ln>
        </p:spPr>
        <p:txBody>
          <a:bodyPr/>
          <a:lstStyle/>
          <a:p>
            <a:pPr marL="109538" marR="0" lvl="0" indent="-109538" defTabSz="914400" eaLnBrk="0" fontAlgn="base" latinLnBrk="0" hangingPunct="0">
              <a:lnSpc>
                <a:spcPct val="80000"/>
              </a:lnSpc>
              <a:spcBef>
                <a:spcPct val="0"/>
              </a:spcBef>
              <a:spcAft>
                <a:spcPct val="0"/>
              </a:spcAft>
              <a:buClrTx/>
              <a:buSzTx/>
              <a:buFont typeface="Arial" panose="020B0604020202020204" pitchFamily="34" charset="0"/>
              <a:buChar char="•"/>
              <a:tabLst/>
              <a:defRPr/>
            </a:pPr>
            <a:r>
              <a:rPr kumimoji="0" lang="en-GB" sz="1100" i="0" u="none" strike="noStrike" kern="0" cap="none" spc="0" normalizeH="0" baseline="0" noProof="0" dirty="0" smtClean="0">
                <a:ln>
                  <a:noFill/>
                </a:ln>
                <a:solidFill>
                  <a:srgbClr val="000000"/>
                </a:solidFill>
                <a:effectLst/>
                <a:uLnTx/>
                <a:uFillTx/>
                <a:latin typeface="Arial" charset="0"/>
              </a:rPr>
              <a:t>Gather</a:t>
            </a:r>
            <a:r>
              <a:rPr kumimoji="0" lang="en-GB" sz="1100" i="0" u="none" strike="noStrike" kern="0" cap="none" spc="0" normalizeH="0" noProof="0" dirty="0" smtClean="0">
                <a:ln>
                  <a:noFill/>
                </a:ln>
                <a:solidFill>
                  <a:srgbClr val="000000"/>
                </a:solidFill>
                <a:effectLst/>
                <a:uLnTx/>
                <a:uFillTx/>
                <a:latin typeface="Arial" charset="0"/>
              </a:rPr>
              <a:t> supplier data to support continuous improvement opportunities </a:t>
            </a:r>
            <a:endParaRPr kumimoji="0" lang="en-GB" sz="1100" i="0" u="none" strike="noStrike" kern="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xmlns="" val="9470610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B81B02-6718-46E4-8D74-ADF933AC5647}" type="slidenum">
              <a:rPr lang="en-US" smtClean="0">
                <a:solidFill>
                  <a:prstClr val="black">
                    <a:lumMod val="50000"/>
                    <a:lumOff val="50000"/>
                  </a:prstClr>
                </a:solidFill>
              </a:rPr>
              <a:pPr/>
              <a:t>67</a:t>
            </a:fld>
            <a:endParaRPr lang="en-US" dirty="0">
              <a:solidFill>
                <a:prstClr val="black">
                  <a:lumMod val="50000"/>
                  <a:lumOff val="50000"/>
                </a:prstClr>
              </a:solidFill>
            </a:endParaRPr>
          </a:p>
        </p:txBody>
      </p:sp>
      <p:sp>
        <p:nvSpPr>
          <p:cNvPr id="4" name="Title 3"/>
          <p:cNvSpPr>
            <a:spLocks noGrp="1"/>
          </p:cNvSpPr>
          <p:nvPr>
            <p:ph type="title"/>
          </p:nvPr>
        </p:nvSpPr>
        <p:spPr/>
        <p:txBody>
          <a:bodyPr/>
          <a:lstStyle/>
          <a:p>
            <a:r>
              <a:rPr lang="en-US" dirty="0" smtClean="0"/>
              <a:t>Supplier Segmentation Approach</a:t>
            </a:r>
            <a:endParaRPr lang="en-US" dirty="0"/>
          </a:p>
        </p:txBody>
      </p:sp>
      <p:sp>
        <p:nvSpPr>
          <p:cNvPr id="5" name="Rectangle 4"/>
          <p:cNvSpPr>
            <a:spLocks noChangeArrowheads="1"/>
          </p:cNvSpPr>
          <p:nvPr/>
        </p:nvSpPr>
        <p:spPr bwMode="auto">
          <a:xfrm>
            <a:off x="433935" y="749300"/>
            <a:ext cx="8839200" cy="622300"/>
          </a:xfrm>
          <a:prstGeom prst="rect">
            <a:avLst/>
          </a:prstGeom>
          <a:noFill/>
          <a:ln w="12700">
            <a:noFill/>
            <a:miter lim="800000"/>
            <a:headEnd/>
            <a:tailEnd/>
          </a:ln>
        </p:spPr>
        <p:txBody>
          <a:bodyPr lIns="90488" tIns="44450" rIns="90488" bIns="44450" anchor="b"/>
          <a:lstStyle/>
          <a:p>
            <a:r>
              <a:rPr lang="en-US" dirty="0" smtClean="0">
                <a:solidFill>
                  <a:prstClr val="black"/>
                </a:solidFill>
              </a:rPr>
              <a:t>Leading procurement organizations segment their suppliers based on financial impact and qualitative and complexity factors, and then manage each segment differently. </a:t>
            </a:r>
            <a:endParaRPr lang="en-US" dirty="0">
              <a:solidFill>
                <a:prstClr val="black"/>
              </a:solidFill>
            </a:endParaRPr>
          </a:p>
        </p:txBody>
      </p:sp>
      <p:sp>
        <p:nvSpPr>
          <p:cNvPr id="24" name="Text Box 19"/>
          <p:cNvSpPr txBox="1">
            <a:spLocks noChangeArrowheads="1"/>
          </p:cNvSpPr>
          <p:nvPr/>
        </p:nvSpPr>
        <p:spPr bwMode="auto">
          <a:xfrm>
            <a:off x="304800" y="1752600"/>
            <a:ext cx="1828800" cy="4648200"/>
          </a:xfrm>
          <a:prstGeom prst="rect">
            <a:avLst/>
          </a:prstGeom>
          <a:noFill/>
          <a:ln w="12700" algn="ctr">
            <a:noFill/>
            <a:miter lim="800000"/>
            <a:headEnd/>
            <a:tailEnd/>
          </a:ln>
          <a:effectLst/>
        </p:spPr>
        <p:txBody>
          <a:bodyPr/>
          <a:lstStyle/>
          <a:p>
            <a:pPr fontAlgn="base">
              <a:spcBef>
                <a:spcPct val="0"/>
              </a:spcBef>
              <a:spcAft>
                <a:spcPct val="0"/>
              </a:spcAft>
            </a:pPr>
            <a:r>
              <a:rPr lang="en-US" sz="1100" b="1" dirty="0" smtClean="0">
                <a:solidFill>
                  <a:srgbClr val="DD4411"/>
                </a:solidFill>
              </a:rPr>
              <a:t>Financial Criteria to Consider</a:t>
            </a:r>
          </a:p>
          <a:p>
            <a:pPr marL="115888" indent="-115888" fontAlgn="base">
              <a:spcBef>
                <a:spcPct val="0"/>
              </a:spcBef>
              <a:spcAft>
                <a:spcPct val="0"/>
              </a:spcAft>
              <a:buFontTx/>
              <a:buChar char="•"/>
            </a:pPr>
            <a:r>
              <a:rPr lang="en-US" sz="1100" dirty="0" smtClean="0">
                <a:solidFill>
                  <a:srgbClr val="000000"/>
                </a:solidFill>
              </a:rPr>
              <a:t>Category Spend: What is the relative size of spend in category?</a:t>
            </a:r>
          </a:p>
          <a:p>
            <a:pPr marL="115888" indent="-115888" fontAlgn="base">
              <a:spcBef>
                <a:spcPct val="0"/>
              </a:spcBef>
              <a:spcAft>
                <a:spcPct val="0"/>
              </a:spcAft>
              <a:buFontTx/>
              <a:buChar char="•"/>
            </a:pPr>
            <a:r>
              <a:rPr lang="en-US" sz="1100" dirty="0" smtClean="0">
                <a:solidFill>
                  <a:srgbClr val="000000"/>
                </a:solidFill>
              </a:rPr>
              <a:t>Is </a:t>
            </a:r>
            <a:r>
              <a:rPr lang="en-US" sz="1100" dirty="0">
                <a:solidFill>
                  <a:srgbClr val="000000"/>
                </a:solidFill>
              </a:rPr>
              <a:t>the category subject to price volatility</a:t>
            </a:r>
            <a:r>
              <a:rPr lang="en-US" sz="1100" dirty="0" smtClean="0">
                <a:solidFill>
                  <a:srgbClr val="000000"/>
                </a:solidFill>
              </a:rPr>
              <a:t>?</a:t>
            </a:r>
          </a:p>
          <a:p>
            <a:pPr marL="115888" indent="-115888" fontAlgn="base">
              <a:spcBef>
                <a:spcPct val="0"/>
              </a:spcBef>
              <a:spcAft>
                <a:spcPct val="0"/>
              </a:spcAft>
              <a:buFontTx/>
              <a:buChar char="•"/>
            </a:pPr>
            <a:endParaRPr lang="en-US" sz="1100" dirty="0" smtClean="0">
              <a:solidFill>
                <a:srgbClr val="000000"/>
              </a:solidFill>
            </a:endParaRPr>
          </a:p>
          <a:p>
            <a:pPr fontAlgn="base">
              <a:spcBef>
                <a:spcPct val="0"/>
              </a:spcBef>
              <a:spcAft>
                <a:spcPct val="0"/>
              </a:spcAft>
            </a:pPr>
            <a:r>
              <a:rPr lang="en-US" sz="1100" b="1" dirty="0">
                <a:solidFill>
                  <a:srgbClr val="DD4411"/>
                </a:solidFill>
              </a:rPr>
              <a:t>Qualitative Criteria to Consider</a:t>
            </a:r>
          </a:p>
          <a:p>
            <a:pPr marL="115888" indent="-115888" fontAlgn="base">
              <a:spcBef>
                <a:spcPct val="0"/>
              </a:spcBef>
              <a:spcAft>
                <a:spcPct val="0"/>
              </a:spcAft>
              <a:buFontTx/>
              <a:buChar char="•"/>
            </a:pPr>
            <a:r>
              <a:rPr lang="en-US" sz="1100" dirty="0">
                <a:solidFill>
                  <a:srgbClr val="000000"/>
                </a:solidFill>
              </a:rPr>
              <a:t>Cost Engineering: What is the importance and / or value of cost engineering (cost drivers)?</a:t>
            </a:r>
          </a:p>
          <a:p>
            <a:pPr marL="115888" indent="-115888" fontAlgn="base">
              <a:spcBef>
                <a:spcPct val="0"/>
              </a:spcBef>
              <a:spcAft>
                <a:spcPct val="0"/>
              </a:spcAft>
              <a:buFontTx/>
              <a:buChar char="•"/>
            </a:pPr>
            <a:r>
              <a:rPr lang="en-US" sz="1100" dirty="0">
                <a:solidFill>
                  <a:srgbClr val="000000"/>
                </a:solidFill>
              </a:rPr>
              <a:t>Joint Business Planning: What is the importance and/or value of joint business planning?</a:t>
            </a:r>
          </a:p>
          <a:p>
            <a:pPr marL="115888" indent="-115888" fontAlgn="base">
              <a:spcBef>
                <a:spcPct val="0"/>
              </a:spcBef>
              <a:spcAft>
                <a:spcPct val="0"/>
              </a:spcAft>
              <a:buFontTx/>
              <a:buChar char="•"/>
            </a:pPr>
            <a:r>
              <a:rPr lang="en-US" sz="1100" dirty="0">
                <a:solidFill>
                  <a:srgbClr val="000000"/>
                </a:solidFill>
              </a:rPr>
              <a:t>Innovation: What is the level of customization for products?</a:t>
            </a:r>
          </a:p>
          <a:p>
            <a:pPr marL="115888" indent="-115888" fontAlgn="base">
              <a:spcBef>
                <a:spcPct val="0"/>
              </a:spcBef>
              <a:spcAft>
                <a:spcPct val="0"/>
              </a:spcAft>
              <a:buFontTx/>
              <a:buChar char="•"/>
            </a:pPr>
            <a:r>
              <a:rPr lang="en-US" sz="1100" dirty="0">
                <a:solidFill>
                  <a:srgbClr val="000000"/>
                </a:solidFill>
              </a:rPr>
              <a:t>Industry: Is production capacity constrained within this industry? Are there few competitors within industry?</a:t>
            </a:r>
          </a:p>
          <a:p>
            <a:pPr marL="115888" indent="-115888" fontAlgn="base">
              <a:spcBef>
                <a:spcPct val="0"/>
              </a:spcBef>
              <a:spcAft>
                <a:spcPct val="0"/>
              </a:spcAft>
              <a:buFontTx/>
              <a:buChar char="•"/>
            </a:pPr>
            <a:endParaRPr lang="en-US" sz="1100" dirty="0">
              <a:solidFill>
                <a:srgbClr val="000000"/>
              </a:solidFill>
            </a:endParaRPr>
          </a:p>
          <a:p>
            <a:pPr marL="115888" indent="-115888" fontAlgn="base">
              <a:spcBef>
                <a:spcPct val="0"/>
              </a:spcBef>
              <a:spcAft>
                <a:spcPct val="0"/>
              </a:spcAft>
              <a:buFontTx/>
              <a:buChar char="•"/>
            </a:pPr>
            <a:endParaRPr lang="en-US" sz="1100" dirty="0">
              <a:solidFill>
                <a:srgbClr val="000000"/>
              </a:solidFill>
            </a:endParaRPr>
          </a:p>
        </p:txBody>
      </p:sp>
      <p:sp>
        <p:nvSpPr>
          <p:cNvPr id="39" name="Line Callout 2 (Border and Accent Bar) 38"/>
          <p:cNvSpPr/>
          <p:nvPr/>
        </p:nvSpPr>
        <p:spPr bwMode="auto">
          <a:xfrm>
            <a:off x="6543328" y="4700374"/>
            <a:ext cx="2448272" cy="1067465"/>
          </a:xfrm>
          <a:prstGeom prst="accentBorderCallout2">
            <a:avLst>
              <a:gd name="adj1" fmla="val 46598"/>
              <a:gd name="adj2" fmla="val -8333"/>
              <a:gd name="adj3" fmla="val 45883"/>
              <a:gd name="adj4" fmla="val -14158"/>
              <a:gd name="adj5" fmla="val 45547"/>
              <a:gd name="adj6" fmla="val -26411"/>
            </a:avLst>
          </a:prstGeom>
          <a:solidFill>
            <a:srgbClr val="66CCFF"/>
          </a:solidFill>
          <a:ln w="9525" cap="flat" cmpd="sng" algn="ctr">
            <a:solidFill>
              <a:srgbClr val="003344"/>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115888" indent="-115888" fontAlgn="base">
              <a:spcBef>
                <a:spcPct val="20000"/>
              </a:spcBef>
              <a:spcAft>
                <a:spcPct val="0"/>
              </a:spcAft>
              <a:buFontTx/>
              <a:buChar char="•"/>
              <a:defRPr/>
            </a:pPr>
            <a:r>
              <a:rPr lang="en-US" sz="1000" kern="0" dirty="0" smtClean="0">
                <a:solidFill>
                  <a:srgbClr val="003344"/>
                </a:solidFill>
                <a:latin typeface="Arial" pitchFamily="34" charset="0"/>
                <a:cs typeface="Arial" charset="0"/>
              </a:rPr>
              <a:t>Provides products or services that are lower in spend and are not critical to the operations of UC or delivery of critical services</a:t>
            </a:r>
          </a:p>
          <a:p>
            <a:pPr marL="115888" indent="-115888" fontAlgn="base">
              <a:spcBef>
                <a:spcPct val="20000"/>
              </a:spcBef>
              <a:spcAft>
                <a:spcPct val="0"/>
              </a:spcAft>
              <a:buFontTx/>
              <a:buChar char="•"/>
              <a:defRPr/>
            </a:pPr>
            <a:r>
              <a:rPr lang="en-US" sz="1000" kern="0" dirty="0" smtClean="0">
                <a:solidFill>
                  <a:srgbClr val="003344"/>
                </a:solidFill>
                <a:latin typeface="Arial" pitchFamily="34" charset="0"/>
                <a:cs typeface="Arial" charset="0"/>
              </a:rPr>
              <a:t>Focuses on transaction efficiency versus relationships</a:t>
            </a:r>
          </a:p>
        </p:txBody>
      </p:sp>
      <p:sp>
        <p:nvSpPr>
          <p:cNvPr id="40" name="TextBox 39"/>
          <p:cNvSpPr txBox="1"/>
          <p:nvPr/>
        </p:nvSpPr>
        <p:spPr>
          <a:xfrm>
            <a:off x="3414026" y="6046658"/>
            <a:ext cx="1843774" cy="253916"/>
          </a:xfrm>
          <a:prstGeom prst="rect">
            <a:avLst/>
          </a:prstGeom>
          <a:noFill/>
        </p:spPr>
        <p:txBody>
          <a:bodyPr wrap="none">
            <a:spAutoFit/>
          </a:bodyPr>
          <a:lstStyle/>
          <a:p>
            <a:pPr algn="ctr" fontAlgn="base">
              <a:spcBef>
                <a:spcPct val="0"/>
              </a:spcBef>
              <a:spcAft>
                <a:spcPct val="0"/>
              </a:spcAft>
              <a:defRPr/>
            </a:pPr>
            <a:r>
              <a:rPr lang="en-GB" sz="1050" i="1" dirty="0" smtClean="0">
                <a:solidFill>
                  <a:srgbClr val="000000"/>
                </a:solidFill>
                <a:latin typeface="Arial" pitchFamily="34" charset="0"/>
                <a:cs typeface="Arial" charset="0"/>
              </a:rPr>
              <a:t>Larger Number </a:t>
            </a:r>
            <a:r>
              <a:rPr lang="en-GB" sz="1050" i="1" dirty="0">
                <a:solidFill>
                  <a:srgbClr val="000000"/>
                </a:solidFill>
                <a:latin typeface="Arial" pitchFamily="34" charset="0"/>
                <a:cs typeface="Arial" charset="0"/>
              </a:rPr>
              <a:t>of Suppliers</a:t>
            </a:r>
            <a:endParaRPr lang="en-US" sz="1050" i="1" dirty="0">
              <a:solidFill>
                <a:srgbClr val="000000"/>
              </a:solidFill>
              <a:latin typeface="Arial" pitchFamily="34" charset="0"/>
              <a:cs typeface="Arial" charset="0"/>
            </a:endParaRPr>
          </a:p>
        </p:txBody>
      </p:sp>
      <p:sp>
        <p:nvSpPr>
          <p:cNvPr id="41" name="TextBox 40"/>
          <p:cNvSpPr txBox="1"/>
          <p:nvPr/>
        </p:nvSpPr>
        <p:spPr>
          <a:xfrm>
            <a:off x="3394629" y="1788164"/>
            <a:ext cx="1970412" cy="253916"/>
          </a:xfrm>
          <a:prstGeom prst="rect">
            <a:avLst/>
          </a:prstGeom>
          <a:noFill/>
        </p:spPr>
        <p:txBody>
          <a:bodyPr wrap="none">
            <a:spAutoFit/>
          </a:bodyPr>
          <a:lstStyle/>
          <a:p>
            <a:pPr algn="ctr" fontAlgn="base">
              <a:spcBef>
                <a:spcPct val="0"/>
              </a:spcBef>
              <a:spcAft>
                <a:spcPct val="0"/>
              </a:spcAft>
              <a:defRPr/>
            </a:pPr>
            <a:r>
              <a:rPr lang="en-GB" sz="1050" i="1" dirty="0">
                <a:solidFill>
                  <a:srgbClr val="000000"/>
                </a:solidFill>
                <a:latin typeface="Arial" pitchFamily="34" charset="0"/>
                <a:cs typeface="Arial" charset="0"/>
              </a:rPr>
              <a:t>Smallest </a:t>
            </a:r>
            <a:r>
              <a:rPr lang="en-GB" sz="1050" i="1" dirty="0" smtClean="0">
                <a:solidFill>
                  <a:srgbClr val="000000"/>
                </a:solidFill>
                <a:latin typeface="Arial" pitchFamily="34" charset="0"/>
                <a:cs typeface="Arial" charset="0"/>
              </a:rPr>
              <a:t>Number </a:t>
            </a:r>
            <a:r>
              <a:rPr lang="en-GB" sz="1050" i="1" dirty="0">
                <a:solidFill>
                  <a:srgbClr val="000000"/>
                </a:solidFill>
                <a:latin typeface="Arial" pitchFamily="34" charset="0"/>
                <a:cs typeface="Arial" charset="0"/>
              </a:rPr>
              <a:t>of Suppliers</a:t>
            </a:r>
            <a:endParaRPr lang="en-US" sz="1050" i="1" dirty="0">
              <a:solidFill>
                <a:srgbClr val="000000"/>
              </a:solidFill>
              <a:latin typeface="Arial" pitchFamily="34" charset="0"/>
              <a:cs typeface="Arial" charset="0"/>
            </a:endParaRPr>
          </a:p>
        </p:txBody>
      </p:sp>
      <p:sp>
        <p:nvSpPr>
          <p:cNvPr id="42" name="Line Callout 2 (Border and Accent Bar) 41"/>
          <p:cNvSpPr/>
          <p:nvPr/>
        </p:nvSpPr>
        <p:spPr bwMode="auto">
          <a:xfrm>
            <a:off x="6543328" y="2033374"/>
            <a:ext cx="2448272" cy="1051104"/>
          </a:xfrm>
          <a:prstGeom prst="accentBorderCallout2">
            <a:avLst>
              <a:gd name="adj1" fmla="val 48523"/>
              <a:gd name="adj2" fmla="val -8333"/>
              <a:gd name="adj3" fmla="val 47999"/>
              <a:gd name="adj4" fmla="val -21816"/>
              <a:gd name="adj5" fmla="val 48067"/>
              <a:gd name="adj6" fmla="val -53983"/>
            </a:avLst>
          </a:prstGeom>
          <a:solidFill>
            <a:srgbClr val="6D9636">
              <a:alpha val="50196"/>
            </a:srgbClr>
          </a:solidFill>
          <a:ln w="9525" cap="flat" cmpd="sng" algn="ctr">
            <a:solidFill>
              <a:srgbClr val="003344"/>
            </a:solid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115888" indent="-115888" fontAlgn="base">
              <a:spcBef>
                <a:spcPct val="20000"/>
              </a:spcBef>
              <a:spcAft>
                <a:spcPct val="0"/>
              </a:spcAft>
              <a:buFontTx/>
              <a:buChar char="•"/>
              <a:defRPr/>
            </a:pPr>
            <a:r>
              <a:rPr lang="en-US" sz="1000" kern="0" dirty="0" smtClean="0">
                <a:solidFill>
                  <a:prstClr val="black"/>
                </a:solidFill>
                <a:latin typeface="Arial" charset="0"/>
                <a:cs typeface="Arial" charset="0"/>
              </a:rPr>
              <a:t>Provides the greatest potential value to UC</a:t>
            </a:r>
          </a:p>
          <a:p>
            <a:pPr marL="115888" indent="-115888" fontAlgn="base">
              <a:spcBef>
                <a:spcPct val="20000"/>
              </a:spcBef>
              <a:spcAft>
                <a:spcPct val="0"/>
              </a:spcAft>
              <a:buFontTx/>
              <a:buChar char="•"/>
              <a:defRPr/>
            </a:pPr>
            <a:r>
              <a:rPr lang="en-US" sz="1000" kern="0" dirty="0" smtClean="0">
                <a:solidFill>
                  <a:prstClr val="black"/>
                </a:solidFill>
                <a:latin typeface="Arial" charset="0"/>
                <a:cs typeface="Arial" charset="0"/>
              </a:rPr>
              <a:t>Poses the highest potential risk to UC</a:t>
            </a:r>
          </a:p>
          <a:p>
            <a:pPr marL="115888" indent="-115888" fontAlgn="base">
              <a:spcBef>
                <a:spcPct val="20000"/>
              </a:spcBef>
              <a:spcAft>
                <a:spcPct val="0"/>
              </a:spcAft>
              <a:buFontTx/>
              <a:buChar char="•"/>
              <a:defRPr/>
            </a:pPr>
            <a:r>
              <a:rPr lang="en-US" sz="1000" kern="0" dirty="0" smtClean="0">
                <a:solidFill>
                  <a:prstClr val="black"/>
                </a:solidFill>
                <a:latin typeface="Arial" charset="0"/>
                <a:cs typeface="Arial" charset="0"/>
              </a:rPr>
              <a:t>Focuses on building and maintaining mutually beneficial relationships </a:t>
            </a:r>
          </a:p>
        </p:txBody>
      </p:sp>
      <p:sp>
        <p:nvSpPr>
          <p:cNvPr id="43" name="Line Callout 2 (Border and Accent Bar) 42"/>
          <p:cNvSpPr/>
          <p:nvPr/>
        </p:nvSpPr>
        <p:spPr bwMode="auto">
          <a:xfrm>
            <a:off x="6543328" y="3309384"/>
            <a:ext cx="2448272" cy="933790"/>
          </a:xfrm>
          <a:prstGeom prst="accentBorderCallout2">
            <a:avLst>
              <a:gd name="adj1" fmla="val 40278"/>
              <a:gd name="adj2" fmla="val -8333"/>
              <a:gd name="adj3" fmla="val 40456"/>
              <a:gd name="adj4" fmla="val -42828"/>
              <a:gd name="adj5" fmla="val 40630"/>
              <a:gd name="adj6" fmla="val -42551"/>
            </a:avLst>
          </a:prstGeom>
          <a:solidFill>
            <a:srgbClr val="557799">
              <a:lumMod val="50000"/>
              <a:alpha val="70000"/>
            </a:srgbClr>
          </a:solidFill>
          <a:ln w="9525" cap="flat" cmpd="sng" algn="ctr">
            <a:solidFill>
              <a:sysClr val="windowText" lastClr="000000"/>
            </a:solidFill>
            <a:prstDash val="solid"/>
            <a:round/>
            <a:headEnd type="none" w="med" len="med"/>
            <a:tailEnd type="none" w="med" len="med"/>
          </a:ln>
          <a:effectLst/>
        </p:spPr>
        <p:txBody>
          <a:bodyPr wrap="square" lIns="90000" tIns="46800" rIns="90000" bIns="46800" anchor="t" anchorCtr="0"/>
          <a:lstStyle/>
          <a:p>
            <a:pPr marL="115888" indent="-115888" fontAlgn="base">
              <a:spcBef>
                <a:spcPct val="20000"/>
              </a:spcBef>
              <a:spcAft>
                <a:spcPct val="0"/>
              </a:spcAft>
              <a:buFontTx/>
              <a:buChar char="•"/>
              <a:defRPr/>
            </a:pPr>
            <a:r>
              <a:rPr lang="en-US" sz="1000" kern="0" dirty="0" smtClean="0">
                <a:solidFill>
                  <a:prstClr val="white"/>
                </a:solidFill>
                <a:latin typeface="Arial" charset="0"/>
                <a:cs typeface="Arial" charset="0"/>
              </a:rPr>
              <a:t>Provides moderate potential value to UC</a:t>
            </a:r>
          </a:p>
          <a:p>
            <a:pPr marL="115888" indent="-115888" fontAlgn="base">
              <a:spcBef>
                <a:spcPct val="20000"/>
              </a:spcBef>
              <a:spcAft>
                <a:spcPct val="0"/>
              </a:spcAft>
              <a:buFontTx/>
              <a:buChar char="•"/>
              <a:defRPr/>
            </a:pPr>
            <a:r>
              <a:rPr lang="en-US" sz="1000" kern="0" dirty="0" smtClean="0">
                <a:solidFill>
                  <a:prstClr val="white"/>
                </a:solidFill>
                <a:latin typeface="Arial" charset="0"/>
                <a:cs typeface="Arial" charset="0"/>
              </a:rPr>
              <a:t>Poses moderate risk to UC</a:t>
            </a:r>
          </a:p>
          <a:p>
            <a:pPr marL="115888" indent="-115888" fontAlgn="base">
              <a:spcBef>
                <a:spcPct val="20000"/>
              </a:spcBef>
              <a:spcAft>
                <a:spcPct val="0"/>
              </a:spcAft>
              <a:buFontTx/>
              <a:buChar char="•"/>
              <a:defRPr/>
            </a:pPr>
            <a:r>
              <a:rPr lang="en-US" sz="1000" kern="0" dirty="0" smtClean="0">
                <a:solidFill>
                  <a:prstClr val="white"/>
                </a:solidFill>
                <a:latin typeface="Arial" charset="0"/>
                <a:cs typeface="Arial" charset="0"/>
              </a:rPr>
              <a:t>Seeks to collaborate with suppliers as needed to deliver value</a:t>
            </a:r>
          </a:p>
        </p:txBody>
      </p:sp>
      <p:sp>
        <p:nvSpPr>
          <p:cNvPr id="44" name="TextBox 43"/>
          <p:cNvSpPr txBox="1"/>
          <p:nvPr/>
        </p:nvSpPr>
        <p:spPr>
          <a:xfrm>
            <a:off x="6216660" y="1676400"/>
            <a:ext cx="2927340" cy="307777"/>
          </a:xfrm>
          <a:prstGeom prst="rect">
            <a:avLst/>
          </a:prstGeom>
          <a:noFill/>
        </p:spPr>
        <p:txBody>
          <a:bodyPr wrap="none" rtlCol="0">
            <a:spAutoFit/>
          </a:bodyPr>
          <a:lstStyle/>
          <a:p>
            <a:pPr fontAlgn="base">
              <a:spcBef>
                <a:spcPct val="0"/>
              </a:spcBef>
              <a:spcAft>
                <a:spcPct val="0"/>
              </a:spcAft>
            </a:pPr>
            <a:r>
              <a:rPr lang="en-GB" sz="1400" b="1" dirty="0" smtClean="0">
                <a:solidFill>
                  <a:prstClr val="black"/>
                </a:solidFill>
                <a:latin typeface="Arial" charset="0"/>
                <a:cs typeface="Arial" charset="0"/>
              </a:rPr>
              <a:t>Key Characteristics of Each Tier</a:t>
            </a:r>
            <a:endParaRPr lang="en-GB" sz="1400" b="1" dirty="0">
              <a:solidFill>
                <a:prstClr val="black"/>
              </a:solidFill>
              <a:latin typeface="Arial" charset="0"/>
              <a:cs typeface="Arial" charset="0"/>
            </a:endParaRPr>
          </a:p>
        </p:txBody>
      </p:sp>
      <p:sp>
        <p:nvSpPr>
          <p:cNvPr id="47" name="Trapezoid 46"/>
          <p:cNvSpPr/>
          <p:nvPr/>
        </p:nvSpPr>
        <p:spPr bwMode="auto">
          <a:xfrm>
            <a:off x="2978866" y="3121663"/>
            <a:ext cx="2735263" cy="1440038"/>
          </a:xfrm>
          <a:prstGeom prst="trapezoid">
            <a:avLst/>
          </a:prstGeom>
          <a:solidFill>
            <a:srgbClr val="557799">
              <a:lumMod val="50000"/>
              <a:alpha val="70000"/>
            </a:srgbClr>
          </a:solidFill>
          <a:ln w="9525" cap="flat" cmpd="sng" algn="ctr">
            <a:solidFill>
              <a:srgbClr val="EEECE1"/>
            </a:solidFill>
            <a:prstDash val="solid"/>
            <a:round/>
            <a:headEnd type="none" w="med" len="med"/>
            <a:tailEnd type="none" w="med" len="med"/>
          </a:ln>
          <a:effectLst/>
        </p:spPr>
        <p:txBody>
          <a:bodyPr wrap="none" lIns="90000" tIns="46800" rIns="90000" bIns="46800" anchor="ctr"/>
          <a:lstStyle/>
          <a:p>
            <a:pPr algn="ctr" fontAlgn="base">
              <a:spcBef>
                <a:spcPct val="0"/>
              </a:spcBef>
              <a:spcAft>
                <a:spcPct val="0"/>
              </a:spcAft>
              <a:defRPr/>
            </a:pPr>
            <a:r>
              <a:rPr lang="en-GB" sz="1600" kern="0" dirty="0" smtClean="0">
                <a:solidFill>
                  <a:prstClr val="white"/>
                </a:solidFill>
                <a:latin typeface="Arial" pitchFamily="34" charset="0"/>
                <a:cs typeface="Arial" charset="0"/>
              </a:rPr>
              <a:t>Tier B</a:t>
            </a:r>
          </a:p>
          <a:p>
            <a:pPr algn="ctr" fontAlgn="base">
              <a:spcBef>
                <a:spcPct val="0"/>
              </a:spcBef>
              <a:spcAft>
                <a:spcPct val="0"/>
              </a:spcAft>
              <a:defRPr/>
            </a:pPr>
            <a:r>
              <a:rPr lang="en-GB" sz="1100" kern="0" dirty="0">
                <a:solidFill>
                  <a:prstClr val="white"/>
                </a:solidFill>
                <a:latin typeface="Arial" pitchFamily="34" charset="0"/>
                <a:cs typeface="Arial" charset="0"/>
              </a:rPr>
              <a:t>(</a:t>
            </a:r>
            <a:r>
              <a:rPr lang="en-GB" sz="1100" kern="0" dirty="0" smtClean="0">
                <a:solidFill>
                  <a:prstClr val="white"/>
                </a:solidFill>
                <a:latin typeface="Arial" pitchFamily="34" charset="0"/>
                <a:cs typeface="Arial" charset="0"/>
              </a:rPr>
              <a:t>Collaborative)</a:t>
            </a:r>
            <a:endParaRPr lang="en-GB" sz="1100" kern="0" dirty="0">
              <a:solidFill>
                <a:prstClr val="white"/>
              </a:solidFill>
              <a:latin typeface="Arial" pitchFamily="34" charset="0"/>
              <a:cs typeface="Arial" charset="0"/>
            </a:endParaRPr>
          </a:p>
          <a:p>
            <a:pPr algn="ctr" fontAlgn="base">
              <a:spcBef>
                <a:spcPct val="0"/>
              </a:spcBef>
              <a:spcAft>
                <a:spcPct val="0"/>
              </a:spcAft>
              <a:defRPr/>
            </a:pPr>
            <a:endParaRPr lang="en-US" sz="1600" kern="0" dirty="0">
              <a:solidFill>
                <a:prstClr val="white"/>
              </a:solidFill>
              <a:latin typeface="Arial" pitchFamily="34" charset="0"/>
              <a:cs typeface="Arial" charset="0"/>
            </a:endParaRPr>
          </a:p>
        </p:txBody>
      </p:sp>
      <p:sp>
        <p:nvSpPr>
          <p:cNvPr id="48" name="Trapezoid 47"/>
          <p:cNvSpPr/>
          <p:nvPr/>
        </p:nvSpPr>
        <p:spPr bwMode="auto">
          <a:xfrm>
            <a:off x="3364375" y="2042164"/>
            <a:ext cx="1980000" cy="1008063"/>
          </a:xfrm>
          <a:prstGeom prst="trapezoid">
            <a:avLst/>
          </a:prstGeom>
          <a:solidFill>
            <a:srgbClr val="6D9636">
              <a:alpha val="50000"/>
            </a:srgbClr>
          </a:solidFill>
          <a:ln w="9525" cap="flat" cmpd="sng" algn="ctr">
            <a:solidFill>
              <a:srgbClr val="EEECE1"/>
            </a:solidFill>
            <a:prstDash val="solid"/>
            <a:round/>
            <a:headEnd type="none" w="med" len="med"/>
            <a:tailEnd type="none" w="med" len="med"/>
          </a:ln>
          <a:effectLst/>
        </p:spPr>
        <p:txBody>
          <a:bodyPr wrap="none" lIns="90000" tIns="46800" rIns="90000" bIns="46800" anchor="ctr"/>
          <a:lstStyle/>
          <a:p>
            <a:pPr algn="ctr" fontAlgn="base">
              <a:spcBef>
                <a:spcPct val="0"/>
              </a:spcBef>
              <a:spcAft>
                <a:spcPct val="0"/>
              </a:spcAft>
              <a:defRPr/>
            </a:pPr>
            <a:r>
              <a:rPr lang="en-GB" sz="1600" kern="0" dirty="0" smtClean="0">
                <a:solidFill>
                  <a:srgbClr val="000000"/>
                </a:solidFill>
                <a:latin typeface="Arial" pitchFamily="34" charset="0"/>
                <a:cs typeface="Arial" charset="0"/>
              </a:rPr>
              <a:t>Tier A</a:t>
            </a:r>
          </a:p>
          <a:p>
            <a:pPr algn="ctr" fontAlgn="base">
              <a:spcBef>
                <a:spcPct val="0"/>
              </a:spcBef>
              <a:spcAft>
                <a:spcPct val="0"/>
              </a:spcAft>
              <a:defRPr/>
            </a:pPr>
            <a:r>
              <a:rPr lang="en-GB" sz="1100" kern="0" dirty="0">
                <a:solidFill>
                  <a:srgbClr val="000000"/>
                </a:solidFill>
                <a:latin typeface="Arial" pitchFamily="34" charset="0"/>
                <a:cs typeface="Arial" charset="0"/>
              </a:rPr>
              <a:t>(</a:t>
            </a:r>
            <a:r>
              <a:rPr lang="en-GB" sz="1100" kern="0" dirty="0" smtClean="0">
                <a:solidFill>
                  <a:srgbClr val="000000"/>
                </a:solidFill>
                <a:latin typeface="Arial" pitchFamily="34" charset="0"/>
                <a:cs typeface="Arial" charset="0"/>
              </a:rPr>
              <a:t>Strategic)</a:t>
            </a:r>
            <a:endParaRPr lang="en-GB" sz="1100" kern="0" dirty="0">
              <a:solidFill>
                <a:srgbClr val="000000"/>
              </a:solidFill>
              <a:latin typeface="Arial" pitchFamily="34" charset="0"/>
              <a:cs typeface="Arial" charset="0"/>
            </a:endParaRPr>
          </a:p>
          <a:p>
            <a:pPr algn="ctr" fontAlgn="base">
              <a:spcBef>
                <a:spcPct val="0"/>
              </a:spcBef>
              <a:spcAft>
                <a:spcPct val="0"/>
              </a:spcAft>
              <a:defRPr/>
            </a:pPr>
            <a:endParaRPr lang="en-US" sz="1600" kern="0" dirty="0">
              <a:solidFill>
                <a:srgbClr val="000000"/>
              </a:solidFill>
              <a:latin typeface="Arial" pitchFamily="34" charset="0"/>
              <a:cs typeface="Arial" charset="0"/>
            </a:endParaRPr>
          </a:p>
        </p:txBody>
      </p:sp>
      <p:sp>
        <p:nvSpPr>
          <p:cNvPr id="49" name="Trapezoid 48"/>
          <p:cNvSpPr/>
          <p:nvPr/>
        </p:nvSpPr>
        <p:spPr bwMode="auto">
          <a:xfrm>
            <a:off x="2590799" y="4633708"/>
            <a:ext cx="3528392" cy="1440038"/>
          </a:xfrm>
          <a:prstGeom prst="trapezoid">
            <a:avLst/>
          </a:prstGeom>
          <a:solidFill>
            <a:srgbClr val="003344">
              <a:lumMod val="60000"/>
              <a:lumOff val="40000"/>
              <a:alpha val="80000"/>
            </a:srgbClr>
          </a:solidFill>
          <a:ln w="9525" cap="flat" cmpd="sng" algn="ctr">
            <a:solidFill>
              <a:srgbClr val="EEECE1"/>
            </a:solidFill>
            <a:prstDash val="solid"/>
            <a:round/>
            <a:headEnd type="none" w="med" len="med"/>
            <a:tailEnd type="none" w="med" len="med"/>
          </a:ln>
          <a:effectLst/>
        </p:spPr>
        <p:txBody>
          <a:bodyPr wrap="none" lIns="90000" tIns="46800" rIns="90000" bIns="46800" anchor="ctr"/>
          <a:lstStyle/>
          <a:p>
            <a:pPr algn="ctr" fontAlgn="base">
              <a:spcBef>
                <a:spcPct val="0"/>
              </a:spcBef>
              <a:spcAft>
                <a:spcPct val="0"/>
              </a:spcAft>
              <a:defRPr/>
            </a:pPr>
            <a:r>
              <a:rPr lang="en-GB" sz="1600" kern="0" dirty="0" smtClean="0">
                <a:solidFill>
                  <a:srgbClr val="000000"/>
                </a:solidFill>
                <a:latin typeface="Arial" pitchFamily="34" charset="0"/>
                <a:cs typeface="Arial" charset="0"/>
              </a:rPr>
              <a:t>Tier C</a:t>
            </a:r>
          </a:p>
          <a:p>
            <a:pPr algn="ctr" fontAlgn="base">
              <a:spcBef>
                <a:spcPct val="0"/>
              </a:spcBef>
              <a:spcAft>
                <a:spcPct val="0"/>
              </a:spcAft>
              <a:defRPr/>
            </a:pPr>
            <a:r>
              <a:rPr lang="en-GB" sz="1100" kern="0" dirty="0" smtClean="0">
                <a:solidFill>
                  <a:srgbClr val="000000"/>
                </a:solidFill>
                <a:latin typeface="Arial" pitchFamily="34" charset="0"/>
                <a:cs typeface="Arial" charset="0"/>
              </a:rPr>
              <a:t>(Transactional)</a:t>
            </a:r>
            <a:endParaRPr lang="en-GB" sz="1100" kern="0" dirty="0">
              <a:solidFill>
                <a:srgbClr val="000000"/>
              </a:solidFill>
              <a:latin typeface="Arial" pitchFamily="34" charset="0"/>
              <a:cs typeface="Arial" charset="0"/>
            </a:endParaRPr>
          </a:p>
          <a:p>
            <a:pPr algn="ctr" fontAlgn="base">
              <a:spcBef>
                <a:spcPct val="0"/>
              </a:spcBef>
              <a:spcAft>
                <a:spcPct val="0"/>
              </a:spcAft>
              <a:defRPr/>
            </a:pPr>
            <a:endParaRPr lang="en-US" sz="1600" kern="0" dirty="0">
              <a:solidFill>
                <a:srgbClr val="000000"/>
              </a:solidFill>
              <a:latin typeface="Arial" pitchFamily="34" charset="0"/>
              <a:cs typeface="Arial" charset="0"/>
            </a:endParaRPr>
          </a:p>
        </p:txBody>
      </p:sp>
    </p:spTree>
    <p:extLst>
      <p:ext uri="{BB962C8B-B14F-4D97-AF65-F5344CB8AC3E}">
        <p14:creationId xmlns:p14="http://schemas.microsoft.com/office/powerpoint/2010/main" xmlns="" val="7768918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B81B02-6718-46E4-8D74-ADF933AC5647}" type="slidenum">
              <a:rPr lang="en-US" smtClean="0">
                <a:solidFill>
                  <a:prstClr val="black">
                    <a:lumMod val="50000"/>
                    <a:lumOff val="50000"/>
                  </a:prstClr>
                </a:solidFill>
              </a:rPr>
              <a:pPr/>
              <a:t>68</a:t>
            </a:fld>
            <a:endParaRPr lang="en-US" dirty="0">
              <a:solidFill>
                <a:prstClr val="black">
                  <a:lumMod val="50000"/>
                  <a:lumOff val="50000"/>
                </a:prstClr>
              </a:solidFill>
            </a:endParaRPr>
          </a:p>
        </p:txBody>
      </p:sp>
      <p:sp>
        <p:nvSpPr>
          <p:cNvPr id="4" name="Title 3"/>
          <p:cNvSpPr>
            <a:spLocks noGrp="1"/>
          </p:cNvSpPr>
          <p:nvPr>
            <p:ph type="title"/>
          </p:nvPr>
        </p:nvSpPr>
        <p:spPr/>
        <p:txBody>
          <a:bodyPr/>
          <a:lstStyle/>
          <a:p>
            <a:r>
              <a:rPr lang="en-US" dirty="0" smtClean="0"/>
              <a:t>Supplier Segmentation Approach</a:t>
            </a:r>
            <a:endParaRPr lang="en-US" dirty="0"/>
          </a:p>
        </p:txBody>
      </p:sp>
      <p:sp>
        <p:nvSpPr>
          <p:cNvPr id="5" name="Rectangle 4"/>
          <p:cNvSpPr>
            <a:spLocks noChangeArrowheads="1"/>
          </p:cNvSpPr>
          <p:nvPr/>
        </p:nvSpPr>
        <p:spPr bwMode="auto">
          <a:xfrm>
            <a:off x="433935" y="749300"/>
            <a:ext cx="8557666" cy="622300"/>
          </a:xfrm>
          <a:prstGeom prst="rect">
            <a:avLst/>
          </a:prstGeom>
          <a:noFill/>
          <a:ln w="12700">
            <a:noFill/>
            <a:miter lim="800000"/>
            <a:headEnd/>
            <a:tailEnd/>
          </a:ln>
        </p:spPr>
        <p:txBody>
          <a:bodyPr lIns="90488" tIns="44450" rIns="90488" bIns="44450" anchor="b"/>
          <a:lstStyle/>
          <a:p>
            <a:r>
              <a:rPr lang="en-US" dirty="0" smtClean="0">
                <a:solidFill>
                  <a:prstClr val="black"/>
                </a:solidFill>
              </a:rPr>
              <a:t>There is a defined supplier relationship management approach for each supplier tier.</a:t>
            </a:r>
          </a:p>
          <a:p>
            <a:endParaRPr lang="en-US" dirty="0">
              <a:solidFill>
                <a:prstClr val="black"/>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xmlns="" val="4164372899"/>
              </p:ext>
            </p:extLst>
          </p:nvPr>
        </p:nvGraphicFramePr>
        <p:xfrm>
          <a:off x="381000" y="1524000"/>
          <a:ext cx="8382000" cy="3840480"/>
        </p:xfrm>
        <a:graphic>
          <a:graphicData uri="http://schemas.openxmlformats.org/drawingml/2006/table">
            <a:tbl>
              <a:tblPr firstRow="1" bandRow="1">
                <a:tableStyleId>{5C22544A-7EE6-4342-B048-85BDC9FD1C3A}</a:tableStyleId>
              </a:tblPr>
              <a:tblGrid>
                <a:gridCol w="838200"/>
                <a:gridCol w="1371600"/>
                <a:gridCol w="1752600"/>
                <a:gridCol w="1371600"/>
                <a:gridCol w="1600200"/>
                <a:gridCol w="1447800"/>
              </a:tblGrid>
              <a:tr h="370840">
                <a:tc>
                  <a:txBody>
                    <a:bodyPr/>
                    <a:lstStyle/>
                    <a:p>
                      <a:pPr algn="ctr"/>
                      <a:r>
                        <a:rPr lang="en-US" sz="1200" dirty="0" smtClean="0"/>
                        <a:t>Supplier Tier</a:t>
                      </a:r>
                      <a:endParaRPr lang="en-US"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Supplier Relationship Lead</a:t>
                      </a:r>
                      <a:endParaRPr lang="en-US"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Interaction Depth and Frequency </a:t>
                      </a:r>
                    </a:p>
                    <a:p>
                      <a:pPr algn="ctr"/>
                      <a:endParaRPr lang="en-US"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bg1"/>
                          </a:solidFill>
                          <a:effectLst/>
                          <a:latin typeface="Arial" pitchFamily="34" charset="0"/>
                          <a:cs typeface="Arial" pitchFamily="34" charset="0"/>
                        </a:rPr>
                        <a:t>Supplier Evaluation</a:t>
                      </a:r>
                    </a:p>
                    <a:p>
                      <a:pPr algn="ctr"/>
                      <a:endParaRPr lang="en-US"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Supplier Product / Service Roadmap Discussion</a:t>
                      </a:r>
                      <a:endParaRPr lang="en-US"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Contract Monitoring</a:t>
                      </a:r>
                      <a:endParaRPr lang="en-US"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200" dirty="0" smtClean="0"/>
                        <a:t>Tier 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l" defTabSz="914400" rtl="0" eaLnBrk="1" fontAlgn="base" latinLnBrk="0" hangingPunct="1">
                        <a:lnSpc>
                          <a:spcPct val="100000"/>
                        </a:lnSpc>
                        <a:spcBef>
                          <a:spcPct val="0"/>
                        </a:spcBef>
                        <a:spcAft>
                          <a:spcPct val="0"/>
                        </a:spcAft>
                        <a:buClrTx/>
                        <a:buSzTx/>
                        <a:buFont typeface="Times" pitchFamily="18" charset="0"/>
                        <a:buChar char="•"/>
                        <a:tabLst/>
                      </a:pPr>
                      <a:r>
                        <a:rPr kumimoji="0" lang="en-GB" sz="1200" b="0" i="0" u="none" strike="noStrike" cap="none" normalizeH="0" baseline="0" dirty="0" smtClean="0">
                          <a:ln>
                            <a:noFill/>
                          </a:ln>
                          <a:solidFill>
                            <a:schemeClr val="tx1"/>
                          </a:solidFill>
                          <a:effectLst/>
                          <a:latin typeface="Arial" pitchFamily="34" charset="0"/>
                        </a:rPr>
                        <a:t>Category Management &amp; Sourcing Director or Category Manager</a:t>
                      </a:r>
                    </a:p>
                  </a:txBody>
                  <a:tcPr marL="35998" marR="3599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Quarterly face-to-face meeting, or more frequent if needed</a:t>
                      </a:r>
                    </a:p>
                    <a:p>
                      <a:pPr marL="171450" indent="-171450">
                        <a:buFont typeface="Arial" panose="020B0604020202020204" pitchFamily="34" charset="0"/>
                        <a:buChar char="•"/>
                      </a:pPr>
                      <a:r>
                        <a:rPr lang="en-US" sz="1200" dirty="0" smtClean="0"/>
                        <a:t>Attended by CPO and senior supplier leadership</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Supplier Quarterly Scorecard</a:t>
                      </a:r>
                    </a:p>
                    <a:p>
                      <a:pPr marL="171450" indent="-171450">
                        <a:buFont typeface="Arial" panose="020B0604020202020204" pitchFamily="34" charset="0"/>
                        <a:buChar char="•"/>
                      </a:pPr>
                      <a:r>
                        <a:rPr lang="en-US" sz="1200" dirty="0" smtClean="0"/>
                        <a:t>Authorized</a:t>
                      </a:r>
                      <a:r>
                        <a:rPr lang="en-US" sz="1200" baseline="0" dirty="0" smtClean="0"/>
                        <a:t> User annual supplier performance surveys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Annual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Monthly monitoring</a:t>
                      </a:r>
                      <a:r>
                        <a:rPr lang="en-US" sz="1200" baseline="0" dirty="0" smtClean="0"/>
                        <a:t> and management of Service Level Agreements</a:t>
                      </a:r>
                    </a:p>
                    <a:p>
                      <a:pPr marL="171450" indent="-171450">
                        <a:buFont typeface="Arial" panose="020B0604020202020204" pitchFamily="34" charset="0"/>
                        <a:buChar char="•"/>
                      </a:pPr>
                      <a:r>
                        <a:rPr lang="en-US" sz="1200" baseline="0" dirty="0" smtClean="0"/>
                        <a:t>Quarterly monitoring and management of Authorized User compliance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200" dirty="0" smtClean="0"/>
                        <a:t>Tier B</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l" defTabSz="914400" rtl="0" eaLnBrk="1" fontAlgn="base" latinLnBrk="0" hangingPunct="1">
                        <a:lnSpc>
                          <a:spcPct val="100000"/>
                        </a:lnSpc>
                        <a:spcBef>
                          <a:spcPct val="0"/>
                        </a:spcBef>
                        <a:spcAft>
                          <a:spcPct val="0"/>
                        </a:spcAft>
                        <a:buClrTx/>
                        <a:buSzTx/>
                        <a:buFont typeface="Times" pitchFamily="18" charset="0"/>
                        <a:buChar char="•"/>
                        <a:tabLst/>
                      </a:pPr>
                      <a:r>
                        <a:rPr kumimoji="0" lang="en-GB" sz="1200" b="0" i="0" u="none" strike="noStrike" cap="none" normalizeH="0" baseline="0" dirty="0" smtClean="0">
                          <a:ln>
                            <a:noFill/>
                          </a:ln>
                          <a:solidFill>
                            <a:schemeClr val="tx1"/>
                          </a:solidFill>
                          <a:effectLst/>
                          <a:latin typeface="Arial" pitchFamily="34" charset="0"/>
                        </a:rPr>
                        <a:t>Category Lead</a:t>
                      </a:r>
                    </a:p>
                    <a:p>
                      <a:pPr marL="85725" marR="0" lvl="0" indent="-85725" algn="l" defTabSz="914400" rtl="0" eaLnBrk="1" fontAlgn="base" latinLnBrk="0" hangingPunct="1">
                        <a:lnSpc>
                          <a:spcPct val="100000"/>
                        </a:lnSpc>
                        <a:spcBef>
                          <a:spcPct val="0"/>
                        </a:spcBef>
                        <a:spcAft>
                          <a:spcPct val="0"/>
                        </a:spcAft>
                        <a:buClrTx/>
                        <a:buSzTx/>
                        <a:buFont typeface="Times" pitchFamily="18" charset="0"/>
                        <a:buChar char="•"/>
                        <a:tabLst/>
                      </a:pPr>
                      <a:r>
                        <a:rPr kumimoji="0" lang="en-GB" sz="1200" b="0" i="0" u="none" strike="noStrike" cap="none" normalizeH="0" baseline="0" dirty="0" smtClean="0">
                          <a:ln>
                            <a:noFill/>
                          </a:ln>
                          <a:solidFill>
                            <a:schemeClr val="tx1"/>
                          </a:solidFill>
                          <a:effectLst/>
                          <a:latin typeface="Arial" pitchFamily="34" charset="0"/>
                        </a:rPr>
                        <a:t>Contract Specialist</a:t>
                      </a:r>
                    </a:p>
                  </a:txBody>
                  <a:tcPr marL="35998" marR="3599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Annual conference calls</a:t>
                      </a:r>
                    </a:p>
                    <a:p>
                      <a:pPr marL="171450" indent="-171450">
                        <a:buFont typeface="Arial" panose="020B0604020202020204" pitchFamily="34" charset="0"/>
                        <a:buChar char="•"/>
                      </a:pPr>
                      <a:r>
                        <a:rPr lang="en-US" sz="1200" dirty="0" smtClean="0"/>
                        <a:t>Attended</a:t>
                      </a:r>
                      <a:r>
                        <a:rPr lang="en-US" sz="1200" baseline="0" dirty="0" smtClean="0"/>
                        <a:t> by Category Manager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Supplier Annual Scorecard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As needed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As needed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200" dirty="0" smtClean="0"/>
                        <a:t>Tier 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marR="0" lvl="0" indent="-85725" algn="l" defTabSz="914400" rtl="0" eaLnBrk="1" fontAlgn="base" latinLnBrk="0" hangingPunct="1">
                        <a:lnSpc>
                          <a:spcPct val="100000"/>
                        </a:lnSpc>
                        <a:spcBef>
                          <a:spcPct val="0"/>
                        </a:spcBef>
                        <a:spcAft>
                          <a:spcPct val="0"/>
                        </a:spcAft>
                        <a:buClrTx/>
                        <a:buSzTx/>
                        <a:buFont typeface="Times" pitchFamily="18" charset="0"/>
                        <a:buChar char="•"/>
                        <a:tabLst/>
                        <a:defRPr/>
                      </a:pPr>
                      <a:r>
                        <a:rPr kumimoji="0" lang="en-GB" sz="1200" b="0" i="0" u="none" strike="noStrike" cap="none" normalizeH="0" baseline="0" dirty="0" smtClean="0">
                          <a:ln>
                            <a:noFill/>
                          </a:ln>
                          <a:solidFill>
                            <a:schemeClr val="tx1"/>
                          </a:solidFill>
                          <a:effectLst/>
                          <a:latin typeface="Arial" pitchFamily="34" charset="0"/>
                        </a:rPr>
                        <a:t>Contract Specialist</a:t>
                      </a:r>
                    </a:p>
                  </a:txBody>
                  <a:tcPr marL="35998" marR="3599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Email</a:t>
                      </a:r>
                    </a:p>
                    <a:p>
                      <a:pPr marL="171450" indent="-171450">
                        <a:buFont typeface="Arial" panose="020B0604020202020204" pitchFamily="34" charset="0"/>
                        <a:buChar char="•"/>
                      </a:pPr>
                      <a:r>
                        <a:rPr lang="en-US" sz="1200" dirty="0" smtClean="0"/>
                        <a:t>Only as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Exception only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Exception only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smtClean="0"/>
                        <a:t>Exception only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Rectangle 3"/>
          <p:cNvSpPr txBox="1">
            <a:spLocks noChangeArrowheads="1"/>
          </p:cNvSpPr>
          <p:nvPr/>
        </p:nvSpPr>
        <p:spPr bwMode="auto">
          <a:xfrm>
            <a:off x="273677" y="5715000"/>
            <a:ext cx="8686800" cy="582211"/>
          </a:xfrm>
          <a:prstGeom prst="rect">
            <a:avLst/>
          </a:prstGeom>
          <a:noFill/>
          <a:ln w="12700">
            <a:noFill/>
            <a:miter lim="800000"/>
            <a:headEnd/>
            <a:tailEnd/>
          </a:ln>
          <a:effectLst/>
        </p:spPr>
        <p:txBody>
          <a:bodyPr vert="horz" wrap="square" lIns="45720" tIns="44450" rIns="45720" bIns="44450" numCol="1" anchor="t" anchorCtr="0" compatLnSpc="1">
            <a:prstTxWarp prst="textNoShape">
              <a:avLst/>
            </a:prstTxWarp>
            <a:spAutoFit/>
          </a:bodyPr>
          <a:lstStyle>
            <a:lvl1pPr marL="228600" indent="-228600" algn="l" rtl="0" eaLnBrk="0" fontAlgn="base" hangingPunct="0">
              <a:spcBef>
                <a:spcPct val="30000"/>
              </a:spcBef>
              <a:spcAft>
                <a:spcPct val="0"/>
              </a:spcAft>
              <a:buClr>
                <a:schemeClr val="accent2"/>
              </a:buClr>
              <a:buChar char="•"/>
              <a:tabLst>
                <a:tab pos="2400300" algn="l"/>
              </a:tabLst>
              <a:defRPr sz="1600">
                <a:solidFill>
                  <a:schemeClr val="tx1"/>
                </a:solidFill>
                <a:latin typeface="+mn-lt"/>
                <a:ea typeface="+mn-ea"/>
                <a:cs typeface="+mn-cs"/>
              </a:defRPr>
            </a:lvl1pPr>
            <a:lvl2pPr marL="455613" indent="-225425"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2pPr>
            <a:lvl3pPr marL="684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3pPr>
            <a:lvl4pPr marL="912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4pPr>
            <a:lvl5pPr marL="11414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5pPr>
            <a:lvl6pPr marL="15986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6pPr>
            <a:lvl7pPr marL="2055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7pPr>
            <a:lvl8pPr marL="25130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8pPr>
            <a:lvl9pPr marL="2970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9pPr>
          </a:lstStyle>
          <a:p>
            <a:pPr>
              <a:spcBef>
                <a:spcPts val="0"/>
              </a:spcBef>
              <a:spcAft>
                <a:spcPts val="600"/>
              </a:spcAft>
              <a:buClrTx/>
              <a:buFont typeface="Arial" pitchFamily="34" charset="0"/>
              <a:buChar char="•"/>
            </a:pPr>
            <a:r>
              <a:rPr lang="en-US" kern="0" dirty="0" smtClean="0">
                <a:solidFill>
                  <a:prstClr val="black"/>
                </a:solidFill>
              </a:rPr>
              <a:t>COE Team Members </a:t>
            </a:r>
            <a:r>
              <a:rPr lang="en-US" kern="0" dirty="0">
                <a:solidFill>
                  <a:prstClr val="black"/>
                </a:solidFill>
              </a:rPr>
              <a:t>are expected to understand </a:t>
            </a:r>
            <a:r>
              <a:rPr lang="en-US" kern="0" dirty="0" smtClean="0">
                <a:solidFill>
                  <a:prstClr val="black"/>
                </a:solidFill>
              </a:rPr>
              <a:t>what type of suppliers are in </a:t>
            </a:r>
            <a:r>
              <a:rPr lang="en-US" kern="0" dirty="0">
                <a:solidFill>
                  <a:prstClr val="black"/>
                </a:solidFill>
              </a:rPr>
              <a:t>their portfolio, segment them appropriately, and drive strategies to lower cost while improving quality</a:t>
            </a:r>
          </a:p>
        </p:txBody>
      </p:sp>
    </p:spTree>
    <p:extLst>
      <p:ext uri="{BB962C8B-B14F-4D97-AF65-F5344CB8AC3E}">
        <p14:creationId xmlns:p14="http://schemas.microsoft.com/office/powerpoint/2010/main" xmlns="" val="17403541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B81B02-6718-46E4-8D74-ADF933AC5647}" type="slidenum">
              <a:rPr lang="en-US" smtClean="0">
                <a:solidFill>
                  <a:prstClr val="black">
                    <a:lumMod val="50000"/>
                    <a:lumOff val="50000"/>
                  </a:prstClr>
                </a:solidFill>
              </a:rPr>
              <a:pPr/>
              <a:t>69</a:t>
            </a:fld>
            <a:endParaRPr lang="en-US" dirty="0">
              <a:solidFill>
                <a:prstClr val="black">
                  <a:lumMod val="50000"/>
                  <a:lumOff val="50000"/>
                </a:prstClr>
              </a:solidFill>
            </a:endParaRPr>
          </a:p>
        </p:txBody>
      </p:sp>
      <p:sp>
        <p:nvSpPr>
          <p:cNvPr id="4" name="Title 3"/>
          <p:cNvSpPr>
            <a:spLocks noGrp="1"/>
          </p:cNvSpPr>
          <p:nvPr>
            <p:ph type="title"/>
          </p:nvPr>
        </p:nvSpPr>
        <p:spPr/>
        <p:txBody>
          <a:bodyPr/>
          <a:lstStyle/>
          <a:p>
            <a:r>
              <a:rPr lang="en-US" dirty="0" smtClean="0"/>
              <a:t>Supplier Segmentation Approach</a:t>
            </a:r>
            <a:endParaRPr lang="en-US" dirty="0"/>
          </a:p>
        </p:txBody>
      </p:sp>
      <p:sp>
        <p:nvSpPr>
          <p:cNvPr id="5" name="Rectangle 4"/>
          <p:cNvSpPr>
            <a:spLocks noChangeArrowheads="1"/>
          </p:cNvSpPr>
          <p:nvPr/>
        </p:nvSpPr>
        <p:spPr bwMode="auto">
          <a:xfrm>
            <a:off x="433935" y="749300"/>
            <a:ext cx="8839200" cy="622300"/>
          </a:xfrm>
          <a:prstGeom prst="rect">
            <a:avLst/>
          </a:prstGeom>
          <a:noFill/>
          <a:ln w="12700">
            <a:noFill/>
            <a:miter lim="800000"/>
            <a:headEnd/>
            <a:tailEnd/>
          </a:ln>
        </p:spPr>
        <p:txBody>
          <a:bodyPr lIns="90488" tIns="44450" rIns="90488" bIns="44450" anchor="b"/>
          <a:lstStyle/>
          <a:p>
            <a:r>
              <a:rPr lang="en-US" dirty="0" smtClean="0">
                <a:solidFill>
                  <a:prstClr val="black"/>
                </a:solidFill>
              </a:rPr>
              <a:t>UC Procurement can use the segment approach to evaluate its suppliers and develop supplier relationship management plans.</a:t>
            </a:r>
            <a:endParaRPr lang="en-US" dirty="0">
              <a:solidFill>
                <a:prstClr val="black"/>
              </a:solidFill>
            </a:endParaRPr>
          </a:p>
        </p:txBody>
      </p:sp>
      <p:sp>
        <p:nvSpPr>
          <p:cNvPr id="23" name="TextBox 22"/>
          <p:cNvSpPr txBox="1"/>
          <p:nvPr/>
        </p:nvSpPr>
        <p:spPr>
          <a:xfrm>
            <a:off x="4114800" y="4648200"/>
            <a:ext cx="4308588" cy="2049792"/>
          </a:xfrm>
          <a:prstGeom prst="rect">
            <a:avLst/>
          </a:prstGeom>
          <a:noFill/>
        </p:spPr>
        <p:txBody>
          <a:bodyPr wrap="square" rtlCol="0">
            <a:spAutoFit/>
          </a:bodyPr>
          <a:lstStyle/>
          <a:p>
            <a:pPr marL="114300" indent="-114300" algn="ctr">
              <a:spcBef>
                <a:spcPct val="20000"/>
              </a:spcBef>
            </a:pPr>
            <a:r>
              <a:rPr lang="en-US" sz="1200" b="1" u="sng" dirty="0" smtClean="0">
                <a:solidFill>
                  <a:prstClr val="black"/>
                </a:solidFill>
              </a:rPr>
              <a:t>Thought Exercise: Which quadrant might these suppliers be in?</a:t>
            </a:r>
          </a:p>
          <a:p>
            <a:pPr marL="114300" indent="-114300">
              <a:spcBef>
                <a:spcPct val="20000"/>
              </a:spcBef>
              <a:buFont typeface="Arial" pitchFamily="34" charset="0"/>
              <a:buChar char="•"/>
            </a:pPr>
            <a:r>
              <a:rPr lang="en-US" sz="1200" dirty="0" smtClean="0">
                <a:solidFill>
                  <a:prstClr val="black"/>
                </a:solidFill>
              </a:rPr>
              <a:t>Small Regional Office Supplies Company</a:t>
            </a:r>
          </a:p>
          <a:p>
            <a:pPr marL="114300" indent="-114300">
              <a:spcBef>
                <a:spcPct val="20000"/>
              </a:spcBef>
              <a:buFont typeface="Arial" pitchFamily="34" charset="0"/>
              <a:buChar char="•"/>
            </a:pPr>
            <a:r>
              <a:rPr lang="en-US" sz="1200" dirty="0" smtClean="0">
                <a:solidFill>
                  <a:prstClr val="black"/>
                </a:solidFill>
              </a:rPr>
              <a:t>National Advertising Agency</a:t>
            </a:r>
          </a:p>
          <a:p>
            <a:pPr marL="114300" indent="-114300">
              <a:spcBef>
                <a:spcPct val="20000"/>
              </a:spcBef>
              <a:buFont typeface="Arial" pitchFamily="34" charset="0"/>
              <a:buChar char="•"/>
            </a:pPr>
            <a:r>
              <a:rPr lang="en-US" sz="1200" dirty="0" smtClean="0">
                <a:solidFill>
                  <a:prstClr val="black"/>
                </a:solidFill>
              </a:rPr>
              <a:t>Large Fuel Distributor </a:t>
            </a:r>
          </a:p>
          <a:p>
            <a:pPr marL="114300" indent="-114300">
              <a:spcBef>
                <a:spcPct val="20000"/>
              </a:spcBef>
              <a:buFont typeface="Arial" pitchFamily="34" charset="0"/>
              <a:buChar char="•"/>
            </a:pPr>
            <a:r>
              <a:rPr lang="en-US" sz="1200" dirty="0" smtClean="0">
                <a:solidFill>
                  <a:prstClr val="black"/>
                </a:solidFill>
              </a:rPr>
              <a:t>IT Hardware Supplier</a:t>
            </a:r>
          </a:p>
          <a:p>
            <a:pPr marL="114300" indent="-114300">
              <a:spcBef>
                <a:spcPct val="20000"/>
              </a:spcBef>
              <a:buFont typeface="Arial" pitchFamily="34" charset="0"/>
              <a:buChar char="•"/>
            </a:pPr>
            <a:r>
              <a:rPr lang="en-US" sz="1200" dirty="0" smtClean="0">
                <a:solidFill>
                  <a:prstClr val="black"/>
                </a:solidFill>
              </a:rPr>
              <a:t>Specialized Medical Supply Company</a:t>
            </a:r>
          </a:p>
          <a:p>
            <a:pPr marL="114300" indent="-114300">
              <a:spcBef>
                <a:spcPct val="20000"/>
              </a:spcBef>
              <a:buFont typeface="Arial" pitchFamily="34" charset="0"/>
              <a:buChar char="•"/>
            </a:pPr>
            <a:r>
              <a:rPr lang="en-US" sz="1200" dirty="0" smtClean="0">
                <a:solidFill>
                  <a:prstClr val="black"/>
                </a:solidFill>
              </a:rPr>
              <a:t>Large IT Consulting Firm</a:t>
            </a:r>
          </a:p>
          <a:p>
            <a:pPr marL="114300" indent="-114300">
              <a:spcBef>
                <a:spcPct val="20000"/>
              </a:spcBef>
              <a:buFont typeface="Arial" pitchFamily="34" charset="0"/>
              <a:buChar char="•"/>
            </a:pPr>
            <a:r>
              <a:rPr lang="en-US" sz="1200" dirty="0" smtClean="0">
                <a:solidFill>
                  <a:prstClr val="black"/>
                </a:solidFill>
              </a:rPr>
              <a:t>Regional Car Dealership </a:t>
            </a:r>
          </a:p>
          <a:p>
            <a:pPr marL="114300" indent="-114300">
              <a:spcBef>
                <a:spcPct val="20000"/>
              </a:spcBef>
              <a:buFont typeface="Arial" pitchFamily="34" charset="0"/>
              <a:buChar char="•"/>
            </a:pPr>
            <a:r>
              <a:rPr lang="en-US" sz="1200" dirty="0" smtClean="0">
                <a:solidFill>
                  <a:prstClr val="black"/>
                </a:solidFill>
              </a:rPr>
              <a:t>National Food Distributor </a:t>
            </a:r>
          </a:p>
        </p:txBody>
      </p:sp>
      <p:sp>
        <p:nvSpPr>
          <p:cNvPr id="29" name="Rectangle 3"/>
          <p:cNvSpPr txBox="1">
            <a:spLocks noChangeArrowheads="1"/>
          </p:cNvSpPr>
          <p:nvPr/>
        </p:nvSpPr>
        <p:spPr bwMode="auto">
          <a:xfrm>
            <a:off x="4114800" y="1590620"/>
            <a:ext cx="4724400" cy="2828980"/>
          </a:xfrm>
          <a:prstGeom prst="rect">
            <a:avLst/>
          </a:prstGeom>
          <a:noFill/>
          <a:ln w="12700">
            <a:noFill/>
            <a:miter lim="800000"/>
            <a:headEnd/>
            <a:tailEnd/>
          </a:ln>
          <a:effectLst/>
        </p:spPr>
        <p:txBody>
          <a:bodyPr vert="horz" wrap="square" lIns="45720" tIns="44450" rIns="45720" bIns="44450" numCol="1" anchor="t" anchorCtr="0" compatLnSpc="1">
            <a:prstTxWarp prst="textNoShape">
              <a:avLst/>
            </a:prstTxWarp>
            <a:spAutoFit/>
          </a:bodyPr>
          <a:lstStyle>
            <a:lvl1pPr marL="228600" indent="-228600" algn="l" rtl="0" eaLnBrk="0" fontAlgn="base" hangingPunct="0">
              <a:spcBef>
                <a:spcPct val="30000"/>
              </a:spcBef>
              <a:spcAft>
                <a:spcPct val="0"/>
              </a:spcAft>
              <a:buClr>
                <a:schemeClr val="accent2"/>
              </a:buClr>
              <a:buChar char="•"/>
              <a:tabLst>
                <a:tab pos="2400300" algn="l"/>
              </a:tabLst>
              <a:defRPr sz="1600">
                <a:solidFill>
                  <a:schemeClr val="tx1"/>
                </a:solidFill>
                <a:latin typeface="+mn-lt"/>
                <a:ea typeface="+mn-ea"/>
                <a:cs typeface="+mn-cs"/>
              </a:defRPr>
            </a:lvl1pPr>
            <a:lvl2pPr marL="455613" indent="-225425"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2pPr>
            <a:lvl3pPr marL="684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3pPr>
            <a:lvl4pPr marL="912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4pPr>
            <a:lvl5pPr marL="11414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5pPr>
            <a:lvl6pPr marL="15986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6pPr>
            <a:lvl7pPr marL="2055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7pPr>
            <a:lvl8pPr marL="25130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8pPr>
            <a:lvl9pPr marL="2970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9pPr>
          </a:lstStyle>
          <a:p>
            <a:pPr marL="0" indent="0">
              <a:spcBef>
                <a:spcPts val="0"/>
              </a:spcBef>
              <a:spcAft>
                <a:spcPts val="600"/>
              </a:spcAft>
              <a:buClrTx/>
              <a:buFontTx/>
              <a:buNone/>
            </a:pPr>
            <a:r>
              <a:rPr lang="en-US" b="1" kern="0" dirty="0" smtClean="0">
                <a:solidFill>
                  <a:prstClr val="black"/>
                </a:solidFill>
              </a:rPr>
              <a:t>Suppler Segmentation at UC</a:t>
            </a:r>
          </a:p>
          <a:p>
            <a:pPr>
              <a:spcBef>
                <a:spcPts val="0"/>
              </a:spcBef>
              <a:spcAft>
                <a:spcPts val="600"/>
              </a:spcAft>
              <a:buClrTx/>
              <a:buFont typeface="Arial" pitchFamily="34" charset="0"/>
              <a:buChar char="•"/>
            </a:pPr>
            <a:r>
              <a:rPr lang="en-US" sz="1400" kern="0" dirty="0" smtClean="0">
                <a:solidFill>
                  <a:prstClr val="black"/>
                </a:solidFill>
              </a:rPr>
              <a:t>When preparing to conduct a sourcing event, it’s important COEs think ahead to which segment the resulting suppliers belong</a:t>
            </a:r>
          </a:p>
          <a:p>
            <a:pPr>
              <a:spcBef>
                <a:spcPts val="0"/>
              </a:spcBef>
              <a:spcAft>
                <a:spcPts val="600"/>
              </a:spcAft>
              <a:buClrTx/>
              <a:buFont typeface="Arial" pitchFamily="34" charset="0"/>
              <a:buChar char="•"/>
            </a:pPr>
            <a:r>
              <a:rPr lang="en-US" sz="1400" kern="0" dirty="0" smtClean="0">
                <a:solidFill>
                  <a:prstClr val="black"/>
                </a:solidFill>
              </a:rPr>
              <a:t>Determining a supplier segment early on can help</a:t>
            </a:r>
          </a:p>
          <a:p>
            <a:pPr lvl="1">
              <a:spcBef>
                <a:spcPts val="0"/>
              </a:spcBef>
              <a:spcAft>
                <a:spcPts val="600"/>
              </a:spcAft>
              <a:buClrTx/>
              <a:buFont typeface="Calibri" panose="020F0502020204030204" pitchFamily="34" charset="0"/>
              <a:buChar char="–"/>
            </a:pPr>
            <a:r>
              <a:rPr lang="en-US" sz="1200" kern="0" dirty="0" smtClean="0">
                <a:solidFill>
                  <a:prstClr val="black"/>
                </a:solidFill>
              </a:rPr>
              <a:t>Define service level requirements</a:t>
            </a:r>
          </a:p>
          <a:p>
            <a:pPr lvl="1">
              <a:spcBef>
                <a:spcPts val="0"/>
              </a:spcBef>
              <a:spcAft>
                <a:spcPts val="600"/>
              </a:spcAft>
              <a:buClrTx/>
              <a:buFont typeface="Calibri" panose="020F0502020204030204" pitchFamily="34" charset="0"/>
              <a:buChar char="–"/>
            </a:pPr>
            <a:r>
              <a:rPr lang="en-US" sz="1200" kern="0" dirty="0" smtClean="0">
                <a:solidFill>
                  <a:prstClr val="black"/>
                </a:solidFill>
              </a:rPr>
              <a:t>Reduce risk</a:t>
            </a:r>
          </a:p>
          <a:p>
            <a:pPr lvl="1">
              <a:spcBef>
                <a:spcPts val="0"/>
              </a:spcBef>
              <a:spcAft>
                <a:spcPts val="600"/>
              </a:spcAft>
              <a:buClrTx/>
              <a:buFont typeface="Calibri" panose="020F0502020204030204" pitchFamily="34" charset="0"/>
              <a:buChar char="–"/>
            </a:pPr>
            <a:r>
              <a:rPr lang="en-US" sz="1200" kern="0" dirty="0" smtClean="0">
                <a:solidFill>
                  <a:prstClr val="black"/>
                </a:solidFill>
              </a:rPr>
              <a:t>Ensure contract users have the right relationship with their suppliers</a:t>
            </a:r>
          </a:p>
          <a:p>
            <a:pPr>
              <a:spcBef>
                <a:spcPts val="0"/>
              </a:spcBef>
              <a:spcAft>
                <a:spcPts val="600"/>
              </a:spcAft>
              <a:buClrTx/>
              <a:buFont typeface="Arial" pitchFamily="34" charset="0"/>
              <a:buChar char="•"/>
            </a:pPr>
            <a:r>
              <a:rPr lang="en-US" sz="1400" kern="0" dirty="0" smtClean="0">
                <a:solidFill>
                  <a:prstClr val="black"/>
                </a:solidFill>
              </a:rPr>
              <a:t>Segmentation is an important input into the profile, and ultimately the sourcing strategy</a:t>
            </a:r>
          </a:p>
        </p:txBody>
      </p:sp>
      <p:sp>
        <p:nvSpPr>
          <p:cNvPr id="24" name="TextBox 23"/>
          <p:cNvSpPr txBox="1"/>
          <p:nvPr/>
        </p:nvSpPr>
        <p:spPr>
          <a:xfrm>
            <a:off x="1064272" y="5835289"/>
            <a:ext cx="1843774" cy="253916"/>
          </a:xfrm>
          <a:prstGeom prst="rect">
            <a:avLst/>
          </a:prstGeom>
          <a:noFill/>
        </p:spPr>
        <p:txBody>
          <a:bodyPr wrap="none">
            <a:spAutoFit/>
          </a:bodyPr>
          <a:lstStyle/>
          <a:p>
            <a:pPr algn="ctr" fontAlgn="base">
              <a:spcBef>
                <a:spcPct val="0"/>
              </a:spcBef>
              <a:spcAft>
                <a:spcPct val="0"/>
              </a:spcAft>
              <a:defRPr/>
            </a:pPr>
            <a:r>
              <a:rPr lang="en-GB" sz="1050" i="1" dirty="0" smtClean="0">
                <a:solidFill>
                  <a:srgbClr val="000000"/>
                </a:solidFill>
                <a:latin typeface="Arial" pitchFamily="34" charset="0"/>
                <a:cs typeface="Arial" charset="0"/>
              </a:rPr>
              <a:t>Larger Number </a:t>
            </a:r>
            <a:r>
              <a:rPr lang="en-GB" sz="1050" i="1" dirty="0">
                <a:solidFill>
                  <a:srgbClr val="000000"/>
                </a:solidFill>
                <a:latin typeface="Arial" pitchFamily="34" charset="0"/>
                <a:cs typeface="Arial" charset="0"/>
              </a:rPr>
              <a:t>of Suppliers</a:t>
            </a:r>
            <a:endParaRPr lang="en-US" sz="1050" i="1" dirty="0">
              <a:solidFill>
                <a:srgbClr val="000000"/>
              </a:solidFill>
              <a:latin typeface="Arial" pitchFamily="34" charset="0"/>
              <a:cs typeface="Arial" charset="0"/>
            </a:endParaRPr>
          </a:p>
        </p:txBody>
      </p:sp>
      <p:sp>
        <p:nvSpPr>
          <p:cNvPr id="30" name="TextBox 29"/>
          <p:cNvSpPr txBox="1"/>
          <p:nvPr/>
        </p:nvSpPr>
        <p:spPr>
          <a:xfrm>
            <a:off x="1044875" y="1576795"/>
            <a:ext cx="1970412" cy="253916"/>
          </a:xfrm>
          <a:prstGeom prst="rect">
            <a:avLst/>
          </a:prstGeom>
          <a:noFill/>
        </p:spPr>
        <p:txBody>
          <a:bodyPr wrap="none">
            <a:spAutoFit/>
          </a:bodyPr>
          <a:lstStyle/>
          <a:p>
            <a:pPr algn="ctr" fontAlgn="base">
              <a:spcBef>
                <a:spcPct val="0"/>
              </a:spcBef>
              <a:spcAft>
                <a:spcPct val="0"/>
              </a:spcAft>
              <a:defRPr/>
            </a:pPr>
            <a:r>
              <a:rPr lang="en-GB" sz="1050" i="1" dirty="0">
                <a:solidFill>
                  <a:srgbClr val="000000"/>
                </a:solidFill>
                <a:latin typeface="Arial" pitchFamily="34" charset="0"/>
                <a:cs typeface="Arial" charset="0"/>
              </a:rPr>
              <a:t>Smallest </a:t>
            </a:r>
            <a:r>
              <a:rPr lang="en-GB" sz="1050" i="1" dirty="0" smtClean="0">
                <a:solidFill>
                  <a:srgbClr val="000000"/>
                </a:solidFill>
                <a:latin typeface="Arial" pitchFamily="34" charset="0"/>
                <a:cs typeface="Arial" charset="0"/>
              </a:rPr>
              <a:t>Number </a:t>
            </a:r>
            <a:r>
              <a:rPr lang="en-GB" sz="1050" i="1" dirty="0">
                <a:solidFill>
                  <a:srgbClr val="000000"/>
                </a:solidFill>
                <a:latin typeface="Arial" pitchFamily="34" charset="0"/>
                <a:cs typeface="Arial" charset="0"/>
              </a:rPr>
              <a:t>of Suppliers</a:t>
            </a:r>
            <a:endParaRPr lang="en-US" sz="1050" i="1" dirty="0">
              <a:solidFill>
                <a:srgbClr val="000000"/>
              </a:solidFill>
              <a:latin typeface="Arial" pitchFamily="34" charset="0"/>
              <a:cs typeface="Arial" charset="0"/>
            </a:endParaRPr>
          </a:p>
        </p:txBody>
      </p:sp>
      <p:sp>
        <p:nvSpPr>
          <p:cNvPr id="31" name="Trapezoid 30"/>
          <p:cNvSpPr/>
          <p:nvPr/>
        </p:nvSpPr>
        <p:spPr bwMode="auto">
          <a:xfrm>
            <a:off x="629112" y="2910294"/>
            <a:ext cx="2735263" cy="1440038"/>
          </a:xfrm>
          <a:prstGeom prst="trapezoid">
            <a:avLst/>
          </a:prstGeom>
          <a:solidFill>
            <a:srgbClr val="557799">
              <a:lumMod val="50000"/>
              <a:alpha val="70000"/>
            </a:srgbClr>
          </a:solidFill>
          <a:ln w="9525" cap="flat" cmpd="sng" algn="ctr">
            <a:solidFill>
              <a:srgbClr val="EEECE1"/>
            </a:solidFill>
            <a:prstDash val="solid"/>
            <a:round/>
            <a:headEnd type="none" w="med" len="med"/>
            <a:tailEnd type="none" w="med" len="med"/>
          </a:ln>
          <a:effectLst/>
        </p:spPr>
        <p:txBody>
          <a:bodyPr wrap="none" lIns="90000" tIns="46800" rIns="90000" bIns="46800" anchor="ctr"/>
          <a:lstStyle/>
          <a:p>
            <a:pPr algn="ctr" fontAlgn="base">
              <a:spcBef>
                <a:spcPct val="0"/>
              </a:spcBef>
              <a:spcAft>
                <a:spcPct val="0"/>
              </a:spcAft>
              <a:defRPr/>
            </a:pPr>
            <a:r>
              <a:rPr lang="en-GB" sz="1600" kern="0" dirty="0" smtClean="0">
                <a:solidFill>
                  <a:prstClr val="white"/>
                </a:solidFill>
                <a:latin typeface="Arial" pitchFamily="34" charset="0"/>
                <a:cs typeface="Arial" charset="0"/>
              </a:rPr>
              <a:t>Tier B</a:t>
            </a:r>
          </a:p>
          <a:p>
            <a:pPr algn="ctr" fontAlgn="base">
              <a:spcBef>
                <a:spcPct val="0"/>
              </a:spcBef>
              <a:spcAft>
                <a:spcPct val="0"/>
              </a:spcAft>
              <a:defRPr/>
            </a:pPr>
            <a:r>
              <a:rPr lang="en-GB" sz="1100" kern="0" dirty="0">
                <a:solidFill>
                  <a:prstClr val="white"/>
                </a:solidFill>
                <a:latin typeface="Arial" pitchFamily="34" charset="0"/>
                <a:cs typeface="Arial" charset="0"/>
              </a:rPr>
              <a:t>(</a:t>
            </a:r>
            <a:r>
              <a:rPr lang="en-GB" sz="1100" kern="0" dirty="0" smtClean="0">
                <a:solidFill>
                  <a:prstClr val="white"/>
                </a:solidFill>
                <a:latin typeface="Arial" pitchFamily="34" charset="0"/>
                <a:cs typeface="Arial" charset="0"/>
              </a:rPr>
              <a:t>Collaborative)</a:t>
            </a:r>
            <a:endParaRPr lang="en-GB" sz="1100" kern="0" dirty="0">
              <a:solidFill>
                <a:prstClr val="white"/>
              </a:solidFill>
              <a:latin typeface="Arial" pitchFamily="34" charset="0"/>
              <a:cs typeface="Arial" charset="0"/>
            </a:endParaRPr>
          </a:p>
          <a:p>
            <a:pPr algn="ctr" fontAlgn="base">
              <a:spcBef>
                <a:spcPct val="0"/>
              </a:spcBef>
              <a:spcAft>
                <a:spcPct val="0"/>
              </a:spcAft>
              <a:defRPr/>
            </a:pPr>
            <a:endParaRPr lang="en-US" sz="1600" kern="0" dirty="0">
              <a:solidFill>
                <a:prstClr val="white"/>
              </a:solidFill>
              <a:latin typeface="Arial" pitchFamily="34" charset="0"/>
              <a:cs typeface="Arial" charset="0"/>
            </a:endParaRPr>
          </a:p>
        </p:txBody>
      </p:sp>
      <p:sp>
        <p:nvSpPr>
          <p:cNvPr id="32" name="Trapezoid 31"/>
          <p:cNvSpPr/>
          <p:nvPr/>
        </p:nvSpPr>
        <p:spPr bwMode="auto">
          <a:xfrm>
            <a:off x="1014621" y="1830795"/>
            <a:ext cx="1980000" cy="1008063"/>
          </a:xfrm>
          <a:prstGeom prst="trapezoid">
            <a:avLst/>
          </a:prstGeom>
          <a:solidFill>
            <a:srgbClr val="6D9636">
              <a:alpha val="50000"/>
            </a:srgbClr>
          </a:solidFill>
          <a:ln w="9525" cap="flat" cmpd="sng" algn="ctr">
            <a:solidFill>
              <a:srgbClr val="EEECE1"/>
            </a:solidFill>
            <a:prstDash val="solid"/>
            <a:round/>
            <a:headEnd type="none" w="med" len="med"/>
            <a:tailEnd type="none" w="med" len="med"/>
          </a:ln>
          <a:effectLst/>
        </p:spPr>
        <p:txBody>
          <a:bodyPr wrap="none" lIns="90000" tIns="46800" rIns="90000" bIns="46800" anchor="ctr"/>
          <a:lstStyle/>
          <a:p>
            <a:pPr algn="ctr" fontAlgn="base">
              <a:spcBef>
                <a:spcPct val="0"/>
              </a:spcBef>
              <a:spcAft>
                <a:spcPct val="0"/>
              </a:spcAft>
              <a:defRPr/>
            </a:pPr>
            <a:r>
              <a:rPr lang="en-GB" sz="1600" kern="0" dirty="0" smtClean="0">
                <a:solidFill>
                  <a:srgbClr val="000000"/>
                </a:solidFill>
                <a:latin typeface="Arial" pitchFamily="34" charset="0"/>
                <a:cs typeface="Arial" charset="0"/>
              </a:rPr>
              <a:t>Tier A</a:t>
            </a:r>
          </a:p>
          <a:p>
            <a:pPr algn="ctr" fontAlgn="base">
              <a:spcBef>
                <a:spcPct val="0"/>
              </a:spcBef>
              <a:spcAft>
                <a:spcPct val="0"/>
              </a:spcAft>
              <a:defRPr/>
            </a:pPr>
            <a:r>
              <a:rPr lang="en-GB" sz="1100" kern="0" dirty="0">
                <a:solidFill>
                  <a:srgbClr val="000000"/>
                </a:solidFill>
                <a:latin typeface="Arial" pitchFamily="34" charset="0"/>
                <a:cs typeface="Arial" charset="0"/>
              </a:rPr>
              <a:t>(</a:t>
            </a:r>
            <a:r>
              <a:rPr lang="en-GB" sz="1100" kern="0" dirty="0" smtClean="0">
                <a:solidFill>
                  <a:srgbClr val="000000"/>
                </a:solidFill>
                <a:latin typeface="Arial" pitchFamily="34" charset="0"/>
                <a:cs typeface="Arial" charset="0"/>
              </a:rPr>
              <a:t>Strategic)</a:t>
            </a:r>
            <a:endParaRPr lang="en-GB" sz="1100" kern="0" dirty="0">
              <a:solidFill>
                <a:srgbClr val="000000"/>
              </a:solidFill>
              <a:latin typeface="Arial" pitchFamily="34" charset="0"/>
              <a:cs typeface="Arial" charset="0"/>
            </a:endParaRPr>
          </a:p>
          <a:p>
            <a:pPr algn="ctr" fontAlgn="base">
              <a:spcBef>
                <a:spcPct val="0"/>
              </a:spcBef>
              <a:spcAft>
                <a:spcPct val="0"/>
              </a:spcAft>
              <a:defRPr/>
            </a:pPr>
            <a:endParaRPr lang="en-US" sz="1600" kern="0" dirty="0">
              <a:solidFill>
                <a:srgbClr val="000000"/>
              </a:solidFill>
              <a:latin typeface="Arial" pitchFamily="34" charset="0"/>
              <a:cs typeface="Arial" charset="0"/>
            </a:endParaRPr>
          </a:p>
        </p:txBody>
      </p:sp>
      <p:sp>
        <p:nvSpPr>
          <p:cNvPr id="33" name="Trapezoid 32"/>
          <p:cNvSpPr/>
          <p:nvPr/>
        </p:nvSpPr>
        <p:spPr bwMode="auto">
          <a:xfrm>
            <a:off x="241045" y="4422339"/>
            <a:ext cx="3528392" cy="1440038"/>
          </a:xfrm>
          <a:prstGeom prst="trapezoid">
            <a:avLst/>
          </a:prstGeom>
          <a:solidFill>
            <a:srgbClr val="003344">
              <a:lumMod val="60000"/>
              <a:lumOff val="40000"/>
              <a:alpha val="80000"/>
            </a:srgbClr>
          </a:solidFill>
          <a:ln w="9525" cap="flat" cmpd="sng" algn="ctr">
            <a:solidFill>
              <a:srgbClr val="EEECE1"/>
            </a:solidFill>
            <a:prstDash val="solid"/>
            <a:round/>
            <a:headEnd type="none" w="med" len="med"/>
            <a:tailEnd type="none" w="med" len="med"/>
          </a:ln>
          <a:effectLst/>
        </p:spPr>
        <p:txBody>
          <a:bodyPr wrap="none" lIns="90000" tIns="46800" rIns="90000" bIns="46800" anchor="ctr"/>
          <a:lstStyle/>
          <a:p>
            <a:pPr algn="ctr" fontAlgn="base">
              <a:spcBef>
                <a:spcPct val="0"/>
              </a:spcBef>
              <a:spcAft>
                <a:spcPct val="0"/>
              </a:spcAft>
              <a:defRPr/>
            </a:pPr>
            <a:r>
              <a:rPr lang="en-GB" sz="1600" kern="0" dirty="0" smtClean="0">
                <a:solidFill>
                  <a:srgbClr val="000000"/>
                </a:solidFill>
                <a:latin typeface="Arial" pitchFamily="34" charset="0"/>
                <a:cs typeface="Arial" charset="0"/>
              </a:rPr>
              <a:t>Tier C</a:t>
            </a:r>
          </a:p>
          <a:p>
            <a:pPr algn="ctr" fontAlgn="base">
              <a:spcBef>
                <a:spcPct val="0"/>
              </a:spcBef>
              <a:spcAft>
                <a:spcPct val="0"/>
              </a:spcAft>
              <a:defRPr/>
            </a:pPr>
            <a:r>
              <a:rPr lang="en-GB" sz="1100" kern="0" dirty="0" smtClean="0">
                <a:solidFill>
                  <a:srgbClr val="000000"/>
                </a:solidFill>
                <a:latin typeface="Arial" pitchFamily="34" charset="0"/>
                <a:cs typeface="Arial" charset="0"/>
              </a:rPr>
              <a:t>(Transactional)</a:t>
            </a:r>
            <a:endParaRPr lang="en-GB" sz="1100" kern="0" dirty="0">
              <a:solidFill>
                <a:srgbClr val="000000"/>
              </a:solidFill>
              <a:latin typeface="Arial" pitchFamily="34" charset="0"/>
              <a:cs typeface="Arial" charset="0"/>
            </a:endParaRPr>
          </a:p>
          <a:p>
            <a:pPr algn="ctr" fontAlgn="base">
              <a:spcBef>
                <a:spcPct val="0"/>
              </a:spcBef>
              <a:spcAft>
                <a:spcPct val="0"/>
              </a:spcAft>
              <a:defRPr/>
            </a:pPr>
            <a:endParaRPr lang="en-US" sz="1600" kern="0" dirty="0">
              <a:solidFill>
                <a:srgbClr val="000000"/>
              </a:solidFill>
              <a:latin typeface="Arial" pitchFamily="34" charset="0"/>
              <a:cs typeface="Arial" charset="0"/>
            </a:endParaRPr>
          </a:p>
        </p:txBody>
      </p:sp>
      <p:sp>
        <p:nvSpPr>
          <p:cNvPr id="2" name="Oval 1"/>
          <p:cNvSpPr/>
          <p:nvPr/>
        </p:nvSpPr>
        <p:spPr>
          <a:xfrm>
            <a:off x="5676900" y="3794760"/>
            <a:ext cx="2514600" cy="540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xmlns="" val="818148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4020150891"/>
              </p:ext>
            </p:extLst>
          </p:nvPr>
        </p:nvGraphicFramePr>
        <p:xfrm>
          <a:off x="1588" y="1588"/>
          <a:ext cx="1587" cy="1587"/>
        </p:xfrm>
        <a:graphic>
          <a:graphicData uri="http://schemas.openxmlformats.org/presentationml/2006/ole">
            <p:oleObj spid="_x0000_s36941"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7</a:t>
            </a:fld>
            <a:endParaRPr lang="en-US" dirty="0"/>
          </a:p>
        </p:txBody>
      </p:sp>
      <p:sp>
        <p:nvSpPr>
          <p:cNvPr id="4" name="Title 3"/>
          <p:cNvSpPr>
            <a:spLocks noGrp="1"/>
          </p:cNvSpPr>
          <p:nvPr>
            <p:ph type="title"/>
          </p:nvPr>
        </p:nvSpPr>
        <p:spPr/>
        <p:txBody>
          <a:bodyPr/>
          <a:lstStyle/>
          <a:p>
            <a:r>
              <a:rPr lang="en-GB" dirty="0"/>
              <a:t>What </a:t>
            </a:r>
            <a:r>
              <a:rPr lang="en-GB" dirty="0" smtClean="0"/>
              <a:t>Can </a:t>
            </a:r>
            <a:r>
              <a:rPr lang="en-GB" dirty="0"/>
              <a:t>Industry Analysis Tell Us?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Industry Analysis can answer several key questions concerning the competitive intensity, profitability </a:t>
            </a:r>
            <a:r>
              <a:rPr lang="en-US" dirty="0" smtClean="0"/>
              <a:t>trends, </a:t>
            </a:r>
            <a:r>
              <a:rPr lang="en-US" dirty="0"/>
              <a:t>and best practices in a certain </a:t>
            </a:r>
            <a:r>
              <a:rPr lang="en-US" dirty="0" smtClean="0"/>
              <a:t>market.</a:t>
            </a:r>
            <a:endParaRPr lang="en-US" dirty="0"/>
          </a:p>
        </p:txBody>
      </p:sp>
      <p:sp>
        <p:nvSpPr>
          <p:cNvPr id="74" name="Rectangle 6"/>
          <p:cNvSpPr>
            <a:spLocks noChangeArrowheads="1"/>
          </p:cNvSpPr>
          <p:nvPr/>
        </p:nvSpPr>
        <p:spPr bwMode="auto">
          <a:xfrm>
            <a:off x="2597150" y="1863725"/>
            <a:ext cx="1588" cy="3175"/>
          </a:xfrm>
          <a:prstGeom prst="rect">
            <a:avLst/>
          </a:prstGeom>
          <a:solidFill>
            <a:srgbClr val="000000"/>
          </a:solidFill>
          <a:ln w="9525">
            <a:noFill/>
            <a:miter lim="800000"/>
            <a:headEnd/>
            <a:tailEnd/>
          </a:ln>
        </p:spPr>
        <p:txBody>
          <a:bodyPr/>
          <a:lstStyle/>
          <a:p>
            <a:endParaRPr lang="en-GB" dirty="0"/>
          </a:p>
        </p:txBody>
      </p:sp>
      <p:sp>
        <p:nvSpPr>
          <p:cNvPr id="75" name="Rectangle 7"/>
          <p:cNvSpPr>
            <a:spLocks noChangeArrowheads="1"/>
          </p:cNvSpPr>
          <p:nvPr/>
        </p:nvSpPr>
        <p:spPr bwMode="auto">
          <a:xfrm>
            <a:off x="3370263" y="1863725"/>
            <a:ext cx="1587" cy="3175"/>
          </a:xfrm>
          <a:prstGeom prst="rect">
            <a:avLst/>
          </a:prstGeom>
          <a:solidFill>
            <a:srgbClr val="000000"/>
          </a:solidFill>
          <a:ln w="9525">
            <a:noFill/>
            <a:miter lim="800000"/>
            <a:headEnd/>
            <a:tailEnd/>
          </a:ln>
        </p:spPr>
        <p:txBody>
          <a:bodyPr/>
          <a:lstStyle/>
          <a:p>
            <a:endParaRPr lang="en-GB" dirty="0"/>
          </a:p>
        </p:txBody>
      </p:sp>
      <p:sp>
        <p:nvSpPr>
          <p:cNvPr id="76" name="Rectangle 8"/>
          <p:cNvSpPr>
            <a:spLocks noChangeArrowheads="1"/>
          </p:cNvSpPr>
          <p:nvPr/>
        </p:nvSpPr>
        <p:spPr bwMode="auto">
          <a:xfrm>
            <a:off x="4144963" y="1863725"/>
            <a:ext cx="1587" cy="3175"/>
          </a:xfrm>
          <a:prstGeom prst="rect">
            <a:avLst/>
          </a:prstGeom>
          <a:solidFill>
            <a:srgbClr val="000000"/>
          </a:solidFill>
          <a:ln w="9525">
            <a:noFill/>
            <a:miter lim="800000"/>
            <a:headEnd/>
            <a:tailEnd/>
          </a:ln>
        </p:spPr>
        <p:txBody>
          <a:bodyPr/>
          <a:lstStyle/>
          <a:p>
            <a:endParaRPr lang="en-GB" dirty="0"/>
          </a:p>
        </p:txBody>
      </p:sp>
      <p:sp>
        <p:nvSpPr>
          <p:cNvPr id="77" name="Rectangle 9"/>
          <p:cNvSpPr>
            <a:spLocks noChangeArrowheads="1"/>
          </p:cNvSpPr>
          <p:nvPr/>
        </p:nvSpPr>
        <p:spPr bwMode="auto">
          <a:xfrm>
            <a:off x="5578475" y="1863725"/>
            <a:ext cx="1588" cy="3175"/>
          </a:xfrm>
          <a:prstGeom prst="rect">
            <a:avLst/>
          </a:prstGeom>
          <a:solidFill>
            <a:srgbClr val="000000"/>
          </a:solidFill>
          <a:ln w="9525">
            <a:noFill/>
            <a:miter lim="800000"/>
            <a:headEnd/>
            <a:tailEnd/>
          </a:ln>
        </p:spPr>
        <p:txBody>
          <a:bodyPr/>
          <a:lstStyle/>
          <a:p>
            <a:endParaRPr lang="en-GB" dirty="0"/>
          </a:p>
        </p:txBody>
      </p:sp>
      <p:sp>
        <p:nvSpPr>
          <p:cNvPr id="78" name="Rectangle 41"/>
          <p:cNvSpPr>
            <a:spLocks noChangeArrowheads="1"/>
          </p:cNvSpPr>
          <p:nvPr/>
        </p:nvSpPr>
        <p:spPr bwMode="auto">
          <a:xfrm>
            <a:off x="331788" y="4595813"/>
            <a:ext cx="8329612" cy="652462"/>
          </a:xfrm>
          <a:prstGeom prst="rect">
            <a:avLst/>
          </a:prstGeom>
          <a:solidFill>
            <a:srgbClr val="5DBAFF">
              <a:alpha val="49803"/>
            </a:srgbClr>
          </a:solidFill>
          <a:ln w="9525">
            <a:noFill/>
            <a:miter lim="800000"/>
            <a:headEnd/>
            <a:tailEnd/>
          </a:ln>
        </p:spPr>
        <p:txBody>
          <a:bodyPr wrap="none"/>
          <a:lstStyle/>
          <a:p>
            <a:endParaRPr lang="en-US" sz="1200" dirty="0">
              <a:solidFill>
                <a:srgbClr val="4D4D4D"/>
              </a:solidFill>
            </a:endParaRPr>
          </a:p>
        </p:txBody>
      </p:sp>
      <p:sp>
        <p:nvSpPr>
          <p:cNvPr id="79" name="Rectangle 42"/>
          <p:cNvSpPr>
            <a:spLocks noChangeArrowheads="1"/>
          </p:cNvSpPr>
          <p:nvPr/>
        </p:nvSpPr>
        <p:spPr bwMode="auto">
          <a:xfrm>
            <a:off x="323850" y="3133725"/>
            <a:ext cx="8329613" cy="730250"/>
          </a:xfrm>
          <a:prstGeom prst="rect">
            <a:avLst/>
          </a:prstGeom>
          <a:solidFill>
            <a:srgbClr val="5DBAFF">
              <a:alpha val="49803"/>
            </a:srgbClr>
          </a:solidFill>
          <a:ln w="9525">
            <a:noFill/>
            <a:miter lim="800000"/>
            <a:headEnd/>
            <a:tailEnd/>
          </a:ln>
        </p:spPr>
        <p:txBody>
          <a:bodyPr wrap="none"/>
          <a:lstStyle/>
          <a:p>
            <a:endParaRPr lang="en-US" sz="1200" dirty="0">
              <a:solidFill>
                <a:srgbClr val="4D4D4D"/>
              </a:solidFill>
            </a:endParaRPr>
          </a:p>
        </p:txBody>
      </p:sp>
      <p:sp>
        <p:nvSpPr>
          <p:cNvPr id="80" name="Rectangle 43"/>
          <p:cNvSpPr>
            <a:spLocks noChangeArrowheads="1"/>
          </p:cNvSpPr>
          <p:nvPr/>
        </p:nvSpPr>
        <p:spPr bwMode="auto">
          <a:xfrm>
            <a:off x="331788" y="1912938"/>
            <a:ext cx="8321675" cy="317500"/>
          </a:xfrm>
          <a:prstGeom prst="rect">
            <a:avLst/>
          </a:prstGeom>
          <a:solidFill>
            <a:schemeClr val="accent1"/>
          </a:solidFill>
          <a:ln w="9525">
            <a:noFill/>
            <a:miter lim="800000"/>
            <a:headEnd type="none" w="sm" len="sm"/>
            <a:tailEnd type="none" w="sm" len="sm"/>
          </a:ln>
        </p:spPr>
        <p:txBody>
          <a:bodyPr lIns="92075" tIns="46038" rIns="92075" bIns="46038" anchor="ctr">
            <a:spAutoFit/>
          </a:bodyPr>
          <a:lstStyle/>
          <a:p>
            <a:endParaRPr lang="en-GB" dirty="0"/>
          </a:p>
        </p:txBody>
      </p:sp>
      <p:sp>
        <p:nvSpPr>
          <p:cNvPr id="81" name="Rectangle 45"/>
          <p:cNvSpPr>
            <a:spLocks noChangeArrowheads="1"/>
          </p:cNvSpPr>
          <p:nvPr/>
        </p:nvSpPr>
        <p:spPr bwMode="auto">
          <a:xfrm>
            <a:off x="385763" y="1938338"/>
            <a:ext cx="1084262" cy="238125"/>
          </a:xfrm>
          <a:prstGeom prst="rect">
            <a:avLst/>
          </a:prstGeom>
          <a:noFill/>
          <a:ln w="12700">
            <a:noFill/>
            <a:miter lim="800000"/>
            <a:headEnd type="none" w="sm" len="sm"/>
            <a:tailEnd type="none" w="sm" len="sm"/>
          </a:ln>
        </p:spPr>
        <p:txBody>
          <a:bodyPr wrap="none" anchor="ctr"/>
          <a:lstStyle/>
          <a:p>
            <a:r>
              <a:rPr lang="en-US" sz="1000" b="1" dirty="0">
                <a:solidFill>
                  <a:schemeClr val="bg1"/>
                </a:solidFill>
              </a:rPr>
              <a:t>Activity Area</a:t>
            </a:r>
          </a:p>
        </p:txBody>
      </p:sp>
      <p:sp>
        <p:nvSpPr>
          <p:cNvPr id="82" name="Rectangle 46"/>
          <p:cNvSpPr>
            <a:spLocks noChangeArrowheads="1"/>
          </p:cNvSpPr>
          <p:nvPr/>
        </p:nvSpPr>
        <p:spPr bwMode="auto">
          <a:xfrm>
            <a:off x="1457325" y="1928813"/>
            <a:ext cx="4498975" cy="247650"/>
          </a:xfrm>
          <a:prstGeom prst="rect">
            <a:avLst/>
          </a:prstGeom>
          <a:noFill/>
          <a:ln w="12700">
            <a:noFill/>
            <a:miter lim="800000"/>
            <a:headEnd type="none" w="sm" len="sm"/>
            <a:tailEnd type="none" w="sm" len="sm"/>
          </a:ln>
        </p:spPr>
        <p:txBody>
          <a:bodyPr wrap="none" anchor="ctr"/>
          <a:lstStyle/>
          <a:p>
            <a:r>
              <a:rPr lang="en-US" sz="1000" b="1" dirty="0">
                <a:solidFill>
                  <a:schemeClr val="bg1"/>
                </a:solidFill>
              </a:rPr>
              <a:t>Key Questions to be Answered</a:t>
            </a:r>
          </a:p>
        </p:txBody>
      </p:sp>
      <p:sp>
        <p:nvSpPr>
          <p:cNvPr id="83" name="Rectangle 47"/>
          <p:cNvSpPr>
            <a:spLocks noChangeArrowheads="1"/>
          </p:cNvSpPr>
          <p:nvPr/>
        </p:nvSpPr>
        <p:spPr bwMode="auto">
          <a:xfrm>
            <a:off x="6110288" y="1927225"/>
            <a:ext cx="2062162" cy="255588"/>
          </a:xfrm>
          <a:prstGeom prst="rect">
            <a:avLst/>
          </a:prstGeom>
          <a:noFill/>
          <a:ln w="12700">
            <a:noFill/>
            <a:miter lim="800000"/>
            <a:headEnd type="none" w="sm" len="sm"/>
            <a:tailEnd type="none" w="sm" len="sm"/>
          </a:ln>
        </p:spPr>
        <p:txBody>
          <a:bodyPr wrap="none" anchor="ctr"/>
          <a:lstStyle/>
          <a:p>
            <a:r>
              <a:rPr lang="en-US" sz="1000" b="1" dirty="0">
                <a:solidFill>
                  <a:schemeClr val="bg1"/>
                </a:solidFill>
              </a:rPr>
              <a:t>           Tools &amp; Techniques</a:t>
            </a:r>
          </a:p>
        </p:txBody>
      </p:sp>
      <p:sp>
        <p:nvSpPr>
          <p:cNvPr id="84" name="Rectangle 48"/>
          <p:cNvSpPr>
            <a:spLocks noChangeArrowheads="1"/>
          </p:cNvSpPr>
          <p:nvPr/>
        </p:nvSpPr>
        <p:spPr bwMode="auto">
          <a:xfrm>
            <a:off x="331788" y="2274888"/>
            <a:ext cx="1079500" cy="806450"/>
          </a:xfrm>
          <a:prstGeom prst="rect">
            <a:avLst/>
          </a:prstGeom>
          <a:solidFill>
            <a:schemeClr val="bg1"/>
          </a:solidFill>
          <a:ln w="12700">
            <a:noFill/>
            <a:miter lim="800000"/>
            <a:headEnd type="none" w="sm" len="sm"/>
            <a:tailEnd type="none" w="sm" len="sm"/>
          </a:ln>
        </p:spPr>
        <p:txBody>
          <a:bodyPr wrap="none" anchor="ctr"/>
          <a:lstStyle/>
          <a:p>
            <a:r>
              <a:rPr lang="en-US" sz="1000" b="1" dirty="0"/>
              <a:t>Determine</a:t>
            </a:r>
          </a:p>
          <a:p>
            <a:r>
              <a:rPr lang="en-US" sz="1000" b="1" dirty="0"/>
              <a:t>Industry</a:t>
            </a:r>
          </a:p>
          <a:p>
            <a:r>
              <a:rPr lang="en-US" sz="1000" b="1" dirty="0"/>
              <a:t>Structure</a:t>
            </a:r>
          </a:p>
        </p:txBody>
      </p:sp>
      <p:sp>
        <p:nvSpPr>
          <p:cNvPr id="85" name="Rectangle 49"/>
          <p:cNvSpPr>
            <a:spLocks noChangeArrowheads="1"/>
          </p:cNvSpPr>
          <p:nvPr/>
        </p:nvSpPr>
        <p:spPr bwMode="auto">
          <a:xfrm>
            <a:off x="331788" y="2992438"/>
            <a:ext cx="1079500" cy="881062"/>
          </a:xfrm>
          <a:prstGeom prst="rect">
            <a:avLst/>
          </a:prstGeom>
          <a:noFill/>
          <a:ln w="12700">
            <a:noFill/>
            <a:miter lim="800000"/>
            <a:headEnd type="none" w="sm" len="sm"/>
            <a:tailEnd type="none" w="sm" len="sm"/>
          </a:ln>
        </p:spPr>
        <p:txBody>
          <a:bodyPr wrap="none" anchor="ctr"/>
          <a:lstStyle/>
          <a:p>
            <a:r>
              <a:rPr lang="en-US" sz="1000" b="1" dirty="0"/>
              <a:t>Measure</a:t>
            </a:r>
          </a:p>
          <a:p>
            <a:r>
              <a:rPr lang="en-US" sz="1000" b="1" dirty="0"/>
              <a:t>Industry</a:t>
            </a:r>
          </a:p>
          <a:p>
            <a:r>
              <a:rPr lang="en-US" sz="1000" b="1" dirty="0"/>
              <a:t>Financials</a:t>
            </a:r>
          </a:p>
        </p:txBody>
      </p:sp>
      <p:sp>
        <p:nvSpPr>
          <p:cNvPr id="86" name="Rectangle 50"/>
          <p:cNvSpPr>
            <a:spLocks noChangeArrowheads="1"/>
          </p:cNvSpPr>
          <p:nvPr/>
        </p:nvSpPr>
        <p:spPr bwMode="auto">
          <a:xfrm>
            <a:off x="331788" y="3824288"/>
            <a:ext cx="1354137" cy="779462"/>
          </a:xfrm>
          <a:prstGeom prst="rect">
            <a:avLst/>
          </a:prstGeom>
          <a:noFill/>
          <a:ln w="12700">
            <a:noFill/>
            <a:miter lim="800000"/>
            <a:headEnd type="none" w="sm" len="sm"/>
            <a:tailEnd type="none" w="sm" len="sm"/>
          </a:ln>
        </p:spPr>
        <p:txBody>
          <a:bodyPr wrap="none" anchor="ctr"/>
          <a:lstStyle/>
          <a:p>
            <a:r>
              <a:rPr lang="en-US" sz="1000" b="1" dirty="0"/>
              <a:t>Identify Industry </a:t>
            </a:r>
          </a:p>
          <a:p>
            <a:r>
              <a:rPr lang="en-US" sz="1000" b="1" dirty="0"/>
              <a:t>Trends/ Dynamics</a:t>
            </a:r>
          </a:p>
        </p:txBody>
      </p:sp>
      <p:sp>
        <p:nvSpPr>
          <p:cNvPr id="87" name="Text Box 51"/>
          <p:cNvSpPr txBox="1">
            <a:spLocks noChangeArrowheads="1"/>
          </p:cNvSpPr>
          <p:nvPr/>
        </p:nvSpPr>
        <p:spPr bwMode="auto">
          <a:xfrm>
            <a:off x="1555750" y="2354263"/>
            <a:ext cx="4816475" cy="708025"/>
          </a:xfrm>
          <a:prstGeom prst="rect">
            <a:avLst/>
          </a:prstGeom>
          <a:solidFill>
            <a:schemeClr val="bg1"/>
          </a:solidFill>
          <a:ln w="12700">
            <a:noFill/>
            <a:miter lim="800000"/>
            <a:headEnd type="none" w="sm" len="sm"/>
            <a:tailEnd type="none" w="sm" len="sm"/>
          </a:ln>
        </p:spPr>
        <p:txBody>
          <a:bodyPr>
            <a:spAutoFit/>
          </a:bodyPr>
          <a:lstStyle/>
          <a:p>
            <a:pPr marL="95250" indent="-95250">
              <a:buFontTx/>
              <a:buChar char="•"/>
            </a:pPr>
            <a:r>
              <a:rPr lang="en-US" sz="1000" dirty="0"/>
              <a:t>What is the balance of power between industry participants and customers?</a:t>
            </a:r>
          </a:p>
          <a:p>
            <a:pPr marL="95250" indent="-95250">
              <a:buFontTx/>
              <a:buChar char="•"/>
            </a:pPr>
            <a:r>
              <a:rPr lang="en-US" sz="1000" dirty="0"/>
              <a:t>What is the nature of competition in this industry?</a:t>
            </a:r>
          </a:p>
          <a:p>
            <a:pPr marL="95250" indent="-95250">
              <a:buFontTx/>
              <a:buChar char="•"/>
            </a:pPr>
            <a:r>
              <a:rPr lang="en-US" sz="1000" dirty="0"/>
              <a:t>How big is the industry and who are the major players?</a:t>
            </a:r>
          </a:p>
          <a:p>
            <a:pPr marL="95250" indent="-95250">
              <a:buFontTx/>
              <a:buChar char="•"/>
            </a:pPr>
            <a:r>
              <a:rPr lang="en-US" sz="1000" dirty="0"/>
              <a:t>How does this industry structure translate into supply market complexity?</a:t>
            </a:r>
          </a:p>
        </p:txBody>
      </p:sp>
      <p:sp>
        <p:nvSpPr>
          <p:cNvPr id="88" name="Text Box 52"/>
          <p:cNvSpPr txBox="1">
            <a:spLocks noChangeArrowheads="1"/>
          </p:cNvSpPr>
          <p:nvPr/>
        </p:nvSpPr>
        <p:spPr bwMode="auto">
          <a:xfrm>
            <a:off x="1555750" y="3246438"/>
            <a:ext cx="4816475" cy="553998"/>
          </a:xfrm>
          <a:prstGeom prst="rect">
            <a:avLst/>
          </a:prstGeom>
          <a:noFill/>
          <a:ln w="12700">
            <a:noFill/>
            <a:miter lim="800000"/>
            <a:headEnd type="none" w="sm" len="sm"/>
            <a:tailEnd type="none" w="sm" len="sm"/>
          </a:ln>
        </p:spPr>
        <p:txBody>
          <a:bodyPr>
            <a:spAutoFit/>
          </a:bodyPr>
          <a:lstStyle/>
          <a:p>
            <a:pPr marL="95250" indent="-95250">
              <a:buFontTx/>
              <a:buChar char="•"/>
            </a:pPr>
            <a:r>
              <a:rPr lang="en-US" sz="1000" dirty="0"/>
              <a:t>What is the overall financial position of this industry?</a:t>
            </a:r>
          </a:p>
          <a:p>
            <a:pPr marL="95250" indent="-95250">
              <a:buFontTx/>
              <a:buChar char="•"/>
            </a:pPr>
            <a:r>
              <a:rPr lang="en-US" sz="1000" dirty="0"/>
              <a:t>What is the profit/cost structure of this industry</a:t>
            </a:r>
            <a:r>
              <a:rPr lang="en-US" sz="1000" dirty="0" smtClean="0"/>
              <a:t>?</a:t>
            </a:r>
          </a:p>
          <a:p>
            <a:pPr marL="95250" indent="-95250">
              <a:buFontTx/>
              <a:buChar char="•"/>
            </a:pPr>
            <a:r>
              <a:rPr lang="en-US" sz="1000" dirty="0" smtClean="0"/>
              <a:t>How does the industry compare to other industries?</a:t>
            </a:r>
            <a:endParaRPr lang="en-US" sz="1000" dirty="0"/>
          </a:p>
        </p:txBody>
      </p:sp>
      <p:sp>
        <p:nvSpPr>
          <p:cNvPr id="89" name="Text Box 53"/>
          <p:cNvSpPr txBox="1">
            <a:spLocks noChangeArrowheads="1"/>
          </p:cNvSpPr>
          <p:nvPr/>
        </p:nvSpPr>
        <p:spPr bwMode="auto">
          <a:xfrm>
            <a:off x="1555750" y="3897313"/>
            <a:ext cx="4816475" cy="554037"/>
          </a:xfrm>
          <a:prstGeom prst="rect">
            <a:avLst/>
          </a:prstGeom>
          <a:noFill/>
          <a:ln w="12700">
            <a:noFill/>
            <a:miter lim="800000"/>
            <a:headEnd type="none" w="sm" len="sm"/>
            <a:tailEnd type="none" w="sm" len="sm"/>
          </a:ln>
        </p:spPr>
        <p:txBody>
          <a:bodyPr>
            <a:spAutoFit/>
          </a:bodyPr>
          <a:lstStyle/>
          <a:p>
            <a:pPr marL="95250" indent="-95250">
              <a:buFontTx/>
              <a:buChar char="•"/>
            </a:pPr>
            <a:r>
              <a:rPr lang="en-US" sz="1000" dirty="0"/>
              <a:t>What are the key trends in the industry?</a:t>
            </a:r>
          </a:p>
          <a:p>
            <a:pPr marL="95250" indent="-95250">
              <a:buFontTx/>
              <a:buChar char="•"/>
            </a:pPr>
            <a:r>
              <a:rPr lang="en-US" sz="1000" dirty="0"/>
              <a:t>What are the potential strategic levers for a customer facing this industry?</a:t>
            </a:r>
          </a:p>
          <a:p>
            <a:pPr marL="95250" indent="-95250">
              <a:buFontTx/>
              <a:buChar char="•"/>
            </a:pPr>
            <a:r>
              <a:rPr lang="en-US" sz="1000" dirty="0"/>
              <a:t>How do macroeconomic, regulatory and technology trends affect this industry?</a:t>
            </a:r>
          </a:p>
        </p:txBody>
      </p:sp>
      <p:sp>
        <p:nvSpPr>
          <p:cNvPr id="90" name="Text Box 54"/>
          <p:cNvSpPr txBox="1">
            <a:spLocks noChangeArrowheads="1"/>
          </p:cNvSpPr>
          <p:nvPr/>
        </p:nvSpPr>
        <p:spPr bwMode="auto">
          <a:xfrm>
            <a:off x="1547813" y="4718050"/>
            <a:ext cx="4816475" cy="244475"/>
          </a:xfrm>
          <a:prstGeom prst="rect">
            <a:avLst/>
          </a:prstGeom>
          <a:noFill/>
          <a:ln w="12700">
            <a:noFill/>
            <a:miter lim="800000"/>
            <a:headEnd type="none" w="sm" len="sm"/>
            <a:tailEnd type="none" w="sm" len="sm"/>
          </a:ln>
        </p:spPr>
        <p:txBody>
          <a:bodyPr>
            <a:spAutoFit/>
          </a:bodyPr>
          <a:lstStyle/>
          <a:p>
            <a:pPr marL="95250" indent="-95250">
              <a:buFontTx/>
              <a:buChar char="•"/>
            </a:pPr>
            <a:r>
              <a:rPr lang="en-US" sz="1000" dirty="0"/>
              <a:t>What are the industry leading practices?</a:t>
            </a:r>
          </a:p>
        </p:txBody>
      </p:sp>
      <p:sp>
        <p:nvSpPr>
          <p:cNvPr id="91" name="Text Box 55"/>
          <p:cNvSpPr txBox="1">
            <a:spLocks noChangeArrowheads="1"/>
          </p:cNvSpPr>
          <p:nvPr/>
        </p:nvSpPr>
        <p:spPr bwMode="auto">
          <a:xfrm>
            <a:off x="6256338" y="2333625"/>
            <a:ext cx="2305050" cy="400050"/>
          </a:xfrm>
          <a:prstGeom prst="rect">
            <a:avLst/>
          </a:prstGeom>
          <a:solidFill>
            <a:schemeClr val="bg1"/>
          </a:solidFill>
          <a:ln w="12700">
            <a:noFill/>
            <a:miter lim="800000"/>
            <a:headEnd type="none" w="sm" len="sm"/>
            <a:tailEnd type="none" w="sm" len="sm"/>
          </a:ln>
        </p:spPr>
        <p:txBody>
          <a:bodyPr>
            <a:spAutoFit/>
          </a:bodyPr>
          <a:lstStyle/>
          <a:p>
            <a:pPr marL="95250" indent="-95250">
              <a:buFontTx/>
              <a:buChar char="•"/>
            </a:pPr>
            <a:r>
              <a:rPr lang="en-US" sz="1000" dirty="0" smtClean="0"/>
              <a:t>Porter‘s </a:t>
            </a:r>
            <a:r>
              <a:rPr lang="en-US" sz="1000" dirty="0"/>
              <a:t>Five Forces</a:t>
            </a:r>
          </a:p>
          <a:p>
            <a:pPr marL="95250" indent="-95250">
              <a:buFontTx/>
              <a:buChar char="•"/>
            </a:pPr>
            <a:r>
              <a:rPr lang="en-US" sz="1000" dirty="0"/>
              <a:t>Industry Research</a:t>
            </a:r>
          </a:p>
        </p:txBody>
      </p:sp>
      <p:sp>
        <p:nvSpPr>
          <p:cNvPr id="92" name="Rectangle 56"/>
          <p:cNvSpPr>
            <a:spLocks noChangeArrowheads="1"/>
          </p:cNvSpPr>
          <p:nvPr/>
        </p:nvSpPr>
        <p:spPr bwMode="auto">
          <a:xfrm>
            <a:off x="330200" y="4568825"/>
            <a:ext cx="1079500" cy="563563"/>
          </a:xfrm>
          <a:prstGeom prst="rect">
            <a:avLst/>
          </a:prstGeom>
          <a:noFill/>
          <a:ln w="12700">
            <a:noFill/>
            <a:miter lim="800000"/>
            <a:headEnd type="none" w="sm" len="sm"/>
            <a:tailEnd type="none" w="sm" len="sm"/>
          </a:ln>
        </p:spPr>
        <p:txBody>
          <a:bodyPr wrap="none" anchor="ctr"/>
          <a:lstStyle/>
          <a:p>
            <a:r>
              <a:rPr lang="en-US" sz="1000" b="1" dirty="0"/>
              <a:t>Identify Industry </a:t>
            </a:r>
          </a:p>
          <a:p>
            <a:r>
              <a:rPr lang="en-US" sz="1000" b="1" dirty="0"/>
              <a:t>Leading Practices</a:t>
            </a:r>
          </a:p>
        </p:txBody>
      </p:sp>
      <p:sp>
        <p:nvSpPr>
          <p:cNvPr id="93" name="Text Box 57"/>
          <p:cNvSpPr txBox="1">
            <a:spLocks noChangeArrowheads="1"/>
          </p:cNvSpPr>
          <p:nvPr/>
        </p:nvSpPr>
        <p:spPr bwMode="auto">
          <a:xfrm>
            <a:off x="6256338" y="3155950"/>
            <a:ext cx="2305050" cy="701675"/>
          </a:xfrm>
          <a:prstGeom prst="rect">
            <a:avLst/>
          </a:prstGeom>
          <a:noFill/>
          <a:ln w="12700">
            <a:noFill/>
            <a:miter lim="800000"/>
            <a:headEnd type="none" w="sm" len="sm"/>
            <a:tailEnd type="none" w="sm" len="sm"/>
          </a:ln>
        </p:spPr>
        <p:txBody>
          <a:bodyPr>
            <a:spAutoFit/>
          </a:bodyPr>
          <a:lstStyle/>
          <a:p>
            <a:pPr marL="95250" indent="-95250">
              <a:buFontTx/>
              <a:buChar char="•"/>
            </a:pPr>
            <a:r>
              <a:rPr lang="en-US" sz="1000" dirty="0"/>
              <a:t>Measure Industry Financials Template</a:t>
            </a:r>
          </a:p>
          <a:p>
            <a:pPr marL="381000" lvl="1" indent="-95250">
              <a:buFontTx/>
              <a:buChar char="•"/>
            </a:pPr>
            <a:r>
              <a:rPr lang="en-US" sz="1000" dirty="0"/>
              <a:t>Industry Cost Bar</a:t>
            </a:r>
          </a:p>
          <a:p>
            <a:pPr marL="381000" lvl="1" indent="-95250">
              <a:buFontTx/>
              <a:buChar char="•"/>
            </a:pPr>
            <a:r>
              <a:rPr lang="en-US" sz="1000" dirty="0"/>
              <a:t>Ratio Analysis Worksheet</a:t>
            </a:r>
          </a:p>
        </p:txBody>
      </p:sp>
      <p:sp>
        <p:nvSpPr>
          <p:cNvPr id="94" name="Text Box 58"/>
          <p:cNvSpPr txBox="1">
            <a:spLocks noChangeArrowheads="1"/>
          </p:cNvSpPr>
          <p:nvPr/>
        </p:nvSpPr>
        <p:spPr bwMode="auto">
          <a:xfrm>
            <a:off x="6256338" y="3987800"/>
            <a:ext cx="2305050" cy="554038"/>
          </a:xfrm>
          <a:prstGeom prst="rect">
            <a:avLst/>
          </a:prstGeom>
          <a:noFill/>
          <a:ln w="12700">
            <a:noFill/>
            <a:miter lim="800000"/>
            <a:headEnd type="none" w="sm" len="sm"/>
            <a:tailEnd type="none" w="sm" len="sm"/>
          </a:ln>
        </p:spPr>
        <p:txBody>
          <a:bodyPr>
            <a:spAutoFit/>
          </a:bodyPr>
          <a:lstStyle/>
          <a:p>
            <a:pPr marL="95250" indent="-95250">
              <a:buFontTx/>
              <a:buChar char="•"/>
            </a:pPr>
            <a:r>
              <a:rPr lang="en-US" sz="1000" dirty="0"/>
              <a:t>Internet Search Engines</a:t>
            </a:r>
          </a:p>
          <a:p>
            <a:pPr marL="95250" indent="-95250">
              <a:buFontTx/>
              <a:buChar char="•"/>
            </a:pPr>
            <a:r>
              <a:rPr lang="en-US" sz="1000" dirty="0"/>
              <a:t>Analyst reports</a:t>
            </a:r>
          </a:p>
          <a:p>
            <a:pPr marL="95250" indent="-95250">
              <a:buFontTx/>
              <a:buChar char="•"/>
            </a:pPr>
            <a:r>
              <a:rPr lang="en-US" sz="1000" dirty="0"/>
              <a:t>Industry Publications</a:t>
            </a:r>
          </a:p>
        </p:txBody>
      </p:sp>
      <p:sp>
        <p:nvSpPr>
          <p:cNvPr id="95" name="Text Box 59"/>
          <p:cNvSpPr txBox="1">
            <a:spLocks noChangeArrowheads="1"/>
          </p:cNvSpPr>
          <p:nvPr/>
        </p:nvSpPr>
        <p:spPr bwMode="auto">
          <a:xfrm>
            <a:off x="6256338" y="4760913"/>
            <a:ext cx="2305050" cy="246062"/>
          </a:xfrm>
          <a:prstGeom prst="rect">
            <a:avLst/>
          </a:prstGeom>
          <a:noFill/>
          <a:ln w="12700">
            <a:noFill/>
            <a:miter lim="800000"/>
            <a:headEnd type="none" w="sm" len="sm"/>
            <a:tailEnd type="none" w="sm" len="sm"/>
          </a:ln>
        </p:spPr>
        <p:txBody>
          <a:bodyPr>
            <a:spAutoFit/>
          </a:bodyPr>
          <a:lstStyle/>
          <a:p>
            <a:pPr marL="95250" indent="-95250">
              <a:buFontTx/>
              <a:buChar char="•"/>
            </a:pPr>
            <a:r>
              <a:rPr lang="en-US" sz="1000" dirty="0"/>
              <a:t>Category Sourcing Strategy Report</a:t>
            </a:r>
          </a:p>
        </p:txBody>
      </p:sp>
      <p:sp>
        <p:nvSpPr>
          <p:cNvPr id="96" name="AutoShape 60"/>
          <p:cNvSpPr>
            <a:spLocks noChangeAspect="1" noChangeArrowheads="1"/>
          </p:cNvSpPr>
          <p:nvPr/>
        </p:nvSpPr>
        <p:spPr bwMode="auto">
          <a:xfrm>
            <a:off x="328613" y="5849938"/>
            <a:ext cx="8324850" cy="315912"/>
          </a:xfrm>
          <a:prstGeom prst="flowChartProcess">
            <a:avLst/>
          </a:prstGeom>
          <a:noFill/>
          <a:ln w="9525">
            <a:noFill/>
            <a:miter lim="800000"/>
            <a:headEnd type="none" w="sm" len="sm"/>
            <a:tailEnd type="none" w="sm" len="sm"/>
          </a:ln>
        </p:spPr>
        <p:txBody>
          <a:bodyPr lIns="54000" tIns="36000" rIns="54000" bIns="36000" anchor="ctr"/>
          <a:lstStyle/>
          <a:p>
            <a:pPr algn="ctr"/>
            <a:r>
              <a:rPr lang="en-US" sz="1200" b="1" dirty="0"/>
              <a:t>Synthesis of Interim Deliverables</a:t>
            </a:r>
          </a:p>
        </p:txBody>
      </p:sp>
      <p:sp>
        <p:nvSpPr>
          <p:cNvPr id="97" name="AutoShape 61"/>
          <p:cNvSpPr>
            <a:spLocks noChangeArrowheads="1"/>
          </p:cNvSpPr>
          <p:nvPr/>
        </p:nvSpPr>
        <p:spPr bwMode="auto">
          <a:xfrm flipV="1">
            <a:off x="328613" y="5365750"/>
            <a:ext cx="8324850" cy="381000"/>
          </a:xfrm>
          <a:prstGeom prst="triangle">
            <a:avLst>
              <a:gd name="adj" fmla="val 49986"/>
            </a:avLst>
          </a:prstGeom>
          <a:solidFill>
            <a:schemeClr val="accent1"/>
          </a:solidFill>
          <a:ln w="12700">
            <a:noFill/>
            <a:miter lim="800000"/>
            <a:headEnd/>
            <a:tailEnd/>
          </a:ln>
        </p:spPr>
        <p:txBody>
          <a:bodyPr wrap="none" anchor="ctr"/>
          <a:lstStyle/>
          <a:p>
            <a:endParaRPr lang="en-GB" dirty="0"/>
          </a:p>
        </p:txBody>
      </p:sp>
    </p:spTree>
    <p:extLst>
      <p:ext uri="{BB962C8B-B14F-4D97-AF65-F5344CB8AC3E}">
        <p14:creationId xmlns:p14="http://schemas.microsoft.com/office/powerpoint/2010/main" xmlns="" val="16771145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B81B02-6718-46E4-8D74-ADF933AC5647}" type="slidenum">
              <a:rPr lang="en-US" smtClean="0">
                <a:solidFill>
                  <a:prstClr val="black">
                    <a:lumMod val="50000"/>
                    <a:lumOff val="50000"/>
                  </a:prstClr>
                </a:solidFill>
              </a:rPr>
              <a:pPr/>
              <a:t>70</a:t>
            </a:fld>
            <a:endParaRPr lang="en-US" dirty="0">
              <a:solidFill>
                <a:prstClr val="black">
                  <a:lumMod val="50000"/>
                  <a:lumOff val="50000"/>
                </a:prstClr>
              </a:solidFill>
            </a:endParaRPr>
          </a:p>
        </p:txBody>
      </p:sp>
      <p:sp>
        <p:nvSpPr>
          <p:cNvPr id="4" name="Title 3"/>
          <p:cNvSpPr>
            <a:spLocks noGrp="1"/>
          </p:cNvSpPr>
          <p:nvPr>
            <p:ph type="title"/>
          </p:nvPr>
        </p:nvSpPr>
        <p:spPr/>
        <p:txBody>
          <a:bodyPr/>
          <a:lstStyle/>
          <a:p>
            <a:r>
              <a:rPr lang="en-US" dirty="0" smtClean="0"/>
              <a:t>Supplier Performance Management</a:t>
            </a:r>
            <a:endParaRPr lang="en-US" dirty="0"/>
          </a:p>
        </p:txBody>
      </p:sp>
      <p:sp>
        <p:nvSpPr>
          <p:cNvPr id="9" name="Rectangle 3"/>
          <p:cNvSpPr txBox="1">
            <a:spLocks noChangeArrowheads="1"/>
          </p:cNvSpPr>
          <p:nvPr/>
        </p:nvSpPr>
        <p:spPr bwMode="auto">
          <a:xfrm>
            <a:off x="489296" y="838200"/>
            <a:ext cx="8377784" cy="3429144"/>
          </a:xfrm>
          <a:prstGeom prst="rect">
            <a:avLst/>
          </a:prstGeom>
          <a:noFill/>
          <a:ln w="12700">
            <a:noFill/>
            <a:miter lim="800000"/>
            <a:headEnd/>
            <a:tailEnd/>
          </a:ln>
          <a:effectLst/>
        </p:spPr>
        <p:txBody>
          <a:bodyPr vert="horz" wrap="square" lIns="45720" tIns="44450" rIns="45720" bIns="44450" numCol="1" anchor="t" anchorCtr="0" compatLnSpc="1">
            <a:prstTxWarp prst="textNoShape">
              <a:avLst/>
            </a:prstTxWarp>
            <a:spAutoFit/>
          </a:bodyPr>
          <a:lstStyle>
            <a:lvl1pPr marL="228600" indent="-228600" algn="l" rtl="0" eaLnBrk="0" fontAlgn="base" hangingPunct="0">
              <a:spcBef>
                <a:spcPct val="30000"/>
              </a:spcBef>
              <a:spcAft>
                <a:spcPct val="0"/>
              </a:spcAft>
              <a:buClr>
                <a:schemeClr val="accent2"/>
              </a:buClr>
              <a:buChar char="•"/>
              <a:tabLst>
                <a:tab pos="2400300" algn="l"/>
              </a:tabLst>
              <a:defRPr sz="1600">
                <a:solidFill>
                  <a:schemeClr val="tx1"/>
                </a:solidFill>
                <a:latin typeface="+mn-lt"/>
                <a:ea typeface="+mn-ea"/>
                <a:cs typeface="+mn-cs"/>
              </a:defRPr>
            </a:lvl1pPr>
            <a:lvl2pPr marL="455613" indent="-225425"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2pPr>
            <a:lvl3pPr marL="684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3pPr>
            <a:lvl4pPr marL="912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4pPr>
            <a:lvl5pPr marL="11414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5pPr>
            <a:lvl6pPr marL="15986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6pPr>
            <a:lvl7pPr marL="2055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7pPr>
            <a:lvl8pPr marL="25130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8pPr>
            <a:lvl9pPr marL="2970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9pPr>
          </a:lstStyle>
          <a:p>
            <a:pPr>
              <a:spcBef>
                <a:spcPts val="0"/>
              </a:spcBef>
              <a:spcAft>
                <a:spcPts val="600"/>
              </a:spcAft>
              <a:buClrTx/>
              <a:buFont typeface="Arial" pitchFamily="34" charset="0"/>
              <a:buChar char="•"/>
            </a:pPr>
            <a:r>
              <a:rPr lang="en-US" kern="0" dirty="0" smtClean="0">
                <a:solidFill>
                  <a:prstClr val="black"/>
                </a:solidFill>
              </a:rPr>
              <a:t>A Supplier Performance Scorecard is an effective way to measure and communicate supplier performance requirements / expectations</a:t>
            </a:r>
          </a:p>
          <a:p>
            <a:pPr>
              <a:spcBef>
                <a:spcPts val="0"/>
              </a:spcBef>
              <a:spcAft>
                <a:spcPts val="600"/>
              </a:spcAft>
              <a:buClrTx/>
              <a:buFont typeface="Arial" pitchFamily="34" charset="0"/>
              <a:buChar char="•"/>
            </a:pPr>
            <a:r>
              <a:rPr lang="en-US" kern="0" dirty="0" smtClean="0">
                <a:solidFill>
                  <a:prstClr val="black"/>
                </a:solidFill>
              </a:rPr>
              <a:t>Criteria used when evaluating the suppliers’ responses during the solicitation process are often good candidates to include on the Supplier Performance Scorecard</a:t>
            </a:r>
          </a:p>
          <a:p>
            <a:pPr>
              <a:spcBef>
                <a:spcPts val="0"/>
              </a:spcBef>
              <a:spcAft>
                <a:spcPts val="600"/>
              </a:spcAft>
              <a:buClrTx/>
              <a:buFont typeface="Arial" pitchFamily="34" charset="0"/>
              <a:buChar char="•"/>
            </a:pPr>
            <a:r>
              <a:rPr lang="en-US" kern="0" dirty="0" smtClean="0">
                <a:solidFill>
                  <a:prstClr val="black"/>
                </a:solidFill>
              </a:rPr>
              <a:t>Service Level Agreements contained in the contract, which reflect what is important to UC and users of the contract, are typically included on the Supplier Performance Scorecard to support regular monitoring</a:t>
            </a:r>
          </a:p>
          <a:p>
            <a:pPr>
              <a:spcBef>
                <a:spcPts val="0"/>
              </a:spcBef>
              <a:spcAft>
                <a:spcPts val="600"/>
              </a:spcAft>
              <a:buClrTx/>
              <a:buFont typeface="Arial" pitchFamily="34" charset="0"/>
              <a:buChar char="•"/>
            </a:pPr>
            <a:r>
              <a:rPr lang="en-US" kern="0" dirty="0" smtClean="0">
                <a:solidFill>
                  <a:prstClr val="black"/>
                </a:solidFill>
              </a:rPr>
              <a:t>Supplier Performance Scorecard can also include elements that are important to the supplier (e.g., average order size, catalog utilization, invoice payment, p-card usage)</a:t>
            </a:r>
          </a:p>
          <a:p>
            <a:pPr>
              <a:spcBef>
                <a:spcPts val="0"/>
              </a:spcBef>
              <a:spcAft>
                <a:spcPts val="600"/>
              </a:spcAft>
              <a:buClrTx/>
              <a:buFont typeface="Arial" pitchFamily="34" charset="0"/>
              <a:buChar char="•"/>
            </a:pPr>
            <a:r>
              <a:rPr lang="en-US" kern="0" dirty="0" smtClean="0">
                <a:solidFill>
                  <a:prstClr val="black"/>
                </a:solidFill>
              </a:rPr>
              <a:t>Each element on the Supplier Performance Scorecard should have a target level and clear description of how it is calculated, including source of data and party responsible for reporting</a:t>
            </a:r>
          </a:p>
          <a:p>
            <a:pPr>
              <a:spcBef>
                <a:spcPts val="0"/>
              </a:spcBef>
              <a:spcAft>
                <a:spcPts val="600"/>
              </a:spcAft>
              <a:buClrTx/>
              <a:buFont typeface="Arial" pitchFamily="34" charset="0"/>
              <a:buChar char="•"/>
            </a:pPr>
            <a:r>
              <a:rPr lang="en-US" kern="0" dirty="0" smtClean="0">
                <a:solidFill>
                  <a:prstClr val="black"/>
                </a:solidFill>
              </a:rPr>
              <a:t>Potential Supplier Performance Scorecard elements include:</a:t>
            </a:r>
            <a:endParaRPr lang="en-US" kern="0" dirty="0">
              <a:solidFill>
                <a:prstClr val="black"/>
              </a:solidFill>
            </a:endParaRPr>
          </a:p>
        </p:txBody>
      </p:sp>
      <p:sp>
        <p:nvSpPr>
          <p:cNvPr id="11" name="Text Box 6"/>
          <p:cNvSpPr txBox="1">
            <a:spLocks noChangeArrowheads="1"/>
          </p:cNvSpPr>
          <p:nvPr/>
        </p:nvSpPr>
        <p:spPr bwMode="auto">
          <a:xfrm>
            <a:off x="1371600" y="4267344"/>
            <a:ext cx="2726541" cy="2505301"/>
          </a:xfrm>
          <a:prstGeom prst="rect">
            <a:avLst/>
          </a:prstGeom>
          <a:noFill/>
          <a:ln w="9525">
            <a:noFill/>
            <a:miter lim="800000"/>
            <a:headEnd/>
            <a:tailEnd/>
          </a:ln>
          <a:effectLst/>
        </p:spPr>
        <p:txBody>
          <a:bodyPr wrap="square" lIns="45720" rIns="45720">
            <a:spAutoFit/>
          </a:bodyPr>
          <a:lstStyle/>
          <a:p>
            <a:pPr marL="285750" lvl="1" indent="-285750">
              <a:lnSpc>
                <a:spcPct val="140000"/>
              </a:lnSpc>
              <a:buFont typeface="Courier New" pitchFamily="49" charset="0"/>
              <a:buChar char="o"/>
            </a:pPr>
            <a:r>
              <a:rPr lang="en-US" sz="1400" dirty="0" smtClean="0">
                <a:solidFill>
                  <a:prstClr val="black"/>
                </a:solidFill>
              </a:rPr>
              <a:t>Total Spend on Contract</a:t>
            </a:r>
          </a:p>
          <a:p>
            <a:pPr marL="285750" lvl="1" indent="-285750">
              <a:lnSpc>
                <a:spcPct val="140000"/>
              </a:lnSpc>
              <a:buFont typeface="Courier New" pitchFamily="49" charset="0"/>
              <a:buChar char="o"/>
            </a:pPr>
            <a:r>
              <a:rPr lang="en-US" sz="1400" dirty="0" smtClean="0">
                <a:solidFill>
                  <a:prstClr val="black"/>
                </a:solidFill>
              </a:rPr>
              <a:t>Customer Satisfaction</a:t>
            </a:r>
          </a:p>
          <a:p>
            <a:pPr marL="285750" lvl="1" indent="-285750">
              <a:lnSpc>
                <a:spcPct val="140000"/>
              </a:lnSpc>
              <a:buFont typeface="Courier New" pitchFamily="49" charset="0"/>
              <a:buChar char="o"/>
            </a:pPr>
            <a:r>
              <a:rPr lang="en-US" sz="1400" dirty="0" smtClean="0">
                <a:solidFill>
                  <a:prstClr val="black"/>
                </a:solidFill>
              </a:rPr>
              <a:t>Pricing Accuracy</a:t>
            </a:r>
          </a:p>
          <a:p>
            <a:pPr marL="285750" lvl="1" indent="-285750">
              <a:lnSpc>
                <a:spcPct val="140000"/>
              </a:lnSpc>
              <a:buFont typeface="Courier New" pitchFamily="49" charset="0"/>
              <a:buChar char="o"/>
            </a:pPr>
            <a:r>
              <a:rPr lang="en-US" sz="1400" dirty="0" smtClean="0">
                <a:solidFill>
                  <a:prstClr val="black"/>
                </a:solidFill>
              </a:rPr>
              <a:t>Order Accuracy Rate</a:t>
            </a:r>
            <a:endParaRPr lang="en-US" sz="1400" dirty="0">
              <a:solidFill>
                <a:prstClr val="black"/>
              </a:solidFill>
            </a:endParaRPr>
          </a:p>
          <a:p>
            <a:pPr marL="285750" lvl="1" indent="-285750">
              <a:lnSpc>
                <a:spcPct val="140000"/>
              </a:lnSpc>
              <a:buFont typeface="Courier New" pitchFamily="49" charset="0"/>
              <a:buChar char="o"/>
            </a:pPr>
            <a:r>
              <a:rPr lang="en-US" sz="1400" dirty="0" smtClean="0">
                <a:solidFill>
                  <a:prstClr val="black"/>
                </a:solidFill>
              </a:rPr>
              <a:t>Order Fill Rate</a:t>
            </a:r>
            <a:endParaRPr lang="en-US" sz="1400" dirty="0">
              <a:solidFill>
                <a:prstClr val="black"/>
              </a:solidFill>
            </a:endParaRPr>
          </a:p>
          <a:p>
            <a:pPr marL="285750" lvl="1" indent="-285750">
              <a:lnSpc>
                <a:spcPct val="140000"/>
              </a:lnSpc>
              <a:buFont typeface="Courier New" pitchFamily="49" charset="0"/>
              <a:buChar char="o"/>
            </a:pPr>
            <a:r>
              <a:rPr lang="en-US" sz="1400" dirty="0" smtClean="0">
                <a:solidFill>
                  <a:prstClr val="black"/>
                </a:solidFill>
              </a:rPr>
              <a:t>On-Time Delivery Rate </a:t>
            </a:r>
          </a:p>
          <a:p>
            <a:pPr marL="285750" lvl="1" indent="-285750">
              <a:lnSpc>
                <a:spcPct val="140000"/>
              </a:lnSpc>
              <a:buFont typeface="Courier New" pitchFamily="49" charset="0"/>
              <a:buChar char="o"/>
            </a:pPr>
            <a:r>
              <a:rPr lang="en-US" sz="1400" dirty="0" smtClean="0">
                <a:solidFill>
                  <a:prstClr val="black"/>
                </a:solidFill>
              </a:rPr>
              <a:t>Performance on UC’s Social and Environmental Concerns</a:t>
            </a:r>
          </a:p>
        </p:txBody>
      </p:sp>
      <p:sp>
        <p:nvSpPr>
          <p:cNvPr id="12" name="Text Box 7"/>
          <p:cNvSpPr txBox="1">
            <a:spLocks noChangeArrowheads="1"/>
          </p:cNvSpPr>
          <p:nvPr/>
        </p:nvSpPr>
        <p:spPr bwMode="auto">
          <a:xfrm>
            <a:off x="4678188" y="4267344"/>
            <a:ext cx="3521649" cy="1902059"/>
          </a:xfrm>
          <a:prstGeom prst="rect">
            <a:avLst/>
          </a:prstGeom>
          <a:noFill/>
          <a:ln w="9525">
            <a:noFill/>
            <a:miter lim="800000"/>
            <a:headEnd/>
            <a:tailEnd/>
          </a:ln>
          <a:effectLst/>
        </p:spPr>
        <p:txBody>
          <a:bodyPr wrap="square" lIns="45720" rIns="45720">
            <a:spAutoFit/>
          </a:bodyPr>
          <a:lstStyle>
            <a:defPPr>
              <a:defRPr lang="en-US"/>
            </a:defPPr>
            <a:lvl2pPr marL="285750" lvl="1" indent="-285750">
              <a:lnSpc>
                <a:spcPct val="140000"/>
              </a:lnSpc>
              <a:buFont typeface="Courier New" pitchFamily="49" charset="0"/>
              <a:buChar char="o"/>
              <a:defRPr sz="1400"/>
            </a:lvl2pPr>
          </a:lstStyle>
          <a:p>
            <a:pPr lvl="1"/>
            <a:r>
              <a:rPr lang="en-US" dirty="0">
                <a:solidFill>
                  <a:prstClr val="black"/>
                </a:solidFill>
              </a:rPr>
              <a:t>Problem Resolution Rate</a:t>
            </a:r>
          </a:p>
          <a:p>
            <a:pPr lvl="1"/>
            <a:r>
              <a:rPr lang="en-US" dirty="0">
                <a:solidFill>
                  <a:prstClr val="black"/>
                </a:solidFill>
              </a:rPr>
              <a:t># of Cost Reduction Ideas Generated</a:t>
            </a:r>
          </a:p>
          <a:p>
            <a:pPr lvl="1"/>
            <a:r>
              <a:rPr lang="en-US" dirty="0">
                <a:solidFill>
                  <a:prstClr val="black"/>
                </a:solidFill>
              </a:rPr>
              <a:t>Catalog Utilization Rate</a:t>
            </a:r>
          </a:p>
          <a:p>
            <a:pPr lvl="1"/>
            <a:r>
              <a:rPr lang="en-US" dirty="0">
                <a:solidFill>
                  <a:prstClr val="black"/>
                </a:solidFill>
              </a:rPr>
              <a:t>eInvoice Utilization Rate</a:t>
            </a:r>
          </a:p>
          <a:p>
            <a:pPr lvl="1"/>
            <a:r>
              <a:rPr lang="en-US" dirty="0">
                <a:solidFill>
                  <a:prstClr val="black"/>
                </a:solidFill>
              </a:rPr>
              <a:t>Supplier Diversity Spend</a:t>
            </a:r>
          </a:p>
          <a:p>
            <a:pPr lvl="1"/>
            <a:r>
              <a:rPr lang="en-US" dirty="0">
                <a:solidFill>
                  <a:prstClr val="black"/>
                </a:solidFill>
              </a:rPr>
              <a:t>System Availability %</a:t>
            </a:r>
          </a:p>
        </p:txBody>
      </p:sp>
    </p:spTree>
    <p:extLst>
      <p:ext uri="{BB962C8B-B14F-4D97-AF65-F5344CB8AC3E}">
        <p14:creationId xmlns:p14="http://schemas.microsoft.com/office/powerpoint/2010/main" xmlns="" val="25431605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B81B02-6718-46E4-8D74-ADF933AC5647}" type="slidenum">
              <a:rPr lang="en-US" smtClean="0">
                <a:solidFill>
                  <a:prstClr val="black">
                    <a:lumMod val="50000"/>
                    <a:lumOff val="50000"/>
                  </a:prstClr>
                </a:solidFill>
              </a:rPr>
              <a:pPr/>
              <a:t>71</a:t>
            </a:fld>
            <a:endParaRPr lang="en-US" dirty="0">
              <a:solidFill>
                <a:prstClr val="black">
                  <a:lumMod val="50000"/>
                  <a:lumOff val="50000"/>
                </a:prstClr>
              </a:solidFill>
            </a:endParaRPr>
          </a:p>
        </p:txBody>
      </p:sp>
      <p:sp>
        <p:nvSpPr>
          <p:cNvPr id="4" name="Title 3"/>
          <p:cNvSpPr>
            <a:spLocks noGrp="1"/>
          </p:cNvSpPr>
          <p:nvPr>
            <p:ph type="title"/>
          </p:nvPr>
        </p:nvSpPr>
        <p:spPr/>
        <p:txBody>
          <a:bodyPr/>
          <a:lstStyle/>
          <a:p>
            <a:r>
              <a:rPr lang="en-US" dirty="0" smtClean="0"/>
              <a:t>Supplier Scorecard Example</a:t>
            </a:r>
            <a:endParaRPr lang="en-US" dirty="0"/>
          </a:p>
        </p:txBody>
      </p:sp>
      <p:sp>
        <p:nvSpPr>
          <p:cNvPr id="5" name="Text Box 2"/>
          <p:cNvSpPr txBox="1">
            <a:spLocks noChangeArrowheads="1"/>
          </p:cNvSpPr>
          <p:nvPr/>
        </p:nvSpPr>
        <p:spPr bwMode="auto">
          <a:xfrm>
            <a:off x="407809" y="749991"/>
            <a:ext cx="8649504" cy="646331"/>
          </a:xfrm>
          <a:prstGeom prst="rect">
            <a:avLst/>
          </a:prstGeom>
          <a:noFill/>
          <a:ln w="12700">
            <a:noFill/>
            <a:miter lim="800000"/>
            <a:headEnd/>
            <a:tailEnd/>
          </a:ln>
          <a:effectLst/>
        </p:spPr>
        <p:txBody>
          <a:bodyPr wrap="square" anchor="t">
            <a:spAutoFit/>
          </a:bodyPr>
          <a:lstStyle/>
          <a:p>
            <a:r>
              <a:rPr lang="en-US" dirty="0" smtClean="0">
                <a:solidFill>
                  <a:prstClr val="black"/>
                </a:solidFill>
              </a:rPr>
              <a:t>The Supplier Scorecard should include target levels for each element, and then utilize color coding of actual performance to highlight below target level areas for closer management. </a:t>
            </a:r>
            <a:endParaRPr lang="en-US" dirty="0">
              <a:solidFill>
                <a:prstClr val="black"/>
              </a:solidFill>
            </a:endParaRPr>
          </a:p>
        </p:txBody>
      </p:sp>
      <p:pic>
        <p:nvPicPr>
          <p:cNvPr id="6" name="Picture 1"/>
          <p:cNvPicPr>
            <a:picLocks noChangeAspect="1" noChangeArrowheads="1"/>
          </p:cNvPicPr>
          <p:nvPr/>
        </p:nvPicPr>
        <p:blipFill rotWithShape="1">
          <a:blip r:embed="rId4" cstate="print"/>
          <a:srcRect t="3471"/>
          <a:stretch/>
        </p:blipFill>
        <p:spPr bwMode="auto">
          <a:xfrm>
            <a:off x="373465" y="2122845"/>
            <a:ext cx="5264858" cy="4125555"/>
          </a:xfrm>
          <a:prstGeom prst="rect">
            <a:avLst/>
          </a:prstGeom>
          <a:noFill/>
          <a:ln w="9525">
            <a:noFill/>
            <a:miter lim="800000"/>
            <a:headEnd/>
            <a:tailEnd/>
          </a:ln>
          <a:effectLst/>
        </p:spPr>
      </p:pic>
      <p:grpSp>
        <p:nvGrpSpPr>
          <p:cNvPr id="7" name="Group 6"/>
          <p:cNvGrpSpPr/>
          <p:nvPr>
            <p:custDataLst>
              <p:tags r:id="rId1"/>
            </p:custDataLst>
          </p:nvPr>
        </p:nvGrpSpPr>
        <p:grpSpPr>
          <a:xfrm>
            <a:off x="152400" y="1955022"/>
            <a:ext cx="894476" cy="266244"/>
            <a:chOff x="7462124" y="1498600"/>
            <a:chExt cx="894476" cy="266244"/>
          </a:xfrm>
        </p:grpSpPr>
        <p:sp>
          <p:nvSpPr>
            <p:cNvPr id="9" name="TextBox 8"/>
            <p:cNvSpPr txBox="1"/>
            <p:nvPr/>
          </p:nvSpPr>
          <p:spPr>
            <a:xfrm>
              <a:off x="7462124" y="1524000"/>
              <a:ext cx="894476" cy="215444"/>
            </a:xfrm>
            <a:prstGeom prst="rect">
              <a:avLst/>
            </a:prstGeom>
            <a:noFill/>
          </p:spPr>
          <p:txBody>
            <a:bodyPr vert="horz" wrap="square" lIns="0" tIns="0" rIns="0" bIns="0" rtlCol="0" anchor="ctr" anchorCtr="1">
              <a:spAutoFit/>
            </a:bodyPr>
            <a:lstStyle/>
            <a:p>
              <a:pPr algn="ctr"/>
              <a:r>
                <a:rPr lang="en-US" sz="1400" b="1" dirty="0" smtClean="0">
                  <a:solidFill>
                    <a:srgbClr val="000000"/>
                  </a:solidFill>
                  <a:latin typeface="Arial"/>
                </a:rPr>
                <a:t>Illustrative</a:t>
              </a:r>
              <a:endParaRPr lang="en-US" sz="1400" b="1" dirty="0">
                <a:solidFill>
                  <a:srgbClr val="000000"/>
                </a:solidFill>
                <a:latin typeface="Arial"/>
              </a:endParaRPr>
            </a:p>
          </p:txBody>
        </p:sp>
        <p:cxnSp>
          <p:nvCxnSpPr>
            <p:cNvPr id="10" name="Straight Connector 9"/>
            <p:cNvCxnSpPr/>
            <p:nvPr/>
          </p:nvCxnSpPr>
          <p:spPr>
            <a:xfrm>
              <a:off x="7462124" y="1498600"/>
              <a:ext cx="894476"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462124" y="1764844"/>
              <a:ext cx="894476"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3" name="Rectangle 3"/>
          <p:cNvSpPr txBox="1">
            <a:spLocks noChangeArrowheads="1"/>
          </p:cNvSpPr>
          <p:nvPr/>
        </p:nvSpPr>
        <p:spPr bwMode="auto">
          <a:xfrm>
            <a:off x="5791200" y="2122845"/>
            <a:ext cx="3244648" cy="4337085"/>
          </a:xfrm>
          <a:prstGeom prst="rect">
            <a:avLst/>
          </a:prstGeom>
          <a:noFill/>
          <a:ln w="12700">
            <a:noFill/>
            <a:miter lim="800000"/>
            <a:headEnd/>
            <a:tailEnd/>
          </a:ln>
          <a:effectLst/>
        </p:spPr>
        <p:txBody>
          <a:bodyPr vert="horz" wrap="square" lIns="45720" tIns="44450" rIns="45720" bIns="44450" numCol="1" anchor="t" anchorCtr="0" compatLnSpc="1">
            <a:prstTxWarp prst="textNoShape">
              <a:avLst/>
            </a:prstTxWarp>
            <a:spAutoFit/>
          </a:bodyPr>
          <a:lstStyle>
            <a:lvl1pPr marL="228600" indent="-228600" algn="l" rtl="0" eaLnBrk="0" fontAlgn="base" hangingPunct="0">
              <a:spcBef>
                <a:spcPct val="30000"/>
              </a:spcBef>
              <a:spcAft>
                <a:spcPct val="0"/>
              </a:spcAft>
              <a:buClr>
                <a:schemeClr val="accent2"/>
              </a:buClr>
              <a:buChar char="•"/>
              <a:tabLst>
                <a:tab pos="2400300" algn="l"/>
              </a:tabLst>
              <a:defRPr sz="1600">
                <a:solidFill>
                  <a:schemeClr val="tx1"/>
                </a:solidFill>
                <a:latin typeface="+mn-lt"/>
                <a:ea typeface="+mn-ea"/>
                <a:cs typeface="+mn-cs"/>
              </a:defRPr>
            </a:lvl1pPr>
            <a:lvl2pPr marL="455613" indent="-225425"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2pPr>
            <a:lvl3pPr marL="684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3pPr>
            <a:lvl4pPr marL="912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4pPr>
            <a:lvl5pPr marL="11414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5pPr>
            <a:lvl6pPr marL="15986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6pPr>
            <a:lvl7pPr marL="2055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7pPr>
            <a:lvl8pPr marL="25130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8pPr>
            <a:lvl9pPr marL="2970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9pPr>
          </a:lstStyle>
          <a:p>
            <a:pPr>
              <a:spcBef>
                <a:spcPts val="0"/>
              </a:spcBef>
              <a:spcAft>
                <a:spcPts val="600"/>
              </a:spcAft>
              <a:buClrTx/>
              <a:buFont typeface="Arial" pitchFamily="34" charset="0"/>
              <a:buChar char="•"/>
            </a:pPr>
            <a:r>
              <a:rPr lang="en-US" kern="0" dirty="0" smtClean="0">
                <a:solidFill>
                  <a:prstClr val="black"/>
                </a:solidFill>
              </a:rPr>
              <a:t>Targets should be defined at the onset of the contract</a:t>
            </a:r>
          </a:p>
          <a:p>
            <a:pPr>
              <a:spcBef>
                <a:spcPts val="0"/>
              </a:spcBef>
              <a:spcAft>
                <a:spcPts val="600"/>
              </a:spcAft>
              <a:buClrTx/>
              <a:buFont typeface="Arial" pitchFamily="34" charset="0"/>
              <a:buChar char="•"/>
            </a:pPr>
            <a:r>
              <a:rPr lang="en-US" kern="0" dirty="0" smtClean="0">
                <a:solidFill>
                  <a:prstClr val="black"/>
                </a:solidFill>
              </a:rPr>
              <a:t>Scorecards should be completed ahead of periodic business reviews (discussed later in this section)</a:t>
            </a:r>
          </a:p>
          <a:p>
            <a:pPr>
              <a:spcBef>
                <a:spcPts val="0"/>
              </a:spcBef>
              <a:spcAft>
                <a:spcPts val="600"/>
              </a:spcAft>
              <a:buClrTx/>
              <a:buFont typeface="Arial" pitchFamily="34" charset="0"/>
              <a:buChar char="•"/>
            </a:pPr>
            <a:r>
              <a:rPr lang="en-US" kern="0" dirty="0" smtClean="0">
                <a:solidFill>
                  <a:prstClr val="black"/>
                </a:solidFill>
              </a:rPr>
              <a:t>For strategic suppliers, this should be completed at least once a year, depending factors such as the criticality of service and the supplier’s performance</a:t>
            </a:r>
          </a:p>
          <a:p>
            <a:pPr>
              <a:spcBef>
                <a:spcPts val="0"/>
              </a:spcBef>
              <a:spcAft>
                <a:spcPts val="600"/>
              </a:spcAft>
              <a:buClrTx/>
              <a:buFont typeface="Arial" pitchFamily="34" charset="0"/>
              <a:buChar char="•"/>
            </a:pPr>
            <a:r>
              <a:rPr lang="en-US" kern="0" dirty="0" smtClean="0">
                <a:solidFill>
                  <a:prstClr val="black"/>
                </a:solidFill>
              </a:rPr>
              <a:t>The results of the scorecard can show COE Team Members where a supplier has opportunities for improvement</a:t>
            </a:r>
          </a:p>
          <a:p>
            <a:pPr>
              <a:spcBef>
                <a:spcPts val="0"/>
              </a:spcBef>
              <a:spcAft>
                <a:spcPts val="600"/>
              </a:spcAft>
              <a:buClrTx/>
              <a:buFont typeface="Arial" pitchFamily="34" charset="0"/>
              <a:buChar char="•"/>
            </a:pPr>
            <a:r>
              <a:rPr lang="en-US" kern="0" dirty="0" smtClean="0">
                <a:solidFill>
                  <a:prstClr val="black"/>
                </a:solidFill>
              </a:rPr>
              <a:t>Results can also drive the agenda of the periodic business review</a:t>
            </a:r>
          </a:p>
        </p:txBody>
      </p:sp>
    </p:spTree>
    <p:extLst>
      <p:ext uri="{BB962C8B-B14F-4D97-AF65-F5344CB8AC3E}">
        <p14:creationId xmlns:p14="http://schemas.microsoft.com/office/powerpoint/2010/main" xmlns="" val="16357291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B81B02-6718-46E4-8D74-ADF933AC5647}" type="slidenum">
              <a:rPr lang="en-US" smtClean="0">
                <a:solidFill>
                  <a:prstClr val="black">
                    <a:lumMod val="50000"/>
                    <a:lumOff val="50000"/>
                  </a:prstClr>
                </a:solidFill>
              </a:rPr>
              <a:pPr/>
              <a:t>72</a:t>
            </a:fld>
            <a:endParaRPr lang="en-US" dirty="0">
              <a:solidFill>
                <a:prstClr val="black">
                  <a:lumMod val="50000"/>
                  <a:lumOff val="50000"/>
                </a:prstClr>
              </a:solidFill>
            </a:endParaRPr>
          </a:p>
        </p:txBody>
      </p:sp>
      <p:sp>
        <p:nvSpPr>
          <p:cNvPr id="4" name="Title 3"/>
          <p:cNvSpPr>
            <a:spLocks noGrp="1"/>
          </p:cNvSpPr>
          <p:nvPr>
            <p:ph type="title"/>
          </p:nvPr>
        </p:nvSpPr>
        <p:spPr/>
        <p:txBody>
          <a:bodyPr/>
          <a:lstStyle/>
          <a:p>
            <a:r>
              <a:rPr lang="en-US" dirty="0" smtClean="0"/>
              <a:t>Supplier Scorecard at UC</a:t>
            </a:r>
            <a:endParaRPr lang="en-US" dirty="0"/>
          </a:p>
        </p:txBody>
      </p:sp>
      <p:sp>
        <p:nvSpPr>
          <p:cNvPr id="5" name="Text Box 2"/>
          <p:cNvSpPr txBox="1">
            <a:spLocks noChangeArrowheads="1"/>
          </p:cNvSpPr>
          <p:nvPr/>
        </p:nvSpPr>
        <p:spPr bwMode="auto">
          <a:xfrm>
            <a:off x="407809" y="749991"/>
            <a:ext cx="8649504" cy="646331"/>
          </a:xfrm>
          <a:prstGeom prst="rect">
            <a:avLst/>
          </a:prstGeom>
          <a:noFill/>
          <a:ln w="12700">
            <a:noFill/>
            <a:miter lim="800000"/>
            <a:headEnd/>
            <a:tailEnd/>
          </a:ln>
          <a:effectLst/>
        </p:spPr>
        <p:txBody>
          <a:bodyPr wrap="square" anchor="t">
            <a:spAutoFit/>
          </a:bodyPr>
          <a:lstStyle/>
          <a:p>
            <a:r>
              <a:rPr lang="en-US" dirty="0" smtClean="0">
                <a:solidFill>
                  <a:prstClr val="black"/>
                </a:solidFill>
              </a:rPr>
              <a:t>The Fisher general lab supplies contract in the Life Sciences category is a good example of how supplier performance management can be built into a contract.</a:t>
            </a:r>
            <a:endParaRPr lang="en-US" dirty="0">
              <a:solidFill>
                <a:prstClr val="black"/>
              </a:solidFill>
            </a:endParaRPr>
          </a:p>
        </p:txBody>
      </p:sp>
      <p:sp>
        <p:nvSpPr>
          <p:cNvPr id="15" name="Content Placeholder 2"/>
          <p:cNvSpPr>
            <a:spLocks noGrp="1"/>
          </p:cNvSpPr>
          <p:nvPr>
            <p:ph idx="1"/>
          </p:nvPr>
        </p:nvSpPr>
        <p:spPr>
          <a:xfrm>
            <a:off x="474913" y="1602896"/>
            <a:ext cx="8440487" cy="5026504"/>
          </a:xfrm>
        </p:spPr>
        <p:txBody>
          <a:bodyPr>
            <a:noAutofit/>
          </a:bodyPr>
          <a:lstStyle/>
          <a:p>
            <a:pPr marL="177800" indent="-165100">
              <a:buClrTx/>
            </a:pPr>
            <a:r>
              <a:rPr lang="en-US" sz="1800" dirty="0" smtClean="0">
                <a:solidFill>
                  <a:schemeClr val="tx1"/>
                </a:solidFill>
              </a:rPr>
              <a:t>Business Review Format</a:t>
            </a:r>
          </a:p>
          <a:p>
            <a:pPr lvl="1">
              <a:buClrTx/>
            </a:pPr>
            <a:r>
              <a:rPr lang="en-US" sz="1400" dirty="0" smtClean="0">
                <a:solidFill>
                  <a:schemeClr val="tx1"/>
                </a:solidFill>
              </a:rPr>
              <a:t>Once per quarter, the supplier will meet with UC to review sales data, changes to product offerings, promotions, accounting or management issues, and SLA reporting</a:t>
            </a:r>
          </a:p>
          <a:p>
            <a:pPr lvl="1">
              <a:buClrTx/>
            </a:pPr>
            <a:r>
              <a:rPr lang="en-US" sz="1400" dirty="0" smtClean="0">
                <a:solidFill>
                  <a:schemeClr val="tx1"/>
                </a:solidFill>
              </a:rPr>
              <a:t>Business reviews will be discussed in greater depth later in this section</a:t>
            </a:r>
          </a:p>
          <a:p>
            <a:pPr marL="177800" indent="-165100">
              <a:buClrTx/>
            </a:pPr>
            <a:r>
              <a:rPr lang="en-US" sz="1800" dirty="0" smtClean="0">
                <a:solidFill>
                  <a:schemeClr val="tx1"/>
                </a:solidFill>
              </a:rPr>
              <a:t>SLA and Scorecards</a:t>
            </a:r>
            <a:endParaRPr lang="en-US" sz="1800" dirty="0">
              <a:solidFill>
                <a:schemeClr val="tx1"/>
              </a:solidFill>
            </a:endParaRPr>
          </a:p>
          <a:p>
            <a:pPr lvl="1">
              <a:buClrTx/>
            </a:pPr>
            <a:r>
              <a:rPr lang="en-US" sz="1400" dirty="0" smtClean="0">
                <a:solidFill>
                  <a:schemeClr val="tx1"/>
                </a:solidFill>
              </a:rPr>
              <a:t>The supplier is expected to maintain a list of all service level agreements and their adherence to targets</a:t>
            </a:r>
          </a:p>
          <a:p>
            <a:pPr lvl="1">
              <a:buClrTx/>
            </a:pPr>
            <a:r>
              <a:rPr lang="en-US" sz="1400" dirty="0" smtClean="0">
                <a:solidFill>
                  <a:schemeClr val="tx1"/>
                </a:solidFill>
              </a:rPr>
              <a:t>Service level performance, as reported by the supplier, is measured against the agreed to terms and included in the supplier’s scorecard</a:t>
            </a:r>
          </a:p>
          <a:p>
            <a:pPr lvl="1">
              <a:buClrTx/>
            </a:pPr>
            <a:r>
              <a:rPr lang="en-US" sz="1400" dirty="0" smtClean="0">
                <a:solidFill>
                  <a:schemeClr val="tx1"/>
                </a:solidFill>
              </a:rPr>
              <a:t>Examples of the SLAs in the Fisher contract are as follows:</a:t>
            </a:r>
            <a:endParaRPr lang="en-US" sz="1400" dirty="0">
              <a:solidFill>
                <a:schemeClr val="tx1"/>
              </a:solidFill>
            </a:endParaRPr>
          </a:p>
          <a:p>
            <a:pPr lvl="1">
              <a:buClrTx/>
            </a:pPr>
            <a:endParaRPr lang="en-US" sz="1400" dirty="0" smtClean="0">
              <a:solidFill>
                <a:schemeClr val="tx1"/>
              </a:solidFill>
            </a:endParaRPr>
          </a:p>
        </p:txBody>
      </p:sp>
      <p:graphicFrame>
        <p:nvGraphicFramePr>
          <p:cNvPr id="16" name="Group 20"/>
          <p:cNvGraphicFramePr>
            <a:graphicFrameLocks noGrp="1"/>
          </p:cNvGraphicFramePr>
          <p:nvPr>
            <p:extLst>
              <p:ext uri="{D42A27DB-BD31-4B8C-83A1-F6EECF244321}">
                <p14:modId xmlns:p14="http://schemas.microsoft.com/office/powerpoint/2010/main" xmlns="" val="887851980"/>
              </p:ext>
            </p:extLst>
          </p:nvPr>
        </p:nvGraphicFramePr>
        <p:xfrm>
          <a:off x="762000" y="4197531"/>
          <a:ext cx="7696200" cy="2203269"/>
        </p:xfrm>
        <a:graphic>
          <a:graphicData uri="http://schemas.openxmlformats.org/drawingml/2006/table">
            <a:tbl>
              <a:tblPr/>
              <a:tblGrid>
                <a:gridCol w="3955991"/>
                <a:gridCol w="3740209"/>
              </a:tblGrid>
              <a:tr h="2203269">
                <a:tc>
                  <a:txBody>
                    <a:bodyPr/>
                    <a:lstStyle/>
                    <a:p>
                      <a:pPr marL="285750" marR="0" lvl="0" indent="-285750" algn="l">
                        <a:spcBef>
                          <a:spcPts val="0"/>
                        </a:spcBef>
                        <a:spcAft>
                          <a:spcPts val="0"/>
                        </a:spcAft>
                        <a:buFont typeface="Arial" pitchFamily="34" charset="0"/>
                        <a:buChar char="•"/>
                        <a:tabLst>
                          <a:tab pos="251460" algn="l"/>
                        </a:tabLst>
                      </a:pPr>
                      <a:r>
                        <a:rPr lang="en-US" sz="1600" kern="1200" dirty="0" smtClean="0">
                          <a:solidFill>
                            <a:schemeClr val="bg1"/>
                          </a:solidFill>
                          <a:latin typeface="+mn-lt"/>
                          <a:ea typeface="Times New Roman"/>
                          <a:cs typeface="+mn-cs"/>
                        </a:rPr>
                        <a:t>Lead</a:t>
                      </a:r>
                      <a:r>
                        <a:rPr lang="en-US" sz="1600" kern="1200" baseline="0" dirty="0" smtClean="0">
                          <a:solidFill>
                            <a:schemeClr val="bg1"/>
                          </a:solidFill>
                          <a:latin typeface="+mn-lt"/>
                          <a:ea typeface="Times New Roman"/>
                          <a:cs typeface="+mn-cs"/>
                        </a:rPr>
                        <a:t> time</a:t>
                      </a:r>
                    </a:p>
                    <a:p>
                      <a:pPr marL="285750" marR="0" lvl="0" indent="-285750" algn="l">
                        <a:spcBef>
                          <a:spcPts val="0"/>
                        </a:spcBef>
                        <a:spcAft>
                          <a:spcPts val="0"/>
                        </a:spcAft>
                        <a:buFont typeface="Arial" pitchFamily="34" charset="0"/>
                        <a:buChar char="•"/>
                        <a:tabLst>
                          <a:tab pos="251460" algn="l"/>
                        </a:tabLst>
                      </a:pPr>
                      <a:r>
                        <a:rPr lang="en-US" sz="1600" kern="1200" baseline="0" dirty="0" smtClean="0">
                          <a:solidFill>
                            <a:schemeClr val="bg1"/>
                          </a:solidFill>
                          <a:latin typeface="+mn-lt"/>
                          <a:ea typeface="Times New Roman"/>
                          <a:cs typeface="+mn-cs"/>
                        </a:rPr>
                        <a:t>Returns</a:t>
                      </a:r>
                    </a:p>
                    <a:p>
                      <a:pPr marL="285750" marR="0" lvl="0" indent="-285750" algn="l">
                        <a:spcBef>
                          <a:spcPts val="0"/>
                        </a:spcBef>
                        <a:spcAft>
                          <a:spcPts val="0"/>
                        </a:spcAft>
                        <a:buFont typeface="Arial" pitchFamily="34" charset="0"/>
                        <a:buChar char="•"/>
                        <a:tabLst>
                          <a:tab pos="251460" algn="l"/>
                        </a:tabLst>
                      </a:pPr>
                      <a:r>
                        <a:rPr lang="en-US" sz="1600" kern="1200" baseline="0" dirty="0" smtClean="0">
                          <a:solidFill>
                            <a:schemeClr val="bg1"/>
                          </a:solidFill>
                          <a:latin typeface="+mn-lt"/>
                          <a:ea typeface="Times New Roman"/>
                          <a:cs typeface="+mn-cs"/>
                        </a:rPr>
                        <a:t>Rush delivery requests</a:t>
                      </a:r>
                    </a:p>
                    <a:p>
                      <a:pPr marL="285750" marR="0" lvl="0" indent="-285750" algn="l">
                        <a:spcBef>
                          <a:spcPts val="0"/>
                        </a:spcBef>
                        <a:spcAft>
                          <a:spcPts val="0"/>
                        </a:spcAft>
                        <a:buFont typeface="Arial" pitchFamily="34" charset="0"/>
                        <a:buChar char="•"/>
                        <a:tabLst>
                          <a:tab pos="251460" algn="l"/>
                        </a:tabLst>
                      </a:pPr>
                      <a:r>
                        <a:rPr lang="en-US" sz="1600" kern="1200" baseline="0" dirty="0" smtClean="0">
                          <a:solidFill>
                            <a:schemeClr val="bg1"/>
                          </a:solidFill>
                          <a:latin typeface="+mn-lt"/>
                          <a:ea typeface="Times New Roman"/>
                          <a:cs typeface="+mn-cs"/>
                        </a:rPr>
                        <a:t>Credits/reinvoice</a:t>
                      </a:r>
                    </a:p>
                    <a:p>
                      <a:pPr marL="285750" marR="0" lvl="0" indent="-285750" algn="l">
                        <a:spcBef>
                          <a:spcPts val="0"/>
                        </a:spcBef>
                        <a:spcAft>
                          <a:spcPts val="0"/>
                        </a:spcAft>
                        <a:buFont typeface="Arial" pitchFamily="34" charset="0"/>
                        <a:buChar char="•"/>
                        <a:tabLst>
                          <a:tab pos="251460" algn="l"/>
                        </a:tabLst>
                      </a:pPr>
                      <a:r>
                        <a:rPr lang="en-US" sz="1600" kern="1200" baseline="0" dirty="0" smtClean="0">
                          <a:solidFill>
                            <a:schemeClr val="bg1"/>
                          </a:solidFill>
                          <a:latin typeface="+mn-lt"/>
                          <a:ea typeface="Times New Roman"/>
                          <a:cs typeface="+mn-cs"/>
                        </a:rPr>
                        <a:t>Requests for reports</a:t>
                      </a:r>
                    </a:p>
                    <a:p>
                      <a:pPr marL="285750" marR="0" lvl="0" indent="-285750" algn="l">
                        <a:spcBef>
                          <a:spcPts val="0"/>
                        </a:spcBef>
                        <a:spcAft>
                          <a:spcPts val="0"/>
                        </a:spcAft>
                        <a:buFont typeface="Arial" pitchFamily="34" charset="0"/>
                        <a:buChar char="•"/>
                        <a:tabLst>
                          <a:tab pos="251460" algn="l"/>
                        </a:tabLst>
                      </a:pPr>
                      <a:r>
                        <a:rPr lang="en-US" sz="1600" kern="1200" baseline="0" dirty="0" smtClean="0">
                          <a:solidFill>
                            <a:schemeClr val="bg1"/>
                          </a:solidFill>
                          <a:latin typeface="+mn-lt"/>
                          <a:ea typeface="Times New Roman"/>
                          <a:cs typeface="+mn-cs"/>
                        </a:rPr>
                        <a:t>Delivery accuracy</a:t>
                      </a:r>
                      <a:endParaRPr lang="en-US" sz="1600" kern="1200" baseline="0" dirty="0" smtClean="0">
                        <a:solidFill>
                          <a:schemeClr val="bg1"/>
                        </a:solidFill>
                        <a:latin typeface="+mj-lt"/>
                        <a:ea typeface="Times New Roman"/>
                        <a:cs typeface="+mn-cs"/>
                      </a:endParaRPr>
                    </a:p>
                    <a:p>
                      <a:pPr marL="285750" marR="0" lvl="0" indent="-285750" algn="l">
                        <a:spcBef>
                          <a:spcPts val="0"/>
                        </a:spcBef>
                        <a:spcAft>
                          <a:spcPts val="0"/>
                        </a:spcAft>
                        <a:buFont typeface="Arial" pitchFamily="34" charset="0"/>
                        <a:buChar char="•"/>
                        <a:tabLst>
                          <a:tab pos="251460" algn="l"/>
                        </a:tabLst>
                      </a:pPr>
                      <a:r>
                        <a:rPr lang="en-US" sz="1600" kern="1200" baseline="0" dirty="0" smtClean="0">
                          <a:solidFill>
                            <a:schemeClr val="bg1"/>
                          </a:solidFill>
                          <a:latin typeface="+mj-lt"/>
                          <a:ea typeface="Times New Roman"/>
                          <a:cs typeface="+mn-cs"/>
                        </a:rPr>
                        <a:t>Invoice/billing accuracy</a:t>
                      </a:r>
                    </a:p>
                    <a:p>
                      <a:pPr marL="285750" marR="0" lvl="0" indent="-285750" algn="l">
                        <a:spcBef>
                          <a:spcPts val="0"/>
                        </a:spcBef>
                        <a:spcAft>
                          <a:spcPts val="0"/>
                        </a:spcAft>
                        <a:buFont typeface="Arial" pitchFamily="34" charset="0"/>
                        <a:buChar char="•"/>
                        <a:tabLst>
                          <a:tab pos="251460" algn="l"/>
                        </a:tabLst>
                      </a:pPr>
                      <a:r>
                        <a:rPr lang="en-US" sz="1600" kern="1200" baseline="0" dirty="0" smtClean="0">
                          <a:solidFill>
                            <a:schemeClr val="bg1"/>
                          </a:solidFill>
                          <a:latin typeface="+mj-lt"/>
                          <a:ea typeface="Times New Roman"/>
                          <a:cs typeface="+mn-cs"/>
                        </a:rPr>
                        <a:t>Response time for service call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285750" marR="0" lvl="0" indent="-285750" algn="l">
                        <a:spcBef>
                          <a:spcPts val="0"/>
                        </a:spcBef>
                        <a:spcAft>
                          <a:spcPts val="0"/>
                        </a:spcAft>
                        <a:buFont typeface="Arial" pitchFamily="34" charset="0"/>
                        <a:buChar char="•"/>
                        <a:tabLst>
                          <a:tab pos="251460" algn="l"/>
                        </a:tabLst>
                      </a:pPr>
                      <a:r>
                        <a:rPr lang="en-US" sz="1600" dirty="0" smtClean="0">
                          <a:solidFill>
                            <a:schemeClr val="bg1"/>
                          </a:solidFill>
                          <a:latin typeface="+mj-lt"/>
                          <a:ea typeface="Times New Roman"/>
                        </a:rPr>
                        <a:t>Order fill</a:t>
                      </a:r>
                      <a:r>
                        <a:rPr lang="en-US" sz="1600" baseline="0" dirty="0" smtClean="0">
                          <a:solidFill>
                            <a:schemeClr val="bg1"/>
                          </a:solidFill>
                          <a:latin typeface="+mj-lt"/>
                          <a:ea typeface="Times New Roman"/>
                        </a:rPr>
                        <a:t> rate</a:t>
                      </a:r>
                    </a:p>
                    <a:p>
                      <a:pPr marL="285750" marR="0" lvl="0" indent="-285750" algn="l">
                        <a:spcBef>
                          <a:spcPts val="0"/>
                        </a:spcBef>
                        <a:spcAft>
                          <a:spcPts val="0"/>
                        </a:spcAft>
                        <a:buFont typeface="Arial" pitchFamily="34" charset="0"/>
                        <a:buChar char="•"/>
                        <a:tabLst>
                          <a:tab pos="251460" algn="l"/>
                        </a:tabLst>
                      </a:pPr>
                      <a:r>
                        <a:rPr lang="en-US" sz="1600" baseline="0" dirty="0" smtClean="0">
                          <a:solidFill>
                            <a:schemeClr val="bg1"/>
                          </a:solidFill>
                          <a:latin typeface="+mj-lt"/>
                          <a:ea typeface="Times New Roman"/>
                        </a:rPr>
                        <a:t>Catalog updates</a:t>
                      </a:r>
                    </a:p>
                    <a:p>
                      <a:pPr marL="285750" marR="0" lvl="0" indent="-285750" algn="l">
                        <a:spcBef>
                          <a:spcPts val="0"/>
                        </a:spcBef>
                        <a:spcAft>
                          <a:spcPts val="0"/>
                        </a:spcAft>
                        <a:buFont typeface="Arial" pitchFamily="34" charset="0"/>
                        <a:buChar char="•"/>
                        <a:tabLst>
                          <a:tab pos="251460" algn="l"/>
                        </a:tabLst>
                      </a:pPr>
                      <a:r>
                        <a:rPr lang="en-US" sz="1600" baseline="0" dirty="0" smtClean="0">
                          <a:solidFill>
                            <a:schemeClr val="bg1"/>
                          </a:solidFill>
                          <a:latin typeface="+mj-lt"/>
                          <a:ea typeface="Times New Roman"/>
                        </a:rPr>
                        <a:t>Product repair time</a:t>
                      </a:r>
                    </a:p>
                    <a:p>
                      <a:pPr marL="285750" marR="0" lvl="0" indent="-285750" algn="l">
                        <a:spcBef>
                          <a:spcPts val="0"/>
                        </a:spcBef>
                        <a:spcAft>
                          <a:spcPts val="0"/>
                        </a:spcAft>
                        <a:buFont typeface="Arial" pitchFamily="34" charset="0"/>
                        <a:buChar char="•"/>
                        <a:tabLst>
                          <a:tab pos="251460" algn="l"/>
                        </a:tabLst>
                      </a:pPr>
                      <a:r>
                        <a:rPr lang="en-US" sz="1600" baseline="0" dirty="0" smtClean="0">
                          <a:solidFill>
                            <a:schemeClr val="bg1"/>
                          </a:solidFill>
                          <a:latin typeface="+mj-lt"/>
                          <a:ea typeface="Times New Roman"/>
                        </a:rPr>
                        <a:t>Backorder percentage</a:t>
                      </a:r>
                    </a:p>
                    <a:p>
                      <a:pPr marL="285750" marR="0" lvl="0" indent="-285750" algn="l">
                        <a:spcBef>
                          <a:spcPts val="0"/>
                        </a:spcBef>
                        <a:spcAft>
                          <a:spcPts val="0"/>
                        </a:spcAft>
                        <a:buFont typeface="Arial" pitchFamily="34" charset="0"/>
                        <a:buChar char="•"/>
                        <a:tabLst>
                          <a:tab pos="251460" algn="l"/>
                        </a:tabLst>
                      </a:pPr>
                      <a:r>
                        <a:rPr lang="en-US" sz="1600" baseline="0" dirty="0" smtClean="0">
                          <a:solidFill>
                            <a:schemeClr val="bg1"/>
                          </a:solidFill>
                          <a:latin typeface="+mj-lt"/>
                          <a:ea typeface="Times New Roman"/>
                        </a:rPr>
                        <a:t>Quote turnaround time</a:t>
                      </a:r>
                    </a:p>
                    <a:p>
                      <a:pPr marL="285750" marR="0" lvl="0" indent="-285750" algn="l">
                        <a:spcBef>
                          <a:spcPts val="0"/>
                        </a:spcBef>
                        <a:spcAft>
                          <a:spcPts val="0"/>
                        </a:spcAft>
                        <a:buFont typeface="Arial" pitchFamily="34" charset="0"/>
                        <a:buChar char="•"/>
                        <a:tabLst>
                          <a:tab pos="251460" algn="l"/>
                        </a:tabLst>
                      </a:pPr>
                      <a:r>
                        <a:rPr lang="en-US" sz="1600" baseline="0" dirty="0" smtClean="0">
                          <a:solidFill>
                            <a:schemeClr val="bg1"/>
                          </a:solidFill>
                          <a:latin typeface="+mj-lt"/>
                          <a:ea typeface="Times New Roman"/>
                        </a:rPr>
                        <a:t>Billing error correction</a:t>
                      </a:r>
                    </a:p>
                    <a:p>
                      <a:pPr marL="285750" marR="0" lvl="0" indent="-285750" algn="l">
                        <a:spcBef>
                          <a:spcPts val="0"/>
                        </a:spcBef>
                        <a:spcAft>
                          <a:spcPts val="0"/>
                        </a:spcAft>
                        <a:buFont typeface="Arial" pitchFamily="34" charset="0"/>
                        <a:buChar char="•"/>
                        <a:tabLst>
                          <a:tab pos="251460" algn="l"/>
                        </a:tabLst>
                      </a:pPr>
                      <a:r>
                        <a:rPr lang="en-US" sz="1600" baseline="0" dirty="0" smtClean="0">
                          <a:solidFill>
                            <a:schemeClr val="bg1"/>
                          </a:solidFill>
                          <a:latin typeface="+mj-lt"/>
                          <a:ea typeface="Times New Roman"/>
                        </a:rPr>
                        <a:t>Return customer calls</a:t>
                      </a:r>
                      <a:endParaRPr lang="en-US" sz="1600" dirty="0">
                        <a:solidFill>
                          <a:schemeClr val="bg1"/>
                        </a:solidFill>
                        <a:latin typeface="+mj-lt"/>
                        <a:ea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r>
            </a:tbl>
          </a:graphicData>
        </a:graphic>
      </p:graphicFrame>
      <p:grpSp>
        <p:nvGrpSpPr>
          <p:cNvPr id="8" name="Group 7"/>
          <p:cNvGrpSpPr/>
          <p:nvPr>
            <p:custDataLst>
              <p:tags r:id="rId1"/>
            </p:custDataLst>
          </p:nvPr>
        </p:nvGrpSpPr>
        <p:grpSpPr>
          <a:xfrm>
            <a:off x="7315200" y="3810000"/>
            <a:ext cx="1351332" cy="266244"/>
            <a:chOff x="7005268" y="1498600"/>
            <a:chExt cx="1351332" cy="266244"/>
          </a:xfrm>
        </p:grpSpPr>
        <p:sp>
          <p:nvSpPr>
            <p:cNvPr id="9" name="TextBox 8"/>
            <p:cNvSpPr txBox="1"/>
            <p:nvPr/>
          </p:nvSpPr>
          <p:spPr>
            <a:xfrm>
              <a:off x="7005268" y="1524000"/>
              <a:ext cx="1351332" cy="215444"/>
            </a:xfrm>
            <a:prstGeom prst="rect">
              <a:avLst/>
            </a:prstGeom>
            <a:noFill/>
          </p:spPr>
          <p:txBody>
            <a:bodyPr vert="horz" wrap="square" lIns="0" tIns="0" rIns="0" bIns="0" rtlCol="0" anchor="ctr" anchorCtr="1">
              <a:spAutoFit/>
            </a:bodyPr>
            <a:lstStyle/>
            <a:p>
              <a:pPr algn="ctr"/>
              <a:r>
                <a:rPr lang="en-US" sz="1400" b="1" dirty="0" smtClean="0">
                  <a:solidFill>
                    <a:srgbClr val="000000"/>
                  </a:solidFill>
                  <a:latin typeface="Arial"/>
                </a:rPr>
                <a:t>Non-Exhaustive</a:t>
              </a:r>
              <a:endParaRPr lang="en-US" sz="1400" b="1" dirty="0">
                <a:solidFill>
                  <a:srgbClr val="000000"/>
                </a:solidFill>
                <a:latin typeface="Arial"/>
              </a:endParaRPr>
            </a:p>
          </p:txBody>
        </p:sp>
        <p:cxnSp>
          <p:nvCxnSpPr>
            <p:cNvPr id="10" name="Straight Connector 9"/>
            <p:cNvCxnSpPr/>
            <p:nvPr/>
          </p:nvCxnSpPr>
          <p:spPr>
            <a:xfrm>
              <a:off x="7005268" y="1498600"/>
              <a:ext cx="13513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05268" y="1764844"/>
              <a:ext cx="13513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2826060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B81B02-6718-46E4-8D74-ADF933AC5647}" type="slidenum">
              <a:rPr lang="en-US" smtClean="0">
                <a:solidFill>
                  <a:prstClr val="black">
                    <a:lumMod val="50000"/>
                    <a:lumOff val="50000"/>
                  </a:prstClr>
                </a:solidFill>
              </a:rPr>
              <a:pPr/>
              <a:t>73</a:t>
            </a:fld>
            <a:endParaRPr lang="en-US" dirty="0">
              <a:solidFill>
                <a:prstClr val="black">
                  <a:lumMod val="50000"/>
                  <a:lumOff val="50000"/>
                </a:prstClr>
              </a:solidFill>
            </a:endParaRPr>
          </a:p>
        </p:txBody>
      </p:sp>
      <p:sp>
        <p:nvSpPr>
          <p:cNvPr id="4" name="Title 3"/>
          <p:cNvSpPr>
            <a:spLocks noGrp="1"/>
          </p:cNvSpPr>
          <p:nvPr>
            <p:ph type="title"/>
          </p:nvPr>
        </p:nvSpPr>
        <p:spPr/>
        <p:txBody>
          <a:bodyPr/>
          <a:lstStyle/>
          <a:p>
            <a:r>
              <a:rPr lang="en-US" dirty="0" smtClean="0"/>
              <a:t>Periodic Business Reviews</a:t>
            </a:r>
            <a:endParaRPr lang="en-US" dirty="0"/>
          </a:p>
        </p:txBody>
      </p:sp>
      <p:sp>
        <p:nvSpPr>
          <p:cNvPr id="5" name="Rectangle 2"/>
          <p:cNvSpPr txBox="1">
            <a:spLocks noChangeArrowheads="1"/>
          </p:cNvSpPr>
          <p:nvPr/>
        </p:nvSpPr>
        <p:spPr>
          <a:xfrm>
            <a:off x="499103" y="686618"/>
            <a:ext cx="8644897" cy="955675"/>
          </a:xfrm>
          <a:prstGeom prst="rect">
            <a:avLst/>
          </a:prstGeom>
        </p:spPr>
        <p:txBody>
          <a:bodyPr vert="horz" lIns="0" tIns="45720" rIns="91440" bIns="0" rtlCol="0" anchor="t" anchorCtr="0">
            <a:normAutofit/>
          </a:bodyPr>
          <a:lstStyle>
            <a:lvl1pPr algn="l" rtl="0" eaLnBrk="0" fontAlgn="base" hangingPunct="0">
              <a:spcBef>
                <a:spcPct val="0"/>
              </a:spcBef>
              <a:spcAft>
                <a:spcPct val="0"/>
              </a:spcAft>
              <a:defRPr b="1">
                <a:solidFill>
                  <a:srgbClr val="002266"/>
                </a:solidFill>
                <a:latin typeface="+mj-lt"/>
                <a:ea typeface="+mj-ea"/>
                <a:cs typeface="+mj-cs"/>
              </a:defRPr>
            </a:lvl1pPr>
            <a:lvl2pPr algn="l" rtl="0" eaLnBrk="0" fontAlgn="base" hangingPunct="0">
              <a:spcBef>
                <a:spcPct val="0"/>
              </a:spcBef>
              <a:spcAft>
                <a:spcPct val="0"/>
              </a:spcAft>
              <a:defRPr b="1">
                <a:solidFill>
                  <a:schemeClr val="tx1"/>
                </a:solidFill>
                <a:latin typeface="Arial" pitchFamily="34" charset="0"/>
              </a:defRPr>
            </a:lvl2pPr>
            <a:lvl3pPr algn="l" rtl="0" eaLnBrk="0" fontAlgn="base" hangingPunct="0">
              <a:spcBef>
                <a:spcPct val="0"/>
              </a:spcBef>
              <a:spcAft>
                <a:spcPct val="0"/>
              </a:spcAft>
              <a:defRPr b="1">
                <a:solidFill>
                  <a:schemeClr val="tx1"/>
                </a:solidFill>
                <a:latin typeface="Arial" pitchFamily="34" charset="0"/>
              </a:defRPr>
            </a:lvl3pPr>
            <a:lvl4pPr algn="l" rtl="0" eaLnBrk="0" fontAlgn="base" hangingPunct="0">
              <a:spcBef>
                <a:spcPct val="0"/>
              </a:spcBef>
              <a:spcAft>
                <a:spcPct val="0"/>
              </a:spcAft>
              <a:defRPr b="1">
                <a:solidFill>
                  <a:schemeClr val="tx1"/>
                </a:solidFill>
                <a:latin typeface="Arial" pitchFamily="34" charset="0"/>
              </a:defRPr>
            </a:lvl4pPr>
            <a:lvl5pPr algn="l" rtl="0" eaLnBrk="0" fontAlgn="base" hangingPunct="0">
              <a:spcBef>
                <a:spcPct val="0"/>
              </a:spcBef>
              <a:spcAft>
                <a:spcPct val="0"/>
              </a:spcAft>
              <a:defRPr b="1">
                <a:solidFill>
                  <a:schemeClr val="tx1"/>
                </a:solidFill>
                <a:latin typeface="Arial" pitchFamily="34" charset="0"/>
              </a:defRPr>
            </a:lvl5pPr>
            <a:lvl6pPr marL="457200" algn="l" rtl="0" eaLnBrk="0" fontAlgn="base" hangingPunct="0">
              <a:spcBef>
                <a:spcPct val="0"/>
              </a:spcBef>
              <a:spcAft>
                <a:spcPct val="0"/>
              </a:spcAft>
              <a:defRPr b="1">
                <a:solidFill>
                  <a:schemeClr val="tx1"/>
                </a:solidFill>
                <a:latin typeface="Arial" pitchFamily="34" charset="0"/>
              </a:defRPr>
            </a:lvl6pPr>
            <a:lvl7pPr marL="914400" algn="l" rtl="0" eaLnBrk="0" fontAlgn="base" hangingPunct="0">
              <a:spcBef>
                <a:spcPct val="0"/>
              </a:spcBef>
              <a:spcAft>
                <a:spcPct val="0"/>
              </a:spcAft>
              <a:defRPr b="1">
                <a:solidFill>
                  <a:schemeClr val="tx1"/>
                </a:solidFill>
                <a:latin typeface="Arial" pitchFamily="34" charset="0"/>
              </a:defRPr>
            </a:lvl7pPr>
            <a:lvl8pPr marL="1371600" algn="l" rtl="0" eaLnBrk="0" fontAlgn="base" hangingPunct="0">
              <a:spcBef>
                <a:spcPct val="0"/>
              </a:spcBef>
              <a:spcAft>
                <a:spcPct val="0"/>
              </a:spcAft>
              <a:defRPr b="1">
                <a:solidFill>
                  <a:schemeClr val="tx1"/>
                </a:solidFill>
                <a:latin typeface="Arial" pitchFamily="34" charset="0"/>
              </a:defRPr>
            </a:lvl8pPr>
            <a:lvl9pPr marL="1828800" algn="l" rtl="0" eaLnBrk="0" fontAlgn="base" hangingPunct="0">
              <a:spcBef>
                <a:spcPct val="0"/>
              </a:spcBef>
              <a:spcAft>
                <a:spcPct val="0"/>
              </a:spcAft>
              <a:defRPr b="1">
                <a:solidFill>
                  <a:schemeClr val="tx1"/>
                </a:solidFill>
                <a:latin typeface="Arial" pitchFamily="34" charset="0"/>
              </a:defRPr>
            </a:lvl9pPr>
          </a:lstStyle>
          <a:p>
            <a:r>
              <a:rPr lang="en-US" b="0" kern="0" dirty="0" smtClean="0">
                <a:solidFill>
                  <a:prstClr val="black"/>
                </a:solidFill>
              </a:rPr>
              <a:t>For suppliers that COEs determine to be strategic, regular business review meetings should be scheduled in order to support strong collaboration and communication throughout the contract.</a:t>
            </a:r>
            <a:endParaRPr lang="en-US" b="0" kern="0" dirty="0">
              <a:solidFill>
                <a:prstClr val="black"/>
              </a:solidFill>
            </a:endParaRPr>
          </a:p>
        </p:txBody>
      </p:sp>
      <p:sp>
        <p:nvSpPr>
          <p:cNvPr id="7" name="Rectangle 3"/>
          <p:cNvSpPr txBox="1">
            <a:spLocks noChangeArrowheads="1"/>
          </p:cNvSpPr>
          <p:nvPr/>
        </p:nvSpPr>
        <p:spPr bwMode="auto">
          <a:xfrm>
            <a:off x="468313" y="1761946"/>
            <a:ext cx="8365138" cy="4901342"/>
          </a:xfrm>
          <a:prstGeom prst="rect">
            <a:avLst/>
          </a:prstGeom>
          <a:noFill/>
          <a:ln w="12700">
            <a:noFill/>
            <a:miter lim="800000"/>
            <a:headEnd/>
            <a:tailEnd/>
          </a:ln>
          <a:effectLst/>
        </p:spPr>
        <p:txBody>
          <a:bodyPr vert="horz" wrap="square" lIns="45720" tIns="44450" rIns="45720" bIns="44450" numCol="1" anchor="t" anchorCtr="0" compatLnSpc="1">
            <a:prstTxWarp prst="textNoShape">
              <a:avLst/>
            </a:prstTxWarp>
            <a:spAutoFit/>
          </a:bodyPr>
          <a:lstStyle>
            <a:lvl1pPr marL="228600" indent="-228600" algn="l" rtl="0" eaLnBrk="0" fontAlgn="base" hangingPunct="0">
              <a:spcBef>
                <a:spcPct val="30000"/>
              </a:spcBef>
              <a:spcAft>
                <a:spcPct val="0"/>
              </a:spcAft>
              <a:buClr>
                <a:schemeClr val="accent2"/>
              </a:buClr>
              <a:buChar char="•"/>
              <a:tabLst>
                <a:tab pos="2400300" algn="l"/>
              </a:tabLst>
              <a:defRPr sz="1600">
                <a:solidFill>
                  <a:schemeClr val="tx1"/>
                </a:solidFill>
                <a:latin typeface="+mn-lt"/>
                <a:ea typeface="+mn-ea"/>
                <a:cs typeface="+mn-cs"/>
              </a:defRPr>
            </a:lvl1pPr>
            <a:lvl2pPr marL="455613" indent="-225425"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2pPr>
            <a:lvl3pPr marL="684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3pPr>
            <a:lvl4pPr marL="912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4pPr>
            <a:lvl5pPr marL="11414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5pPr>
            <a:lvl6pPr marL="15986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6pPr>
            <a:lvl7pPr marL="20558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7pPr>
            <a:lvl8pPr marL="25130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8pPr>
            <a:lvl9pPr marL="2970213" indent="-227013" algn="l" rtl="0" eaLnBrk="0" fontAlgn="base" hangingPunct="0">
              <a:spcBef>
                <a:spcPct val="30000"/>
              </a:spcBef>
              <a:spcAft>
                <a:spcPct val="0"/>
              </a:spcAft>
              <a:buClr>
                <a:schemeClr val="accent2"/>
              </a:buClr>
              <a:buChar char="•"/>
              <a:tabLst>
                <a:tab pos="2400300" algn="l"/>
              </a:tabLst>
              <a:defRPr sz="1600">
                <a:solidFill>
                  <a:schemeClr val="tx1"/>
                </a:solidFill>
                <a:latin typeface="+mn-lt"/>
              </a:defRPr>
            </a:lvl9pPr>
          </a:lstStyle>
          <a:p>
            <a:pPr>
              <a:spcBef>
                <a:spcPts val="200"/>
              </a:spcBef>
              <a:buClrTx/>
              <a:buFont typeface="Arial" pitchFamily="34" charset="0"/>
              <a:buChar char="•"/>
            </a:pPr>
            <a:r>
              <a:rPr lang="en-US" kern="0" dirty="0" smtClean="0">
                <a:solidFill>
                  <a:prstClr val="black"/>
                </a:solidFill>
              </a:rPr>
              <a:t>A business review is a meeting between COE Team Members and the supplier account team </a:t>
            </a:r>
          </a:p>
          <a:p>
            <a:pPr>
              <a:spcBef>
                <a:spcPts val="200"/>
              </a:spcBef>
              <a:buClrTx/>
              <a:buFont typeface="Arial" pitchFamily="34" charset="0"/>
              <a:buChar char="•"/>
            </a:pPr>
            <a:r>
              <a:rPr lang="en-US" kern="0" dirty="0" smtClean="0">
                <a:solidFill>
                  <a:prstClr val="black"/>
                </a:solidFill>
              </a:rPr>
              <a:t>The timeframe (quarterly, semi-annually, annually, as needed) will vary based on the category and strategic importance of the supplier</a:t>
            </a:r>
          </a:p>
          <a:p>
            <a:pPr>
              <a:spcBef>
                <a:spcPts val="200"/>
              </a:spcBef>
              <a:buClrTx/>
              <a:buFont typeface="Arial" pitchFamily="34" charset="0"/>
              <a:buChar char="•"/>
            </a:pPr>
            <a:r>
              <a:rPr lang="en-US" kern="0" dirty="0" smtClean="0">
                <a:solidFill>
                  <a:prstClr val="black"/>
                </a:solidFill>
              </a:rPr>
              <a:t>Allows the COE Team Member to:</a:t>
            </a:r>
          </a:p>
          <a:p>
            <a:pPr lvl="2">
              <a:spcBef>
                <a:spcPts val="200"/>
              </a:spcBef>
              <a:buClrTx/>
              <a:buFont typeface="Courier New" pitchFamily="49" charset="0"/>
              <a:buChar char="o"/>
            </a:pPr>
            <a:r>
              <a:rPr lang="en-US" sz="1400" kern="0" dirty="0" smtClean="0">
                <a:solidFill>
                  <a:prstClr val="black"/>
                </a:solidFill>
              </a:rPr>
              <a:t>Give the supplier feedback on their performance</a:t>
            </a:r>
          </a:p>
          <a:p>
            <a:pPr lvl="2">
              <a:spcBef>
                <a:spcPts val="200"/>
              </a:spcBef>
              <a:buClrTx/>
              <a:buFont typeface="Courier New" pitchFamily="49" charset="0"/>
              <a:buChar char="o"/>
            </a:pPr>
            <a:r>
              <a:rPr lang="en-US" sz="1400" kern="0" dirty="0">
                <a:solidFill>
                  <a:prstClr val="black"/>
                </a:solidFill>
              </a:rPr>
              <a:t>D</a:t>
            </a:r>
            <a:r>
              <a:rPr lang="en-US" sz="1400" kern="0" dirty="0" smtClean="0">
                <a:solidFill>
                  <a:prstClr val="black"/>
                </a:solidFill>
              </a:rPr>
              <a:t>iscuss any contract issues</a:t>
            </a:r>
          </a:p>
          <a:p>
            <a:pPr lvl="2">
              <a:spcBef>
                <a:spcPts val="200"/>
              </a:spcBef>
              <a:buClrTx/>
              <a:buFont typeface="Courier New" pitchFamily="49" charset="0"/>
              <a:buChar char="o"/>
            </a:pPr>
            <a:r>
              <a:rPr lang="en-US" sz="1400" kern="0" dirty="0">
                <a:solidFill>
                  <a:prstClr val="black"/>
                </a:solidFill>
              </a:rPr>
              <a:t>Inform Supplier of future changes that may  impact </a:t>
            </a:r>
            <a:r>
              <a:rPr lang="en-US" sz="1400" kern="0" dirty="0" smtClean="0">
                <a:solidFill>
                  <a:prstClr val="black"/>
                </a:solidFill>
              </a:rPr>
              <a:t>them</a:t>
            </a:r>
          </a:p>
          <a:p>
            <a:pPr>
              <a:spcBef>
                <a:spcPts val="200"/>
              </a:spcBef>
              <a:buClrTx/>
              <a:buFont typeface="Arial" pitchFamily="34" charset="0"/>
              <a:buChar char="•"/>
            </a:pPr>
            <a:r>
              <a:rPr lang="en-US" kern="0" dirty="0" smtClean="0">
                <a:solidFill>
                  <a:prstClr val="black"/>
                </a:solidFill>
              </a:rPr>
              <a:t>Allows the supplier to:</a:t>
            </a:r>
          </a:p>
          <a:p>
            <a:pPr lvl="2">
              <a:spcBef>
                <a:spcPts val="200"/>
              </a:spcBef>
              <a:buClrTx/>
              <a:buFont typeface="Courier New" pitchFamily="49" charset="0"/>
              <a:buChar char="o"/>
            </a:pPr>
            <a:r>
              <a:rPr lang="en-US" sz="1400" kern="0" dirty="0">
                <a:solidFill>
                  <a:prstClr val="black"/>
                </a:solidFill>
              </a:rPr>
              <a:t>Provide an update on the status of their business</a:t>
            </a:r>
          </a:p>
          <a:p>
            <a:pPr lvl="2">
              <a:spcBef>
                <a:spcPts val="200"/>
              </a:spcBef>
              <a:buClrTx/>
              <a:buFont typeface="Courier New" pitchFamily="49" charset="0"/>
              <a:buChar char="o"/>
            </a:pPr>
            <a:r>
              <a:rPr lang="en-US" sz="1400" kern="0" dirty="0">
                <a:solidFill>
                  <a:prstClr val="black"/>
                </a:solidFill>
              </a:rPr>
              <a:t>Provide insights into the industry (e.g., pricing trends, new products)</a:t>
            </a:r>
          </a:p>
          <a:p>
            <a:pPr lvl="2">
              <a:spcBef>
                <a:spcPts val="200"/>
              </a:spcBef>
              <a:buClrTx/>
              <a:buFont typeface="Courier New" pitchFamily="49" charset="0"/>
              <a:buChar char="o"/>
            </a:pPr>
            <a:r>
              <a:rPr lang="en-US" sz="1400" kern="0" dirty="0">
                <a:solidFill>
                  <a:prstClr val="black"/>
                </a:solidFill>
              </a:rPr>
              <a:t>Offer cost and process improvement opportunities</a:t>
            </a:r>
          </a:p>
          <a:p>
            <a:pPr lvl="2">
              <a:spcBef>
                <a:spcPts val="200"/>
              </a:spcBef>
              <a:buClrTx/>
              <a:buFont typeface="Courier New" pitchFamily="49" charset="0"/>
              <a:buChar char="o"/>
            </a:pPr>
            <a:r>
              <a:rPr lang="en-US" sz="1400" kern="0" dirty="0">
                <a:solidFill>
                  <a:prstClr val="black"/>
                </a:solidFill>
              </a:rPr>
              <a:t>Review lessons learned from other customers</a:t>
            </a:r>
          </a:p>
          <a:p>
            <a:pPr lvl="2">
              <a:spcBef>
                <a:spcPts val="200"/>
              </a:spcBef>
              <a:buClrTx/>
              <a:buFont typeface="Courier New" pitchFamily="49" charset="0"/>
              <a:buChar char="o"/>
            </a:pPr>
            <a:r>
              <a:rPr lang="en-US" sz="1400" kern="0" dirty="0">
                <a:solidFill>
                  <a:prstClr val="black"/>
                </a:solidFill>
              </a:rPr>
              <a:t>Discuss approaches to expand use of contract across eligible users</a:t>
            </a:r>
          </a:p>
          <a:p>
            <a:pPr lvl="2">
              <a:spcBef>
                <a:spcPts val="200"/>
              </a:spcBef>
              <a:buClrTx/>
              <a:buFont typeface="Courier New" pitchFamily="49" charset="0"/>
              <a:buChar char="o"/>
            </a:pPr>
            <a:r>
              <a:rPr lang="en-US" sz="1400" kern="0" dirty="0">
                <a:solidFill>
                  <a:prstClr val="black"/>
                </a:solidFill>
              </a:rPr>
              <a:t>Review issues</a:t>
            </a:r>
          </a:p>
          <a:p>
            <a:pPr>
              <a:spcBef>
                <a:spcPts val="200"/>
              </a:spcBef>
              <a:buClrTx/>
              <a:buFont typeface="Arial" pitchFamily="34" charset="0"/>
              <a:buChar char="•"/>
            </a:pPr>
            <a:r>
              <a:rPr lang="en-US" kern="0" dirty="0" smtClean="0">
                <a:solidFill>
                  <a:prstClr val="black"/>
                </a:solidFill>
              </a:rPr>
              <a:t>If there are multiple suppliers for a particular category, it may be useful to let the supplier know their “rank”</a:t>
            </a:r>
          </a:p>
          <a:p>
            <a:pPr>
              <a:spcBef>
                <a:spcPts val="200"/>
              </a:spcBef>
              <a:buClrTx/>
              <a:buFont typeface="Arial" pitchFamily="34" charset="0"/>
              <a:buChar char="•"/>
            </a:pPr>
            <a:r>
              <a:rPr lang="en-US" kern="0" dirty="0">
                <a:solidFill>
                  <a:prstClr val="black"/>
                </a:solidFill>
              </a:rPr>
              <a:t>Embedded here is an example </a:t>
            </a:r>
            <a:r>
              <a:rPr lang="en-US" kern="0" dirty="0" smtClean="0">
                <a:solidFill>
                  <a:prstClr val="black"/>
                </a:solidFill>
              </a:rPr>
              <a:t>outline for a </a:t>
            </a:r>
            <a:r>
              <a:rPr lang="en-US" kern="0" dirty="0">
                <a:solidFill>
                  <a:prstClr val="black"/>
                </a:solidFill>
              </a:rPr>
              <a:t>periodic business </a:t>
            </a:r>
            <a:r>
              <a:rPr lang="en-US" kern="0" dirty="0" smtClean="0">
                <a:solidFill>
                  <a:prstClr val="black"/>
                </a:solidFill>
              </a:rPr>
              <a:t>review</a:t>
            </a:r>
            <a:endParaRPr lang="en-US" kern="0" dirty="0">
              <a:solidFill>
                <a:prstClr val="black"/>
              </a:solidFill>
            </a:endParaRPr>
          </a:p>
          <a:p>
            <a:pPr>
              <a:spcBef>
                <a:spcPts val="200"/>
              </a:spcBef>
              <a:buClrTx/>
              <a:buFont typeface="Arial" pitchFamily="34" charset="0"/>
              <a:buChar char="•"/>
            </a:pPr>
            <a:endParaRPr lang="en-US" kern="0" dirty="0" smtClean="0">
              <a:solidFill>
                <a:prstClr val="black"/>
              </a:solidFill>
            </a:endParaRPr>
          </a:p>
          <a:p>
            <a:pPr>
              <a:spcBef>
                <a:spcPts val="200"/>
              </a:spcBef>
              <a:buClrTx/>
              <a:buFont typeface="Wingdings" pitchFamily="2" charset="2"/>
              <a:buChar char="§"/>
            </a:pPr>
            <a:endParaRPr lang="en-US" kern="0" dirty="0">
              <a:solidFill>
                <a:prstClr val="black"/>
              </a:solidFill>
            </a:endParaRP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xmlns="" val="4227767939"/>
              </p:ext>
            </p:extLst>
          </p:nvPr>
        </p:nvGraphicFramePr>
        <p:xfrm>
          <a:off x="7256195" y="6084329"/>
          <a:ext cx="914400" cy="771525"/>
        </p:xfrm>
        <a:graphic>
          <a:graphicData uri="http://schemas.openxmlformats.org/presentationml/2006/ole">
            <p:oleObj spid="_x0000_s151596" name="Presentation" showAsIcon="1" r:id="rId3" imgW="914400" imgH="771525" progId="PowerPoint.Show.12">
              <p:embed/>
            </p:oleObj>
          </a:graphicData>
        </a:graphic>
      </p:graphicFrame>
    </p:spTree>
    <p:extLst>
      <p:ext uri="{BB962C8B-B14F-4D97-AF65-F5344CB8AC3E}">
        <p14:creationId xmlns:p14="http://schemas.microsoft.com/office/powerpoint/2010/main" xmlns="" val="25981322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4002963268"/>
              </p:ext>
            </p:extLst>
          </p:nvPr>
        </p:nvGraphicFramePr>
        <p:xfrm>
          <a:off x="1588" y="1588"/>
          <a:ext cx="1587" cy="1587"/>
        </p:xfrm>
        <a:graphic>
          <a:graphicData uri="http://schemas.openxmlformats.org/presentationml/2006/ole">
            <p:oleObj spid="_x0000_s80974" name="think-cell Slide" r:id="rId7"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74</a:t>
            </a:fld>
            <a:endParaRPr lang="en-US" dirty="0"/>
          </a:p>
        </p:txBody>
      </p:sp>
      <p:sp>
        <p:nvSpPr>
          <p:cNvPr id="4" name="Title 3"/>
          <p:cNvSpPr>
            <a:spLocks noGrp="1"/>
          </p:cNvSpPr>
          <p:nvPr>
            <p:ph type="title"/>
          </p:nvPr>
        </p:nvSpPr>
        <p:spPr/>
        <p:txBody>
          <a:bodyPr/>
          <a:lstStyle/>
          <a:p>
            <a:r>
              <a:rPr lang="en-AU" dirty="0"/>
              <a:t>Creating &amp; </a:t>
            </a:r>
            <a:r>
              <a:rPr lang="en-US" dirty="0" smtClean="0"/>
              <a:t>Analyzing</a:t>
            </a:r>
            <a:r>
              <a:rPr lang="en-AU" dirty="0" smtClean="0"/>
              <a:t> </a:t>
            </a:r>
            <a:r>
              <a:rPr lang="en-AU" dirty="0"/>
              <a:t>RFIs / RFPs</a:t>
            </a:r>
            <a:endParaRPr lang="en-US" dirty="0"/>
          </a:p>
        </p:txBody>
      </p:sp>
      <p:grpSp>
        <p:nvGrpSpPr>
          <p:cNvPr id="24" name="Group 23"/>
          <p:cNvGrpSpPr/>
          <p:nvPr/>
        </p:nvGrpSpPr>
        <p:grpSpPr>
          <a:xfrm>
            <a:off x="481013" y="1411743"/>
            <a:ext cx="6732587" cy="1253081"/>
            <a:chOff x="481013" y="1307239"/>
            <a:chExt cx="6732587" cy="1383710"/>
          </a:xfrm>
        </p:grpSpPr>
        <p:sp>
          <p:nvSpPr>
            <p:cNvPr id="25" name="Pentagon 24"/>
            <p:cNvSpPr/>
            <p:nvPr>
              <p:custDataLst>
                <p:tags r:id="rId5"/>
              </p:custDataLst>
            </p:nvPr>
          </p:nvSpPr>
          <p:spPr bwMode="auto">
            <a:xfrm>
              <a:off x="611188" y="1362075"/>
              <a:ext cx="6602412" cy="1328874"/>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What are the key solicitation documents?</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How do they fit into the Sourcing Process?</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Why use an RFI or RFP?</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How do you fit into the process?</a:t>
              </a: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p:txBody>
        </p:sp>
        <p:sp>
          <p:nvSpPr>
            <p:cNvPr id="26" name="Oval 38"/>
            <p:cNvSpPr>
              <a:spLocks noChangeArrowheads="1"/>
            </p:cNvSpPr>
            <p:nvPr/>
          </p:nvSpPr>
          <p:spPr bwMode="auto">
            <a:xfrm>
              <a:off x="525860" y="1329507"/>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27" name="Rectangle 39"/>
            <p:cNvSpPr>
              <a:spLocks noChangeArrowheads="1"/>
            </p:cNvSpPr>
            <p:nvPr/>
          </p:nvSpPr>
          <p:spPr bwMode="auto">
            <a:xfrm>
              <a:off x="481013" y="1307239"/>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1</a:t>
              </a:r>
            </a:p>
          </p:txBody>
        </p:sp>
      </p:grpSp>
      <p:grpSp>
        <p:nvGrpSpPr>
          <p:cNvPr id="28" name="Group 27"/>
          <p:cNvGrpSpPr/>
          <p:nvPr/>
        </p:nvGrpSpPr>
        <p:grpSpPr>
          <a:xfrm>
            <a:off x="455613" y="2690082"/>
            <a:ext cx="6757987" cy="1751290"/>
            <a:chOff x="455613" y="2794586"/>
            <a:chExt cx="6757987" cy="1751290"/>
          </a:xfrm>
        </p:grpSpPr>
        <p:sp>
          <p:nvSpPr>
            <p:cNvPr id="29" name="Pentagon 28"/>
            <p:cNvSpPr/>
            <p:nvPr>
              <p:custDataLst>
                <p:tags r:id="rId4"/>
              </p:custDataLst>
            </p:nvPr>
          </p:nvSpPr>
          <p:spPr bwMode="auto">
            <a:xfrm>
              <a:off x="611188" y="2847702"/>
              <a:ext cx="6602412" cy="1698174"/>
            </a:xfrm>
            <a:prstGeom prst="homePlate">
              <a:avLst>
                <a:gd name="adj" fmla="val 7654"/>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Typical Document Structure</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Hypothesis Driven Analysis</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Identifying Selection Criteria</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Weighting Selection Criteria</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Removing price from negotiations</a:t>
              </a:r>
            </a:p>
            <a:p>
              <a:pPr marL="444500" indent="-169863" eaLnBrk="0" fontAlgn="base" hangingPunct="0">
                <a:lnSpc>
                  <a:spcPct val="80000"/>
                </a:lnSpc>
                <a:spcBef>
                  <a:spcPct val="0"/>
                </a:spcBef>
                <a:spcAft>
                  <a:spcPts val="600"/>
                </a:spcAft>
                <a:buFont typeface="Arial" pitchFamily="34" charset="0"/>
                <a:buChar char="•"/>
                <a:defRPr/>
              </a:pPr>
              <a:r>
                <a:rPr lang="en-GB" sz="1400" b="1" kern="0" dirty="0">
                  <a:solidFill>
                    <a:srgbClr val="000000"/>
                  </a:solidFill>
                  <a:latin typeface="Arial" charset="0"/>
                  <a:cs typeface="Arial" charset="0"/>
                </a:rPr>
                <a:t>Supplier Relationship </a:t>
              </a:r>
              <a:r>
                <a:rPr lang="en-GB" sz="1400" b="1" kern="0" dirty="0" smtClean="0">
                  <a:solidFill>
                    <a:srgbClr val="000000"/>
                  </a:solidFill>
                  <a:latin typeface="Arial" charset="0"/>
                  <a:cs typeface="Arial" charset="0"/>
                </a:rPr>
                <a:t>Management</a:t>
              </a:r>
              <a:endParaRPr lang="en-GB" sz="1400" b="1" kern="0" dirty="0">
                <a:solidFill>
                  <a:srgbClr val="000000"/>
                </a:solidFill>
                <a:latin typeface="Arial" charset="0"/>
                <a:cs typeface="Arial" charset="0"/>
              </a:endParaRPr>
            </a:p>
          </p:txBody>
        </p:sp>
        <p:sp>
          <p:nvSpPr>
            <p:cNvPr id="30" name="Oval 38"/>
            <p:cNvSpPr>
              <a:spLocks noChangeArrowheads="1"/>
            </p:cNvSpPr>
            <p:nvPr/>
          </p:nvSpPr>
          <p:spPr bwMode="auto">
            <a:xfrm>
              <a:off x="500460" y="2816854"/>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31" name="Rectangle 39"/>
            <p:cNvSpPr>
              <a:spLocks noChangeArrowheads="1"/>
            </p:cNvSpPr>
            <p:nvPr/>
          </p:nvSpPr>
          <p:spPr bwMode="auto">
            <a:xfrm>
              <a:off x="455613" y="2794586"/>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2</a:t>
              </a:r>
            </a:p>
          </p:txBody>
        </p:sp>
      </p:grpSp>
      <p:grpSp>
        <p:nvGrpSpPr>
          <p:cNvPr id="32" name="Group 31"/>
          <p:cNvGrpSpPr/>
          <p:nvPr/>
        </p:nvGrpSpPr>
        <p:grpSpPr>
          <a:xfrm>
            <a:off x="481013" y="4464452"/>
            <a:ext cx="6732587" cy="1207497"/>
            <a:chOff x="481013" y="4895531"/>
            <a:chExt cx="6732587" cy="1207497"/>
          </a:xfrm>
        </p:grpSpPr>
        <p:sp>
          <p:nvSpPr>
            <p:cNvPr id="33" name="Pentagon 32"/>
            <p:cNvSpPr/>
            <p:nvPr>
              <p:custDataLst>
                <p:tags r:id="rId3"/>
              </p:custDataLst>
            </p:nvPr>
          </p:nvSpPr>
          <p:spPr bwMode="auto">
            <a:xfrm>
              <a:off x="611188" y="4950503"/>
              <a:ext cx="6602412" cy="1152525"/>
            </a:xfrm>
            <a:prstGeom prst="homePlate">
              <a:avLst>
                <a:gd name="adj" fmla="val 1118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Focus on document questionnaires</a:t>
              </a:r>
            </a:p>
            <a:p>
              <a:pPr marL="901700" marR="0" lvl="1" indent="-169863" defTabSz="914400" eaLnBrk="0" fontAlgn="base" latinLnBrk="0" hangingPunct="0">
                <a:lnSpc>
                  <a:spcPct val="80000"/>
                </a:lnSpc>
                <a:spcBef>
                  <a:spcPct val="0"/>
                </a:spcBef>
                <a:spcAft>
                  <a:spcPts val="600"/>
                </a:spcAft>
                <a:buClrTx/>
                <a:buSzPct val="50000"/>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Financials Analysis</a:t>
              </a:r>
            </a:p>
            <a:p>
              <a:pPr marL="901700" marR="0" lvl="1" indent="-169863" defTabSz="914400" eaLnBrk="0" fontAlgn="base" latinLnBrk="0" hangingPunct="0">
                <a:lnSpc>
                  <a:spcPct val="80000"/>
                </a:lnSpc>
                <a:spcBef>
                  <a:spcPct val="0"/>
                </a:spcBef>
                <a:spcAft>
                  <a:spcPts val="600"/>
                </a:spcAft>
                <a:buClrTx/>
                <a:buSzPct val="50000"/>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Commercial Capabilities</a:t>
              </a:r>
            </a:p>
            <a:p>
              <a:pPr marL="901700" marR="0" lvl="1" indent="-169863" defTabSz="914400" eaLnBrk="0" fontAlgn="base" latinLnBrk="0" hangingPunct="0">
                <a:lnSpc>
                  <a:spcPct val="80000"/>
                </a:lnSpc>
                <a:spcBef>
                  <a:spcPct val="0"/>
                </a:spcBef>
                <a:spcAft>
                  <a:spcPts val="600"/>
                </a:spcAft>
                <a:buClrTx/>
                <a:buSzPct val="50000"/>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Technical Capabilities</a:t>
              </a: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p:txBody>
        </p:sp>
        <p:sp>
          <p:nvSpPr>
            <p:cNvPr id="34" name="Oval 38"/>
            <p:cNvSpPr>
              <a:spLocks noChangeArrowheads="1"/>
            </p:cNvSpPr>
            <p:nvPr/>
          </p:nvSpPr>
          <p:spPr bwMode="auto">
            <a:xfrm>
              <a:off x="525860" y="4917799"/>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35" name="Rectangle 39"/>
            <p:cNvSpPr>
              <a:spLocks noChangeArrowheads="1"/>
            </p:cNvSpPr>
            <p:nvPr/>
          </p:nvSpPr>
          <p:spPr bwMode="auto">
            <a:xfrm>
              <a:off x="481013" y="4895531"/>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3</a:t>
              </a:r>
            </a:p>
          </p:txBody>
        </p:sp>
      </p:grpSp>
      <p:grpSp>
        <p:nvGrpSpPr>
          <p:cNvPr id="36" name="Group 35"/>
          <p:cNvGrpSpPr/>
          <p:nvPr/>
        </p:nvGrpSpPr>
        <p:grpSpPr>
          <a:xfrm>
            <a:off x="481013" y="5689692"/>
            <a:ext cx="6709410" cy="462913"/>
            <a:chOff x="514350" y="5755007"/>
            <a:chExt cx="6709410" cy="462913"/>
          </a:xfrm>
        </p:grpSpPr>
        <p:sp>
          <p:nvSpPr>
            <p:cNvPr id="37" name="Pentagon 36"/>
            <p:cNvSpPr/>
            <p:nvPr>
              <p:custDataLst>
                <p:tags r:id="rId2"/>
              </p:custDataLst>
            </p:nvPr>
          </p:nvSpPr>
          <p:spPr bwMode="auto">
            <a:xfrm>
              <a:off x="644525" y="5809979"/>
              <a:ext cx="6579235" cy="407941"/>
            </a:xfrm>
            <a:prstGeom prst="homePlate">
              <a:avLst>
                <a:gd name="adj" fmla="val 23989"/>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b"/>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Focus on Contract Award Scenarios</a:t>
              </a:r>
            </a:p>
          </p:txBody>
        </p:sp>
        <p:sp>
          <p:nvSpPr>
            <p:cNvPr id="38" name="Oval 37"/>
            <p:cNvSpPr>
              <a:spLocks noChangeArrowheads="1"/>
            </p:cNvSpPr>
            <p:nvPr/>
          </p:nvSpPr>
          <p:spPr bwMode="auto">
            <a:xfrm>
              <a:off x="559197" y="5777275"/>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39" name="Rectangle 38"/>
            <p:cNvSpPr>
              <a:spLocks noChangeArrowheads="1"/>
            </p:cNvSpPr>
            <p:nvPr/>
          </p:nvSpPr>
          <p:spPr bwMode="auto">
            <a:xfrm>
              <a:off x="514350" y="5755007"/>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4</a:t>
              </a:r>
            </a:p>
          </p:txBody>
        </p:sp>
      </p:grpSp>
      <p:sp>
        <p:nvSpPr>
          <p:cNvPr id="40" name="Right Arrow 39"/>
          <p:cNvSpPr/>
          <p:nvPr/>
        </p:nvSpPr>
        <p:spPr bwMode="auto">
          <a:xfrm>
            <a:off x="6008915" y="4849499"/>
            <a:ext cx="875209" cy="523604"/>
          </a:xfrm>
          <a:prstGeom prst="rightArrow">
            <a:avLst/>
          </a:prstGeom>
          <a:solidFill>
            <a:srgbClr val="00BBE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xmlns="" val="22933295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119126811"/>
              </p:ext>
            </p:extLst>
          </p:nvPr>
        </p:nvGraphicFramePr>
        <p:xfrm>
          <a:off x="1588" y="1588"/>
          <a:ext cx="1587" cy="1587"/>
        </p:xfrm>
        <a:graphic>
          <a:graphicData uri="http://schemas.openxmlformats.org/presentationml/2006/ole">
            <p:oleObj spid="_x0000_s78926"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75</a:t>
            </a:fld>
            <a:endParaRPr lang="en-US" dirty="0"/>
          </a:p>
        </p:txBody>
      </p:sp>
      <p:sp>
        <p:nvSpPr>
          <p:cNvPr id="4" name="Title 3"/>
          <p:cNvSpPr>
            <a:spLocks noGrp="1"/>
          </p:cNvSpPr>
          <p:nvPr>
            <p:ph type="title"/>
          </p:nvPr>
        </p:nvSpPr>
        <p:spPr/>
        <p:txBody>
          <a:bodyPr/>
          <a:lstStyle/>
          <a:p>
            <a:r>
              <a:rPr lang="en-GB" dirty="0"/>
              <a:t>Focus on Questionnaires </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key tasks for the Sourcing Analyst will focus on the analysis and interpretation of the questionnaire section of the solicitation </a:t>
            </a:r>
            <a:r>
              <a:rPr lang="en-US" dirty="0" smtClean="0"/>
              <a:t>document.</a:t>
            </a:r>
            <a:endParaRPr lang="en-US" dirty="0"/>
          </a:p>
        </p:txBody>
      </p:sp>
      <p:sp>
        <p:nvSpPr>
          <p:cNvPr id="38" name="Rectangle 5"/>
          <p:cNvSpPr>
            <a:spLocks noChangeArrowheads="1"/>
          </p:cNvSpPr>
          <p:nvPr/>
        </p:nvSpPr>
        <p:spPr bwMode="auto">
          <a:xfrm>
            <a:off x="2359025" y="2293666"/>
            <a:ext cx="1944688" cy="576263"/>
          </a:xfrm>
          <a:prstGeom prst="rect">
            <a:avLst/>
          </a:prstGeom>
          <a:solidFill>
            <a:srgbClr val="00BBEE"/>
          </a:solidFill>
          <a:ln w="9525">
            <a:no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Financial</a:t>
            </a:r>
          </a:p>
        </p:txBody>
      </p:sp>
      <p:sp>
        <p:nvSpPr>
          <p:cNvPr id="39" name="Rectangle 6"/>
          <p:cNvSpPr>
            <a:spLocks noChangeArrowheads="1"/>
          </p:cNvSpPr>
          <p:nvPr/>
        </p:nvSpPr>
        <p:spPr bwMode="auto">
          <a:xfrm>
            <a:off x="4510088" y="2293666"/>
            <a:ext cx="1943100" cy="576263"/>
          </a:xfrm>
          <a:prstGeom prst="rect">
            <a:avLst/>
          </a:prstGeom>
          <a:solidFill>
            <a:srgbClr val="00BBEE"/>
          </a:solidFill>
          <a:ln w="9525">
            <a:no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Commercial</a:t>
            </a:r>
          </a:p>
        </p:txBody>
      </p:sp>
      <p:sp>
        <p:nvSpPr>
          <p:cNvPr id="40" name="Rectangle 7"/>
          <p:cNvSpPr>
            <a:spLocks noChangeArrowheads="1"/>
          </p:cNvSpPr>
          <p:nvPr/>
        </p:nvSpPr>
        <p:spPr bwMode="auto">
          <a:xfrm>
            <a:off x="6633437" y="2293666"/>
            <a:ext cx="1944687" cy="576263"/>
          </a:xfrm>
          <a:prstGeom prst="rect">
            <a:avLst/>
          </a:prstGeom>
          <a:solidFill>
            <a:srgbClr val="00BBEE"/>
          </a:solidFill>
          <a:ln w="9525">
            <a:no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Technical</a:t>
            </a:r>
          </a:p>
        </p:txBody>
      </p:sp>
      <p:grpSp>
        <p:nvGrpSpPr>
          <p:cNvPr id="41" name="Group 22"/>
          <p:cNvGrpSpPr>
            <a:grpSpLocks/>
          </p:cNvGrpSpPr>
          <p:nvPr/>
        </p:nvGrpSpPr>
        <p:grpSpPr bwMode="auto">
          <a:xfrm>
            <a:off x="468313" y="3055666"/>
            <a:ext cx="1655762" cy="1944688"/>
            <a:chOff x="467544" y="2636912"/>
            <a:chExt cx="1656184" cy="1944216"/>
          </a:xfrm>
        </p:grpSpPr>
        <p:sp>
          <p:nvSpPr>
            <p:cNvPr id="42" name="Rectangle 9"/>
            <p:cNvSpPr>
              <a:spLocks noChangeArrowheads="1"/>
            </p:cNvSpPr>
            <p:nvPr/>
          </p:nvSpPr>
          <p:spPr bwMode="auto">
            <a:xfrm>
              <a:off x="467544" y="2636912"/>
              <a:ext cx="1656184" cy="864096"/>
            </a:xfrm>
            <a:prstGeom prst="rect">
              <a:avLst/>
            </a:prstGeom>
            <a:noFill/>
            <a:ln w="9525">
              <a:noFill/>
              <a:prstDash val="lgDash"/>
              <a:round/>
              <a:headEnd type="none" w="sm" len="sm"/>
              <a:tailEnd type="none" w="sm" len="sm"/>
            </a:ln>
          </p:spPr>
          <p:txBody>
            <a:bodyPr anchor="ctr"/>
            <a:lstStyle/>
            <a:p>
              <a:pPr algn="ctr" eaLnBrk="0" fontAlgn="base" hangingPunct="0">
                <a:lnSpc>
                  <a:spcPct val="80000"/>
                </a:lnSpc>
                <a:spcBef>
                  <a:spcPct val="0"/>
                </a:spcBef>
                <a:spcAft>
                  <a:spcPct val="0"/>
                </a:spcAft>
              </a:pPr>
              <a:r>
                <a:rPr lang="en-GB" sz="1400" b="1" dirty="0">
                  <a:solidFill>
                    <a:srgbClr val="000000"/>
                  </a:solidFill>
                  <a:latin typeface="Arial" charset="0"/>
                </a:rPr>
                <a:t>Purpose in a Request for Information</a:t>
              </a:r>
            </a:p>
          </p:txBody>
        </p:sp>
        <p:sp>
          <p:nvSpPr>
            <p:cNvPr id="43" name="Rectangle 10"/>
            <p:cNvSpPr>
              <a:spLocks noChangeArrowheads="1"/>
            </p:cNvSpPr>
            <p:nvPr/>
          </p:nvSpPr>
          <p:spPr bwMode="auto">
            <a:xfrm>
              <a:off x="467544" y="3717032"/>
              <a:ext cx="1656184" cy="864096"/>
            </a:xfrm>
            <a:prstGeom prst="rect">
              <a:avLst/>
            </a:prstGeom>
            <a:noFill/>
            <a:ln w="9525">
              <a:noFill/>
              <a:prstDash val="lgDash"/>
              <a:round/>
              <a:headEnd type="none" w="sm" len="sm"/>
              <a:tailEnd type="none" w="sm" len="sm"/>
            </a:ln>
          </p:spPr>
          <p:txBody>
            <a:bodyPr anchor="ctr"/>
            <a:lstStyle/>
            <a:p>
              <a:pPr algn="ctr" eaLnBrk="0" fontAlgn="base" hangingPunct="0">
                <a:lnSpc>
                  <a:spcPct val="80000"/>
                </a:lnSpc>
                <a:spcBef>
                  <a:spcPct val="0"/>
                </a:spcBef>
                <a:spcAft>
                  <a:spcPct val="0"/>
                </a:spcAft>
              </a:pPr>
              <a:r>
                <a:rPr lang="en-GB" sz="1400" b="1" dirty="0">
                  <a:solidFill>
                    <a:srgbClr val="000000"/>
                  </a:solidFill>
                  <a:latin typeface="Arial" charset="0"/>
                </a:rPr>
                <a:t>Purpose in a Request for Proposal</a:t>
              </a:r>
            </a:p>
          </p:txBody>
        </p:sp>
      </p:grpSp>
      <p:sp>
        <p:nvSpPr>
          <p:cNvPr id="44" name="Rounded Rectangle 12"/>
          <p:cNvSpPr>
            <a:spLocks noChangeArrowheads="1"/>
          </p:cNvSpPr>
          <p:nvPr/>
        </p:nvSpPr>
        <p:spPr bwMode="auto">
          <a:xfrm>
            <a:off x="752475" y="5699710"/>
            <a:ext cx="7705725" cy="358775"/>
          </a:xfrm>
          <a:prstGeom prst="roundRect">
            <a:avLst>
              <a:gd name="adj" fmla="val 16667"/>
            </a:avLst>
          </a:prstGeom>
          <a:solidFill>
            <a:srgbClr val="00BBEE"/>
          </a:solidFill>
          <a:ln w="9525">
            <a:solidFill>
              <a:srgbClr val="F8F8F8"/>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We will focus on key examples from the RFI</a:t>
            </a:r>
          </a:p>
        </p:txBody>
      </p:sp>
      <p:grpSp>
        <p:nvGrpSpPr>
          <p:cNvPr id="45" name="Group 15"/>
          <p:cNvGrpSpPr>
            <a:grpSpLocks/>
          </p:cNvGrpSpPr>
          <p:nvPr/>
        </p:nvGrpSpPr>
        <p:grpSpPr bwMode="auto">
          <a:xfrm>
            <a:off x="2411413" y="3055666"/>
            <a:ext cx="1944687" cy="1944688"/>
            <a:chOff x="2411760" y="2789312"/>
            <a:chExt cx="1944216" cy="1944216"/>
          </a:xfrm>
        </p:grpSpPr>
        <p:sp>
          <p:nvSpPr>
            <p:cNvPr id="46" name="Rectangle 13"/>
            <p:cNvSpPr>
              <a:spLocks noChangeArrowheads="1"/>
            </p:cNvSpPr>
            <p:nvPr/>
          </p:nvSpPr>
          <p:spPr bwMode="auto">
            <a:xfrm>
              <a:off x="2411760" y="2789312"/>
              <a:ext cx="1944216" cy="864096"/>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200" dirty="0">
                  <a:solidFill>
                    <a:srgbClr val="000000"/>
                  </a:solidFill>
                  <a:latin typeface="Arial" charset="0"/>
                </a:rPr>
                <a:t>Determine Industry performance and financial health of key players in the market</a:t>
              </a:r>
            </a:p>
          </p:txBody>
        </p:sp>
        <p:sp>
          <p:nvSpPr>
            <p:cNvPr id="47" name="Rectangle 14"/>
            <p:cNvSpPr>
              <a:spLocks noChangeArrowheads="1"/>
            </p:cNvSpPr>
            <p:nvPr/>
          </p:nvSpPr>
          <p:spPr bwMode="auto">
            <a:xfrm>
              <a:off x="2411760" y="3869432"/>
              <a:ext cx="1944216" cy="864096"/>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200" dirty="0">
                  <a:solidFill>
                    <a:srgbClr val="000000"/>
                  </a:solidFill>
                  <a:latin typeface="Arial" charset="0"/>
                </a:rPr>
                <a:t>Validate whether shortlisted suppliers have the financial resources to grow as a strategic partner</a:t>
              </a:r>
            </a:p>
          </p:txBody>
        </p:sp>
      </p:grpSp>
      <p:grpSp>
        <p:nvGrpSpPr>
          <p:cNvPr id="48" name="Group 16"/>
          <p:cNvGrpSpPr>
            <a:grpSpLocks/>
          </p:cNvGrpSpPr>
          <p:nvPr/>
        </p:nvGrpSpPr>
        <p:grpSpPr bwMode="auto">
          <a:xfrm>
            <a:off x="4535488" y="3055666"/>
            <a:ext cx="1944687" cy="1944688"/>
            <a:chOff x="2411760" y="2789312"/>
            <a:chExt cx="1944216" cy="1944216"/>
          </a:xfrm>
        </p:grpSpPr>
        <p:sp>
          <p:nvSpPr>
            <p:cNvPr id="49" name="Rectangle 17"/>
            <p:cNvSpPr>
              <a:spLocks noChangeArrowheads="1"/>
            </p:cNvSpPr>
            <p:nvPr/>
          </p:nvSpPr>
          <p:spPr bwMode="auto">
            <a:xfrm>
              <a:off x="2411760" y="2789312"/>
              <a:ext cx="1944216" cy="864096"/>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200" dirty="0">
                  <a:solidFill>
                    <a:srgbClr val="000000"/>
                  </a:solidFill>
                  <a:latin typeface="Arial" charset="0"/>
                </a:rPr>
                <a:t>Determine market structure and validate  whether sourcing strategy is viable</a:t>
              </a:r>
            </a:p>
          </p:txBody>
        </p:sp>
        <p:sp>
          <p:nvSpPr>
            <p:cNvPr id="50" name="Rectangle 18"/>
            <p:cNvSpPr>
              <a:spLocks noChangeArrowheads="1"/>
            </p:cNvSpPr>
            <p:nvPr/>
          </p:nvSpPr>
          <p:spPr bwMode="auto">
            <a:xfrm>
              <a:off x="2411760" y="3869432"/>
              <a:ext cx="1944216" cy="864096"/>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200" dirty="0">
                  <a:solidFill>
                    <a:srgbClr val="000000"/>
                  </a:solidFill>
                  <a:latin typeface="Arial" charset="0"/>
                </a:rPr>
                <a:t>Among other things, proposed volume rebates, non contract pricing, price mitigation strategies, stock and inventory management practices, demand planning</a:t>
              </a:r>
            </a:p>
          </p:txBody>
        </p:sp>
      </p:grpSp>
      <p:grpSp>
        <p:nvGrpSpPr>
          <p:cNvPr id="51" name="Group 19"/>
          <p:cNvGrpSpPr>
            <a:grpSpLocks/>
          </p:cNvGrpSpPr>
          <p:nvPr/>
        </p:nvGrpSpPr>
        <p:grpSpPr bwMode="auto">
          <a:xfrm>
            <a:off x="6659563" y="3055666"/>
            <a:ext cx="1944687" cy="1944688"/>
            <a:chOff x="2411760" y="2789312"/>
            <a:chExt cx="1944216" cy="1944216"/>
          </a:xfrm>
        </p:grpSpPr>
        <p:sp>
          <p:nvSpPr>
            <p:cNvPr id="52" name="Rectangle 20"/>
            <p:cNvSpPr>
              <a:spLocks noChangeArrowheads="1"/>
            </p:cNvSpPr>
            <p:nvPr/>
          </p:nvSpPr>
          <p:spPr bwMode="auto">
            <a:xfrm>
              <a:off x="2411760" y="2789312"/>
              <a:ext cx="1944216" cy="864096"/>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200" dirty="0">
                  <a:solidFill>
                    <a:srgbClr val="000000"/>
                  </a:solidFill>
                  <a:latin typeface="Arial" charset="0"/>
                </a:rPr>
                <a:t>Understand if current technical capabilities of key players can meet high level requirements</a:t>
              </a:r>
            </a:p>
          </p:txBody>
        </p:sp>
        <p:sp>
          <p:nvSpPr>
            <p:cNvPr id="53" name="Rectangle 21"/>
            <p:cNvSpPr>
              <a:spLocks noChangeArrowheads="1"/>
            </p:cNvSpPr>
            <p:nvPr/>
          </p:nvSpPr>
          <p:spPr bwMode="auto">
            <a:xfrm>
              <a:off x="2411760" y="3869432"/>
              <a:ext cx="1944216" cy="864096"/>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200" dirty="0">
                  <a:solidFill>
                    <a:srgbClr val="000000"/>
                  </a:solidFill>
                  <a:latin typeface="Arial" charset="0"/>
                </a:rPr>
                <a:t>Direct engineering support strategy, new product trials, electronic inventory visibility, data cleansing ability, parts consultation, electronic order history data</a:t>
              </a:r>
            </a:p>
          </p:txBody>
        </p:sp>
      </p:grpSp>
      <p:cxnSp>
        <p:nvCxnSpPr>
          <p:cNvPr id="54" name="Straight Connector 53"/>
          <p:cNvCxnSpPr/>
          <p:nvPr/>
        </p:nvCxnSpPr>
        <p:spPr>
          <a:xfrm>
            <a:off x="468313" y="2971529"/>
            <a:ext cx="8135937" cy="1587"/>
          </a:xfrm>
          <a:prstGeom prst="line">
            <a:avLst/>
          </a:prstGeom>
          <a:noFill/>
          <a:ln w="9525" cap="flat" cmpd="sng" algn="ctr">
            <a:solidFill>
              <a:srgbClr val="00B0F0"/>
            </a:solidFill>
            <a:prstDash val="solid"/>
          </a:ln>
          <a:effectLst/>
        </p:spPr>
      </p:cxnSp>
      <p:cxnSp>
        <p:nvCxnSpPr>
          <p:cNvPr id="55" name="Straight Connector 54"/>
          <p:cNvCxnSpPr/>
          <p:nvPr/>
        </p:nvCxnSpPr>
        <p:spPr>
          <a:xfrm>
            <a:off x="481013" y="4024041"/>
            <a:ext cx="8135937" cy="1588"/>
          </a:xfrm>
          <a:prstGeom prst="line">
            <a:avLst/>
          </a:prstGeom>
          <a:noFill/>
          <a:ln w="9525" cap="flat" cmpd="sng" algn="ctr">
            <a:solidFill>
              <a:srgbClr val="00B0F0"/>
            </a:solidFill>
            <a:prstDash val="solid"/>
          </a:ln>
          <a:effectLst/>
        </p:spPr>
      </p:cxnSp>
      <p:cxnSp>
        <p:nvCxnSpPr>
          <p:cNvPr id="56" name="Straight Connector 55"/>
          <p:cNvCxnSpPr/>
          <p:nvPr/>
        </p:nvCxnSpPr>
        <p:spPr>
          <a:xfrm rot="5400000">
            <a:off x="636588" y="3912916"/>
            <a:ext cx="3240088" cy="1587"/>
          </a:xfrm>
          <a:prstGeom prst="line">
            <a:avLst/>
          </a:prstGeom>
          <a:noFill/>
          <a:ln w="9525" cap="flat" cmpd="sng" algn="ctr">
            <a:solidFill>
              <a:srgbClr val="00BBEE">
                <a:shade val="95000"/>
                <a:satMod val="105000"/>
              </a:srgbClr>
            </a:solidFill>
            <a:prstDash val="solid"/>
          </a:ln>
          <a:effectLst/>
        </p:spPr>
      </p:cxnSp>
      <p:cxnSp>
        <p:nvCxnSpPr>
          <p:cNvPr id="57" name="Straight Connector 56"/>
          <p:cNvCxnSpPr/>
          <p:nvPr/>
        </p:nvCxnSpPr>
        <p:spPr>
          <a:xfrm rot="5400000">
            <a:off x="2786063" y="3912916"/>
            <a:ext cx="3240088" cy="1587"/>
          </a:xfrm>
          <a:prstGeom prst="line">
            <a:avLst/>
          </a:prstGeom>
          <a:noFill/>
          <a:ln w="9525" cap="flat" cmpd="sng" algn="ctr">
            <a:solidFill>
              <a:srgbClr val="00BBEE">
                <a:shade val="95000"/>
                <a:satMod val="105000"/>
              </a:srgbClr>
            </a:solidFill>
            <a:prstDash val="solid"/>
          </a:ln>
          <a:effectLst/>
        </p:spPr>
      </p:cxnSp>
      <p:cxnSp>
        <p:nvCxnSpPr>
          <p:cNvPr id="58" name="Straight Connector 57"/>
          <p:cNvCxnSpPr/>
          <p:nvPr/>
        </p:nvCxnSpPr>
        <p:spPr>
          <a:xfrm rot="5400000">
            <a:off x="4937125" y="3912916"/>
            <a:ext cx="3240088" cy="1588"/>
          </a:xfrm>
          <a:prstGeom prst="line">
            <a:avLst/>
          </a:prstGeom>
          <a:noFill/>
          <a:ln w="9525" cap="flat" cmpd="sng" algn="ctr">
            <a:solidFill>
              <a:srgbClr val="00BBEE">
                <a:shade val="95000"/>
                <a:satMod val="105000"/>
              </a:srgbClr>
            </a:solidFill>
            <a:prstDash val="solid"/>
          </a:ln>
          <a:effectLst/>
        </p:spPr>
      </p:cxnSp>
      <p:sp>
        <p:nvSpPr>
          <p:cNvPr id="59" name="TextBox 5"/>
          <p:cNvSpPr txBox="1">
            <a:spLocks noChangeArrowheads="1"/>
          </p:cNvSpPr>
          <p:nvPr/>
        </p:nvSpPr>
        <p:spPr bwMode="auto">
          <a:xfrm>
            <a:off x="611188" y="1828800"/>
            <a:ext cx="7505700" cy="264688"/>
          </a:xfrm>
          <a:prstGeom prst="rect">
            <a:avLst/>
          </a:prstGeom>
          <a:noFill/>
          <a:ln w="9525">
            <a:noFill/>
            <a:miter lim="800000"/>
            <a:headEnd/>
            <a:tailEnd/>
          </a:ln>
        </p:spPr>
        <p:txBody>
          <a:bodyPr>
            <a:spAutoFit/>
          </a:bodyPr>
          <a:lstStyle/>
          <a:p>
            <a:pPr eaLnBrk="0" fontAlgn="base" hangingPunct="0">
              <a:lnSpc>
                <a:spcPct val="80000"/>
              </a:lnSpc>
              <a:spcBef>
                <a:spcPct val="0"/>
              </a:spcBef>
              <a:spcAft>
                <a:spcPct val="0"/>
              </a:spcAft>
            </a:pPr>
            <a:r>
              <a:rPr lang="en-GB" sz="1400" b="1" dirty="0">
                <a:solidFill>
                  <a:srgbClr val="003344"/>
                </a:solidFill>
                <a:latin typeface="Arial" charset="0"/>
              </a:rPr>
              <a:t>&gt; At a broad level the questionnaire can be broken down into three categories</a:t>
            </a:r>
          </a:p>
        </p:txBody>
      </p:sp>
      <p:grpSp>
        <p:nvGrpSpPr>
          <p:cNvPr id="60" name="Group 59"/>
          <p:cNvGrpSpPr/>
          <p:nvPr/>
        </p:nvGrpSpPr>
        <p:grpSpPr>
          <a:xfrm>
            <a:off x="2244499" y="2193470"/>
            <a:ext cx="358775" cy="326342"/>
            <a:chOff x="2179184" y="2286954"/>
            <a:chExt cx="358775" cy="326342"/>
          </a:xfrm>
        </p:grpSpPr>
        <p:sp>
          <p:nvSpPr>
            <p:cNvPr id="61" name="Oval 38"/>
            <p:cNvSpPr>
              <a:spLocks noChangeArrowheads="1"/>
            </p:cNvSpPr>
            <p:nvPr/>
          </p:nvSpPr>
          <p:spPr bwMode="auto">
            <a:xfrm>
              <a:off x="2224031" y="2307120"/>
              <a:ext cx="269081" cy="244757"/>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62" name="Rectangle 39"/>
            <p:cNvSpPr>
              <a:spLocks noChangeArrowheads="1"/>
            </p:cNvSpPr>
            <p:nvPr/>
          </p:nvSpPr>
          <p:spPr bwMode="auto">
            <a:xfrm>
              <a:off x="2179184" y="2286954"/>
              <a:ext cx="358775" cy="32634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1</a:t>
              </a:r>
            </a:p>
          </p:txBody>
        </p:sp>
      </p:grpSp>
      <p:grpSp>
        <p:nvGrpSpPr>
          <p:cNvPr id="63" name="Group 62"/>
          <p:cNvGrpSpPr/>
          <p:nvPr/>
        </p:nvGrpSpPr>
        <p:grpSpPr>
          <a:xfrm>
            <a:off x="4384630" y="2193470"/>
            <a:ext cx="358775" cy="326342"/>
            <a:chOff x="2179184" y="2286954"/>
            <a:chExt cx="358775" cy="326342"/>
          </a:xfrm>
        </p:grpSpPr>
        <p:sp>
          <p:nvSpPr>
            <p:cNvPr id="64" name="Oval 38"/>
            <p:cNvSpPr>
              <a:spLocks noChangeArrowheads="1"/>
            </p:cNvSpPr>
            <p:nvPr/>
          </p:nvSpPr>
          <p:spPr bwMode="auto">
            <a:xfrm>
              <a:off x="2224031" y="2307120"/>
              <a:ext cx="269081" cy="244757"/>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65" name="Rectangle 39"/>
            <p:cNvSpPr>
              <a:spLocks noChangeArrowheads="1"/>
            </p:cNvSpPr>
            <p:nvPr/>
          </p:nvSpPr>
          <p:spPr bwMode="auto">
            <a:xfrm>
              <a:off x="2179184" y="2286954"/>
              <a:ext cx="358775" cy="32634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2</a:t>
              </a:r>
            </a:p>
          </p:txBody>
        </p:sp>
      </p:grpSp>
      <p:grpSp>
        <p:nvGrpSpPr>
          <p:cNvPr id="66" name="Group 65"/>
          <p:cNvGrpSpPr/>
          <p:nvPr/>
        </p:nvGrpSpPr>
        <p:grpSpPr>
          <a:xfrm>
            <a:off x="6537824" y="2193470"/>
            <a:ext cx="358775" cy="326342"/>
            <a:chOff x="2179184" y="2286954"/>
            <a:chExt cx="358775" cy="326342"/>
          </a:xfrm>
        </p:grpSpPr>
        <p:sp>
          <p:nvSpPr>
            <p:cNvPr id="67" name="Oval 66"/>
            <p:cNvSpPr>
              <a:spLocks noChangeArrowheads="1"/>
            </p:cNvSpPr>
            <p:nvPr/>
          </p:nvSpPr>
          <p:spPr bwMode="auto">
            <a:xfrm>
              <a:off x="2224031" y="2307120"/>
              <a:ext cx="269081" cy="244757"/>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68" name="Rectangle 67"/>
            <p:cNvSpPr>
              <a:spLocks noChangeArrowheads="1"/>
            </p:cNvSpPr>
            <p:nvPr/>
          </p:nvSpPr>
          <p:spPr bwMode="auto">
            <a:xfrm>
              <a:off x="2179184" y="2286954"/>
              <a:ext cx="358775" cy="32634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3</a:t>
              </a:r>
            </a:p>
          </p:txBody>
        </p:sp>
      </p:grpSp>
    </p:spTree>
    <p:extLst>
      <p:ext uri="{BB962C8B-B14F-4D97-AF65-F5344CB8AC3E}">
        <p14:creationId xmlns:p14="http://schemas.microsoft.com/office/powerpoint/2010/main" xmlns="" val="5621356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502499947"/>
              </p:ext>
            </p:extLst>
          </p:nvPr>
        </p:nvGraphicFramePr>
        <p:xfrm>
          <a:off x="1588" y="1588"/>
          <a:ext cx="1587" cy="1587"/>
        </p:xfrm>
        <a:graphic>
          <a:graphicData uri="http://schemas.openxmlformats.org/presentationml/2006/ole">
            <p:oleObj spid="_x0000_s81994"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76</a:t>
            </a:fld>
            <a:endParaRPr lang="en-US" dirty="0"/>
          </a:p>
        </p:txBody>
      </p:sp>
      <p:sp>
        <p:nvSpPr>
          <p:cNvPr id="4" name="Title 3"/>
          <p:cNvSpPr>
            <a:spLocks noGrp="1"/>
          </p:cNvSpPr>
          <p:nvPr>
            <p:ph type="title"/>
          </p:nvPr>
        </p:nvSpPr>
        <p:spPr/>
        <p:txBody>
          <a:bodyPr/>
          <a:lstStyle/>
          <a:p>
            <a:r>
              <a:rPr lang="en-GB" dirty="0"/>
              <a:t>Company Information &amp; Financials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Key financial ratios and metrics can be used to determine the performance of a company over time, and its ability to adapt to changing </a:t>
            </a:r>
            <a:r>
              <a:rPr lang="en-US" dirty="0" smtClean="0"/>
              <a:t>situations.</a:t>
            </a:r>
            <a:endParaRPr lang="en-US" dirty="0"/>
          </a:p>
        </p:txBody>
      </p:sp>
      <p:grpSp>
        <p:nvGrpSpPr>
          <p:cNvPr id="10"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11" name="Rectangle 14"/>
            <p:cNvSpPr>
              <a:spLocks noChangeArrowheads="1"/>
            </p:cNvSpPr>
            <p:nvPr/>
          </p:nvSpPr>
          <p:spPr bwMode="auto">
            <a:xfrm>
              <a:off x="5377736" y="373600"/>
              <a:ext cx="768644" cy="216024"/>
            </a:xfrm>
            <a:prstGeom prst="rect">
              <a:avLst/>
            </a:prstGeom>
            <a:solidFill>
              <a:srgbClr val="003344"/>
            </a:solidFill>
            <a:ln w="9525">
              <a:no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charset="0"/>
                </a:rPr>
                <a:t>Financial</a:t>
              </a:r>
            </a:p>
          </p:txBody>
        </p:sp>
        <p:sp>
          <p:nvSpPr>
            <p:cNvPr id="12" name="Rectangle 11"/>
            <p:cNvSpPr/>
            <p:nvPr/>
          </p:nvSpPr>
          <p:spPr bwMode="auto">
            <a:xfrm>
              <a:off x="6169948"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13" name="Rectangle 12"/>
            <p:cNvSpPr/>
            <p:nvPr/>
          </p:nvSpPr>
          <p:spPr bwMode="auto">
            <a:xfrm>
              <a:off x="6962159"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
        <p:nvSpPr>
          <p:cNvPr id="19" name="Rectangle 18"/>
          <p:cNvSpPr/>
          <p:nvPr/>
        </p:nvSpPr>
        <p:spPr bwMode="auto">
          <a:xfrm>
            <a:off x="827088" y="2060575"/>
            <a:ext cx="1873250" cy="863600"/>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Purpose</a:t>
            </a:r>
          </a:p>
        </p:txBody>
      </p:sp>
      <p:sp>
        <p:nvSpPr>
          <p:cNvPr id="20" name="Rectangle 19"/>
          <p:cNvSpPr/>
          <p:nvPr/>
        </p:nvSpPr>
        <p:spPr bwMode="auto">
          <a:xfrm>
            <a:off x="827088" y="3284538"/>
            <a:ext cx="1873250" cy="865187"/>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Areas for Considerations</a:t>
            </a:r>
          </a:p>
        </p:txBody>
      </p:sp>
      <p:sp>
        <p:nvSpPr>
          <p:cNvPr id="21" name="Rectangle 18"/>
          <p:cNvSpPr>
            <a:spLocks noChangeArrowheads="1"/>
          </p:cNvSpPr>
          <p:nvPr/>
        </p:nvSpPr>
        <p:spPr bwMode="auto">
          <a:xfrm>
            <a:off x="2987675" y="2060575"/>
            <a:ext cx="4897438" cy="863600"/>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400" b="1" i="1" dirty="0">
                <a:solidFill>
                  <a:srgbClr val="000000"/>
                </a:solidFill>
                <a:latin typeface="Arial" charset="0"/>
              </a:rPr>
              <a:t>To assess the competitive landscape within the industry, determine relative performance and identify key players</a:t>
            </a:r>
          </a:p>
        </p:txBody>
      </p:sp>
      <p:sp>
        <p:nvSpPr>
          <p:cNvPr id="22" name="Rectangle 19"/>
          <p:cNvSpPr>
            <a:spLocks noChangeArrowheads="1"/>
          </p:cNvSpPr>
          <p:nvPr/>
        </p:nvSpPr>
        <p:spPr bwMode="auto">
          <a:xfrm>
            <a:off x="2987675" y="3284538"/>
            <a:ext cx="4897438" cy="865187"/>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400" b="1" dirty="0">
                <a:solidFill>
                  <a:srgbClr val="000000"/>
                </a:solidFill>
                <a:latin typeface="Arial" charset="0"/>
              </a:rPr>
              <a:t>Financial Profitability, Liquidity, Stability; Growth over time; Return on Assets / Investment </a:t>
            </a:r>
          </a:p>
        </p:txBody>
      </p:sp>
    </p:spTree>
    <p:extLst>
      <p:ext uri="{BB962C8B-B14F-4D97-AF65-F5344CB8AC3E}">
        <p14:creationId xmlns:p14="http://schemas.microsoft.com/office/powerpoint/2010/main" xmlns="" val="28254560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502499947"/>
              </p:ext>
            </p:extLst>
          </p:nvPr>
        </p:nvGraphicFramePr>
        <p:xfrm>
          <a:off x="1588" y="1588"/>
          <a:ext cx="1587" cy="1587"/>
        </p:xfrm>
        <a:graphic>
          <a:graphicData uri="http://schemas.openxmlformats.org/presentationml/2006/ole">
            <p:oleObj spid="_x0000_s83020"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77</a:t>
            </a:fld>
            <a:endParaRPr lang="en-US" dirty="0"/>
          </a:p>
        </p:txBody>
      </p:sp>
      <p:sp>
        <p:nvSpPr>
          <p:cNvPr id="4" name="Title 3"/>
          <p:cNvSpPr>
            <a:spLocks noGrp="1"/>
          </p:cNvSpPr>
          <p:nvPr>
            <p:ph type="title"/>
          </p:nvPr>
        </p:nvSpPr>
        <p:spPr/>
        <p:txBody>
          <a:bodyPr/>
          <a:lstStyle/>
          <a:p>
            <a:r>
              <a:rPr lang="en-GB" dirty="0"/>
              <a:t>Financial Analysis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ratios and measures derived from financial statements can provide an insight into the relative health of a company in the market and its performance over </a:t>
            </a:r>
            <a:r>
              <a:rPr lang="en-US" dirty="0" smtClean="0"/>
              <a:t>time.</a:t>
            </a:r>
            <a:endParaRPr lang="en-US" dirty="0"/>
          </a:p>
        </p:txBody>
      </p:sp>
      <p:sp>
        <p:nvSpPr>
          <p:cNvPr id="24" name="Rectangle 116"/>
          <p:cNvSpPr>
            <a:spLocks noChangeArrowheads="1"/>
          </p:cNvSpPr>
          <p:nvPr/>
        </p:nvSpPr>
        <p:spPr bwMode="auto">
          <a:xfrm>
            <a:off x="468313" y="2014538"/>
            <a:ext cx="1439862" cy="215900"/>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i="1" dirty="0">
                <a:solidFill>
                  <a:srgbClr val="000000"/>
                </a:solidFill>
                <a:latin typeface="Arial" charset="0"/>
              </a:rPr>
              <a:t>Category</a:t>
            </a:r>
          </a:p>
        </p:txBody>
      </p:sp>
      <p:sp>
        <p:nvSpPr>
          <p:cNvPr id="25" name="Rectangle 117"/>
          <p:cNvSpPr>
            <a:spLocks noChangeArrowheads="1"/>
          </p:cNvSpPr>
          <p:nvPr/>
        </p:nvSpPr>
        <p:spPr bwMode="auto">
          <a:xfrm>
            <a:off x="3059113" y="2014538"/>
            <a:ext cx="1441450" cy="215900"/>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i="1" dirty="0">
                <a:solidFill>
                  <a:srgbClr val="000000"/>
                </a:solidFill>
                <a:latin typeface="Arial" charset="0"/>
              </a:rPr>
              <a:t>Implications for Sourcing</a:t>
            </a:r>
          </a:p>
        </p:txBody>
      </p:sp>
      <p:sp>
        <p:nvSpPr>
          <p:cNvPr id="26" name="Rectangle 160"/>
          <p:cNvSpPr>
            <a:spLocks noChangeArrowheads="1"/>
          </p:cNvSpPr>
          <p:nvPr/>
        </p:nvSpPr>
        <p:spPr bwMode="auto">
          <a:xfrm>
            <a:off x="6372225" y="2014538"/>
            <a:ext cx="1439863" cy="215900"/>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i="1" dirty="0">
                <a:solidFill>
                  <a:srgbClr val="000000"/>
                </a:solidFill>
                <a:latin typeface="Arial" charset="0"/>
              </a:rPr>
              <a:t>Comparable Ratios</a:t>
            </a:r>
          </a:p>
        </p:txBody>
      </p:sp>
      <p:sp>
        <p:nvSpPr>
          <p:cNvPr id="27" name="Rectangle 686"/>
          <p:cNvSpPr>
            <a:spLocks noChangeArrowheads="1"/>
          </p:cNvSpPr>
          <p:nvPr/>
        </p:nvSpPr>
        <p:spPr bwMode="auto">
          <a:xfrm>
            <a:off x="5689600" y="2133600"/>
            <a:ext cx="387350" cy="122238"/>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FFFFFF"/>
                </a:solidFill>
                <a:latin typeface="Arial" charset="0"/>
              </a:rPr>
              <a:t>Ratios</a:t>
            </a:r>
          </a:p>
        </p:txBody>
      </p:sp>
      <p:sp>
        <p:nvSpPr>
          <p:cNvPr id="28" name="Rectangle 27"/>
          <p:cNvSpPr/>
          <p:nvPr/>
        </p:nvSpPr>
        <p:spPr bwMode="auto">
          <a:xfrm>
            <a:off x="520565" y="2407875"/>
            <a:ext cx="1439862" cy="936625"/>
          </a:xfrm>
          <a:prstGeom prst="rect">
            <a:avLst/>
          </a:prstGeom>
          <a:solidFill>
            <a:srgbClr val="00BBEE"/>
          </a:solidFill>
          <a:ln w="9525">
            <a:noFill/>
            <a:prstDash val="solid"/>
            <a:round/>
            <a:headEnd type="none" w="sm" len="sm"/>
            <a:tailEnd type="none" w="sm" len="sm"/>
          </a:ln>
          <a:effectLst>
            <a:outerShdw blurRad="50800" dist="38100" dir="10800000" algn="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Profitability</a:t>
            </a:r>
          </a:p>
        </p:txBody>
      </p:sp>
      <p:sp>
        <p:nvSpPr>
          <p:cNvPr id="29" name="Rectangle 136"/>
          <p:cNvSpPr>
            <a:spLocks noChangeArrowheads="1"/>
          </p:cNvSpPr>
          <p:nvPr/>
        </p:nvSpPr>
        <p:spPr bwMode="auto">
          <a:xfrm>
            <a:off x="2052245" y="2421496"/>
            <a:ext cx="3383855" cy="935911"/>
          </a:xfrm>
          <a:prstGeom prst="rect">
            <a:avLst/>
          </a:prstGeom>
          <a:solidFill>
            <a:srgbClr val="FFFFFF"/>
          </a:solidFill>
          <a:ln w="9525">
            <a:noFill/>
            <a:round/>
            <a:headEnd type="none" w="sm" len="sm"/>
            <a:tailEnd type="none" w="sm" len="sm"/>
          </a:ln>
        </p:spPr>
        <p:txBody>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A profitable supplier with higher margins, return on sales, return on assets and equity will be more likely to have the financial resources to grow with you and become a long term partner, able to supply goods when required and engage in new product development</a:t>
            </a:r>
          </a:p>
        </p:txBody>
      </p:sp>
      <p:sp>
        <p:nvSpPr>
          <p:cNvPr id="30" name="Rectangle 201"/>
          <p:cNvSpPr>
            <a:spLocks noChangeArrowheads="1"/>
          </p:cNvSpPr>
          <p:nvPr/>
        </p:nvSpPr>
        <p:spPr bwMode="auto">
          <a:xfrm>
            <a:off x="6444056" y="2362200"/>
            <a:ext cx="1583932" cy="1439863"/>
          </a:xfrm>
          <a:prstGeom prst="rect">
            <a:avLst/>
          </a:prstGeom>
          <a:solidFill>
            <a:srgbClr val="FFFFFF"/>
          </a:solidFill>
          <a:ln w="9525">
            <a:noFill/>
            <a:round/>
            <a:headEnd type="none" w="sm" len="sm"/>
            <a:tailEnd type="none" w="sm" len="sm"/>
          </a:ln>
        </p:spPr>
        <p:txBody>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Profit Margin</a:t>
            </a:r>
          </a:p>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Gross Profit Margin</a:t>
            </a:r>
          </a:p>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Operating Profit Margin</a:t>
            </a:r>
          </a:p>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Return on Assets</a:t>
            </a:r>
          </a:p>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Return on Equity</a:t>
            </a:r>
          </a:p>
        </p:txBody>
      </p:sp>
      <p:sp>
        <p:nvSpPr>
          <p:cNvPr id="31" name="Right Arrow 30"/>
          <p:cNvSpPr/>
          <p:nvPr/>
        </p:nvSpPr>
        <p:spPr bwMode="auto">
          <a:xfrm>
            <a:off x="5508625" y="2674938"/>
            <a:ext cx="863600" cy="309562"/>
          </a:xfrm>
          <a:prstGeom prst="rightArrow">
            <a:avLst/>
          </a:prstGeom>
          <a:solidFill>
            <a:srgbClr val="00BBEE"/>
          </a:solidFill>
          <a:ln w="9525">
            <a:noFill/>
            <a:prstDash val="solid"/>
            <a:round/>
            <a:headEnd type="none" w="sm" len="sm"/>
            <a:tailEnd type="none" w="sm" len="sm"/>
          </a:ln>
          <a:effectLst>
            <a:outerShdw blurRad="50800" dist="38100" dir="10800000" algn="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charset="0"/>
              <a:cs typeface="Arial" charset="0"/>
            </a:endParaRPr>
          </a:p>
        </p:txBody>
      </p:sp>
      <p:sp>
        <p:nvSpPr>
          <p:cNvPr id="32" name="Rectangle 31"/>
          <p:cNvSpPr/>
          <p:nvPr/>
        </p:nvSpPr>
        <p:spPr bwMode="auto">
          <a:xfrm>
            <a:off x="520565" y="3560400"/>
            <a:ext cx="1439862" cy="935037"/>
          </a:xfrm>
          <a:prstGeom prst="rect">
            <a:avLst/>
          </a:prstGeom>
          <a:solidFill>
            <a:srgbClr val="00BBEE"/>
          </a:solidFill>
          <a:ln w="9525">
            <a:noFill/>
            <a:prstDash val="solid"/>
            <a:round/>
            <a:headEnd type="none" w="sm" len="sm"/>
            <a:tailEnd type="none" w="sm" len="sm"/>
          </a:ln>
          <a:effectLst>
            <a:outerShdw blurRad="50800" dist="38100" dir="10800000" algn="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Stability</a:t>
            </a:r>
          </a:p>
        </p:txBody>
      </p:sp>
      <p:sp>
        <p:nvSpPr>
          <p:cNvPr id="33" name="Rectangle 148"/>
          <p:cNvSpPr>
            <a:spLocks noChangeArrowheads="1"/>
          </p:cNvSpPr>
          <p:nvPr/>
        </p:nvSpPr>
        <p:spPr bwMode="auto">
          <a:xfrm>
            <a:off x="2052301" y="3586149"/>
            <a:ext cx="3383974" cy="935051"/>
          </a:xfrm>
          <a:prstGeom prst="rect">
            <a:avLst/>
          </a:prstGeom>
          <a:solidFill>
            <a:srgbClr val="FFFFFF"/>
          </a:solidFill>
          <a:ln w="9525">
            <a:noFill/>
            <a:round/>
            <a:headEnd type="none" w="sm" len="sm"/>
            <a:tailEnd type="none" w="sm" len="sm"/>
          </a:ln>
        </p:spPr>
        <p:txBody>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A low debt-to-equity ratio and high interest coverage ratio can indicate long term financial strength and stability.  These suppliers will likely be lower risk in terms of becoming bankrupt or going out of business.</a:t>
            </a:r>
          </a:p>
        </p:txBody>
      </p:sp>
      <p:sp>
        <p:nvSpPr>
          <p:cNvPr id="34" name="Rectangle 202"/>
          <p:cNvSpPr>
            <a:spLocks noChangeArrowheads="1"/>
          </p:cNvSpPr>
          <p:nvPr/>
        </p:nvSpPr>
        <p:spPr bwMode="auto">
          <a:xfrm>
            <a:off x="6444267" y="3586149"/>
            <a:ext cx="2159983" cy="935051"/>
          </a:xfrm>
          <a:prstGeom prst="rect">
            <a:avLst/>
          </a:prstGeom>
          <a:solidFill>
            <a:srgbClr val="FFFFFF"/>
          </a:solidFill>
          <a:ln w="9525">
            <a:noFill/>
            <a:round/>
            <a:headEnd type="none" w="sm" len="sm"/>
            <a:tailEnd type="none" w="sm" len="sm"/>
          </a:ln>
        </p:spPr>
        <p:txBody>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Debt-to-equity ratio</a:t>
            </a:r>
          </a:p>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Interest Coverage</a:t>
            </a:r>
          </a:p>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Compound Annual Growth </a:t>
            </a:r>
          </a:p>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Rate (CAGR)</a:t>
            </a:r>
          </a:p>
        </p:txBody>
      </p:sp>
      <p:sp>
        <p:nvSpPr>
          <p:cNvPr id="35" name="Right Arrow 34"/>
          <p:cNvSpPr/>
          <p:nvPr/>
        </p:nvSpPr>
        <p:spPr bwMode="auto">
          <a:xfrm>
            <a:off x="5508625" y="3629025"/>
            <a:ext cx="863600" cy="307975"/>
          </a:xfrm>
          <a:prstGeom prst="rightArrow">
            <a:avLst/>
          </a:prstGeom>
          <a:solidFill>
            <a:srgbClr val="00BBEE"/>
          </a:solidFill>
          <a:ln w="9525">
            <a:noFill/>
            <a:prstDash val="solid"/>
            <a:round/>
            <a:headEnd type="none" w="sm" len="sm"/>
            <a:tailEnd type="none" w="sm" len="sm"/>
          </a:ln>
          <a:effectLst>
            <a:outerShdw blurRad="50800" dist="38100" dir="10800000" algn="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charset="0"/>
              <a:cs typeface="Arial" charset="0"/>
            </a:endParaRPr>
          </a:p>
        </p:txBody>
      </p:sp>
      <p:sp>
        <p:nvSpPr>
          <p:cNvPr id="36" name="Rectangle 35"/>
          <p:cNvSpPr/>
          <p:nvPr/>
        </p:nvSpPr>
        <p:spPr bwMode="auto">
          <a:xfrm>
            <a:off x="520565" y="4711337"/>
            <a:ext cx="1439862" cy="936625"/>
          </a:xfrm>
          <a:prstGeom prst="rect">
            <a:avLst/>
          </a:prstGeom>
          <a:solidFill>
            <a:srgbClr val="00BBEE"/>
          </a:solidFill>
          <a:ln w="9525">
            <a:noFill/>
            <a:prstDash val="solid"/>
            <a:round/>
            <a:headEnd type="none" w="sm" len="sm"/>
            <a:tailEnd type="none" w="sm" len="sm"/>
          </a:ln>
          <a:effectLst>
            <a:outerShdw blurRad="50800" dist="38100" dir="10800000" algn="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Liquidity</a:t>
            </a:r>
          </a:p>
        </p:txBody>
      </p:sp>
      <p:sp>
        <p:nvSpPr>
          <p:cNvPr id="37" name="Rectangle 149"/>
          <p:cNvSpPr>
            <a:spLocks noChangeArrowheads="1"/>
          </p:cNvSpPr>
          <p:nvPr/>
        </p:nvSpPr>
        <p:spPr bwMode="auto">
          <a:xfrm>
            <a:off x="2052245" y="4724400"/>
            <a:ext cx="3383855" cy="936625"/>
          </a:xfrm>
          <a:prstGeom prst="rect">
            <a:avLst/>
          </a:prstGeom>
          <a:solidFill>
            <a:srgbClr val="FFFFFF"/>
          </a:solidFill>
          <a:ln w="9525">
            <a:noFill/>
            <a:round/>
            <a:headEnd type="none" w="sm" len="sm"/>
            <a:tailEnd type="none" w="sm" len="sm"/>
          </a:ln>
        </p:spPr>
        <p:txBody>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A high current ratio, acid test ratio and working capital can indicate high liquidity, or the ability of the supplier to pay its bills and provide for unanticipated cash requirements.</a:t>
            </a:r>
          </a:p>
        </p:txBody>
      </p:sp>
      <p:sp>
        <p:nvSpPr>
          <p:cNvPr id="38" name="Rectangle 203"/>
          <p:cNvSpPr>
            <a:spLocks noChangeArrowheads="1"/>
          </p:cNvSpPr>
          <p:nvPr/>
        </p:nvSpPr>
        <p:spPr bwMode="auto">
          <a:xfrm>
            <a:off x="6444056" y="4724400"/>
            <a:ext cx="1583932" cy="936625"/>
          </a:xfrm>
          <a:prstGeom prst="rect">
            <a:avLst/>
          </a:prstGeom>
          <a:solidFill>
            <a:srgbClr val="FFFFFF"/>
          </a:solidFill>
          <a:ln w="9525">
            <a:noFill/>
            <a:round/>
            <a:headEnd type="none" w="sm" len="sm"/>
            <a:tailEnd type="none" w="sm" len="sm"/>
          </a:ln>
        </p:spPr>
        <p:txBody>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Current Ratio</a:t>
            </a:r>
          </a:p>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Quick Ratio (Acid Test)</a:t>
            </a:r>
          </a:p>
          <a:p>
            <a:pPr marL="0" marR="0" lvl="0" indent="0" defTabSz="914400" eaLnBrk="0" fontAlgn="base" latinLnBrk="0" hangingPunct="0">
              <a:lnSpc>
                <a:spcPct val="80000"/>
              </a:lnSpc>
              <a:spcBef>
                <a:spcPct val="0"/>
              </a:spcBef>
              <a:spcAft>
                <a:spcPct val="0"/>
              </a:spcAft>
              <a:buClrTx/>
              <a:buSzTx/>
              <a:buFontTx/>
              <a:buNone/>
              <a:tabLst/>
              <a:defRPr/>
            </a:pPr>
            <a:r>
              <a:rPr kumimoji="0" lang="en-GB" sz="1000" b="1" i="0" u="none" strike="noStrike" kern="0" cap="none" spc="0" normalizeH="0" baseline="0" noProof="0" dirty="0" smtClean="0">
                <a:ln>
                  <a:noFill/>
                </a:ln>
                <a:solidFill>
                  <a:srgbClr val="000000"/>
                </a:solidFill>
                <a:effectLst/>
                <a:uLnTx/>
                <a:uFillTx/>
                <a:latin typeface="Arial" charset="0"/>
              </a:rPr>
              <a:t>Net Working Capital</a:t>
            </a:r>
          </a:p>
        </p:txBody>
      </p:sp>
      <p:sp>
        <p:nvSpPr>
          <p:cNvPr id="39" name="Right Arrow 38"/>
          <p:cNvSpPr/>
          <p:nvPr/>
        </p:nvSpPr>
        <p:spPr bwMode="auto">
          <a:xfrm>
            <a:off x="5495925" y="4808538"/>
            <a:ext cx="863600" cy="309562"/>
          </a:xfrm>
          <a:prstGeom prst="rightArrow">
            <a:avLst/>
          </a:prstGeom>
          <a:solidFill>
            <a:srgbClr val="00BBEE"/>
          </a:solidFill>
          <a:ln w="9525">
            <a:noFill/>
            <a:prstDash val="solid"/>
            <a:round/>
            <a:headEnd type="none" w="sm" len="sm"/>
            <a:tailEnd type="none" w="sm" len="sm"/>
          </a:ln>
          <a:effectLst>
            <a:outerShdw blurRad="50800" dist="38100" dir="10800000" algn="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charset="0"/>
              <a:cs typeface="Arial" charset="0"/>
            </a:endParaRPr>
          </a:p>
        </p:txBody>
      </p:sp>
      <p:sp>
        <p:nvSpPr>
          <p:cNvPr id="40" name="Rounded Rectangle 40"/>
          <p:cNvSpPr>
            <a:spLocks noChangeArrowheads="1"/>
          </p:cNvSpPr>
          <p:nvPr/>
        </p:nvSpPr>
        <p:spPr bwMode="auto">
          <a:xfrm>
            <a:off x="600075" y="5949950"/>
            <a:ext cx="7705725" cy="358775"/>
          </a:xfrm>
          <a:prstGeom prst="roundRect">
            <a:avLst>
              <a:gd name="adj" fmla="val 16667"/>
            </a:avLst>
          </a:prstGeom>
          <a:solidFill>
            <a:srgbClr val="00BBEE"/>
          </a:solidFill>
          <a:ln w="9525">
            <a:solidFill>
              <a:srgbClr val="F8F8F8"/>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003344"/>
                </a:solidFill>
                <a:effectLst/>
                <a:uLnTx/>
                <a:uFillTx/>
                <a:latin typeface="Arial" charset="0"/>
              </a:rPr>
              <a:t>NOTE: Financial ratios can only be meaningfully compared to a peer group</a:t>
            </a:r>
          </a:p>
        </p:txBody>
      </p:sp>
      <p:grpSp>
        <p:nvGrpSpPr>
          <p:cNvPr id="45"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46" name="Rectangle 14"/>
            <p:cNvSpPr>
              <a:spLocks noChangeArrowheads="1"/>
            </p:cNvSpPr>
            <p:nvPr/>
          </p:nvSpPr>
          <p:spPr bwMode="auto">
            <a:xfrm>
              <a:off x="5377736" y="373600"/>
              <a:ext cx="768644" cy="216024"/>
            </a:xfrm>
            <a:prstGeom prst="rect">
              <a:avLst/>
            </a:prstGeom>
            <a:solidFill>
              <a:srgbClr val="003344"/>
            </a:solidFill>
            <a:ln w="9525">
              <a:no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charset="0"/>
                </a:rPr>
                <a:t>Financial</a:t>
              </a:r>
            </a:p>
          </p:txBody>
        </p:sp>
        <p:sp>
          <p:nvSpPr>
            <p:cNvPr id="47" name="Rectangle 46"/>
            <p:cNvSpPr/>
            <p:nvPr/>
          </p:nvSpPr>
          <p:spPr bwMode="auto">
            <a:xfrm>
              <a:off x="6169948"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48" name="Rectangle 47"/>
            <p:cNvSpPr/>
            <p:nvPr/>
          </p:nvSpPr>
          <p:spPr bwMode="auto">
            <a:xfrm>
              <a:off x="6962159"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Tree>
    <p:extLst>
      <p:ext uri="{BB962C8B-B14F-4D97-AF65-F5344CB8AC3E}">
        <p14:creationId xmlns:p14="http://schemas.microsoft.com/office/powerpoint/2010/main" xmlns="" val="28254560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502499947"/>
              </p:ext>
            </p:extLst>
          </p:nvPr>
        </p:nvGraphicFramePr>
        <p:xfrm>
          <a:off x="1588" y="1588"/>
          <a:ext cx="1587" cy="1587"/>
        </p:xfrm>
        <a:graphic>
          <a:graphicData uri="http://schemas.openxmlformats.org/presentationml/2006/ole">
            <p:oleObj spid="_x0000_s84041"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78</a:t>
            </a:fld>
            <a:endParaRPr lang="en-US" dirty="0"/>
          </a:p>
        </p:txBody>
      </p:sp>
      <p:sp>
        <p:nvSpPr>
          <p:cNvPr id="4" name="Title 3"/>
          <p:cNvSpPr>
            <a:spLocks noGrp="1"/>
          </p:cNvSpPr>
          <p:nvPr>
            <p:ph type="title"/>
          </p:nvPr>
        </p:nvSpPr>
        <p:spPr/>
        <p:txBody>
          <a:bodyPr/>
          <a:lstStyle/>
          <a:p>
            <a:r>
              <a:rPr lang="en-GB" dirty="0"/>
              <a:t>Comparable Ratios</a:t>
            </a:r>
            <a:endParaRPr lang="en-US" dirty="0"/>
          </a:p>
        </p:txBody>
      </p:sp>
      <p:grpSp>
        <p:nvGrpSpPr>
          <p:cNvPr id="6"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7" name="Rectangle 14"/>
            <p:cNvSpPr>
              <a:spLocks noChangeArrowheads="1"/>
            </p:cNvSpPr>
            <p:nvPr/>
          </p:nvSpPr>
          <p:spPr bwMode="auto">
            <a:xfrm>
              <a:off x="5377736" y="373600"/>
              <a:ext cx="768644" cy="216024"/>
            </a:xfrm>
            <a:prstGeom prst="rect">
              <a:avLst/>
            </a:prstGeom>
            <a:solidFill>
              <a:srgbClr val="003344"/>
            </a:solidFill>
            <a:ln w="9525">
              <a:no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charset="0"/>
                </a:rPr>
                <a:t>Financial</a:t>
              </a:r>
            </a:p>
          </p:txBody>
        </p:sp>
        <p:sp>
          <p:nvSpPr>
            <p:cNvPr id="8" name="Rectangle 7"/>
            <p:cNvSpPr/>
            <p:nvPr/>
          </p:nvSpPr>
          <p:spPr bwMode="auto">
            <a:xfrm>
              <a:off x="6169948"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9" name="Rectangle 8"/>
            <p:cNvSpPr/>
            <p:nvPr/>
          </p:nvSpPr>
          <p:spPr bwMode="auto">
            <a:xfrm>
              <a:off x="6962159"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
        <p:nvSpPr>
          <p:cNvPr id="70" name="Rectangle 69"/>
          <p:cNvSpPr/>
          <p:nvPr/>
        </p:nvSpPr>
        <p:spPr bwMode="auto">
          <a:xfrm>
            <a:off x="228600" y="1438620"/>
            <a:ext cx="432048" cy="2219548"/>
          </a:xfrm>
          <a:prstGeom prst="rect">
            <a:avLst/>
          </a:prstGeom>
          <a:solidFill>
            <a:srgbClr val="00BBEE"/>
          </a:solidFill>
          <a:ln w="9525">
            <a:noFill/>
            <a:prstDash val="solid"/>
            <a:round/>
            <a:headEnd type="none" w="sm" len="sm"/>
            <a:tailEnd type="none" w="sm" len="sm"/>
          </a:ln>
          <a:effectLst>
            <a:outerShdw blurRad="50800" dist="38100" dir="10800000" algn="r" rotWithShape="0">
              <a:prstClr val="black">
                <a:alpha val="40000"/>
              </a:prstClr>
            </a:outerShdw>
          </a:effectLst>
        </p:spPr>
        <p:txBody>
          <a:bodyPr vert="vert270"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Profitability</a:t>
            </a:r>
          </a:p>
        </p:txBody>
      </p:sp>
      <p:sp>
        <p:nvSpPr>
          <p:cNvPr id="71" name="Rectangle 70"/>
          <p:cNvSpPr/>
          <p:nvPr/>
        </p:nvSpPr>
        <p:spPr bwMode="auto">
          <a:xfrm>
            <a:off x="228600" y="3742876"/>
            <a:ext cx="432048" cy="1210692"/>
          </a:xfrm>
          <a:prstGeom prst="rect">
            <a:avLst/>
          </a:prstGeom>
          <a:solidFill>
            <a:srgbClr val="00BBEE"/>
          </a:solidFill>
          <a:ln w="9525">
            <a:noFill/>
            <a:prstDash val="solid"/>
            <a:round/>
            <a:headEnd type="none" w="sm" len="sm"/>
            <a:tailEnd type="none" w="sm" len="sm"/>
          </a:ln>
          <a:effectLst>
            <a:outerShdw blurRad="50800" dist="38100" dir="10800000" algn="r" rotWithShape="0">
              <a:prstClr val="black">
                <a:alpha val="40000"/>
              </a:prstClr>
            </a:outerShdw>
          </a:effectLst>
        </p:spPr>
        <p:txBody>
          <a:bodyPr vert="vert270"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Stability</a:t>
            </a:r>
          </a:p>
        </p:txBody>
      </p:sp>
      <p:sp>
        <p:nvSpPr>
          <p:cNvPr id="72" name="Rectangle 71"/>
          <p:cNvSpPr/>
          <p:nvPr/>
        </p:nvSpPr>
        <p:spPr bwMode="auto">
          <a:xfrm>
            <a:off x="228600" y="5039020"/>
            <a:ext cx="432048" cy="1296144"/>
          </a:xfrm>
          <a:prstGeom prst="rect">
            <a:avLst/>
          </a:prstGeom>
          <a:solidFill>
            <a:srgbClr val="00BBEE"/>
          </a:solidFill>
          <a:ln w="9525">
            <a:noFill/>
            <a:prstDash val="solid"/>
            <a:round/>
            <a:headEnd type="none" w="sm" len="sm"/>
            <a:tailEnd type="none" w="sm" len="sm"/>
          </a:ln>
          <a:effectLst>
            <a:outerShdw blurRad="50800" dist="38100" dir="10800000" algn="r" rotWithShape="0">
              <a:prstClr val="black">
                <a:alpha val="40000"/>
              </a:prstClr>
            </a:outerShdw>
          </a:effectLst>
        </p:spPr>
        <p:txBody>
          <a:bodyPr vert="vert270"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Liquidity</a:t>
            </a:r>
          </a:p>
        </p:txBody>
      </p:sp>
      <p:sp>
        <p:nvSpPr>
          <p:cNvPr id="73" name="Rectangle 160"/>
          <p:cNvSpPr>
            <a:spLocks noChangeArrowheads="1"/>
          </p:cNvSpPr>
          <p:nvPr/>
        </p:nvSpPr>
        <p:spPr bwMode="auto">
          <a:xfrm>
            <a:off x="959619" y="1143000"/>
            <a:ext cx="1439862" cy="215900"/>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i="1" dirty="0">
                <a:solidFill>
                  <a:srgbClr val="000000"/>
                </a:solidFill>
                <a:latin typeface="Arial" charset="0"/>
              </a:rPr>
              <a:t>Ratio</a:t>
            </a:r>
          </a:p>
        </p:txBody>
      </p:sp>
      <p:sp>
        <p:nvSpPr>
          <p:cNvPr id="74" name="Rectangle 34"/>
          <p:cNvSpPr>
            <a:spLocks noChangeArrowheads="1"/>
          </p:cNvSpPr>
          <p:nvPr/>
        </p:nvSpPr>
        <p:spPr bwMode="auto">
          <a:xfrm>
            <a:off x="3540894" y="1143000"/>
            <a:ext cx="1439862" cy="215900"/>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i="1" dirty="0">
                <a:solidFill>
                  <a:srgbClr val="000000"/>
                </a:solidFill>
                <a:latin typeface="Arial" charset="0"/>
              </a:rPr>
              <a:t>Formula</a:t>
            </a:r>
          </a:p>
        </p:txBody>
      </p:sp>
      <p:sp>
        <p:nvSpPr>
          <p:cNvPr id="75" name="Rectangle 35"/>
          <p:cNvSpPr>
            <a:spLocks noChangeArrowheads="1"/>
          </p:cNvSpPr>
          <p:nvPr/>
        </p:nvSpPr>
        <p:spPr bwMode="auto">
          <a:xfrm>
            <a:off x="2384884" y="1543712"/>
            <a:ext cx="360363" cy="142875"/>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2000" dirty="0">
                <a:solidFill>
                  <a:srgbClr val="000000"/>
                </a:solidFill>
                <a:latin typeface="Arial" charset="0"/>
              </a:rPr>
              <a:t>=</a:t>
            </a:r>
          </a:p>
        </p:txBody>
      </p:sp>
      <p:sp>
        <p:nvSpPr>
          <p:cNvPr id="76" name="Rectangle 36"/>
          <p:cNvSpPr>
            <a:spLocks noChangeArrowheads="1"/>
          </p:cNvSpPr>
          <p:nvPr/>
        </p:nvSpPr>
        <p:spPr bwMode="auto">
          <a:xfrm>
            <a:off x="2384884" y="2450174"/>
            <a:ext cx="360363" cy="144463"/>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2000" dirty="0">
                <a:solidFill>
                  <a:srgbClr val="000000"/>
                </a:solidFill>
                <a:latin typeface="Arial" charset="0"/>
              </a:rPr>
              <a:t>=</a:t>
            </a:r>
          </a:p>
        </p:txBody>
      </p:sp>
      <p:sp>
        <p:nvSpPr>
          <p:cNvPr id="77" name="Rectangle 37"/>
          <p:cNvSpPr>
            <a:spLocks noChangeArrowheads="1"/>
          </p:cNvSpPr>
          <p:nvPr/>
        </p:nvSpPr>
        <p:spPr bwMode="auto">
          <a:xfrm>
            <a:off x="2384884" y="1996149"/>
            <a:ext cx="360363" cy="144463"/>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2000" dirty="0">
                <a:solidFill>
                  <a:srgbClr val="000000"/>
                </a:solidFill>
                <a:latin typeface="Arial" charset="0"/>
              </a:rPr>
              <a:t>=</a:t>
            </a:r>
          </a:p>
        </p:txBody>
      </p:sp>
      <p:sp>
        <p:nvSpPr>
          <p:cNvPr id="78" name="Rectangle 38"/>
          <p:cNvSpPr>
            <a:spLocks noChangeArrowheads="1"/>
          </p:cNvSpPr>
          <p:nvPr/>
        </p:nvSpPr>
        <p:spPr bwMode="auto">
          <a:xfrm>
            <a:off x="2384884" y="2904199"/>
            <a:ext cx="360363" cy="144463"/>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2000" dirty="0">
                <a:solidFill>
                  <a:srgbClr val="000000"/>
                </a:solidFill>
                <a:latin typeface="Arial" charset="0"/>
              </a:rPr>
              <a:t>=</a:t>
            </a:r>
          </a:p>
        </p:txBody>
      </p:sp>
      <p:sp>
        <p:nvSpPr>
          <p:cNvPr id="79" name="Rectangle 39"/>
          <p:cNvSpPr>
            <a:spLocks noChangeArrowheads="1"/>
          </p:cNvSpPr>
          <p:nvPr/>
        </p:nvSpPr>
        <p:spPr bwMode="auto">
          <a:xfrm>
            <a:off x="2384884" y="3358224"/>
            <a:ext cx="360363" cy="142875"/>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2000" dirty="0">
                <a:solidFill>
                  <a:srgbClr val="000000"/>
                </a:solidFill>
                <a:latin typeface="Arial" charset="0"/>
              </a:rPr>
              <a:t>=</a:t>
            </a:r>
          </a:p>
        </p:txBody>
      </p:sp>
      <p:sp>
        <p:nvSpPr>
          <p:cNvPr id="80" name="Rectangle 40"/>
          <p:cNvSpPr>
            <a:spLocks noChangeArrowheads="1"/>
          </p:cNvSpPr>
          <p:nvPr/>
        </p:nvSpPr>
        <p:spPr bwMode="auto">
          <a:xfrm>
            <a:off x="2384884" y="3810662"/>
            <a:ext cx="360363" cy="1444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2000" dirty="0">
                <a:solidFill>
                  <a:srgbClr val="000000"/>
                </a:solidFill>
                <a:latin typeface="Arial" charset="0"/>
              </a:rPr>
              <a:t>=</a:t>
            </a:r>
          </a:p>
        </p:txBody>
      </p:sp>
      <p:sp>
        <p:nvSpPr>
          <p:cNvPr id="81" name="Rectangle 41"/>
          <p:cNvSpPr>
            <a:spLocks noChangeArrowheads="1"/>
          </p:cNvSpPr>
          <p:nvPr/>
        </p:nvSpPr>
        <p:spPr bwMode="auto">
          <a:xfrm>
            <a:off x="2384884" y="4264687"/>
            <a:ext cx="360363" cy="1444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2000" dirty="0">
                <a:solidFill>
                  <a:srgbClr val="000000"/>
                </a:solidFill>
                <a:latin typeface="Arial" charset="0"/>
              </a:rPr>
              <a:t>=</a:t>
            </a:r>
          </a:p>
        </p:txBody>
      </p:sp>
      <p:sp>
        <p:nvSpPr>
          <p:cNvPr id="82" name="Rectangle 42"/>
          <p:cNvSpPr>
            <a:spLocks noChangeArrowheads="1"/>
          </p:cNvSpPr>
          <p:nvPr/>
        </p:nvSpPr>
        <p:spPr bwMode="auto">
          <a:xfrm>
            <a:off x="2384884" y="4718712"/>
            <a:ext cx="360363" cy="1444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2000" dirty="0">
                <a:solidFill>
                  <a:srgbClr val="000000"/>
                </a:solidFill>
                <a:latin typeface="Arial" charset="0"/>
              </a:rPr>
              <a:t>=</a:t>
            </a:r>
          </a:p>
        </p:txBody>
      </p:sp>
      <p:sp>
        <p:nvSpPr>
          <p:cNvPr id="83" name="Rectangle 43"/>
          <p:cNvSpPr>
            <a:spLocks noChangeArrowheads="1"/>
          </p:cNvSpPr>
          <p:nvPr/>
        </p:nvSpPr>
        <p:spPr bwMode="auto">
          <a:xfrm>
            <a:off x="2384884" y="5172737"/>
            <a:ext cx="360363" cy="142875"/>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2000" dirty="0">
                <a:solidFill>
                  <a:srgbClr val="000000"/>
                </a:solidFill>
                <a:latin typeface="Arial" charset="0"/>
              </a:rPr>
              <a:t>=</a:t>
            </a:r>
          </a:p>
        </p:txBody>
      </p:sp>
      <p:sp>
        <p:nvSpPr>
          <p:cNvPr id="84" name="Rectangle 44"/>
          <p:cNvSpPr>
            <a:spLocks noChangeArrowheads="1"/>
          </p:cNvSpPr>
          <p:nvPr/>
        </p:nvSpPr>
        <p:spPr bwMode="auto">
          <a:xfrm>
            <a:off x="2384884" y="5625174"/>
            <a:ext cx="360363" cy="144463"/>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2000" dirty="0">
                <a:solidFill>
                  <a:srgbClr val="000000"/>
                </a:solidFill>
                <a:latin typeface="Arial" charset="0"/>
              </a:rPr>
              <a:t>=</a:t>
            </a:r>
          </a:p>
        </p:txBody>
      </p:sp>
      <p:sp>
        <p:nvSpPr>
          <p:cNvPr id="85" name="Rectangle 45"/>
          <p:cNvSpPr>
            <a:spLocks noChangeArrowheads="1"/>
          </p:cNvSpPr>
          <p:nvPr/>
        </p:nvSpPr>
        <p:spPr bwMode="auto">
          <a:xfrm>
            <a:off x="2384884" y="6079199"/>
            <a:ext cx="360363" cy="144463"/>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2000" dirty="0">
                <a:solidFill>
                  <a:srgbClr val="000000"/>
                </a:solidFill>
                <a:latin typeface="Arial" charset="0"/>
              </a:rPr>
              <a:t>=</a:t>
            </a:r>
          </a:p>
        </p:txBody>
      </p:sp>
      <p:sp>
        <p:nvSpPr>
          <p:cNvPr id="86" name="Rectangle 46"/>
          <p:cNvSpPr>
            <a:spLocks noChangeArrowheads="1"/>
          </p:cNvSpPr>
          <p:nvPr/>
        </p:nvSpPr>
        <p:spPr bwMode="auto">
          <a:xfrm>
            <a:off x="2943994" y="1916681"/>
            <a:ext cx="266382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ts val="600"/>
              </a:spcAft>
            </a:pPr>
            <a:r>
              <a:rPr lang="en-GB" sz="1000" b="1" dirty="0">
                <a:solidFill>
                  <a:srgbClr val="000000"/>
                </a:solidFill>
                <a:latin typeface="Arial" charset="0"/>
              </a:rPr>
              <a:t>Net Sales – Cost of Goods Sold*</a:t>
            </a:r>
          </a:p>
          <a:p>
            <a:pPr algn="ctr" eaLnBrk="0" fontAlgn="base" hangingPunct="0">
              <a:lnSpc>
                <a:spcPct val="80000"/>
              </a:lnSpc>
              <a:spcBef>
                <a:spcPct val="0"/>
              </a:spcBef>
              <a:spcAft>
                <a:spcPts val="600"/>
              </a:spcAft>
            </a:pPr>
            <a:r>
              <a:rPr lang="en-GB" sz="1000" b="1" dirty="0">
                <a:solidFill>
                  <a:srgbClr val="000000"/>
                </a:solidFill>
                <a:latin typeface="Arial" charset="0"/>
              </a:rPr>
              <a:t>Net Sales</a:t>
            </a:r>
          </a:p>
        </p:txBody>
      </p:sp>
      <p:sp>
        <p:nvSpPr>
          <p:cNvPr id="87" name="Rectangle 47"/>
          <p:cNvSpPr>
            <a:spLocks noChangeArrowheads="1"/>
          </p:cNvSpPr>
          <p:nvPr/>
        </p:nvSpPr>
        <p:spPr bwMode="auto">
          <a:xfrm>
            <a:off x="2943994" y="1472181"/>
            <a:ext cx="266382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ts val="600"/>
              </a:spcAft>
            </a:pPr>
            <a:r>
              <a:rPr lang="en-GB" sz="1000" b="1" dirty="0">
                <a:solidFill>
                  <a:srgbClr val="000000"/>
                </a:solidFill>
                <a:latin typeface="Arial" charset="0"/>
              </a:rPr>
              <a:t>Net Profit</a:t>
            </a:r>
          </a:p>
          <a:p>
            <a:pPr algn="ctr" eaLnBrk="0" fontAlgn="base" hangingPunct="0">
              <a:lnSpc>
                <a:spcPct val="80000"/>
              </a:lnSpc>
              <a:spcBef>
                <a:spcPct val="0"/>
              </a:spcBef>
              <a:spcAft>
                <a:spcPts val="600"/>
              </a:spcAft>
            </a:pPr>
            <a:r>
              <a:rPr lang="en-GB" sz="1000" b="1" dirty="0">
                <a:solidFill>
                  <a:srgbClr val="000000"/>
                </a:solidFill>
                <a:latin typeface="Arial" charset="0"/>
              </a:rPr>
              <a:t>Net Sales</a:t>
            </a:r>
          </a:p>
        </p:txBody>
      </p:sp>
      <p:sp>
        <p:nvSpPr>
          <p:cNvPr id="88" name="Rectangle 48"/>
          <p:cNvSpPr>
            <a:spLocks noChangeArrowheads="1"/>
          </p:cNvSpPr>
          <p:nvPr/>
        </p:nvSpPr>
        <p:spPr bwMode="auto">
          <a:xfrm>
            <a:off x="2943994" y="2370706"/>
            <a:ext cx="266382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ts val="600"/>
              </a:spcAft>
            </a:pPr>
            <a:r>
              <a:rPr lang="en-GB" sz="1000" b="1" dirty="0">
                <a:solidFill>
                  <a:srgbClr val="000000"/>
                </a:solidFill>
                <a:latin typeface="Arial" charset="0"/>
              </a:rPr>
              <a:t>Earnings Before Interest &amp; Taxes*</a:t>
            </a:r>
          </a:p>
          <a:p>
            <a:pPr algn="ctr" eaLnBrk="0" fontAlgn="base" hangingPunct="0">
              <a:lnSpc>
                <a:spcPct val="80000"/>
              </a:lnSpc>
              <a:spcBef>
                <a:spcPct val="0"/>
              </a:spcBef>
              <a:spcAft>
                <a:spcPts val="600"/>
              </a:spcAft>
            </a:pPr>
            <a:r>
              <a:rPr lang="en-GB" sz="1000" b="1" dirty="0">
                <a:solidFill>
                  <a:srgbClr val="000000"/>
                </a:solidFill>
                <a:latin typeface="Arial" charset="0"/>
              </a:rPr>
              <a:t>Net Sales</a:t>
            </a:r>
          </a:p>
        </p:txBody>
      </p:sp>
      <p:sp>
        <p:nvSpPr>
          <p:cNvPr id="89" name="Rectangle 50"/>
          <p:cNvSpPr>
            <a:spLocks noChangeArrowheads="1"/>
          </p:cNvSpPr>
          <p:nvPr/>
        </p:nvSpPr>
        <p:spPr bwMode="auto">
          <a:xfrm>
            <a:off x="2943994" y="2824731"/>
            <a:ext cx="266382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ts val="600"/>
              </a:spcAft>
            </a:pPr>
            <a:r>
              <a:rPr lang="en-GB" sz="1000" b="1" dirty="0">
                <a:solidFill>
                  <a:srgbClr val="000000"/>
                </a:solidFill>
                <a:latin typeface="Arial" charset="0"/>
              </a:rPr>
              <a:t>Net Profit</a:t>
            </a:r>
          </a:p>
          <a:p>
            <a:pPr algn="ctr" eaLnBrk="0" fontAlgn="base" hangingPunct="0">
              <a:lnSpc>
                <a:spcPct val="80000"/>
              </a:lnSpc>
              <a:spcBef>
                <a:spcPct val="0"/>
              </a:spcBef>
              <a:spcAft>
                <a:spcPts val="600"/>
              </a:spcAft>
            </a:pPr>
            <a:r>
              <a:rPr lang="en-GB" sz="1000" b="1" dirty="0">
                <a:solidFill>
                  <a:srgbClr val="000000"/>
                </a:solidFill>
                <a:latin typeface="Arial" charset="0"/>
              </a:rPr>
              <a:t>Average Total Assets*</a:t>
            </a:r>
          </a:p>
        </p:txBody>
      </p:sp>
      <p:sp>
        <p:nvSpPr>
          <p:cNvPr id="90" name="Rectangle 51"/>
          <p:cNvSpPr>
            <a:spLocks noChangeArrowheads="1"/>
          </p:cNvSpPr>
          <p:nvPr/>
        </p:nvSpPr>
        <p:spPr bwMode="auto">
          <a:xfrm>
            <a:off x="2943994" y="3277168"/>
            <a:ext cx="2663825" cy="360363"/>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ts val="600"/>
              </a:spcAft>
            </a:pPr>
            <a:r>
              <a:rPr lang="en-GB" sz="1000" b="1" dirty="0">
                <a:solidFill>
                  <a:srgbClr val="000000"/>
                </a:solidFill>
                <a:latin typeface="Arial" charset="0"/>
              </a:rPr>
              <a:t>Net Profit</a:t>
            </a:r>
          </a:p>
          <a:p>
            <a:pPr algn="ctr" eaLnBrk="0" fontAlgn="base" hangingPunct="0">
              <a:lnSpc>
                <a:spcPct val="80000"/>
              </a:lnSpc>
              <a:spcBef>
                <a:spcPct val="0"/>
              </a:spcBef>
              <a:spcAft>
                <a:spcPts val="600"/>
              </a:spcAft>
            </a:pPr>
            <a:r>
              <a:rPr lang="en-GB" sz="1000" b="1" dirty="0">
                <a:solidFill>
                  <a:srgbClr val="000000"/>
                </a:solidFill>
                <a:latin typeface="Arial" charset="0"/>
              </a:rPr>
              <a:t>Average Common Equity*</a:t>
            </a:r>
          </a:p>
        </p:txBody>
      </p:sp>
      <p:sp>
        <p:nvSpPr>
          <p:cNvPr id="91" name="Rectangle 52"/>
          <p:cNvSpPr>
            <a:spLocks noChangeArrowheads="1"/>
          </p:cNvSpPr>
          <p:nvPr/>
        </p:nvSpPr>
        <p:spPr bwMode="auto">
          <a:xfrm>
            <a:off x="2943994" y="4164581"/>
            <a:ext cx="266382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ts val="600"/>
              </a:spcAft>
            </a:pPr>
            <a:r>
              <a:rPr lang="en-GB" sz="1000" b="1" dirty="0">
                <a:solidFill>
                  <a:srgbClr val="000000"/>
                </a:solidFill>
                <a:latin typeface="Arial" charset="0"/>
              </a:rPr>
              <a:t>Total Debt*</a:t>
            </a:r>
          </a:p>
          <a:p>
            <a:pPr algn="ctr" eaLnBrk="0" fontAlgn="base" hangingPunct="0">
              <a:lnSpc>
                <a:spcPct val="80000"/>
              </a:lnSpc>
              <a:spcBef>
                <a:spcPct val="0"/>
              </a:spcBef>
              <a:spcAft>
                <a:spcPts val="600"/>
              </a:spcAft>
            </a:pPr>
            <a:r>
              <a:rPr lang="en-GB" sz="1000" b="1" dirty="0">
                <a:solidFill>
                  <a:srgbClr val="000000"/>
                </a:solidFill>
                <a:latin typeface="Arial" charset="0"/>
              </a:rPr>
              <a:t>Shareholder Equity*</a:t>
            </a:r>
          </a:p>
        </p:txBody>
      </p:sp>
      <p:sp>
        <p:nvSpPr>
          <p:cNvPr id="92" name="Rectangle 53"/>
          <p:cNvSpPr>
            <a:spLocks noChangeArrowheads="1"/>
          </p:cNvSpPr>
          <p:nvPr/>
        </p:nvSpPr>
        <p:spPr bwMode="auto">
          <a:xfrm>
            <a:off x="2943994" y="4617018"/>
            <a:ext cx="2663825" cy="360363"/>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ts val="600"/>
              </a:spcAft>
            </a:pPr>
            <a:r>
              <a:rPr lang="en-GB" sz="1000" b="1" dirty="0">
                <a:solidFill>
                  <a:srgbClr val="000000"/>
                </a:solidFill>
                <a:latin typeface="Arial" charset="0"/>
              </a:rPr>
              <a:t>Earnings Before Interest &amp; Taxes*</a:t>
            </a:r>
          </a:p>
          <a:p>
            <a:pPr algn="ctr" eaLnBrk="0" fontAlgn="base" hangingPunct="0">
              <a:lnSpc>
                <a:spcPct val="80000"/>
              </a:lnSpc>
              <a:spcBef>
                <a:spcPct val="0"/>
              </a:spcBef>
              <a:spcAft>
                <a:spcPts val="600"/>
              </a:spcAft>
            </a:pPr>
            <a:r>
              <a:rPr lang="en-GB" sz="1000" b="1" dirty="0">
                <a:solidFill>
                  <a:srgbClr val="000000"/>
                </a:solidFill>
                <a:latin typeface="Arial" charset="0"/>
              </a:rPr>
              <a:t>Interest Expense</a:t>
            </a:r>
          </a:p>
        </p:txBody>
      </p:sp>
      <p:sp>
        <p:nvSpPr>
          <p:cNvPr id="93" name="Rectangle 54"/>
          <p:cNvSpPr>
            <a:spLocks noChangeArrowheads="1"/>
          </p:cNvSpPr>
          <p:nvPr/>
        </p:nvSpPr>
        <p:spPr bwMode="auto">
          <a:xfrm>
            <a:off x="2943994" y="5069456"/>
            <a:ext cx="266382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ts val="600"/>
              </a:spcAft>
            </a:pPr>
            <a:r>
              <a:rPr lang="en-GB" sz="1000" b="1" dirty="0">
                <a:solidFill>
                  <a:srgbClr val="000000"/>
                </a:solidFill>
                <a:latin typeface="Arial" charset="0"/>
              </a:rPr>
              <a:t>Current Assets*</a:t>
            </a:r>
          </a:p>
          <a:p>
            <a:pPr algn="ctr" eaLnBrk="0" fontAlgn="base" hangingPunct="0">
              <a:lnSpc>
                <a:spcPct val="80000"/>
              </a:lnSpc>
              <a:spcBef>
                <a:spcPct val="0"/>
              </a:spcBef>
              <a:spcAft>
                <a:spcPts val="600"/>
              </a:spcAft>
            </a:pPr>
            <a:r>
              <a:rPr lang="en-GB" sz="1000" b="1" dirty="0">
                <a:solidFill>
                  <a:srgbClr val="000000"/>
                </a:solidFill>
                <a:latin typeface="Arial" charset="0"/>
              </a:rPr>
              <a:t>Current Liabilities*</a:t>
            </a:r>
          </a:p>
        </p:txBody>
      </p:sp>
      <p:sp>
        <p:nvSpPr>
          <p:cNvPr id="94" name="Rectangle 55"/>
          <p:cNvSpPr>
            <a:spLocks noChangeArrowheads="1"/>
          </p:cNvSpPr>
          <p:nvPr/>
        </p:nvSpPr>
        <p:spPr bwMode="auto">
          <a:xfrm>
            <a:off x="2748731" y="5521893"/>
            <a:ext cx="3054350" cy="360363"/>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ts val="600"/>
              </a:spcAft>
            </a:pPr>
            <a:r>
              <a:rPr lang="en-GB" sz="1000" b="1" dirty="0">
                <a:solidFill>
                  <a:srgbClr val="000000"/>
                </a:solidFill>
                <a:latin typeface="Arial" charset="0"/>
              </a:rPr>
              <a:t>Cash + Marketable Securities + Accounts Receivable</a:t>
            </a:r>
          </a:p>
          <a:p>
            <a:pPr algn="ctr" eaLnBrk="0" fontAlgn="base" hangingPunct="0">
              <a:lnSpc>
                <a:spcPct val="80000"/>
              </a:lnSpc>
              <a:spcBef>
                <a:spcPct val="0"/>
              </a:spcBef>
              <a:spcAft>
                <a:spcPts val="600"/>
              </a:spcAft>
            </a:pPr>
            <a:r>
              <a:rPr lang="en-GB" sz="1000" b="1" dirty="0">
                <a:solidFill>
                  <a:srgbClr val="000000"/>
                </a:solidFill>
                <a:latin typeface="Arial" charset="0"/>
              </a:rPr>
              <a:t>Current Liabilities*</a:t>
            </a:r>
          </a:p>
        </p:txBody>
      </p:sp>
      <p:sp>
        <p:nvSpPr>
          <p:cNvPr id="95" name="Rectangle 56"/>
          <p:cNvSpPr>
            <a:spLocks noChangeArrowheads="1"/>
          </p:cNvSpPr>
          <p:nvPr/>
        </p:nvSpPr>
        <p:spPr bwMode="auto">
          <a:xfrm>
            <a:off x="2943994" y="5974331"/>
            <a:ext cx="2663825"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ts val="600"/>
              </a:spcAft>
            </a:pPr>
            <a:r>
              <a:rPr lang="en-GB" sz="1000" b="1" dirty="0">
                <a:solidFill>
                  <a:srgbClr val="000000"/>
                </a:solidFill>
                <a:latin typeface="Arial" charset="0"/>
              </a:rPr>
              <a:t>Current Assets* – Current Liabilities*</a:t>
            </a:r>
          </a:p>
        </p:txBody>
      </p:sp>
      <p:sp>
        <p:nvSpPr>
          <p:cNvPr id="96" name="Rectangle 57"/>
          <p:cNvSpPr>
            <a:spLocks noChangeArrowheads="1"/>
          </p:cNvSpPr>
          <p:nvPr/>
        </p:nvSpPr>
        <p:spPr bwMode="auto">
          <a:xfrm>
            <a:off x="2228031" y="3716906"/>
            <a:ext cx="4095750"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ts val="600"/>
              </a:spcAft>
            </a:pPr>
            <a:r>
              <a:rPr lang="en-GB" sz="1000" b="1" dirty="0">
                <a:solidFill>
                  <a:srgbClr val="000000"/>
                </a:solidFill>
                <a:latin typeface="Arial" charset="0"/>
              </a:rPr>
              <a:t>(End Revenue – Start Revenue)</a:t>
            </a:r>
            <a:r>
              <a:rPr lang="en-GB" sz="1000" b="1" baseline="30000" dirty="0">
                <a:solidFill>
                  <a:srgbClr val="000000"/>
                </a:solidFill>
                <a:latin typeface="Arial" charset="0"/>
              </a:rPr>
              <a:t>(1/Number</a:t>
            </a:r>
            <a:r>
              <a:rPr lang="en-GB" sz="1000" b="1" dirty="0">
                <a:solidFill>
                  <a:srgbClr val="000000"/>
                </a:solidFill>
                <a:latin typeface="Arial" charset="0"/>
              </a:rPr>
              <a:t> </a:t>
            </a:r>
            <a:r>
              <a:rPr lang="en-GB" sz="1000" b="1" baseline="30000" dirty="0">
                <a:solidFill>
                  <a:srgbClr val="000000"/>
                </a:solidFill>
                <a:latin typeface="Arial" charset="0"/>
              </a:rPr>
              <a:t>of Years) </a:t>
            </a:r>
            <a:r>
              <a:rPr lang="en-GB" sz="1000" b="1" dirty="0">
                <a:solidFill>
                  <a:srgbClr val="000000"/>
                </a:solidFill>
                <a:latin typeface="Arial" charset="0"/>
              </a:rPr>
              <a:t> - 1</a:t>
            </a:r>
            <a:endParaRPr lang="en-GB" sz="1000" b="1" baseline="30000" dirty="0">
              <a:solidFill>
                <a:srgbClr val="000000"/>
              </a:solidFill>
              <a:latin typeface="Arial" charset="0"/>
            </a:endParaRPr>
          </a:p>
        </p:txBody>
      </p:sp>
      <p:sp>
        <p:nvSpPr>
          <p:cNvPr id="97" name="Rectangle 58"/>
          <p:cNvSpPr>
            <a:spLocks noChangeArrowheads="1"/>
          </p:cNvSpPr>
          <p:nvPr/>
        </p:nvSpPr>
        <p:spPr bwMode="auto">
          <a:xfrm>
            <a:off x="6204719" y="1143000"/>
            <a:ext cx="1441450" cy="215900"/>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i="1" dirty="0">
                <a:solidFill>
                  <a:srgbClr val="000000"/>
                </a:solidFill>
                <a:latin typeface="Arial" charset="0"/>
              </a:rPr>
              <a:t>Interpretation</a:t>
            </a:r>
          </a:p>
        </p:txBody>
      </p:sp>
      <p:sp>
        <p:nvSpPr>
          <p:cNvPr id="98" name="Rectangle 59"/>
          <p:cNvSpPr>
            <a:spLocks noChangeArrowheads="1"/>
          </p:cNvSpPr>
          <p:nvPr/>
        </p:nvSpPr>
        <p:spPr bwMode="auto">
          <a:xfrm>
            <a:off x="5838234" y="1472181"/>
            <a:ext cx="2936194" cy="360362"/>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ts val="600"/>
              </a:spcAft>
            </a:pPr>
            <a:r>
              <a:rPr lang="en-GB" sz="900" b="1" i="1" dirty="0">
                <a:solidFill>
                  <a:srgbClr val="000000"/>
                </a:solidFill>
                <a:latin typeface="Arial" charset="0"/>
              </a:rPr>
              <a:t>A low profit margin indicates a low margin of safety and a higher risk that a decline in sales will erase profits and result in a net loss</a:t>
            </a:r>
          </a:p>
        </p:txBody>
      </p:sp>
      <p:cxnSp>
        <p:nvCxnSpPr>
          <p:cNvPr id="99" name="Straight Connector 98"/>
          <p:cNvCxnSpPr/>
          <p:nvPr/>
        </p:nvCxnSpPr>
        <p:spPr>
          <a:xfrm rot="10800000" flipH="1">
            <a:off x="3096394" y="1653156"/>
            <a:ext cx="2376487" cy="1587"/>
          </a:xfrm>
          <a:prstGeom prst="line">
            <a:avLst/>
          </a:prstGeom>
          <a:noFill/>
          <a:ln w="9525" cap="flat" cmpd="sng" algn="ctr">
            <a:solidFill>
              <a:srgbClr val="FFFFFF">
                <a:lumMod val="50000"/>
              </a:srgbClr>
            </a:solidFill>
            <a:prstDash val="solid"/>
          </a:ln>
          <a:effectLst/>
        </p:spPr>
      </p:cxnSp>
      <p:cxnSp>
        <p:nvCxnSpPr>
          <p:cNvPr id="100" name="Straight Connector 99"/>
          <p:cNvCxnSpPr/>
          <p:nvPr/>
        </p:nvCxnSpPr>
        <p:spPr>
          <a:xfrm rot="10800000" flipH="1">
            <a:off x="3096394" y="2099243"/>
            <a:ext cx="2376487" cy="1588"/>
          </a:xfrm>
          <a:prstGeom prst="line">
            <a:avLst/>
          </a:prstGeom>
          <a:noFill/>
          <a:ln w="9525" cap="flat" cmpd="sng" algn="ctr">
            <a:solidFill>
              <a:srgbClr val="FFFFFF">
                <a:lumMod val="50000"/>
              </a:srgbClr>
            </a:solidFill>
            <a:prstDash val="solid"/>
          </a:ln>
          <a:effectLst/>
        </p:spPr>
      </p:cxnSp>
      <p:cxnSp>
        <p:nvCxnSpPr>
          <p:cNvPr id="101" name="Straight Connector 100"/>
          <p:cNvCxnSpPr/>
          <p:nvPr/>
        </p:nvCxnSpPr>
        <p:spPr>
          <a:xfrm rot="10800000" flipH="1">
            <a:off x="3096394" y="2564381"/>
            <a:ext cx="2376487" cy="1587"/>
          </a:xfrm>
          <a:prstGeom prst="line">
            <a:avLst/>
          </a:prstGeom>
          <a:noFill/>
          <a:ln w="9525" cap="flat" cmpd="sng" algn="ctr">
            <a:solidFill>
              <a:srgbClr val="FFFFFF">
                <a:lumMod val="50000"/>
              </a:srgbClr>
            </a:solidFill>
            <a:prstDash val="solid"/>
          </a:ln>
          <a:effectLst/>
        </p:spPr>
      </p:cxnSp>
      <p:cxnSp>
        <p:nvCxnSpPr>
          <p:cNvPr id="102" name="Straight Connector 101"/>
          <p:cNvCxnSpPr/>
          <p:nvPr/>
        </p:nvCxnSpPr>
        <p:spPr>
          <a:xfrm rot="10800000" flipH="1">
            <a:off x="3096394" y="2996181"/>
            <a:ext cx="2376487" cy="1587"/>
          </a:xfrm>
          <a:prstGeom prst="line">
            <a:avLst/>
          </a:prstGeom>
          <a:noFill/>
          <a:ln w="9525" cap="flat" cmpd="sng" algn="ctr">
            <a:solidFill>
              <a:srgbClr val="FFFFFF">
                <a:lumMod val="50000"/>
              </a:srgbClr>
            </a:solidFill>
            <a:prstDash val="solid"/>
          </a:ln>
          <a:effectLst/>
        </p:spPr>
      </p:cxnSp>
      <p:cxnSp>
        <p:nvCxnSpPr>
          <p:cNvPr id="103" name="Straight Connector 102"/>
          <p:cNvCxnSpPr/>
          <p:nvPr/>
        </p:nvCxnSpPr>
        <p:spPr>
          <a:xfrm rot="10800000" flipH="1">
            <a:off x="3096394" y="3453381"/>
            <a:ext cx="2376487" cy="1587"/>
          </a:xfrm>
          <a:prstGeom prst="line">
            <a:avLst/>
          </a:prstGeom>
          <a:noFill/>
          <a:ln w="9525" cap="flat" cmpd="sng" algn="ctr">
            <a:solidFill>
              <a:srgbClr val="FFFFFF">
                <a:lumMod val="50000"/>
              </a:srgbClr>
            </a:solidFill>
            <a:prstDash val="solid"/>
          </a:ln>
          <a:effectLst/>
        </p:spPr>
      </p:cxnSp>
      <p:cxnSp>
        <p:nvCxnSpPr>
          <p:cNvPr id="104" name="Straight Connector 103"/>
          <p:cNvCxnSpPr/>
          <p:nvPr/>
        </p:nvCxnSpPr>
        <p:spPr>
          <a:xfrm rot="10800000" flipH="1">
            <a:off x="3096394" y="4339206"/>
            <a:ext cx="2376487" cy="1587"/>
          </a:xfrm>
          <a:prstGeom prst="line">
            <a:avLst/>
          </a:prstGeom>
          <a:noFill/>
          <a:ln w="9525" cap="flat" cmpd="sng" algn="ctr">
            <a:solidFill>
              <a:srgbClr val="FFFFFF">
                <a:lumMod val="50000"/>
              </a:srgbClr>
            </a:solidFill>
            <a:prstDash val="solid"/>
          </a:ln>
          <a:effectLst/>
        </p:spPr>
      </p:cxnSp>
      <p:cxnSp>
        <p:nvCxnSpPr>
          <p:cNvPr id="105" name="Straight Connector 104"/>
          <p:cNvCxnSpPr/>
          <p:nvPr/>
        </p:nvCxnSpPr>
        <p:spPr>
          <a:xfrm rot="10800000" flipH="1">
            <a:off x="3096394" y="4796406"/>
            <a:ext cx="2376487" cy="1587"/>
          </a:xfrm>
          <a:prstGeom prst="line">
            <a:avLst/>
          </a:prstGeom>
          <a:noFill/>
          <a:ln w="9525" cap="flat" cmpd="sng" algn="ctr">
            <a:solidFill>
              <a:srgbClr val="FFFFFF">
                <a:lumMod val="50000"/>
              </a:srgbClr>
            </a:solidFill>
            <a:prstDash val="solid"/>
          </a:ln>
          <a:effectLst/>
        </p:spPr>
      </p:cxnSp>
      <p:cxnSp>
        <p:nvCxnSpPr>
          <p:cNvPr id="106" name="Straight Connector 105"/>
          <p:cNvCxnSpPr/>
          <p:nvPr/>
        </p:nvCxnSpPr>
        <p:spPr>
          <a:xfrm rot="10800000" flipH="1">
            <a:off x="3096394" y="5240906"/>
            <a:ext cx="2376487" cy="1587"/>
          </a:xfrm>
          <a:prstGeom prst="line">
            <a:avLst/>
          </a:prstGeom>
          <a:noFill/>
          <a:ln w="9525" cap="flat" cmpd="sng" algn="ctr">
            <a:solidFill>
              <a:srgbClr val="FFFFFF">
                <a:lumMod val="50000"/>
              </a:srgbClr>
            </a:solidFill>
            <a:prstDash val="solid"/>
          </a:ln>
          <a:effectLst/>
        </p:spPr>
      </p:cxnSp>
      <p:cxnSp>
        <p:nvCxnSpPr>
          <p:cNvPr id="107" name="Straight Connector 106"/>
          <p:cNvCxnSpPr/>
          <p:nvPr/>
        </p:nvCxnSpPr>
        <p:spPr>
          <a:xfrm rot="10800000" flipH="1">
            <a:off x="3096394" y="5698106"/>
            <a:ext cx="2376487" cy="1587"/>
          </a:xfrm>
          <a:prstGeom prst="line">
            <a:avLst/>
          </a:prstGeom>
          <a:noFill/>
          <a:ln w="9525" cap="flat" cmpd="sng" algn="ctr">
            <a:solidFill>
              <a:srgbClr val="FFFFFF">
                <a:lumMod val="50000"/>
              </a:srgbClr>
            </a:solidFill>
            <a:prstDash val="solid"/>
          </a:ln>
          <a:effectLst/>
        </p:spPr>
      </p:cxnSp>
      <p:sp>
        <p:nvSpPr>
          <p:cNvPr id="108" name="Rectangle 72"/>
          <p:cNvSpPr>
            <a:spLocks noChangeArrowheads="1"/>
          </p:cNvSpPr>
          <p:nvPr/>
        </p:nvSpPr>
        <p:spPr bwMode="auto">
          <a:xfrm>
            <a:off x="5838234" y="1924618"/>
            <a:ext cx="2936194" cy="358775"/>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ts val="600"/>
              </a:spcAft>
            </a:pPr>
            <a:r>
              <a:rPr lang="en-GB" sz="900" b="1" i="1" dirty="0">
                <a:solidFill>
                  <a:srgbClr val="000000"/>
                </a:solidFill>
                <a:latin typeface="Arial" charset="0"/>
              </a:rPr>
              <a:t>A higher gross margin for a manufacturer reflect greater efficiency in turning raw materials into income</a:t>
            </a:r>
          </a:p>
        </p:txBody>
      </p:sp>
      <p:sp>
        <p:nvSpPr>
          <p:cNvPr id="109" name="Rectangle 73"/>
          <p:cNvSpPr>
            <a:spLocks noChangeArrowheads="1"/>
          </p:cNvSpPr>
          <p:nvPr/>
        </p:nvSpPr>
        <p:spPr bwMode="auto">
          <a:xfrm>
            <a:off x="5838234" y="2375468"/>
            <a:ext cx="2936194" cy="360363"/>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ts val="600"/>
              </a:spcAft>
            </a:pPr>
            <a:r>
              <a:rPr lang="en-GB" sz="900" b="1" i="1" dirty="0">
                <a:solidFill>
                  <a:srgbClr val="000000"/>
                </a:solidFill>
                <a:latin typeface="Arial" charset="0"/>
              </a:rPr>
              <a:t>A higher operating margin means that the company has less financial risk</a:t>
            </a:r>
          </a:p>
        </p:txBody>
      </p:sp>
      <p:sp>
        <p:nvSpPr>
          <p:cNvPr id="110" name="Rectangle 74"/>
          <p:cNvSpPr>
            <a:spLocks noChangeArrowheads="1"/>
          </p:cNvSpPr>
          <p:nvPr/>
        </p:nvSpPr>
        <p:spPr bwMode="auto">
          <a:xfrm>
            <a:off x="5838234" y="2827906"/>
            <a:ext cx="2936194" cy="358775"/>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ts val="600"/>
              </a:spcAft>
            </a:pPr>
            <a:r>
              <a:rPr lang="en-GB" sz="900" b="1" i="1" dirty="0">
                <a:solidFill>
                  <a:srgbClr val="000000"/>
                </a:solidFill>
                <a:latin typeface="Arial" charset="0"/>
              </a:rPr>
              <a:t>A higher Return on Assets, the better the company is at earning more money on less investment</a:t>
            </a:r>
          </a:p>
        </p:txBody>
      </p:sp>
      <p:sp>
        <p:nvSpPr>
          <p:cNvPr id="111" name="Rectangle 75"/>
          <p:cNvSpPr>
            <a:spLocks noChangeArrowheads="1"/>
          </p:cNvSpPr>
          <p:nvPr/>
        </p:nvSpPr>
        <p:spPr bwMode="auto">
          <a:xfrm>
            <a:off x="5838234" y="3278756"/>
            <a:ext cx="2936194" cy="360362"/>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ts val="600"/>
              </a:spcAft>
            </a:pPr>
            <a:r>
              <a:rPr lang="en-GB" sz="900" b="1" i="1" dirty="0">
                <a:solidFill>
                  <a:srgbClr val="000000"/>
                </a:solidFill>
                <a:latin typeface="Arial" charset="0"/>
              </a:rPr>
              <a:t>A high Return on Equity shows that a company efficiently uses investment funds to generate earnings growth</a:t>
            </a:r>
          </a:p>
        </p:txBody>
      </p:sp>
      <p:sp>
        <p:nvSpPr>
          <p:cNvPr id="112" name="Rectangle 76"/>
          <p:cNvSpPr>
            <a:spLocks noChangeArrowheads="1"/>
          </p:cNvSpPr>
          <p:nvPr/>
        </p:nvSpPr>
        <p:spPr bwMode="auto">
          <a:xfrm>
            <a:off x="5838234" y="3729606"/>
            <a:ext cx="2936194" cy="360362"/>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ts val="600"/>
              </a:spcAft>
            </a:pPr>
            <a:r>
              <a:rPr lang="en-GB" sz="900" b="1" i="1" dirty="0">
                <a:solidFill>
                  <a:srgbClr val="000000"/>
                </a:solidFill>
                <a:latin typeface="Arial" charset="0"/>
              </a:rPr>
              <a:t>CAGR is often used to describe revenue growth over a period of time; and dampens the effect of inter-annual volatility </a:t>
            </a:r>
          </a:p>
        </p:txBody>
      </p:sp>
      <p:sp>
        <p:nvSpPr>
          <p:cNvPr id="113" name="Rectangle 77"/>
          <p:cNvSpPr>
            <a:spLocks noChangeArrowheads="1"/>
          </p:cNvSpPr>
          <p:nvPr/>
        </p:nvSpPr>
        <p:spPr bwMode="auto">
          <a:xfrm>
            <a:off x="5838234" y="4182043"/>
            <a:ext cx="2936194" cy="360363"/>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ts val="600"/>
              </a:spcAft>
            </a:pPr>
            <a:r>
              <a:rPr lang="en-GB" sz="900" b="1" i="1" dirty="0">
                <a:solidFill>
                  <a:srgbClr val="000000"/>
                </a:solidFill>
                <a:latin typeface="Arial" charset="0"/>
              </a:rPr>
              <a:t>The Debt to Equity Ratio measures how much money a company should safely be able to borrow over long periods of time</a:t>
            </a:r>
          </a:p>
        </p:txBody>
      </p:sp>
      <p:sp>
        <p:nvSpPr>
          <p:cNvPr id="114" name="Rectangle 78"/>
          <p:cNvSpPr>
            <a:spLocks noChangeArrowheads="1"/>
          </p:cNvSpPr>
          <p:nvPr/>
        </p:nvSpPr>
        <p:spPr bwMode="auto">
          <a:xfrm>
            <a:off x="5838234" y="4632893"/>
            <a:ext cx="2936194" cy="360363"/>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ts val="600"/>
              </a:spcAft>
            </a:pPr>
            <a:r>
              <a:rPr lang="en-GB" sz="900" b="1" i="1" dirty="0">
                <a:solidFill>
                  <a:srgbClr val="000000"/>
                </a:solidFill>
                <a:latin typeface="Arial" charset="0"/>
              </a:rPr>
              <a:t>The lower the interest coverage ratio, the higher the company's debt burden and the greater the possibility of bankruptcy or default</a:t>
            </a:r>
          </a:p>
        </p:txBody>
      </p:sp>
      <p:sp>
        <p:nvSpPr>
          <p:cNvPr id="115" name="Rectangle 79"/>
          <p:cNvSpPr>
            <a:spLocks noChangeArrowheads="1"/>
          </p:cNvSpPr>
          <p:nvPr/>
        </p:nvSpPr>
        <p:spPr bwMode="auto">
          <a:xfrm>
            <a:off x="5838234" y="5085331"/>
            <a:ext cx="3016686" cy="358775"/>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ts val="600"/>
              </a:spcAft>
            </a:pPr>
            <a:r>
              <a:rPr lang="en-GB" sz="900" b="1" i="1" dirty="0">
                <a:solidFill>
                  <a:srgbClr val="000000"/>
                </a:solidFill>
                <a:latin typeface="Arial" charset="0"/>
              </a:rPr>
              <a:t>A ratio below 1 indicates potential problems meeting obligations.  A high ratio could mean that a company is not efficiently utilising its assets.</a:t>
            </a:r>
          </a:p>
        </p:txBody>
      </p:sp>
      <p:sp>
        <p:nvSpPr>
          <p:cNvPr id="116" name="Rectangle 80"/>
          <p:cNvSpPr>
            <a:spLocks noChangeArrowheads="1"/>
          </p:cNvSpPr>
          <p:nvPr/>
        </p:nvSpPr>
        <p:spPr bwMode="auto">
          <a:xfrm>
            <a:off x="5838234" y="5536181"/>
            <a:ext cx="2936194" cy="360362"/>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ts val="600"/>
              </a:spcAft>
            </a:pPr>
            <a:r>
              <a:rPr lang="en-GB" sz="900" b="1" i="1" dirty="0">
                <a:solidFill>
                  <a:srgbClr val="000000"/>
                </a:solidFill>
                <a:latin typeface="Arial" charset="0"/>
              </a:rPr>
              <a:t>A company with a Quick Ratio of less than 1 can not currently pay back its current liabilities</a:t>
            </a:r>
          </a:p>
        </p:txBody>
      </p:sp>
      <p:sp>
        <p:nvSpPr>
          <p:cNvPr id="117" name="Rectangle 81"/>
          <p:cNvSpPr>
            <a:spLocks noChangeArrowheads="1"/>
          </p:cNvSpPr>
          <p:nvPr/>
        </p:nvSpPr>
        <p:spPr bwMode="auto">
          <a:xfrm>
            <a:off x="5838234" y="5987031"/>
            <a:ext cx="2936194" cy="360362"/>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ts val="600"/>
              </a:spcAft>
            </a:pPr>
            <a:r>
              <a:rPr lang="en-GB" sz="900" b="1" i="1" dirty="0">
                <a:solidFill>
                  <a:srgbClr val="000000"/>
                </a:solidFill>
                <a:latin typeface="Arial" charset="0"/>
              </a:rPr>
              <a:t>Positive working capital  indicates that a company has sufficient funds to satisfy both debt and upcoming operational expenses.</a:t>
            </a:r>
          </a:p>
        </p:txBody>
      </p:sp>
      <p:sp>
        <p:nvSpPr>
          <p:cNvPr id="118" name="Rectangle 117"/>
          <p:cNvSpPr/>
          <p:nvPr/>
        </p:nvSpPr>
        <p:spPr bwMode="auto">
          <a:xfrm>
            <a:off x="738208" y="1435942"/>
            <a:ext cx="1676401" cy="3496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lnSpc>
                <a:spcPct val="80000"/>
              </a:lnSpc>
              <a:spcBef>
                <a:spcPct val="0"/>
              </a:spcBef>
              <a:spcAft>
                <a:spcPct val="0"/>
              </a:spcAft>
            </a:pPr>
            <a:r>
              <a:rPr lang="en-GB" sz="1200" b="1" dirty="0" smtClean="0">
                <a:solidFill>
                  <a:srgbClr val="000000"/>
                </a:solidFill>
                <a:latin typeface="Arial" charset="0"/>
              </a:rPr>
              <a:t>Profit Margin</a:t>
            </a:r>
          </a:p>
        </p:txBody>
      </p:sp>
      <p:sp>
        <p:nvSpPr>
          <p:cNvPr id="119" name="Rectangle 118"/>
          <p:cNvSpPr/>
          <p:nvPr/>
        </p:nvSpPr>
        <p:spPr bwMode="auto">
          <a:xfrm>
            <a:off x="738208" y="1888211"/>
            <a:ext cx="1676401" cy="3496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lnSpc>
                <a:spcPct val="80000"/>
              </a:lnSpc>
              <a:spcBef>
                <a:spcPct val="0"/>
              </a:spcBef>
              <a:spcAft>
                <a:spcPct val="0"/>
              </a:spcAft>
            </a:pPr>
            <a:r>
              <a:rPr lang="en-GB" sz="1200" b="1" dirty="0" smtClean="0">
                <a:solidFill>
                  <a:srgbClr val="000000"/>
                </a:solidFill>
                <a:latin typeface="Arial" charset="0"/>
              </a:rPr>
              <a:t>Gross Profit Margin</a:t>
            </a:r>
          </a:p>
        </p:txBody>
      </p:sp>
      <p:sp>
        <p:nvSpPr>
          <p:cNvPr id="120" name="Rectangle 119"/>
          <p:cNvSpPr/>
          <p:nvPr/>
        </p:nvSpPr>
        <p:spPr bwMode="auto">
          <a:xfrm>
            <a:off x="738208" y="2340480"/>
            <a:ext cx="1676401" cy="3496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lnSpc>
                <a:spcPct val="80000"/>
              </a:lnSpc>
              <a:spcBef>
                <a:spcPct val="0"/>
              </a:spcBef>
              <a:spcAft>
                <a:spcPct val="0"/>
              </a:spcAft>
            </a:pPr>
            <a:r>
              <a:rPr lang="en-GB" sz="1200" b="1" dirty="0" smtClean="0">
                <a:solidFill>
                  <a:srgbClr val="000000"/>
                </a:solidFill>
                <a:latin typeface="Arial" charset="0"/>
              </a:rPr>
              <a:t>Operating Profit Margin</a:t>
            </a:r>
          </a:p>
        </p:txBody>
      </p:sp>
      <p:sp>
        <p:nvSpPr>
          <p:cNvPr id="121" name="Rectangle 120"/>
          <p:cNvSpPr/>
          <p:nvPr/>
        </p:nvSpPr>
        <p:spPr bwMode="auto">
          <a:xfrm>
            <a:off x="738208" y="2792749"/>
            <a:ext cx="1676401" cy="3496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lnSpc>
                <a:spcPct val="80000"/>
              </a:lnSpc>
              <a:spcBef>
                <a:spcPct val="0"/>
              </a:spcBef>
              <a:spcAft>
                <a:spcPct val="0"/>
              </a:spcAft>
            </a:pPr>
            <a:r>
              <a:rPr lang="en-GB" sz="1200" b="1" dirty="0" smtClean="0">
                <a:solidFill>
                  <a:srgbClr val="000000"/>
                </a:solidFill>
                <a:latin typeface="Arial" charset="0"/>
              </a:rPr>
              <a:t>Return on Assets</a:t>
            </a:r>
          </a:p>
        </p:txBody>
      </p:sp>
      <p:sp>
        <p:nvSpPr>
          <p:cNvPr id="122" name="Rectangle 121"/>
          <p:cNvSpPr/>
          <p:nvPr/>
        </p:nvSpPr>
        <p:spPr bwMode="auto">
          <a:xfrm>
            <a:off x="738208" y="3245018"/>
            <a:ext cx="1676401" cy="3496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lnSpc>
                <a:spcPct val="80000"/>
              </a:lnSpc>
              <a:spcBef>
                <a:spcPct val="0"/>
              </a:spcBef>
              <a:spcAft>
                <a:spcPct val="0"/>
              </a:spcAft>
            </a:pPr>
            <a:r>
              <a:rPr lang="en-GB" sz="1200" b="1" dirty="0" smtClean="0">
                <a:solidFill>
                  <a:srgbClr val="000000"/>
                </a:solidFill>
                <a:latin typeface="Arial" charset="0"/>
              </a:rPr>
              <a:t>Return on Equity</a:t>
            </a:r>
          </a:p>
        </p:txBody>
      </p:sp>
      <p:sp>
        <p:nvSpPr>
          <p:cNvPr id="123" name="Rectangle 122"/>
          <p:cNvSpPr/>
          <p:nvPr/>
        </p:nvSpPr>
        <p:spPr bwMode="auto">
          <a:xfrm>
            <a:off x="738208" y="3697287"/>
            <a:ext cx="1826857" cy="3496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lnSpc>
                <a:spcPct val="80000"/>
              </a:lnSpc>
              <a:spcBef>
                <a:spcPct val="0"/>
              </a:spcBef>
              <a:spcAft>
                <a:spcPct val="0"/>
              </a:spcAft>
            </a:pPr>
            <a:r>
              <a:rPr lang="en-GB" sz="1200" b="1" dirty="0" smtClean="0">
                <a:solidFill>
                  <a:srgbClr val="000000"/>
                </a:solidFill>
                <a:latin typeface="Arial" charset="0"/>
              </a:rPr>
              <a:t>Compound Annual Growth Rate (CAGR)</a:t>
            </a:r>
          </a:p>
        </p:txBody>
      </p:sp>
      <p:sp>
        <p:nvSpPr>
          <p:cNvPr id="124" name="Rectangle 123"/>
          <p:cNvSpPr/>
          <p:nvPr/>
        </p:nvSpPr>
        <p:spPr bwMode="auto">
          <a:xfrm>
            <a:off x="738208" y="4149556"/>
            <a:ext cx="1676401" cy="3496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lnSpc>
                <a:spcPct val="80000"/>
              </a:lnSpc>
              <a:spcBef>
                <a:spcPct val="0"/>
              </a:spcBef>
              <a:spcAft>
                <a:spcPct val="0"/>
              </a:spcAft>
            </a:pPr>
            <a:r>
              <a:rPr lang="en-GB" sz="1200" b="1" dirty="0" smtClean="0">
                <a:solidFill>
                  <a:srgbClr val="000000"/>
                </a:solidFill>
                <a:latin typeface="Arial" charset="0"/>
              </a:rPr>
              <a:t>Debt-to-equity Ratio</a:t>
            </a:r>
          </a:p>
        </p:txBody>
      </p:sp>
      <p:sp>
        <p:nvSpPr>
          <p:cNvPr id="125" name="Rectangle 124"/>
          <p:cNvSpPr/>
          <p:nvPr/>
        </p:nvSpPr>
        <p:spPr bwMode="auto">
          <a:xfrm>
            <a:off x="738208" y="4601825"/>
            <a:ext cx="1676401" cy="3496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lnSpc>
                <a:spcPct val="80000"/>
              </a:lnSpc>
              <a:spcBef>
                <a:spcPct val="0"/>
              </a:spcBef>
              <a:spcAft>
                <a:spcPct val="0"/>
              </a:spcAft>
            </a:pPr>
            <a:r>
              <a:rPr lang="en-GB" sz="1200" b="1" dirty="0" smtClean="0">
                <a:solidFill>
                  <a:srgbClr val="000000"/>
                </a:solidFill>
                <a:latin typeface="Arial" charset="0"/>
              </a:rPr>
              <a:t>Interest Coverage</a:t>
            </a:r>
          </a:p>
        </p:txBody>
      </p:sp>
      <p:sp>
        <p:nvSpPr>
          <p:cNvPr id="126" name="Rectangle 125"/>
          <p:cNvSpPr/>
          <p:nvPr/>
        </p:nvSpPr>
        <p:spPr bwMode="auto">
          <a:xfrm>
            <a:off x="738208" y="5054094"/>
            <a:ext cx="1676401" cy="3496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lnSpc>
                <a:spcPct val="80000"/>
              </a:lnSpc>
              <a:spcBef>
                <a:spcPct val="0"/>
              </a:spcBef>
              <a:spcAft>
                <a:spcPct val="0"/>
              </a:spcAft>
            </a:pPr>
            <a:r>
              <a:rPr lang="en-GB" sz="1200" b="1" dirty="0" smtClean="0">
                <a:solidFill>
                  <a:srgbClr val="000000"/>
                </a:solidFill>
                <a:latin typeface="Arial" charset="0"/>
              </a:rPr>
              <a:t>Current Ratio</a:t>
            </a:r>
          </a:p>
        </p:txBody>
      </p:sp>
      <p:sp>
        <p:nvSpPr>
          <p:cNvPr id="127" name="Rectangle 126"/>
          <p:cNvSpPr/>
          <p:nvPr/>
        </p:nvSpPr>
        <p:spPr bwMode="auto">
          <a:xfrm>
            <a:off x="738208" y="5506363"/>
            <a:ext cx="1676401" cy="3496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lnSpc>
                <a:spcPct val="80000"/>
              </a:lnSpc>
              <a:spcBef>
                <a:spcPct val="0"/>
              </a:spcBef>
              <a:spcAft>
                <a:spcPct val="0"/>
              </a:spcAft>
            </a:pPr>
            <a:r>
              <a:rPr lang="en-GB" sz="1200" b="1" dirty="0" smtClean="0">
                <a:solidFill>
                  <a:srgbClr val="000000"/>
                </a:solidFill>
                <a:latin typeface="Arial" charset="0"/>
              </a:rPr>
              <a:t>Quick Ratio (Acid Test)</a:t>
            </a:r>
          </a:p>
        </p:txBody>
      </p:sp>
      <p:sp>
        <p:nvSpPr>
          <p:cNvPr id="128" name="Rectangle 127"/>
          <p:cNvSpPr/>
          <p:nvPr/>
        </p:nvSpPr>
        <p:spPr bwMode="auto">
          <a:xfrm>
            <a:off x="738208" y="5958636"/>
            <a:ext cx="1676401" cy="3496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lnSpc>
                <a:spcPct val="80000"/>
              </a:lnSpc>
              <a:spcBef>
                <a:spcPct val="0"/>
              </a:spcBef>
              <a:spcAft>
                <a:spcPct val="0"/>
              </a:spcAft>
            </a:pPr>
            <a:r>
              <a:rPr lang="en-GB" sz="1200" b="1" dirty="0" smtClean="0">
                <a:solidFill>
                  <a:srgbClr val="000000"/>
                </a:solidFill>
                <a:latin typeface="Arial" charset="0"/>
              </a:rPr>
              <a:t>Net Working Capital</a:t>
            </a:r>
          </a:p>
        </p:txBody>
      </p:sp>
    </p:spTree>
    <p:extLst>
      <p:ext uri="{BB962C8B-B14F-4D97-AF65-F5344CB8AC3E}">
        <p14:creationId xmlns:p14="http://schemas.microsoft.com/office/powerpoint/2010/main" xmlns="" val="28254560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502499947"/>
              </p:ext>
            </p:extLst>
          </p:nvPr>
        </p:nvGraphicFramePr>
        <p:xfrm>
          <a:off x="1588" y="1588"/>
          <a:ext cx="1587" cy="1587"/>
        </p:xfrm>
        <a:graphic>
          <a:graphicData uri="http://schemas.openxmlformats.org/presentationml/2006/ole">
            <p:oleObj spid="_x0000_s85140" name="think-cell Slide" r:id="rId4"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79</a:t>
            </a:fld>
            <a:endParaRPr lang="en-US" dirty="0"/>
          </a:p>
        </p:txBody>
      </p:sp>
      <p:sp>
        <p:nvSpPr>
          <p:cNvPr id="4" name="Title 3"/>
          <p:cNvSpPr>
            <a:spLocks noGrp="1"/>
          </p:cNvSpPr>
          <p:nvPr>
            <p:ph type="title"/>
          </p:nvPr>
        </p:nvSpPr>
        <p:spPr/>
        <p:txBody>
          <a:bodyPr/>
          <a:lstStyle/>
          <a:p>
            <a:r>
              <a:rPr lang="en-GB" dirty="0"/>
              <a:t>Financial Statement Analysis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following section provides an example of analysis </a:t>
            </a:r>
            <a:r>
              <a:rPr lang="en-US" dirty="0" smtClean="0"/>
              <a:t>that can </a:t>
            </a:r>
            <a:r>
              <a:rPr lang="en-US" dirty="0"/>
              <a:t>be applied to the financial statements of any company </a:t>
            </a:r>
            <a:r>
              <a:rPr lang="en-US" dirty="0" smtClean="0"/>
              <a:t>that publishes </a:t>
            </a:r>
            <a:r>
              <a:rPr lang="en-US" dirty="0"/>
              <a:t>financial </a:t>
            </a:r>
            <a:r>
              <a:rPr lang="en-US" dirty="0" smtClean="0"/>
              <a:t>reports.</a:t>
            </a:r>
            <a:endParaRPr lang="en-US" dirty="0"/>
          </a:p>
        </p:txBody>
      </p:sp>
      <p:sp>
        <p:nvSpPr>
          <p:cNvPr id="19" name="Rectangle 16"/>
          <p:cNvSpPr>
            <a:spLocks noChangeArrowheads="1"/>
          </p:cNvSpPr>
          <p:nvPr>
            <p:custDataLst>
              <p:tags r:id="rId2"/>
            </p:custDataLst>
          </p:nvPr>
        </p:nvSpPr>
        <p:spPr bwMode="auto">
          <a:xfrm>
            <a:off x="514350" y="1828800"/>
            <a:ext cx="7380288" cy="609398"/>
          </a:xfrm>
          <a:prstGeom prst="rect">
            <a:avLst/>
          </a:prstGeom>
          <a:noFill/>
          <a:ln w="9525">
            <a:noFill/>
            <a:miter lim="800000"/>
            <a:headEnd/>
            <a:tailEnd/>
          </a:ln>
        </p:spPr>
        <p:txBody>
          <a:bodyPr>
            <a:spAutoFit/>
          </a:bodyPr>
          <a:lstStyle/>
          <a:p>
            <a:pPr marL="88900" indent="-88900" eaLnBrk="0" fontAlgn="base" hangingPunct="0">
              <a:lnSpc>
                <a:spcPct val="80000"/>
              </a:lnSpc>
              <a:spcBef>
                <a:spcPct val="0"/>
              </a:spcBef>
              <a:spcAft>
                <a:spcPct val="0"/>
              </a:spcAft>
            </a:pPr>
            <a:r>
              <a:rPr lang="en-US" sz="1400" dirty="0">
                <a:solidFill>
                  <a:srgbClr val="003344"/>
                </a:solidFill>
                <a:latin typeface="Arial" charset="0"/>
              </a:rPr>
              <a:t>&gt; The key financial ratios can be derived from financial statements of publicly traded companies, and can also be requested as part of the RFI for those whose details are not readily available </a:t>
            </a:r>
            <a:endParaRPr lang="en-GB" sz="1400" dirty="0">
              <a:solidFill>
                <a:srgbClr val="003344"/>
              </a:solidFill>
              <a:latin typeface="Arial" charset="0"/>
            </a:endParaRPr>
          </a:p>
        </p:txBody>
      </p:sp>
      <p:sp>
        <p:nvSpPr>
          <p:cNvPr id="20" name="Flowchart: Multidocument 19"/>
          <p:cNvSpPr/>
          <p:nvPr/>
        </p:nvSpPr>
        <p:spPr bwMode="auto">
          <a:xfrm>
            <a:off x="900113" y="4950370"/>
            <a:ext cx="2016125" cy="1223962"/>
          </a:xfrm>
          <a:prstGeom prst="flowChartMultidocument">
            <a:avLst/>
          </a:prstGeom>
          <a:solidFill>
            <a:srgbClr val="FFFFFF"/>
          </a:solidFill>
          <a:ln w="9525">
            <a:solidFill>
              <a:srgbClr val="003344"/>
            </a:solid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Financial Statements Available online</a:t>
            </a:r>
          </a:p>
        </p:txBody>
      </p:sp>
      <p:sp>
        <p:nvSpPr>
          <p:cNvPr id="21" name="Rectangle 19"/>
          <p:cNvSpPr>
            <a:spLocks noChangeArrowheads="1"/>
          </p:cNvSpPr>
          <p:nvPr/>
        </p:nvSpPr>
        <p:spPr bwMode="auto">
          <a:xfrm>
            <a:off x="827088" y="4518570"/>
            <a:ext cx="2305050"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a:solidFill>
                  <a:srgbClr val="000000"/>
                </a:solidFill>
                <a:latin typeface="Arial" charset="0"/>
              </a:rPr>
              <a:t>Publicly Traded Companies</a:t>
            </a:r>
          </a:p>
        </p:txBody>
      </p:sp>
      <p:sp>
        <p:nvSpPr>
          <p:cNvPr id="22" name="Flowchart: Document 21"/>
          <p:cNvSpPr/>
          <p:nvPr/>
        </p:nvSpPr>
        <p:spPr bwMode="auto">
          <a:xfrm>
            <a:off x="1042988" y="2969170"/>
            <a:ext cx="1728787" cy="1009650"/>
          </a:xfrm>
          <a:prstGeom prst="flowChartDocument">
            <a:avLst/>
          </a:prstGeom>
          <a:solidFill>
            <a:srgbClr val="FFFFFF"/>
          </a:solidFill>
          <a:ln w="9525">
            <a:solidFill>
              <a:srgbClr val="003344"/>
            </a:solid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Financial details requested as part of RFI / RFP</a:t>
            </a:r>
          </a:p>
        </p:txBody>
      </p:sp>
      <p:sp>
        <p:nvSpPr>
          <p:cNvPr id="23" name="Rectangle 20"/>
          <p:cNvSpPr>
            <a:spLocks noChangeArrowheads="1"/>
          </p:cNvSpPr>
          <p:nvPr/>
        </p:nvSpPr>
        <p:spPr bwMode="auto">
          <a:xfrm>
            <a:off x="684213" y="2556420"/>
            <a:ext cx="2303462" cy="36036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a:solidFill>
                  <a:srgbClr val="000000"/>
                </a:solidFill>
                <a:latin typeface="Arial" charset="0"/>
              </a:rPr>
              <a:t>Private Companies</a:t>
            </a:r>
          </a:p>
        </p:txBody>
      </p:sp>
      <p:sp>
        <p:nvSpPr>
          <p:cNvPr id="24" name="Flowchart: Predefined Process 23"/>
          <p:cNvSpPr/>
          <p:nvPr/>
        </p:nvSpPr>
        <p:spPr bwMode="auto">
          <a:xfrm>
            <a:off x="3779838" y="2934245"/>
            <a:ext cx="1728787" cy="1079500"/>
          </a:xfrm>
          <a:prstGeom prst="flowChartPredefinedProcess">
            <a:avLst/>
          </a:prstGeom>
          <a:solidFill>
            <a:srgbClr val="FFFFFF"/>
          </a:solidFill>
          <a:ln w="9525">
            <a:solidFill>
              <a:srgbClr val="003344"/>
            </a:solid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Ratios and Metrics Calculated</a:t>
            </a:r>
          </a:p>
        </p:txBody>
      </p:sp>
      <p:sp>
        <p:nvSpPr>
          <p:cNvPr id="25" name="Rectangle 24"/>
          <p:cNvSpPr/>
          <p:nvPr/>
        </p:nvSpPr>
        <p:spPr bwMode="auto">
          <a:xfrm>
            <a:off x="6300788" y="2934245"/>
            <a:ext cx="1727200" cy="1079500"/>
          </a:xfrm>
          <a:prstGeom prst="rect">
            <a:avLst/>
          </a:prstGeom>
          <a:solidFill>
            <a:srgbClr val="FFFFFF"/>
          </a:solidFill>
          <a:ln w="9525">
            <a:solidFill>
              <a:srgbClr val="003344"/>
            </a:solid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Metrics compared to determine relative strength of companies</a:t>
            </a:r>
          </a:p>
        </p:txBody>
      </p:sp>
      <p:cxnSp>
        <p:nvCxnSpPr>
          <p:cNvPr id="26" name="Elbow Connector 25"/>
          <p:cNvCxnSpPr>
            <a:stCxn id="20" idx="3"/>
            <a:endCxn id="24" idx="1"/>
          </p:cNvCxnSpPr>
          <p:nvPr/>
        </p:nvCxnSpPr>
        <p:spPr>
          <a:xfrm flipV="1">
            <a:off x="2916238" y="3473995"/>
            <a:ext cx="863600" cy="2087562"/>
          </a:xfrm>
          <a:prstGeom prst="bentConnector3">
            <a:avLst>
              <a:gd name="adj1" fmla="val 50000"/>
            </a:avLst>
          </a:prstGeom>
          <a:noFill/>
          <a:ln w="9525" cap="flat" cmpd="sng" algn="ctr">
            <a:solidFill>
              <a:srgbClr val="003344"/>
            </a:solidFill>
            <a:prstDash val="solid"/>
            <a:tailEnd type="arrow"/>
          </a:ln>
          <a:effectLst/>
        </p:spPr>
      </p:cxnSp>
      <p:cxnSp>
        <p:nvCxnSpPr>
          <p:cNvPr id="27" name="Elbow Connector 26"/>
          <p:cNvCxnSpPr>
            <a:stCxn id="22" idx="3"/>
            <a:endCxn id="24" idx="1"/>
          </p:cNvCxnSpPr>
          <p:nvPr/>
        </p:nvCxnSpPr>
        <p:spPr>
          <a:xfrm>
            <a:off x="2771775" y="3473995"/>
            <a:ext cx="1008063" cy="1587"/>
          </a:xfrm>
          <a:prstGeom prst="bentConnector3">
            <a:avLst>
              <a:gd name="adj1" fmla="val 50000"/>
            </a:avLst>
          </a:prstGeom>
          <a:noFill/>
          <a:ln w="9525" cap="flat" cmpd="sng" algn="ctr">
            <a:solidFill>
              <a:srgbClr val="003344"/>
            </a:solidFill>
            <a:prstDash val="solid"/>
            <a:tailEnd type="arrow"/>
          </a:ln>
          <a:effectLst/>
        </p:spPr>
      </p:cxnSp>
      <p:cxnSp>
        <p:nvCxnSpPr>
          <p:cNvPr id="28" name="Elbow Connector 27"/>
          <p:cNvCxnSpPr/>
          <p:nvPr/>
        </p:nvCxnSpPr>
        <p:spPr>
          <a:xfrm>
            <a:off x="5508625" y="3473995"/>
            <a:ext cx="792163" cy="1587"/>
          </a:xfrm>
          <a:prstGeom prst="bentConnector3">
            <a:avLst>
              <a:gd name="adj1" fmla="val 50000"/>
            </a:avLst>
          </a:prstGeom>
          <a:noFill/>
          <a:ln w="9525" cap="flat" cmpd="sng" algn="ctr">
            <a:solidFill>
              <a:srgbClr val="003344"/>
            </a:solidFill>
            <a:prstDash val="solid"/>
            <a:tailEnd type="arrow"/>
          </a:ln>
          <a:effectLst/>
        </p:spPr>
      </p:cxnSp>
      <p:graphicFrame>
        <p:nvGraphicFramePr>
          <p:cNvPr id="29" name="Object 2"/>
          <p:cNvGraphicFramePr>
            <a:graphicFrameLocks noChangeAspect="1"/>
          </p:cNvGraphicFramePr>
          <p:nvPr>
            <p:extLst>
              <p:ext uri="{D42A27DB-BD31-4B8C-83A1-F6EECF244321}">
                <p14:modId xmlns:p14="http://schemas.microsoft.com/office/powerpoint/2010/main" xmlns="" val="2008931476"/>
              </p:ext>
            </p:extLst>
          </p:nvPr>
        </p:nvGraphicFramePr>
        <p:xfrm>
          <a:off x="3663950" y="4915445"/>
          <a:ext cx="1341438" cy="1131887"/>
        </p:xfrm>
        <a:graphic>
          <a:graphicData uri="http://schemas.openxmlformats.org/presentationml/2006/ole">
            <p:oleObj spid="_x0000_s85141" name="Worksheet" showAsIcon="1" r:id="rId5" imgW="914400" imgH="771480" progId="Excel.Sheet.8">
              <p:embed/>
            </p:oleObj>
          </a:graphicData>
        </a:graphic>
      </p:graphicFrame>
      <p:sp>
        <p:nvSpPr>
          <p:cNvPr id="30" name="Rectangle 35"/>
          <p:cNvSpPr>
            <a:spLocks noChangeArrowheads="1"/>
          </p:cNvSpPr>
          <p:nvPr/>
        </p:nvSpPr>
        <p:spPr bwMode="auto">
          <a:xfrm>
            <a:off x="4920162" y="4861424"/>
            <a:ext cx="2520950" cy="1512888"/>
          </a:xfrm>
          <a:prstGeom prst="rect">
            <a:avLst/>
          </a:prstGeom>
          <a:noFill/>
          <a:ln w="9525">
            <a:noFill/>
            <a:round/>
            <a:headEnd type="none" w="sm" len="sm"/>
            <a:tailEnd type="none" w="sm" len="sm"/>
          </a:ln>
        </p:spPr>
        <p:txBody>
          <a:bodyPr/>
          <a:lstStyle/>
          <a:p>
            <a:pPr marL="228600" indent="-228600" eaLnBrk="0" fontAlgn="base" hangingPunct="0">
              <a:lnSpc>
                <a:spcPct val="80000"/>
              </a:lnSpc>
              <a:spcBef>
                <a:spcPct val="0"/>
              </a:spcBef>
              <a:spcAft>
                <a:spcPts val="600"/>
              </a:spcAft>
              <a:buFontTx/>
              <a:buAutoNum type="arabicPeriod"/>
            </a:pPr>
            <a:r>
              <a:rPr lang="en-GB" sz="1100" b="1" dirty="0">
                <a:solidFill>
                  <a:srgbClr val="000000"/>
                </a:solidFill>
                <a:latin typeface="Arial" charset="0"/>
              </a:rPr>
              <a:t>Open the </a:t>
            </a:r>
            <a:r>
              <a:rPr lang="en-GB" sz="1100" b="1" dirty="0" smtClean="0">
                <a:solidFill>
                  <a:srgbClr val="000000"/>
                </a:solidFill>
                <a:latin typeface="Arial" charset="0"/>
              </a:rPr>
              <a:t>Excel </a:t>
            </a:r>
            <a:r>
              <a:rPr lang="en-GB" sz="1100" b="1" dirty="0">
                <a:solidFill>
                  <a:srgbClr val="000000"/>
                </a:solidFill>
                <a:latin typeface="Arial" charset="0"/>
              </a:rPr>
              <a:t>attachment (right)</a:t>
            </a:r>
          </a:p>
          <a:p>
            <a:pPr marL="228600" indent="-228600" eaLnBrk="0" fontAlgn="base" hangingPunct="0">
              <a:lnSpc>
                <a:spcPct val="80000"/>
              </a:lnSpc>
              <a:spcBef>
                <a:spcPct val="0"/>
              </a:spcBef>
              <a:spcAft>
                <a:spcPts val="600"/>
              </a:spcAft>
              <a:buFontTx/>
              <a:buAutoNum type="arabicPeriod"/>
            </a:pPr>
            <a:r>
              <a:rPr lang="en-GB" sz="1100" b="1" dirty="0">
                <a:solidFill>
                  <a:srgbClr val="000000"/>
                </a:solidFill>
                <a:latin typeface="Arial" charset="0"/>
              </a:rPr>
              <a:t>Use the Financial Statements to calculate a selection of financial metrics</a:t>
            </a:r>
          </a:p>
          <a:p>
            <a:pPr marL="228600" indent="-228600" eaLnBrk="0" fontAlgn="base" hangingPunct="0">
              <a:lnSpc>
                <a:spcPct val="80000"/>
              </a:lnSpc>
              <a:spcBef>
                <a:spcPct val="0"/>
              </a:spcBef>
              <a:spcAft>
                <a:spcPts val="600"/>
              </a:spcAft>
              <a:buFontTx/>
              <a:buAutoNum type="arabicPeriod"/>
            </a:pPr>
            <a:r>
              <a:rPr lang="en-GB" sz="1100" b="1" dirty="0">
                <a:solidFill>
                  <a:srgbClr val="000000"/>
                </a:solidFill>
                <a:latin typeface="Arial" charset="0"/>
              </a:rPr>
              <a:t>Check answers and formulas against answer sheet</a:t>
            </a:r>
          </a:p>
        </p:txBody>
      </p:sp>
      <p:grpSp>
        <p:nvGrpSpPr>
          <p:cNvPr id="31"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32" name="Rectangle 14"/>
            <p:cNvSpPr>
              <a:spLocks noChangeArrowheads="1"/>
            </p:cNvSpPr>
            <p:nvPr/>
          </p:nvSpPr>
          <p:spPr bwMode="auto">
            <a:xfrm>
              <a:off x="5377736" y="373600"/>
              <a:ext cx="768644" cy="216024"/>
            </a:xfrm>
            <a:prstGeom prst="rect">
              <a:avLst/>
            </a:prstGeom>
            <a:solidFill>
              <a:srgbClr val="003344"/>
            </a:solidFill>
            <a:ln w="9525">
              <a:no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charset="0"/>
                </a:rPr>
                <a:t>Financial</a:t>
              </a:r>
            </a:p>
          </p:txBody>
        </p:sp>
        <p:sp>
          <p:nvSpPr>
            <p:cNvPr id="33" name="Rectangle 32"/>
            <p:cNvSpPr/>
            <p:nvPr/>
          </p:nvSpPr>
          <p:spPr bwMode="auto">
            <a:xfrm>
              <a:off x="6169948"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34" name="Rectangle 33"/>
            <p:cNvSpPr/>
            <p:nvPr/>
          </p:nvSpPr>
          <p:spPr bwMode="auto">
            <a:xfrm>
              <a:off x="6962159"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Tree>
    <p:extLst>
      <p:ext uri="{BB962C8B-B14F-4D97-AF65-F5344CB8AC3E}">
        <p14:creationId xmlns:p14="http://schemas.microsoft.com/office/powerpoint/2010/main" xmlns="" val="2825456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639032807"/>
              </p:ext>
            </p:extLst>
          </p:nvPr>
        </p:nvGraphicFramePr>
        <p:xfrm>
          <a:off x="1588" y="1588"/>
          <a:ext cx="1587" cy="1587"/>
        </p:xfrm>
        <a:graphic>
          <a:graphicData uri="http://schemas.openxmlformats.org/presentationml/2006/ole">
            <p:oleObj spid="_x0000_s37964" name="think-cell Slide" r:id="rId2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8</a:t>
            </a:fld>
            <a:endParaRPr lang="en-US" dirty="0"/>
          </a:p>
        </p:txBody>
      </p:sp>
      <p:sp>
        <p:nvSpPr>
          <p:cNvPr id="4" name="Title 3"/>
          <p:cNvSpPr>
            <a:spLocks noGrp="1"/>
          </p:cNvSpPr>
          <p:nvPr>
            <p:ph type="title"/>
          </p:nvPr>
        </p:nvSpPr>
        <p:spPr/>
        <p:txBody>
          <a:bodyPr/>
          <a:lstStyle/>
          <a:p>
            <a:r>
              <a:rPr lang="en-GB" dirty="0"/>
              <a:t>Determining Industry Structure</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Porter’s 5-Forces Model provides a framework for </a:t>
            </a:r>
            <a:r>
              <a:rPr lang="en-US" dirty="0" smtClean="0"/>
              <a:t>analyzing </a:t>
            </a:r>
            <a:r>
              <a:rPr lang="en-US" dirty="0"/>
              <a:t>industry structure and supply market complexity from the supplier’s </a:t>
            </a:r>
            <a:r>
              <a:rPr lang="en-US" dirty="0" smtClean="0"/>
              <a:t>perspective.</a:t>
            </a:r>
            <a:endParaRPr lang="en-US" dirty="0"/>
          </a:p>
        </p:txBody>
      </p:sp>
      <p:sp>
        <p:nvSpPr>
          <p:cNvPr id="81" name="Right Arrow 216"/>
          <p:cNvSpPr>
            <a:spLocks noChangeArrowheads="1"/>
          </p:cNvSpPr>
          <p:nvPr>
            <p:custDataLst>
              <p:tags r:id="rId2"/>
            </p:custDataLst>
          </p:nvPr>
        </p:nvSpPr>
        <p:spPr bwMode="auto">
          <a:xfrm>
            <a:off x="2700338" y="4275138"/>
            <a:ext cx="522287" cy="287337"/>
          </a:xfrm>
          <a:prstGeom prst="rightArrow">
            <a:avLst>
              <a:gd name="adj1" fmla="val 50000"/>
              <a:gd name="adj2" fmla="val 50045"/>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82" name="Right Arrow 218"/>
          <p:cNvSpPr>
            <a:spLocks noChangeArrowheads="1"/>
          </p:cNvSpPr>
          <p:nvPr>
            <p:custDataLst>
              <p:tags r:id="rId3"/>
            </p:custDataLst>
          </p:nvPr>
        </p:nvSpPr>
        <p:spPr bwMode="auto">
          <a:xfrm rot="10800000">
            <a:off x="5848350" y="4275138"/>
            <a:ext cx="595313" cy="287337"/>
          </a:xfrm>
          <a:prstGeom prst="rightArrow">
            <a:avLst>
              <a:gd name="adj1" fmla="val 50000"/>
              <a:gd name="adj2" fmla="val 50136"/>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83" name="Right Arrow 219"/>
          <p:cNvSpPr>
            <a:spLocks noChangeArrowheads="1"/>
          </p:cNvSpPr>
          <p:nvPr>
            <p:custDataLst>
              <p:tags r:id="rId4"/>
            </p:custDataLst>
          </p:nvPr>
        </p:nvSpPr>
        <p:spPr bwMode="auto">
          <a:xfrm rot="5400000">
            <a:off x="4344194" y="3517107"/>
            <a:ext cx="384175" cy="287337"/>
          </a:xfrm>
          <a:prstGeom prst="rightArrow">
            <a:avLst>
              <a:gd name="adj1" fmla="val 50000"/>
              <a:gd name="adj2" fmla="val 50089"/>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84" name="Right Arrow 223"/>
          <p:cNvSpPr>
            <a:spLocks noChangeArrowheads="1"/>
          </p:cNvSpPr>
          <p:nvPr>
            <p:custDataLst>
              <p:tags r:id="rId5"/>
            </p:custDataLst>
          </p:nvPr>
        </p:nvSpPr>
        <p:spPr bwMode="auto">
          <a:xfrm rot="16200000">
            <a:off x="4266407" y="5071269"/>
            <a:ext cx="539750" cy="287337"/>
          </a:xfrm>
          <a:prstGeom prst="rightArrow">
            <a:avLst>
              <a:gd name="adj1" fmla="val 50000"/>
              <a:gd name="adj2" fmla="val 50092"/>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85" name="Right Arrow 217"/>
          <p:cNvSpPr>
            <a:spLocks noChangeArrowheads="1"/>
          </p:cNvSpPr>
          <p:nvPr>
            <p:custDataLst>
              <p:tags r:id="rId6"/>
            </p:custDataLst>
          </p:nvPr>
        </p:nvSpPr>
        <p:spPr bwMode="auto">
          <a:xfrm rot="8447188">
            <a:off x="5816600" y="3519488"/>
            <a:ext cx="568325" cy="287337"/>
          </a:xfrm>
          <a:prstGeom prst="rightArrow">
            <a:avLst>
              <a:gd name="adj1" fmla="val 50000"/>
              <a:gd name="adj2" fmla="val 50116"/>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86" name="Rectangle 3"/>
          <p:cNvSpPr>
            <a:spLocks noChangeArrowheads="1"/>
          </p:cNvSpPr>
          <p:nvPr>
            <p:custDataLst>
              <p:tags r:id="rId7"/>
            </p:custDataLst>
          </p:nvPr>
        </p:nvSpPr>
        <p:spPr bwMode="auto">
          <a:xfrm>
            <a:off x="6759575" y="2441575"/>
            <a:ext cx="2219325" cy="306388"/>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87" name="TextBox 5"/>
          <p:cNvSpPr txBox="1">
            <a:spLocks noChangeArrowheads="1"/>
          </p:cNvSpPr>
          <p:nvPr>
            <p:custDataLst>
              <p:tags r:id="rId8"/>
            </p:custDataLst>
          </p:nvPr>
        </p:nvSpPr>
        <p:spPr bwMode="auto">
          <a:xfrm>
            <a:off x="400050" y="1676400"/>
            <a:ext cx="7588250" cy="689420"/>
          </a:xfrm>
          <a:prstGeom prst="rect">
            <a:avLst/>
          </a:prstGeom>
          <a:noFill/>
          <a:ln w="9525">
            <a:noFill/>
            <a:miter lim="800000"/>
            <a:headEnd/>
            <a:tailEnd/>
          </a:ln>
        </p:spPr>
        <p:txBody>
          <a:bodyPr>
            <a:spAutoFit/>
          </a:bodyPr>
          <a:lstStyle/>
          <a:p>
            <a:pPr eaLnBrk="0" fontAlgn="base" hangingPunct="0">
              <a:lnSpc>
                <a:spcPct val="80000"/>
              </a:lnSpc>
              <a:spcBef>
                <a:spcPct val="0"/>
              </a:spcBef>
              <a:spcAft>
                <a:spcPts val="600"/>
              </a:spcAft>
            </a:pPr>
            <a:r>
              <a:rPr lang="en-US" sz="1200" b="1" dirty="0">
                <a:solidFill>
                  <a:srgbClr val="003344"/>
                </a:solidFill>
                <a:latin typeface="Arial" charset="0"/>
              </a:rPr>
              <a:t>Step 1: Answer key questions relating to each of the five forces</a:t>
            </a:r>
          </a:p>
          <a:p>
            <a:pPr eaLnBrk="0" fontAlgn="base" hangingPunct="0">
              <a:lnSpc>
                <a:spcPct val="80000"/>
              </a:lnSpc>
              <a:spcBef>
                <a:spcPct val="0"/>
              </a:spcBef>
              <a:spcAft>
                <a:spcPts val="600"/>
              </a:spcAft>
            </a:pPr>
            <a:r>
              <a:rPr lang="en-US" sz="1200" b="1" dirty="0">
                <a:solidFill>
                  <a:srgbClr val="003344"/>
                </a:solidFill>
                <a:latin typeface="Arial" charset="0"/>
              </a:rPr>
              <a:t>Step 2: Summarise the top three findings per force</a:t>
            </a:r>
          </a:p>
          <a:p>
            <a:pPr eaLnBrk="0" fontAlgn="base" hangingPunct="0">
              <a:lnSpc>
                <a:spcPct val="80000"/>
              </a:lnSpc>
              <a:spcBef>
                <a:spcPct val="0"/>
              </a:spcBef>
              <a:spcAft>
                <a:spcPts val="600"/>
              </a:spcAft>
            </a:pPr>
            <a:r>
              <a:rPr lang="en-US" sz="1200" b="1" dirty="0">
                <a:solidFill>
                  <a:srgbClr val="003344"/>
                </a:solidFill>
                <a:latin typeface="Arial" charset="0"/>
              </a:rPr>
              <a:t>Step 3: Provide an overall score of market complexity for the industry</a:t>
            </a:r>
            <a:endParaRPr lang="en-GB" sz="1200" b="1" dirty="0">
              <a:solidFill>
                <a:srgbClr val="003344"/>
              </a:solidFill>
              <a:latin typeface="Arial" charset="0"/>
            </a:endParaRPr>
          </a:p>
        </p:txBody>
      </p:sp>
      <p:grpSp>
        <p:nvGrpSpPr>
          <p:cNvPr id="88" name="Group 224"/>
          <p:cNvGrpSpPr>
            <a:grpSpLocks/>
          </p:cNvGrpSpPr>
          <p:nvPr>
            <p:custDataLst>
              <p:tags r:id="rId9"/>
            </p:custDataLst>
          </p:nvPr>
        </p:nvGrpSpPr>
        <p:grpSpPr bwMode="auto">
          <a:xfrm>
            <a:off x="6300788" y="5375275"/>
            <a:ext cx="1450975" cy="757238"/>
            <a:chOff x="6736431" y="1541041"/>
            <a:chExt cx="1452117" cy="757114"/>
          </a:xfrm>
        </p:grpSpPr>
        <p:sp>
          <p:nvSpPr>
            <p:cNvPr id="89" name="Rectangle 104"/>
            <p:cNvSpPr>
              <a:spLocks noChangeArrowheads="1"/>
            </p:cNvSpPr>
            <p:nvPr/>
          </p:nvSpPr>
          <p:spPr bwMode="auto">
            <a:xfrm>
              <a:off x="7013798" y="1556792"/>
              <a:ext cx="1174750" cy="152400"/>
            </a:xfrm>
            <a:prstGeom prst="rect">
              <a:avLst/>
            </a:prstGeom>
            <a:noFill/>
            <a:ln w="952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1000" b="1" i="1" u="none" strike="noStrike" kern="0" cap="none" spc="0" normalizeH="0" baseline="0" noProof="0" dirty="0" smtClean="0">
                  <a:ln>
                    <a:noFill/>
                  </a:ln>
                  <a:solidFill>
                    <a:srgbClr val="000000"/>
                  </a:solidFill>
                  <a:effectLst/>
                  <a:uLnTx/>
                  <a:uFillTx/>
                  <a:latin typeface="Arial" charset="0"/>
                </a:rPr>
                <a:t>Yes/High Complexity</a:t>
              </a:r>
              <a:endParaRPr kumimoji="0" lang="en-US" sz="1000" b="1" i="0" u="none" strike="noStrike" kern="0" cap="none" spc="0" normalizeH="0" baseline="0" noProof="0" dirty="0" smtClean="0">
                <a:ln>
                  <a:noFill/>
                </a:ln>
                <a:solidFill>
                  <a:srgbClr val="000000"/>
                </a:solidFill>
                <a:effectLst/>
                <a:uLnTx/>
                <a:uFillTx/>
                <a:latin typeface="Arial" charset="0"/>
              </a:endParaRPr>
            </a:p>
          </p:txBody>
        </p:sp>
        <p:sp>
          <p:nvSpPr>
            <p:cNvPr id="90" name="Rectangle 105"/>
            <p:cNvSpPr>
              <a:spLocks noChangeArrowheads="1"/>
            </p:cNvSpPr>
            <p:nvPr/>
          </p:nvSpPr>
          <p:spPr bwMode="auto">
            <a:xfrm>
              <a:off x="7013798" y="1775867"/>
              <a:ext cx="962025" cy="152400"/>
            </a:xfrm>
            <a:prstGeom prst="rect">
              <a:avLst/>
            </a:prstGeom>
            <a:noFill/>
            <a:ln w="952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1000" b="1" i="1" u="none" strike="noStrike" kern="0" cap="none" spc="0" normalizeH="0" baseline="0" noProof="0" dirty="0" smtClean="0">
                  <a:ln>
                    <a:noFill/>
                  </a:ln>
                  <a:solidFill>
                    <a:srgbClr val="000000"/>
                  </a:solidFill>
                  <a:effectLst/>
                  <a:uLnTx/>
                  <a:uFillTx/>
                  <a:latin typeface="Arial" charset="0"/>
                </a:rPr>
                <a:t>Partial/Moderate </a:t>
              </a:r>
              <a:endParaRPr kumimoji="0" lang="en-US" sz="1000" b="1" i="0" u="none" strike="noStrike" kern="0" cap="none" spc="0" normalizeH="0" baseline="0" noProof="0" dirty="0" smtClean="0">
                <a:ln>
                  <a:noFill/>
                </a:ln>
                <a:solidFill>
                  <a:srgbClr val="000000"/>
                </a:solidFill>
                <a:effectLst/>
                <a:uLnTx/>
                <a:uFillTx/>
                <a:latin typeface="Arial" charset="0"/>
              </a:endParaRPr>
            </a:p>
          </p:txBody>
        </p:sp>
        <p:sp>
          <p:nvSpPr>
            <p:cNvPr id="91" name="Rectangle 106"/>
            <p:cNvSpPr>
              <a:spLocks noChangeArrowheads="1"/>
            </p:cNvSpPr>
            <p:nvPr/>
          </p:nvSpPr>
          <p:spPr bwMode="auto">
            <a:xfrm>
              <a:off x="7013798" y="1917155"/>
              <a:ext cx="627062" cy="152400"/>
            </a:xfrm>
            <a:prstGeom prst="rect">
              <a:avLst/>
            </a:prstGeom>
            <a:noFill/>
            <a:ln w="952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1000" b="1" i="1" u="none" strike="noStrike" kern="0" cap="none" spc="0" normalizeH="0" baseline="0" noProof="0" dirty="0" smtClean="0">
                  <a:ln>
                    <a:noFill/>
                  </a:ln>
                  <a:solidFill>
                    <a:srgbClr val="000000"/>
                  </a:solidFill>
                  <a:effectLst/>
                  <a:uLnTx/>
                  <a:uFillTx/>
                  <a:latin typeface="Arial" charset="0"/>
                </a:rPr>
                <a:t>Complexity</a:t>
              </a:r>
              <a:endParaRPr kumimoji="0" lang="en-US" sz="1000" b="1" i="0" u="none" strike="noStrike" kern="0" cap="none" spc="0" normalizeH="0" baseline="0" noProof="0" dirty="0" smtClean="0">
                <a:ln>
                  <a:noFill/>
                </a:ln>
                <a:solidFill>
                  <a:srgbClr val="000000"/>
                </a:solidFill>
                <a:effectLst/>
                <a:uLnTx/>
                <a:uFillTx/>
                <a:latin typeface="Arial" charset="0"/>
              </a:endParaRPr>
            </a:p>
          </p:txBody>
        </p:sp>
        <p:sp>
          <p:nvSpPr>
            <p:cNvPr id="92" name="Rectangle 107"/>
            <p:cNvSpPr>
              <a:spLocks noChangeArrowheads="1"/>
            </p:cNvSpPr>
            <p:nvPr/>
          </p:nvSpPr>
          <p:spPr bwMode="auto">
            <a:xfrm>
              <a:off x="7013798" y="2145755"/>
              <a:ext cx="1090612" cy="152400"/>
            </a:xfrm>
            <a:prstGeom prst="rect">
              <a:avLst/>
            </a:prstGeom>
            <a:noFill/>
            <a:ln w="9525">
              <a:noFill/>
              <a:miter lim="800000"/>
              <a:headEnd/>
              <a:tailEnd/>
            </a:ln>
          </p:spPr>
          <p:txBody>
            <a:bodyPr wrap="none" lIns="0" tIns="0" rIns="0" bIns="0">
              <a:spAutoFit/>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US" sz="1000" b="1" i="1" u="none" strike="noStrike" kern="0" cap="none" spc="0" normalizeH="0" baseline="0" noProof="0" dirty="0" smtClean="0">
                  <a:ln>
                    <a:noFill/>
                  </a:ln>
                  <a:solidFill>
                    <a:srgbClr val="000000"/>
                  </a:solidFill>
                  <a:effectLst/>
                  <a:uLnTx/>
                  <a:uFillTx/>
                  <a:latin typeface="Arial" charset="0"/>
                </a:rPr>
                <a:t>No/Low Complexity</a:t>
              </a:r>
              <a:endParaRPr kumimoji="0" lang="en-US" sz="1000" b="1" i="0" u="none" strike="noStrike" kern="0" cap="none" spc="0" normalizeH="0" baseline="0" noProof="0" dirty="0" smtClean="0">
                <a:ln>
                  <a:noFill/>
                </a:ln>
                <a:solidFill>
                  <a:srgbClr val="000000"/>
                </a:solidFill>
                <a:effectLst/>
                <a:uLnTx/>
                <a:uFillTx/>
                <a:latin typeface="Arial" charset="0"/>
              </a:endParaRPr>
            </a:p>
          </p:txBody>
        </p:sp>
        <p:grpSp>
          <p:nvGrpSpPr>
            <p:cNvPr id="93" name="Group 213"/>
            <p:cNvGrpSpPr>
              <a:grpSpLocks noChangeAspect="1"/>
            </p:cNvGrpSpPr>
            <p:nvPr/>
          </p:nvGrpSpPr>
          <p:grpSpPr bwMode="auto">
            <a:xfrm>
              <a:off x="6736431" y="1541041"/>
              <a:ext cx="169292" cy="169292"/>
              <a:chOff x="4465637" y="3322637"/>
              <a:chExt cx="212725" cy="212725"/>
            </a:xfrm>
          </p:grpSpPr>
          <p:sp>
            <p:nvSpPr>
              <p:cNvPr id="98" name="Oval 211"/>
              <p:cNvSpPr>
                <a:spLocks noChangeArrowheads="1"/>
              </p:cNvSpPr>
              <p:nvPr/>
            </p:nvSpPr>
            <p:spPr bwMode="auto">
              <a:xfrm>
                <a:off x="4465637" y="3322637"/>
                <a:ext cx="212725" cy="212725"/>
              </a:xfrm>
              <a:prstGeom prst="ellipse">
                <a:avLst/>
              </a:prstGeom>
              <a:solidFill>
                <a:srgbClr val="FFFFFF"/>
              </a:solidFill>
              <a:ln w="6350">
                <a:solidFill>
                  <a:srgbClr val="000000"/>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99" name="Arc 98"/>
              <p:cNvSpPr/>
              <p:nvPr/>
            </p:nvSpPr>
            <p:spPr>
              <a:xfrm>
                <a:off x="4465637" y="3322637"/>
                <a:ext cx="213609" cy="213407"/>
              </a:xfrm>
              <a:prstGeom prst="arc">
                <a:avLst>
                  <a:gd name="adj1" fmla="val 16200000"/>
                  <a:gd name="adj2" fmla="val 16200000"/>
                </a:avLst>
              </a:prstGeom>
              <a:solidFill>
                <a:srgbClr val="000000"/>
              </a:solidFill>
              <a:ln w="9525" cap="flat" cmpd="sng" algn="ctr">
                <a:solidFill>
                  <a:srgbClr val="000000"/>
                </a:solidFill>
                <a:prstDash val="solid"/>
              </a:ln>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a:endParaRPr>
              </a:p>
            </p:txBody>
          </p:sp>
        </p:grpSp>
        <p:sp>
          <p:nvSpPr>
            <p:cNvPr id="94" name="Oval 220"/>
            <p:cNvSpPr>
              <a:spLocks noChangeArrowheads="1"/>
            </p:cNvSpPr>
            <p:nvPr/>
          </p:nvSpPr>
          <p:spPr bwMode="auto">
            <a:xfrm>
              <a:off x="6736431" y="2117105"/>
              <a:ext cx="169292" cy="159767"/>
            </a:xfrm>
            <a:prstGeom prst="ellipse">
              <a:avLst/>
            </a:prstGeom>
            <a:solidFill>
              <a:srgbClr val="FFFFFF"/>
            </a:solidFill>
            <a:ln w="6350">
              <a:solidFill>
                <a:srgbClr val="000000"/>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nvGrpSpPr>
            <p:cNvPr id="95" name="Group 223"/>
            <p:cNvGrpSpPr>
              <a:grpSpLocks noChangeAspect="1"/>
            </p:cNvGrpSpPr>
            <p:nvPr/>
          </p:nvGrpSpPr>
          <p:grpSpPr bwMode="auto">
            <a:xfrm>
              <a:off x="6736431" y="1829076"/>
              <a:ext cx="169292" cy="169295"/>
              <a:chOff x="6812632" y="1637180"/>
              <a:chExt cx="212725" cy="212728"/>
            </a:xfrm>
          </p:grpSpPr>
          <p:sp>
            <p:nvSpPr>
              <p:cNvPr id="96" name="Oval 221"/>
              <p:cNvSpPr>
                <a:spLocks noChangeArrowheads="1"/>
              </p:cNvSpPr>
              <p:nvPr/>
            </p:nvSpPr>
            <p:spPr bwMode="auto">
              <a:xfrm>
                <a:off x="6812632" y="1637183"/>
                <a:ext cx="212725" cy="212725"/>
              </a:xfrm>
              <a:prstGeom prst="ellipse">
                <a:avLst/>
              </a:prstGeom>
              <a:solidFill>
                <a:srgbClr val="FFFFFF"/>
              </a:solidFill>
              <a:ln w="6350">
                <a:solidFill>
                  <a:srgbClr val="000000"/>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97" name="Arc 96"/>
              <p:cNvSpPr/>
              <p:nvPr/>
            </p:nvSpPr>
            <p:spPr>
              <a:xfrm>
                <a:off x="6812632" y="1636245"/>
                <a:ext cx="213609" cy="213405"/>
              </a:xfrm>
              <a:prstGeom prst="arc">
                <a:avLst>
                  <a:gd name="adj1" fmla="val 16200000"/>
                  <a:gd name="adj2" fmla="val 5400000"/>
                </a:avLst>
              </a:prstGeom>
              <a:solidFill>
                <a:srgbClr val="000000"/>
              </a:solidFill>
              <a:ln w="9525" cap="flat" cmpd="sng" algn="ctr">
                <a:solidFill>
                  <a:srgbClr val="000000"/>
                </a:solidFill>
                <a:prstDash val="solid"/>
              </a:ln>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a:endParaRPr>
              </a:p>
            </p:txBody>
          </p:sp>
        </p:grpSp>
      </p:grpSp>
      <p:graphicFrame>
        <p:nvGraphicFramePr>
          <p:cNvPr id="100" name="Table 99"/>
          <p:cNvGraphicFramePr>
            <a:graphicFrameLocks noGrp="1"/>
          </p:cNvGraphicFramePr>
          <p:nvPr>
            <p:custDataLst>
              <p:tags r:id="rId10"/>
            </p:custDataLst>
            <p:extLst>
              <p:ext uri="{D42A27DB-BD31-4B8C-83A1-F6EECF244321}">
                <p14:modId xmlns:p14="http://schemas.microsoft.com/office/powerpoint/2010/main" xmlns="" val="130193328"/>
              </p:ext>
            </p:extLst>
          </p:nvPr>
        </p:nvGraphicFramePr>
        <p:xfrm>
          <a:off x="3240088" y="2532063"/>
          <a:ext cx="2592288" cy="1101969"/>
        </p:xfrm>
        <a:graphic>
          <a:graphicData uri="http://schemas.openxmlformats.org/drawingml/2006/table">
            <a:tbl>
              <a:tblPr firstRow="1" bandRow="1"/>
              <a:tblGrid>
                <a:gridCol w="1296144"/>
                <a:gridCol w="1296144"/>
              </a:tblGrid>
              <a:tr h="279009">
                <a:tc gridSpan="2">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Barriers to New Entrants</a:t>
                      </a:r>
                      <a:endParaRPr lang="en-US" sz="800" dirty="0" smtClean="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D4411"/>
                    </a:solidFill>
                  </a:tcPr>
                </a:tc>
                <a:tc hMerge="1">
                  <a:txBody>
                    <a:bodyPr/>
                    <a:lstStyle/>
                    <a:p>
                      <a:endParaRPr lang="en-GB"/>
                    </a:p>
                  </a:txBody>
                  <a:tcPr/>
                </a:tc>
              </a:tr>
              <a:tr h="757311">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71450" indent="-171450">
                        <a:buFont typeface="Arial" panose="020B0604020202020204" pitchFamily="34" charset="0"/>
                        <a:buChar char="•"/>
                      </a:pPr>
                      <a:r>
                        <a:rPr lang="en-GB" sz="800" baseline="0" dirty="0" smtClean="0"/>
                        <a:t>Economics of Scale</a:t>
                      </a:r>
                    </a:p>
                    <a:p>
                      <a:pPr marL="171450" indent="-171450">
                        <a:buFont typeface="Arial" panose="020B0604020202020204" pitchFamily="34" charset="0"/>
                        <a:buChar char="•"/>
                      </a:pPr>
                      <a:r>
                        <a:rPr lang="en-GB" sz="800" baseline="0" dirty="0" smtClean="0"/>
                        <a:t>Brand Identity</a:t>
                      </a:r>
                    </a:p>
                    <a:p>
                      <a:pPr marL="171450" indent="-171450">
                        <a:buFont typeface="Arial" panose="020B0604020202020204" pitchFamily="34" charset="0"/>
                        <a:buChar char="•"/>
                      </a:pPr>
                      <a:r>
                        <a:rPr lang="en-GB" sz="800" baseline="0" dirty="0" smtClean="0"/>
                        <a:t>Switching Costs</a:t>
                      </a:r>
                    </a:p>
                    <a:p>
                      <a:pPr marL="171450" indent="-171450">
                        <a:buFont typeface="Arial" panose="020B0604020202020204" pitchFamily="34" charset="0"/>
                        <a:buChar char="•"/>
                      </a:pPr>
                      <a:r>
                        <a:rPr lang="en-GB" sz="800" baseline="0" dirty="0" smtClean="0"/>
                        <a:t>Capital Requirements</a:t>
                      </a:r>
                      <a:endParaRPr lang="en-GB" sz="8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D441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71450" indent="-171450">
                        <a:buFont typeface="Arial" panose="020B0604020202020204" pitchFamily="34" charset="0"/>
                        <a:buChar char="•"/>
                      </a:pPr>
                      <a:r>
                        <a:rPr lang="en-GB" sz="800" dirty="0" smtClean="0"/>
                        <a:t>Product Differentiation</a:t>
                      </a:r>
                    </a:p>
                    <a:p>
                      <a:pPr marL="171450" indent="-171450">
                        <a:buFont typeface="Arial" panose="020B0604020202020204" pitchFamily="34" charset="0"/>
                        <a:buChar char="•"/>
                      </a:pPr>
                      <a:r>
                        <a:rPr lang="en-GB" sz="800" dirty="0" smtClean="0"/>
                        <a:t>Access to Distribution</a:t>
                      </a:r>
                    </a:p>
                    <a:p>
                      <a:pPr marL="171450" indent="-171450">
                        <a:buFont typeface="Arial" panose="020B0604020202020204" pitchFamily="34" charset="0"/>
                        <a:buChar char="•"/>
                      </a:pPr>
                      <a:r>
                        <a:rPr lang="en-GB" sz="800" dirty="0" smtClean="0"/>
                        <a:t>Cost Advantages</a:t>
                      </a:r>
                    </a:p>
                    <a:p>
                      <a:pPr marL="171450" indent="-171450">
                        <a:buFont typeface="Arial" panose="020B0604020202020204" pitchFamily="34" charset="0"/>
                        <a:buChar char="•"/>
                      </a:pPr>
                      <a:r>
                        <a:rPr lang="en-GB" sz="800" baseline="0" dirty="0" smtClean="0"/>
                        <a:t>Expected retaliation</a:t>
                      </a:r>
                      <a:endParaRPr lang="en-GB" sz="8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D4411">
                        <a:tint val="40000"/>
                      </a:srgbClr>
                    </a:solidFill>
                  </a:tcPr>
                </a:tc>
              </a:tr>
            </a:tbl>
          </a:graphicData>
        </a:graphic>
      </p:graphicFrame>
      <p:graphicFrame>
        <p:nvGraphicFramePr>
          <p:cNvPr id="101" name="Table 100"/>
          <p:cNvGraphicFramePr>
            <a:graphicFrameLocks noGrp="1"/>
          </p:cNvGraphicFramePr>
          <p:nvPr>
            <p:custDataLst>
              <p:tags r:id="rId11"/>
            </p:custDataLst>
            <p:extLst>
              <p:ext uri="{D42A27DB-BD31-4B8C-83A1-F6EECF244321}">
                <p14:modId xmlns:p14="http://schemas.microsoft.com/office/powerpoint/2010/main" xmlns="" val="1701936430"/>
              </p:ext>
            </p:extLst>
          </p:nvPr>
        </p:nvGraphicFramePr>
        <p:xfrm>
          <a:off x="6227763" y="3871913"/>
          <a:ext cx="2592288" cy="1036320"/>
        </p:xfrm>
        <a:graphic>
          <a:graphicData uri="http://schemas.openxmlformats.org/drawingml/2006/table">
            <a:tbl>
              <a:tblPr firstRow="1" bandRow="1"/>
              <a:tblGrid>
                <a:gridCol w="1296144"/>
                <a:gridCol w="1296144"/>
              </a:tblGrid>
              <a:tr h="252456">
                <a:tc gridSpan="2">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Power</a:t>
                      </a:r>
                      <a:r>
                        <a:rPr lang="en-US" sz="800" baseline="0" dirty="0" smtClean="0"/>
                        <a:t> of Buyers</a:t>
                      </a:r>
                      <a:endParaRPr lang="en-US" sz="800" dirty="0" smtClean="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D4411"/>
                    </a:solidFill>
                  </a:tcPr>
                </a:tc>
                <a:tc hMerge="1">
                  <a:txBody>
                    <a:bodyPr/>
                    <a:lstStyle/>
                    <a:p>
                      <a:endParaRPr lang="en-GB"/>
                    </a:p>
                  </a:txBody>
                  <a:tcPr/>
                </a:tc>
              </a:tr>
              <a:tr h="783864">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71450" indent="-171450">
                        <a:buFont typeface="Arial" panose="020B0604020202020204" pitchFamily="34" charset="0"/>
                        <a:buChar char="•"/>
                      </a:pPr>
                      <a:r>
                        <a:rPr lang="en-GB" sz="800" baseline="0" dirty="0" smtClean="0"/>
                        <a:t>Substitute Products</a:t>
                      </a:r>
                    </a:p>
                    <a:p>
                      <a:pPr marL="171450" indent="-171450">
                        <a:buFont typeface="Arial" panose="020B0604020202020204" pitchFamily="34" charset="0"/>
                        <a:buChar char="•"/>
                      </a:pPr>
                      <a:r>
                        <a:rPr lang="en-GB" sz="800" baseline="0" dirty="0" smtClean="0"/>
                        <a:t>Buyer Information</a:t>
                      </a:r>
                    </a:p>
                    <a:p>
                      <a:pPr marL="171450" indent="-171450">
                        <a:buFont typeface="Arial" panose="020B0604020202020204" pitchFamily="34" charset="0"/>
                        <a:buChar char="•"/>
                      </a:pPr>
                      <a:r>
                        <a:rPr lang="en-GB" sz="800" baseline="0" dirty="0" smtClean="0"/>
                        <a:t>Number of Buyers</a:t>
                      </a:r>
                    </a:p>
                    <a:p>
                      <a:pPr marL="171450" indent="-171450">
                        <a:buFont typeface="Arial" panose="020B0604020202020204" pitchFamily="34" charset="0"/>
                        <a:buChar char="•"/>
                      </a:pPr>
                      <a:r>
                        <a:rPr lang="en-GB" sz="800" baseline="0" dirty="0" smtClean="0"/>
                        <a:t>Price of Items</a:t>
                      </a:r>
                      <a:endParaRPr lang="en-GB" sz="8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D441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71450" indent="-171450">
                        <a:buFont typeface="Arial" panose="020B0604020202020204" pitchFamily="34" charset="0"/>
                        <a:buChar char="•"/>
                      </a:pPr>
                      <a:r>
                        <a:rPr lang="en-GB" sz="800" dirty="0" smtClean="0"/>
                        <a:t>Bargaining</a:t>
                      </a:r>
                      <a:r>
                        <a:rPr lang="en-GB" sz="800" baseline="0" dirty="0" smtClean="0"/>
                        <a:t> Levers</a:t>
                      </a:r>
                    </a:p>
                    <a:p>
                      <a:pPr marL="171450" indent="-171450">
                        <a:buFont typeface="Arial" panose="020B0604020202020204" pitchFamily="34" charset="0"/>
                        <a:buChar char="•"/>
                      </a:pPr>
                      <a:r>
                        <a:rPr lang="en-GB" sz="800" baseline="0" dirty="0" smtClean="0"/>
                        <a:t>Purchase Volume</a:t>
                      </a:r>
                    </a:p>
                    <a:p>
                      <a:pPr marL="171450" indent="-171450">
                        <a:buFont typeface="Arial" panose="020B0604020202020204" pitchFamily="34" charset="0"/>
                        <a:buChar char="•"/>
                      </a:pPr>
                      <a:r>
                        <a:rPr lang="en-GB" sz="800" baseline="0" dirty="0" smtClean="0"/>
                        <a:t>Buyer Switching Costs</a:t>
                      </a:r>
                    </a:p>
                    <a:p>
                      <a:pPr marL="171450" indent="-171450">
                        <a:buFont typeface="Arial" panose="020B0604020202020204" pitchFamily="34" charset="0"/>
                        <a:buChar char="•"/>
                      </a:pPr>
                      <a:r>
                        <a:rPr lang="en-GB" sz="800" baseline="0" dirty="0" smtClean="0"/>
                        <a:t>Price Sensitivity</a:t>
                      </a:r>
                      <a:endParaRPr lang="en-GB" sz="8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D4411">
                        <a:tint val="40000"/>
                      </a:srgbClr>
                    </a:solidFill>
                  </a:tcPr>
                </a:tc>
              </a:tr>
            </a:tbl>
          </a:graphicData>
        </a:graphic>
      </p:graphicFrame>
      <p:graphicFrame>
        <p:nvGraphicFramePr>
          <p:cNvPr id="102" name="Table 101"/>
          <p:cNvGraphicFramePr>
            <a:graphicFrameLocks noGrp="1"/>
          </p:cNvGraphicFramePr>
          <p:nvPr>
            <p:custDataLst>
              <p:tags r:id="rId12"/>
            </p:custDataLst>
            <p:extLst>
              <p:ext uri="{D42A27DB-BD31-4B8C-83A1-F6EECF244321}">
                <p14:modId xmlns:p14="http://schemas.microsoft.com/office/powerpoint/2010/main" xmlns="" val="1559727166"/>
              </p:ext>
            </p:extLst>
          </p:nvPr>
        </p:nvGraphicFramePr>
        <p:xfrm>
          <a:off x="3240088" y="5240338"/>
          <a:ext cx="2592288" cy="1036320"/>
        </p:xfrm>
        <a:graphic>
          <a:graphicData uri="http://schemas.openxmlformats.org/drawingml/2006/table">
            <a:tbl>
              <a:tblPr firstRow="1" bandRow="1"/>
              <a:tblGrid>
                <a:gridCol w="2592288"/>
              </a:tblGrid>
              <a:tr h="252456">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lt1"/>
                          </a:solidFill>
                        </a:rPr>
                        <a:t>Substitutes</a:t>
                      </a:r>
                      <a:endParaRPr lang="en-US" sz="800" dirty="0" smtClean="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D4411"/>
                    </a:solidFill>
                  </a:tcPr>
                </a:tc>
              </a:tr>
              <a:tr h="783864">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71450" indent="-171450">
                        <a:buFont typeface="Arial" panose="020B0604020202020204" pitchFamily="34" charset="0"/>
                        <a:buChar char="•"/>
                      </a:pPr>
                      <a:r>
                        <a:rPr lang="en-GB" sz="800" baseline="0" dirty="0" smtClean="0"/>
                        <a:t>Relative Price Performance</a:t>
                      </a:r>
                    </a:p>
                    <a:p>
                      <a:pPr marL="171450" indent="-171450">
                        <a:buFont typeface="Arial" panose="020B0604020202020204" pitchFamily="34" charset="0"/>
                        <a:buChar char="•"/>
                      </a:pPr>
                      <a:r>
                        <a:rPr lang="en-GB" sz="800" baseline="0" dirty="0" smtClean="0"/>
                        <a:t>Switching Costs</a:t>
                      </a:r>
                    </a:p>
                    <a:p>
                      <a:pPr marL="171450" indent="-171450">
                        <a:buFont typeface="Arial" panose="020B0604020202020204" pitchFamily="34" charset="0"/>
                        <a:buChar char="•"/>
                      </a:pPr>
                      <a:r>
                        <a:rPr lang="en-GB" sz="800" baseline="0" dirty="0" smtClean="0"/>
                        <a:t>Buyer Propensity to Substitute</a:t>
                      </a:r>
                      <a:endParaRPr lang="en-GB" sz="8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D4411">
                        <a:tint val="40000"/>
                      </a:srgbClr>
                    </a:solidFill>
                  </a:tcPr>
                </a:tc>
              </a:tr>
            </a:tbl>
          </a:graphicData>
        </a:graphic>
      </p:graphicFrame>
      <p:graphicFrame>
        <p:nvGraphicFramePr>
          <p:cNvPr id="103" name="Table 102"/>
          <p:cNvGraphicFramePr>
            <a:graphicFrameLocks noGrp="1"/>
          </p:cNvGraphicFramePr>
          <p:nvPr>
            <p:custDataLst>
              <p:tags r:id="rId13"/>
            </p:custDataLst>
            <p:extLst>
              <p:ext uri="{D42A27DB-BD31-4B8C-83A1-F6EECF244321}">
                <p14:modId xmlns:p14="http://schemas.microsoft.com/office/powerpoint/2010/main" xmlns="" val="2304758324"/>
              </p:ext>
            </p:extLst>
          </p:nvPr>
        </p:nvGraphicFramePr>
        <p:xfrm>
          <a:off x="250825" y="3871913"/>
          <a:ext cx="2592288" cy="1060127"/>
        </p:xfrm>
        <a:graphic>
          <a:graphicData uri="http://schemas.openxmlformats.org/drawingml/2006/table">
            <a:tbl>
              <a:tblPr firstRow="1" bandRow="1"/>
              <a:tblGrid>
                <a:gridCol w="1296144"/>
                <a:gridCol w="1296144"/>
              </a:tblGrid>
              <a:tr h="237167">
                <a:tc gridSpan="2">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Power of Suppliers</a:t>
                      </a:r>
                      <a:endParaRPr lang="en-US" sz="800" dirty="0" smtClean="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D4411"/>
                    </a:solidFill>
                  </a:tcPr>
                </a:tc>
                <a:tc hMerge="1">
                  <a:txBody>
                    <a:bodyPr/>
                    <a:lstStyle/>
                    <a:p>
                      <a:endParaRPr lang="en-GB"/>
                    </a:p>
                  </a:txBody>
                  <a:tcPr/>
                </a:tc>
              </a:tr>
              <a:tr h="799153">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71450" indent="-171450">
                        <a:buFont typeface="Arial" panose="020B0604020202020204" pitchFamily="34" charset="0"/>
                        <a:buChar char="•"/>
                      </a:pPr>
                      <a:r>
                        <a:rPr lang="en-GB" sz="800" baseline="0" dirty="0" smtClean="0"/>
                        <a:t>Input Differentiation</a:t>
                      </a:r>
                    </a:p>
                    <a:p>
                      <a:pPr marL="171450" indent="-171450">
                        <a:buFont typeface="Arial" panose="020B0604020202020204" pitchFamily="34" charset="0"/>
                        <a:buChar char="•"/>
                      </a:pPr>
                      <a:r>
                        <a:rPr lang="en-GB" sz="800" baseline="0" dirty="0" smtClean="0"/>
                        <a:t>Costs of Switching Suppliers</a:t>
                      </a:r>
                    </a:p>
                    <a:p>
                      <a:pPr marL="171450" indent="-171450">
                        <a:buFont typeface="Arial" panose="020B0604020202020204" pitchFamily="34" charset="0"/>
                        <a:buChar char="•"/>
                      </a:pPr>
                      <a:r>
                        <a:rPr lang="en-GB" sz="800" baseline="0" dirty="0" smtClean="0"/>
                        <a:t>Threat of Forward Integration</a:t>
                      </a:r>
                      <a:endParaRPr lang="en-GB" sz="8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D441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71450" indent="-171450">
                        <a:buFont typeface="Arial" panose="020B0604020202020204" pitchFamily="34" charset="0"/>
                        <a:buChar char="•"/>
                      </a:pPr>
                      <a:r>
                        <a:rPr lang="en-GB" sz="800" dirty="0" smtClean="0"/>
                        <a:t>Presence</a:t>
                      </a:r>
                      <a:r>
                        <a:rPr lang="en-GB" sz="800" baseline="0" dirty="0" smtClean="0"/>
                        <a:t> of Substitute Inputs</a:t>
                      </a:r>
                    </a:p>
                    <a:p>
                      <a:pPr marL="171450" indent="-171450">
                        <a:buFont typeface="Arial" panose="020B0604020202020204" pitchFamily="34" charset="0"/>
                        <a:buChar char="•"/>
                      </a:pPr>
                      <a:r>
                        <a:rPr lang="en-GB" sz="800" baseline="0" dirty="0" smtClean="0"/>
                        <a:t>Magnitude of Purchase</a:t>
                      </a:r>
                    </a:p>
                    <a:p>
                      <a:pPr marL="171450" indent="-171450">
                        <a:buFont typeface="Arial" panose="020B0604020202020204" pitchFamily="34" charset="0"/>
                        <a:buChar char="•"/>
                      </a:pPr>
                      <a:r>
                        <a:rPr lang="en-GB" sz="800" baseline="0" dirty="0" smtClean="0"/>
                        <a:t>Cost relative to total industry purchases</a:t>
                      </a:r>
                      <a:endParaRPr lang="en-GB" sz="8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D4411">
                        <a:tint val="40000"/>
                      </a:srgbClr>
                    </a:solidFill>
                  </a:tcPr>
                </a:tc>
              </a:tr>
            </a:tbl>
          </a:graphicData>
        </a:graphic>
      </p:graphicFrame>
      <p:graphicFrame>
        <p:nvGraphicFramePr>
          <p:cNvPr id="104" name="Table 103"/>
          <p:cNvGraphicFramePr>
            <a:graphicFrameLocks noGrp="1"/>
          </p:cNvGraphicFramePr>
          <p:nvPr>
            <p:custDataLst>
              <p:tags r:id="rId14"/>
            </p:custDataLst>
            <p:extLst>
              <p:ext uri="{D42A27DB-BD31-4B8C-83A1-F6EECF244321}">
                <p14:modId xmlns:p14="http://schemas.microsoft.com/office/powerpoint/2010/main" xmlns="" val="1117834025"/>
              </p:ext>
            </p:extLst>
          </p:nvPr>
        </p:nvGraphicFramePr>
        <p:xfrm>
          <a:off x="3240088" y="3871913"/>
          <a:ext cx="2592288" cy="1075416"/>
        </p:xfrm>
        <a:graphic>
          <a:graphicData uri="http://schemas.openxmlformats.org/drawingml/2006/table">
            <a:tbl>
              <a:tblPr firstRow="1" bandRow="1"/>
              <a:tblGrid>
                <a:gridCol w="1296144"/>
                <a:gridCol w="1296144"/>
              </a:tblGrid>
              <a:tr h="252456">
                <a:tc gridSpan="2">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Industry Rivalry</a:t>
                      </a:r>
                      <a:endParaRPr lang="en-US" sz="800" dirty="0" smtClean="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D4411"/>
                    </a:solidFill>
                  </a:tcPr>
                </a:tc>
                <a:tc hMerge="1">
                  <a:txBody>
                    <a:bodyPr/>
                    <a:lstStyle/>
                    <a:p>
                      <a:endParaRPr lang="en-GB"/>
                    </a:p>
                  </a:txBody>
                  <a:tcPr/>
                </a:tc>
              </a:tr>
              <a:tr h="783864">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71450" indent="-171450">
                        <a:buFont typeface="Arial" panose="020B0604020202020204" pitchFamily="34" charset="0"/>
                        <a:buChar char="•"/>
                      </a:pPr>
                      <a:r>
                        <a:rPr lang="en-GB" sz="800" baseline="0" dirty="0" smtClean="0"/>
                        <a:t>Industry Rivalry</a:t>
                      </a:r>
                    </a:p>
                    <a:p>
                      <a:pPr marL="171450" indent="-171450">
                        <a:buFont typeface="Arial" panose="020B0604020202020204" pitchFamily="34" charset="0"/>
                        <a:buChar char="•"/>
                      </a:pPr>
                      <a:r>
                        <a:rPr lang="en-GB" sz="800" baseline="0" dirty="0" smtClean="0"/>
                        <a:t>Over / Under Capacity</a:t>
                      </a:r>
                    </a:p>
                    <a:p>
                      <a:pPr marL="171450" indent="-171450">
                        <a:buFont typeface="Arial" panose="020B0604020202020204" pitchFamily="34" charset="0"/>
                        <a:buChar char="•"/>
                      </a:pPr>
                      <a:r>
                        <a:rPr lang="en-GB" sz="800" baseline="0" dirty="0" smtClean="0"/>
                        <a:t>Competitive Diversity</a:t>
                      </a:r>
                    </a:p>
                    <a:p>
                      <a:pPr marL="171450" indent="-171450">
                        <a:buFont typeface="Arial" panose="020B0604020202020204" pitchFamily="34" charset="0"/>
                        <a:buChar char="•"/>
                      </a:pPr>
                      <a:r>
                        <a:rPr lang="en-GB" sz="800" baseline="0" dirty="0" smtClean="0"/>
                        <a:t>Industry Maturity</a:t>
                      </a:r>
                      <a:endParaRPr lang="en-GB" sz="8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D4411">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71450" indent="-171450">
                        <a:buFont typeface="Arial" panose="020B0604020202020204" pitchFamily="34" charset="0"/>
                        <a:buChar char="•"/>
                      </a:pPr>
                      <a:r>
                        <a:rPr lang="en-GB" sz="800" dirty="0" smtClean="0"/>
                        <a:t>Industry</a:t>
                      </a:r>
                      <a:r>
                        <a:rPr lang="en-GB" sz="800" baseline="0" dirty="0" smtClean="0"/>
                        <a:t> Growth</a:t>
                      </a:r>
                    </a:p>
                    <a:p>
                      <a:pPr marL="171450" indent="-171450">
                        <a:buFont typeface="Arial" panose="020B0604020202020204" pitchFamily="34" charset="0"/>
                        <a:buChar char="•"/>
                      </a:pPr>
                      <a:r>
                        <a:rPr lang="en-GB" sz="800" baseline="0" dirty="0" smtClean="0"/>
                        <a:t>Value Adds</a:t>
                      </a:r>
                    </a:p>
                    <a:p>
                      <a:pPr marL="171450" indent="-171450">
                        <a:buFont typeface="Arial" panose="020B0604020202020204" pitchFamily="34" charset="0"/>
                        <a:buChar char="•"/>
                      </a:pPr>
                      <a:r>
                        <a:rPr lang="en-GB" sz="800" baseline="0" dirty="0" smtClean="0"/>
                        <a:t>Corporate Stakes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D4411">
                        <a:tint val="40000"/>
                      </a:srgbClr>
                    </a:solidFill>
                  </a:tcPr>
                </a:tc>
              </a:tr>
            </a:tbl>
          </a:graphicData>
        </a:graphic>
      </p:graphicFrame>
      <p:graphicFrame>
        <p:nvGraphicFramePr>
          <p:cNvPr id="105" name="Table 104"/>
          <p:cNvGraphicFramePr>
            <a:graphicFrameLocks noGrp="1"/>
          </p:cNvGraphicFramePr>
          <p:nvPr>
            <p:custDataLst>
              <p:tags r:id="rId15"/>
            </p:custDataLst>
            <p:extLst>
              <p:ext uri="{D42A27DB-BD31-4B8C-83A1-F6EECF244321}">
                <p14:modId xmlns:p14="http://schemas.microsoft.com/office/powerpoint/2010/main" xmlns="" val="1542391193"/>
              </p:ext>
            </p:extLst>
          </p:nvPr>
        </p:nvGraphicFramePr>
        <p:xfrm>
          <a:off x="6227763" y="2532063"/>
          <a:ext cx="2592288" cy="1036320"/>
        </p:xfrm>
        <a:graphic>
          <a:graphicData uri="http://schemas.openxmlformats.org/drawingml/2006/table">
            <a:tbl>
              <a:tblPr firstRow="1" bandRow="1"/>
              <a:tblGrid>
                <a:gridCol w="2592288"/>
              </a:tblGrid>
              <a:tr h="241808">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lt1"/>
                          </a:solidFill>
                        </a:rPr>
                        <a:t>External Factors</a:t>
                      </a:r>
                      <a:endParaRPr lang="en-US" sz="800" dirty="0" smtClean="0">
                        <a:solidFill>
                          <a:schemeClr val="bg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D4411"/>
                    </a:solidFill>
                  </a:tcPr>
                </a:tc>
              </a:tr>
              <a:tr h="794512">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171450" indent="-171450">
                        <a:buFont typeface="Arial" panose="020B0604020202020204" pitchFamily="34" charset="0"/>
                        <a:buChar char="•"/>
                      </a:pPr>
                      <a:r>
                        <a:rPr lang="en-GB" sz="800" baseline="0" dirty="0" smtClean="0"/>
                        <a:t>Politics / Government</a:t>
                      </a:r>
                    </a:p>
                    <a:p>
                      <a:pPr marL="171450" indent="-171450">
                        <a:buFont typeface="Arial" panose="020B0604020202020204" pitchFamily="34" charset="0"/>
                        <a:buChar char="•"/>
                      </a:pPr>
                      <a:r>
                        <a:rPr lang="en-GB" sz="800" baseline="0" dirty="0" smtClean="0"/>
                        <a:t>Environment</a:t>
                      </a:r>
                    </a:p>
                    <a:p>
                      <a:pPr marL="171450" indent="-171450">
                        <a:buFont typeface="Arial" panose="020B0604020202020204" pitchFamily="34" charset="0"/>
                        <a:buChar char="•"/>
                      </a:pPr>
                      <a:r>
                        <a:rPr lang="en-GB" sz="800" baseline="0" dirty="0" smtClean="0"/>
                        <a:t>Socio – economic</a:t>
                      </a:r>
                    </a:p>
                    <a:p>
                      <a:pPr marL="171450" indent="-171450">
                        <a:buFont typeface="Arial" panose="020B0604020202020204" pitchFamily="34" charset="0"/>
                        <a:buChar char="•"/>
                      </a:pPr>
                      <a:r>
                        <a:rPr lang="en-GB" sz="800" baseline="0" dirty="0" smtClean="0"/>
                        <a:t>Technological Advances</a:t>
                      </a:r>
                    </a:p>
                    <a:p>
                      <a:pPr marL="171450" indent="-171450">
                        <a:buFont typeface="Arial" panose="020B0604020202020204" pitchFamily="34" charset="0"/>
                        <a:buChar char="•"/>
                      </a:pPr>
                      <a:r>
                        <a:rPr lang="en-GB" sz="800" baseline="0" dirty="0" smtClean="0"/>
                        <a:t>Regulatory</a:t>
                      </a:r>
                      <a:endParaRPr lang="en-GB" sz="8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D4411">
                        <a:tint val="40000"/>
                      </a:srgbClr>
                    </a:solidFill>
                  </a:tcPr>
                </a:tc>
              </a:tr>
            </a:tbl>
          </a:graphicData>
        </a:graphic>
      </p:graphicFrame>
      <p:sp>
        <p:nvSpPr>
          <p:cNvPr id="106" name="Oval 142"/>
          <p:cNvSpPr>
            <a:spLocks noChangeArrowheads="1"/>
          </p:cNvSpPr>
          <p:nvPr>
            <p:custDataLst>
              <p:tags r:id="rId16"/>
            </p:custDataLst>
          </p:nvPr>
        </p:nvSpPr>
        <p:spPr bwMode="auto">
          <a:xfrm>
            <a:off x="5599113" y="5278438"/>
            <a:ext cx="169862" cy="158750"/>
          </a:xfrm>
          <a:prstGeom prst="ellipse">
            <a:avLst/>
          </a:prstGeom>
          <a:solidFill>
            <a:srgbClr val="FFFFFF"/>
          </a:solidFill>
          <a:ln w="6350">
            <a:solidFill>
              <a:srgbClr val="000000"/>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07" name="Oval 209"/>
          <p:cNvSpPr>
            <a:spLocks noChangeArrowheads="1"/>
          </p:cNvSpPr>
          <p:nvPr>
            <p:custDataLst>
              <p:tags r:id="rId17"/>
            </p:custDataLst>
          </p:nvPr>
        </p:nvSpPr>
        <p:spPr bwMode="auto">
          <a:xfrm>
            <a:off x="8604250" y="3900488"/>
            <a:ext cx="169863" cy="158750"/>
          </a:xfrm>
          <a:prstGeom prst="ellipse">
            <a:avLst/>
          </a:prstGeom>
          <a:solidFill>
            <a:srgbClr val="FFFFFF"/>
          </a:solidFill>
          <a:ln w="6350">
            <a:solidFill>
              <a:srgbClr val="000000"/>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08" name="Oval 210"/>
          <p:cNvSpPr>
            <a:spLocks noChangeArrowheads="1"/>
          </p:cNvSpPr>
          <p:nvPr>
            <p:custDataLst>
              <p:tags r:id="rId18"/>
            </p:custDataLst>
          </p:nvPr>
        </p:nvSpPr>
        <p:spPr bwMode="auto">
          <a:xfrm>
            <a:off x="8604250" y="2565400"/>
            <a:ext cx="169863" cy="160338"/>
          </a:xfrm>
          <a:prstGeom prst="ellipse">
            <a:avLst/>
          </a:prstGeom>
          <a:solidFill>
            <a:srgbClr val="FFFFFF"/>
          </a:solidFill>
          <a:ln w="6350">
            <a:solidFill>
              <a:srgbClr val="000000"/>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09" name="Oval 213"/>
          <p:cNvSpPr>
            <a:spLocks noChangeArrowheads="1"/>
          </p:cNvSpPr>
          <p:nvPr>
            <p:custDataLst>
              <p:tags r:id="rId19"/>
            </p:custDataLst>
          </p:nvPr>
        </p:nvSpPr>
        <p:spPr bwMode="auto">
          <a:xfrm>
            <a:off x="5580063" y="2565400"/>
            <a:ext cx="169862" cy="160338"/>
          </a:xfrm>
          <a:prstGeom prst="ellipse">
            <a:avLst/>
          </a:prstGeom>
          <a:solidFill>
            <a:srgbClr val="FFFFFF"/>
          </a:solidFill>
          <a:ln w="6350">
            <a:solidFill>
              <a:srgbClr val="000000"/>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10" name="Oval 214"/>
          <p:cNvSpPr>
            <a:spLocks noChangeArrowheads="1"/>
          </p:cNvSpPr>
          <p:nvPr>
            <p:custDataLst>
              <p:tags r:id="rId20"/>
            </p:custDataLst>
          </p:nvPr>
        </p:nvSpPr>
        <p:spPr bwMode="auto">
          <a:xfrm>
            <a:off x="5580063" y="3900488"/>
            <a:ext cx="169862" cy="158750"/>
          </a:xfrm>
          <a:prstGeom prst="ellipse">
            <a:avLst/>
          </a:prstGeom>
          <a:solidFill>
            <a:srgbClr val="FFFFFF"/>
          </a:solidFill>
          <a:ln w="6350">
            <a:solidFill>
              <a:srgbClr val="000000"/>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11" name="Oval 215"/>
          <p:cNvSpPr>
            <a:spLocks noChangeArrowheads="1"/>
          </p:cNvSpPr>
          <p:nvPr>
            <p:custDataLst>
              <p:tags r:id="rId21"/>
            </p:custDataLst>
          </p:nvPr>
        </p:nvSpPr>
        <p:spPr bwMode="auto">
          <a:xfrm>
            <a:off x="2627313" y="3900488"/>
            <a:ext cx="169862" cy="158750"/>
          </a:xfrm>
          <a:prstGeom prst="ellipse">
            <a:avLst/>
          </a:prstGeom>
          <a:solidFill>
            <a:srgbClr val="FFFFFF"/>
          </a:solidFill>
          <a:ln w="6350">
            <a:solidFill>
              <a:srgbClr val="000000"/>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xmlns="" val="30543868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502499947"/>
              </p:ext>
            </p:extLst>
          </p:nvPr>
        </p:nvGraphicFramePr>
        <p:xfrm>
          <a:off x="1588" y="1588"/>
          <a:ext cx="1587" cy="1587"/>
        </p:xfrm>
        <a:graphic>
          <a:graphicData uri="http://schemas.openxmlformats.org/presentationml/2006/ole">
            <p:oleObj spid="_x0000_s86090"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80</a:t>
            </a:fld>
            <a:endParaRPr lang="en-US" dirty="0"/>
          </a:p>
        </p:txBody>
      </p:sp>
      <p:sp>
        <p:nvSpPr>
          <p:cNvPr id="4" name="Title 3"/>
          <p:cNvSpPr>
            <a:spLocks noGrp="1"/>
          </p:cNvSpPr>
          <p:nvPr>
            <p:ph type="title"/>
          </p:nvPr>
        </p:nvSpPr>
        <p:spPr/>
        <p:txBody>
          <a:bodyPr/>
          <a:lstStyle/>
          <a:p>
            <a:r>
              <a:rPr lang="en-GB" dirty="0"/>
              <a:t>Distributor RFI Example</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As part of the Distributor RFI, we applied a set of financial analysis to the MRO market  to determine the industry structure and key </a:t>
            </a:r>
            <a:r>
              <a:rPr lang="en-US" dirty="0" smtClean="0"/>
              <a:t>players.</a:t>
            </a:r>
            <a:endParaRPr lang="en-US" dirty="0"/>
          </a:p>
        </p:txBody>
      </p:sp>
      <p:grpSp>
        <p:nvGrpSpPr>
          <p:cNvPr id="6"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7" name="Rectangle 14"/>
            <p:cNvSpPr>
              <a:spLocks noChangeArrowheads="1"/>
            </p:cNvSpPr>
            <p:nvPr/>
          </p:nvSpPr>
          <p:spPr bwMode="auto">
            <a:xfrm>
              <a:off x="5377736" y="373600"/>
              <a:ext cx="768644" cy="216024"/>
            </a:xfrm>
            <a:prstGeom prst="rect">
              <a:avLst/>
            </a:prstGeom>
            <a:solidFill>
              <a:srgbClr val="003344"/>
            </a:solidFill>
            <a:ln w="9525">
              <a:no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charset="0"/>
                </a:rPr>
                <a:t>Financial</a:t>
              </a:r>
            </a:p>
          </p:txBody>
        </p:sp>
        <p:sp>
          <p:nvSpPr>
            <p:cNvPr id="8" name="Rectangle 7"/>
            <p:cNvSpPr/>
            <p:nvPr/>
          </p:nvSpPr>
          <p:spPr bwMode="auto">
            <a:xfrm>
              <a:off x="6169948"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9" name="Rectangle 8"/>
            <p:cNvSpPr/>
            <p:nvPr/>
          </p:nvSpPr>
          <p:spPr bwMode="auto">
            <a:xfrm>
              <a:off x="6962159"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
        <p:nvSpPr>
          <p:cNvPr id="16" name="Rectangle 15"/>
          <p:cNvSpPr/>
          <p:nvPr/>
        </p:nvSpPr>
        <p:spPr bwMode="auto">
          <a:xfrm>
            <a:off x="827088" y="2125939"/>
            <a:ext cx="1873250" cy="863600"/>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Hypothesis</a:t>
            </a:r>
          </a:p>
        </p:txBody>
      </p:sp>
      <p:sp>
        <p:nvSpPr>
          <p:cNvPr id="18" name="Rectangle 17"/>
          <p:cNvSpPr/>
          <p:nvPr/>
        </p:nvSpPr>
        <p:spPr bwMode="auto">
          <a:xfrm>
            <a:off x="827088" y="3241951"/>
            <a:ext cx="1873250" cy="863600"/>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Key Questions</a:t>
            </a:r>
          </a:p>
        </p:txBody>
      </p:sp>
      <p:sp>
        <p:nvSpPr>
          <p:cNvPr id="19" name="Rectangle 18"/>
          <p:cNvSpPr/>
          <p:nvPr/>
        </p:nvSpPr>
        <p:spPr bwMode="auto">
          <a:xfrm>
            <a:off x="827088" y="4357964"/>
            <a:ext cx="1873250" cy="863600"/>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Metrics and Measures</a:t>
            </a:r>
          </a:p>
        </p:txBody>
      </p:sp>
      <p:sp>
        <p:nvSpPr>
          <p:cNvPr id="20" name="Rectangle 17"/>
          <p:cNvSpPr>
            <a:spLocks noChangeArrowheads="1"/>
          </p:cNvSpPr>
          <p:nvPr/>
        </p:nvSpPr>
        <p:spPr bwMode="auto">
          <a:xfrm>
            <a:off x="2987675" y="2125939"/>
            <a:ext cx="4897438" cy="863600"/>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400" b="1" i="1" dirty="0">
                <a:solidFill>
                  <a:srgbClr val="000000"/>
                </a:solidFill>
                <a:latin typeface="Arial" charset="0"/>
              </a:rPr>
              <a:t>“There are key MRO distributors in the </a:t>
            </a:r>
            <a:r>
              <a:rPr lang="en-GB" sz="1400" b="1" i="1" dirty="0" smtClean="0">
                <a:solidFill>
                  <a:srgbClr val="000000"/>
                </a:solidFill>
                <a:latin typeface="Arial" charset="0"/>
              </a:rPr>
              <a:t>US </a:t>
            </a:r>
            <a:r>
              <a:rPr lang="en-GB" sz="1400" b="1" i="1" dirty="0">
                <a:solidFill>
                  <a:srgbClr val="000000"/>
                </a:solidFill>
                <a:latin typeface="Arial" charset="0"/>
              </a:rPr>
              <a:t>which </a:t>
            </a:r>
            <a:r>
              <a:rPr lang="en-GB" sz="1400" b="1" i="1" dirty="0" smtClean="0">
                <a:solidFill>
                  <a:srgbClr val="000000"/>
                </a:solidFill>
                <a:latin typeface="Arial" charset="0"/>
              </a:rPr>
              <a:t>the company does </a:t>
            </a:r>
            <a:r>
              <a:rPr lang="en-GB" sz="1400" b="1" i="1" dirty="0">
                <a:solidFill>
                  <a:srgbClr val="000000"/>
                </a:solidFill>
                <a:latin typeface="Arial" charset="0"/>
              </a:rPr>
              <a:t>not currently contract with”</a:t>
            </a:r>
            <a:endParaRPr lang="en-GB" sz="1400" b="1" dirty="0">
              <a:solidFill>
                <a:srgbClr val="000000"/>
              </a:solidFill>
              <a:latin typeface="Arial" charset="0"/>
            </a:endParaRPr>
          </a:p>
        </p:txBody>
      </p:sp>
      <p:sp>
        <p:nvSpPr>
          <p:cNvPr id="21" name="Rectangle 18"/>
          <p:cNvSpPr>
            <a:spLocks noChangeArrowheads="1"/>
          </p:cNvSpPr>
          <p:nvPr/>
        </p:nvSpPr>
        <p:spPr bwMode="auto">
          <a:xfrm>
            <a:off x="2987675" y="3241951"/>
            <a:ext cx="4897438" cy="863600"/>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400" b="1" dirty="0">
                <a:solidFill>
                  <a:srgbClr val="000000"/>
                </a:solidFill>
                <a:latin typeface="Arial" charset="0"/>
              </a:rPr>
              <a:t>Who are the key players in the </a:t>
            </a:r>
            <a:r>
              <a:rPr lang="en-GB" sz="1400" b="1" dirty="0" smtClean="0">
                <a:solidFill>
                  <a:srgbClr val="000000"/>
                </a:solidFill>
                <a:latin typeface="Arial" charset="0"/>
              </a:rPr>
              <a:t>US </a:t>
            </a:r>
            <a:r>
              <a:rPr lang="en-GB" sz="1400" b="1" dirty="0">
                <a:solidFill>
                  <a:srgbClr val="000000"/>
                </a:solidFill>
                <a:latin typeface="Arial" charset="0"/>
              </a:rPr>
              <a:t>MRO market?</a:t>
            </a:r>
          </a:p>
          <a:p>
            <a:pPr eaLnBrk="0" fontAlgn="base" hangingPunct="0">
              <a:lnSpc>
                <a:spcPct val="80000"/>
              </a:lnSpc>
              <a:spcBef>
                <a:spcPct val="0"/>
              </a:spcBef>
              <a:spcAft>
                <a:spcPct val="0"/>
              </a:spcAft>
            </a:pPr>
            <a:r>
              <a:rPr lang="en-GB" sz="1400" b="1" dirty="0">
                <a:solidFill>
                  <a:srgbClr val="000000"/>
                </a:solidFill>
                <a:latin typeface="Arial" charset="0"/>
              </a:rPr>
              <a:t>How do they compare to incumbents? </a:t>
            </a:r>
          </a:p>
        </p:txBody>
      </p:sp>
      <p:sp>
        <p:nvSpPr>
          <p:cNvPr id="22" name="Rectangle 19"/>
          <p:cNvSpPr>
            <a:spLocks noChangeArrowheads="1"/>
          </p:cNvSpPr>
          <p:nvPr/>
        </p:nvSpPr>
        <p:spPr bwMode="auto">
          <a:xfrm>
            <a:off x="2987675" y="4357964"/>
            <a:ext cx="4897438" cy="863600"/>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400" b="1" dirty="0">
                <a:solidFill>
                  <a:srgbClr val="000000"/>
                </a:solidFill>
                <a:latin typeface="Arial" charset="0"/>
              </a:rPr>
              <a:t>Company revenue, financial analysis, categories supplied, geographic capability; weighting </a:t>
            </a:r>
            <a:r>
              <a:rPr lang="en-GB" sz="1400" b="1" dirty="0" smtClean="0">
                <a:solidFill>
                  <a:srgbClr val="000000"/>
                </a:solidFill>
                <a:latin typeface="Arial" charset="0"/>
              </a:rPr>
              <a:t>focused </a:t>
            </a:r>
            <a:r>
              <a:rPr lang="en-GB" sz="1400" b="1" dirty="0">
                <a:solidFill>
                  <a:srgbClr val="000000"/>
                </a:solidFill>
                <a:latin typeface="Arial" charset="0"/>
              </a:rPr>
              <a:t>on cross-category distribution supply capability</a:t>
            </a:r>
          </a:p>
        </p:txBody>
      </p:sp>
    </p:spTree>
    <p:extLst>
      <p:ext uri="{BB962C8B-B14F-4D97-AF65-F5344CB8AC3E}">
        <p14:creationId xmlns:p14="http://schemas.microsoft.com/office/powerpoint/2010/main" xmlns="" val="28254560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502499947"/>
              </p:ext>
            </p:extLst>
          </p:nvPr>
        </p:nvGraphicFramePr>
        <p:xfrm>
          <a:off x="1588" y="1588"/>
          <a:ext cx="1587" cy="1587"/>
        </p:xfrm>
        <a:graphic>
          <a:graphicData uri="http://schemas.openxmlformats.org/presentationml/2006/ole">
            <p:oleObj spid="_x0000_s87114" name="think-cell Slide" r:id="rId5"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81</a:t>
            </a:fld>
            <a:endParaRPr lang="en-US" dirty="0"/>
          </a:p>
        </p:txBody>
      </p:sp>
      <p:sp>
        <p:nvSpPr>
          <p:cNvPr id="4" name="Title 3"/>
          <p:cNvSpPr>
            <a:spLocks noGrp="1"/>
          </p:cNvSpPr>
          <p:nvPr>
            <p:ph type="title"/>
          </p:nvPr>
        </p:nvSpPr>
        <p:spPr/>
        <p:txBody>
          <a:bodyPr/>
          <a:lstStyle/>
          <a:p>
            <a:r>
              <a:rPr lang="en-GB" dirty="0"/>
              <a:t>Interpretation</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interpretation and analysis highlighted the key players in the MRO market and the overall MRO market </a:t>
            </a:r>
            <a:r>
              <a:rPr lang="en-US" dirty="0" smtClean="0"/>
              <a:t>trends.</a:t>
            </a:r>
            <a:endParaRPr lang="en-US" dirty="0"/>
          </a:p>
        </p:txBody>
      </p:sp>
      <p:grpSp>
        <p:nvGrpSpPr>
          <p:cNvPr id="24" name="Group 17"/>
          <p:cNvGrpSpPr>
            <a:grpSpLocks noChangeAspect="1"/>
          </p:cNvGrpSpPr>
          <p:nvPr/>
        </p:nvGrpSpPr>
        <p:grpSpPr bwMode="auto">
          <a:xfrm>
            <a:off x="476250" y="1828800"/>
            <a:ext cx="5761037" cy="4319587"/>
            <a:chOff x="395536" y="1268760"/>
            <a:chExt cx="6336704" cy="4752528"/>
          </a:xfrm>
        </p:grpSpPr>
        <p:sp>
          <p:nvSpPr>
            <p:cNvPr id="25" name="Rectangle 24"/>
            <p:cNvSpPr/>
            <p:nvPr>
              <p:custDataLst>
                <p:tags r:id="rId2"/>
              </p:custDataLst>
            </p:nvPr>
          </p:nvSpPr>
          <p:spPr bwMode="auto">
            <a:xfrm>
              <a:off x="395536" y="1268760"/>
              <a:ext cx="6336704" cy="4752528"/>
            </a:xfrm>
            <a:prstGeom prst="rect">
              <a:avLst/>
            </a:prstGeom>
            <a:solidFill>
              <a:srgbClr val="FFFFFF"/>
            </a:solidFill>
            <a:ln w="9525">
              <a:solidFill>
                <a:srgbClr val="FFFFFF">
                  <a:lumMod val="75000"/>
                </a:srgbClr>
              </a:solid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pic>
          <p:nvPicPr>
            <p:cNvPr id="26" name="Picture 1"/>
            <p:cNvPicPr>
              <a:picLocks noChangeAspect="1" noChangeArrowheads="1"/>
            </p:cNvPicPr>
            <p:nvPr>
              <p:custDataLst>
                <p:tags r:id="rId3"/>
              </p:custDataLst>
            </p:nvPr>
          </p:nvPicPr>
          <p:blipFill>
            <a:blip r:embed="rId6" cstate="print"/>
            <a:srcRect/>
            <a:stretch>
              <a:fillRect/>
            </a:stretch>
          </p:blipFill>
          <p:spPr bwMode="auto">
            <a:xfrm>
              <a:off x="615752" y="1382365"/>
              <a:ext cx="5876603" cy="4465315"/>
            </a:xfrm>
            <a:prstGeom prst="rect">
              <a:avLst/>
            </a:prstGeom>
            <a:noFill/>
            <a:ln w="9525">
              <a:noFill/>
              <a:miter lim="800000"/>
              <a:headEnd/>
              <a:tailEnd/>
            </a:ln>
          </p:spPr>
        </p:pic>
      </p:grpSp>
      <p:grpSp>
        <p:nvGrpSpPr>
          <p:cNvPr id="27" name="Group 20"/>
          <p:cNvGrpSpPr>
            <a:grpSpLocks/>
          </p:cNvGrpSpPr>
          <p:nvPr/>
        </p:nvGrpSpPr>
        <p:grpSpPr bwMode="auto">
          <a:xfrm>
            <a:off x="4005262" y="2874962"/>
            <a:ext cx="287338" cy="287338"/>
            <a:chOff x="6622132" y="1662708"/>
            <a:chExt cx="288032" cy="288032"/>
          </a:xfrm>
        </p:grpSpPr>
        <p:sp>
          <p:nvSpPr>
            <p:cNvPr id="28" name="Oval 18"/>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29" name="Rectangle 19"/>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2</a:t>
              </a:r>
            </a:p>
          </p:txBody>
        </p:sp>
      </p:grpSp>
      <p:grpSp>
        <p:nvGrpSpPr>
          <p:cNvPr id="30" name="Group 24"/>
          <p:cNvGrpSpPr>
            <a:grpSpLocks/>
          </p:cNvGrpSpPr>
          <p:nvPr/>
        </p:nvGrpSpPr>
        <p:grpSpPr bwMode="auto">
          <a:xfrm>
            <a:off x="1254125" y="2874962"/>
            <a:ext cx="287337" cy="287338"/>
            <a:chOff x="6622132" y="1662708"/>
            <a:chExt cx="288032" cy="288032"/>
          </a:xfrm>
        </p:grpSpPr>
        <p:sp>
          <p:nvSpPr>
            <p:cNvPr id="31" name="Oval 25"/>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32" name="Rectangle 26"/>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1</a:t>
              </a:r>
            </a:p>
          </p:txBody>
        </p:sp>
      </p:grpSp>
      <p:grpSp>
        <p:nvGrpSpPr>
          <p:cNvPr id="33" name="Group 27"/>
          <p:cNvGrpSpPr>
            <a:grpSpLocks/>
          </p:cNvGrpSpPr>
          <p:nvPr/>
        </p:nvGrpSpPr>
        <p:grpSpPr bwMode="auto">
          <a:xfrm>
            <a:off x="6381750" y="1971675"/>
            <a:ext cx="287337" cy="288925"/>
            <a:chOff x="6622132" y="1662708"/>
            <a:chExt cx="288032" cy="288032"/>
          </a:xfrm>
        </p:grpSpPr>
        <p:sp>
          <p:nvSpPr>
            <p:cNvPr id="34" name="Oval 28"/>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35" name="Rectangle 29"/>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1</a:t>
              </a:r>
            </a:p>
          </p:txBody>
        </p:sp>
      </p:grpSp>
      <p:grpSp>
        <p:nvGrpSpPr>
          <p:cNvPr id="36" name="Group 30"/>
          <p:cNvGrpSpPr>
            <a:grpSpLocks/>
          </p:cNvGrpSpPr>
          <p:nvPr/>
        </p:nvGrpSpPr>
        <p:grpSpPr bwMode="auto">
          <a:xfrm>
            <a:off x="6381750" y="2979737"/>
            <a:ext cx="287337" cy="288925"/>
            <a:chOff x="6622132" y="1662708"/>
            <a:chExt cx="288032" cy="288032"/>
          </a:xfrm>
        </p:grpSpPr>
        <p:sp>
          <p:nvSpPr>
            <p:cNvPr id="37" name="Oval 31"/>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38" name="Rectangle 32"/>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2</a:t>
              </a:r>
            </a:p>
          </p:txBody>
        </p:sp>
      </p:grpSp>
      <p:sp>
        <p:nvSpPr>
          <p:cNvPr id="39" name="Rectangle 33"/>
          <p:cNvSpPr>
            <a:spLocks noChangeArrowheads="1"/>
          </p:cNvSpPr>
          <p:nvPr/>
        </p:nvSpPr>
        <p:spPr bwMode="auto">
          <a:xfrm>
            <a:off x="6669087" y="1952625"/>
            <a:ext cx="2160588" cy="792162"/>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000" b="1" dirty="0">
                <a:solidFill>
                  <a:srgbClr val="000000"/>
                </a:solidFill>
                <a:latin typeface="Arial" charset="0"/>
              </a:rPr>
              <a:t>Company Revenue is represented by bubble size, CAGR (Growth Rate) is plotted on the y-axis and Credit Rating is plotted on the x-axis</a:t>
            </a:r>
          </a:p>
        </p:txBody>
      </p:sp>
      <p:sp>
        <p:nvSpPr>
          <p:cNvPr id="40" name="Rectangle 34"/>
          <p:cNvSpPr>
            <a:spLocks noChangeArrowheads="1"/>
          </p:cNvSpPr>
          <p:nvPr/>
        </p:nvSpPr>
        <p:spPr bwMode="auto">
          <a:xfrm>
            <a:off x="6678612" y="2932112"/>
            <a:ext cx="2160588" cy="1017588"/>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000" b="1" dirty="0">
                <a:solidFill>
                  <a:srgbClr val="000000"/>
                </a:solidFill>
                <a:latin typeface="Arial" charset="0"/>
              </a:rPr>
              <a:t>Profit margin (Net Profit / Net Sales) and Current Ratio (Assets / Liabilities) were calculated from the supplier responses to build a picture of profitability and liquidity over time</a:t>
            </a:r>
          </a:p>
        </p:txBody>
      </p:sp>
      <p:grpSp>
        <p:nvGrpSpPr>
          <p:cNvPr id="41"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42" name="Rectangle 14"/>
            <p:cNvSpPr>
              <a:spLocks noChangeArrowheads="1"/>
            </p:cNvSpPr>
            <p:nvPr/>
          </p:nvSpPr>
          <p:spPr bwMode="auto">
            <a:xfrm>
              <a:off x="5377736" y="373600"/>
              <a:ext cx="768644" cy="216024"/>
            </a:xfrm>
            <a:prstGeom prst="rect">
              <a:avLst/>
            </a:prstGeom>
            <a:solidFill>
              <a:srgbClr val="003344"/>
            </a:solidFill>
            <a:ln w="9525">
              <a:no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charset="0"/>
                </a:rPr>
                <a:t>Financial</a:t>
              </a:r>
            </a:p>
          </p:txBody>
        </p:sp>
        <p:sp>
          <p:nvSpPr>
            <p:cNvPr id="43" name="Rectangle 42"/>
            <p:cNvSpPr/>
            <p:nvPr/>
          </p:nvSpPr>
          <p:spPr bwMode="auto">
            <a:xfrm>
              <a:off x="6169948"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44" name="Rectangle 43"/>
            <p:cNvSpPr/>
            <p:nvPr/>
          </p:nvSpPr>
          <p:spPr bwMode="auto">
            <a:xfrm>
              <a:off x="6962159"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Tree>
    <p:extLst>
      <p:ext uri="{BB962C8B-B14F-4D97-AF65-F5344CB8AC3E}">
        <p14:creationId xmlns:p14="http://schemas.microsoft.com/office/powerpoint/2010/main" xmlns="" val="28254560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502499947"/>
              </p:ext>
            </p:extLst>
          </p:nvPr>
        </p:nvGraphicFramePr>
        <p:xfrm>
          <a:off x="1588" y="1588"/>
          <a:ext cx="1587" cy="1587"/>
        </p:xfrm>
        <a:graphic>
          <a:graphicData uri="http://schemas.openxmlformats.org/presentationml/2006/ole">
            <p:oleObj spid="_x0000_s88138" name="think-cell Slide" r:id="rId5"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82</a:t>
            </a:fld>
            <a:endParaRPr lang="en-US" dirty="0"/>
          </a:p>
        </p:txBody>
      </p:sp>
      <p:sp>
        <p:nvSpPr>
          <p:cNvPr id="4" name="Title 3"/>
          <p:cNvSpPr>
            <a:spLocks noGrp="1"/>
          </p:cNvSpPr>
          <p:nvPr>
            <p:ph type="title"/>
          </p:nvPr>
        </p:nvSpPr>
        <p:spPr/>
        <p:txBody>
          <a:bodyPr/>
          <a:lstStyle/>
          <a:p>
            <a:r>
              <a:rPr lang="en-GB" dirty="0"/>
              <a:t>Interpretation</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comparison of revenue to supplier spend highlighted that there were large players in the market who were not being </a:t>
            </a:r>
            <a:r>
              <a:rPr lang="en-US" dirty="0" smtClean="0"/>
              <a:t>used.</a:t>
            </a:r>
            <a:endParaRPr lang="en-US" dirty="0"/>
          </a:p>
        </p:txBody>
      </p:sp>
      <p:grpSp>
        <p:nvGrpSpPr>
          <p:cNvPr id="6"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7" name="Rectangle 14"/>
            <p:cNvSpPr>
              <a:spLocks noChangeArrowheads="1"/>
            </p:cNvSpPr>
            <p:nvPr/>
          </p:nvSpPr>
          <p:spPr bwMode="auto">
            <a:xfrm>
              <a:off x="5377736" y="373600"/>
              <a:ext cx="768644" cy="216024"/>
            </a:xfrm>
            <a:prstGeom prst="rect">
              <a:avLst/>
            </a:prstGeom>
            <a:solidFill>
              <a:srgbClr val="003344"/>
            </a:solidFill>
            <a:ln w="9525">
              <a:no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smtClean="0">
                  <a:ln>
                    <a:noFill/>
                  </a:ln>
                  <a:solidFill>
                    <a:srgbClr val="FFFFFF"/>
                  </a:solidFill>
                  <a:effectLst/>
                  <a:uLnTx/>
                  <a:uFillTx/>
                  <a:latin typeface="Arial" charset="0"/>
                </a:rPr>
                <a:t>Financial</a:t>
              </a:r>
            </a:p>
          </p:txBody>
        </p:sp>
        <p:sp>
          <p:nvSpPr>
            <p:cNvPr id="8" name="Rectangle 7"/>
            <p:cNvSpPr/>
            <p:nvPr/>
          </p:nvSpPr>
          <p:spPr bwMode="auto">
            <a:xfrm>
              <a:off x="6169948"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9" name="Rectangle 8"/>
            <p:cNvSpPr/>
            <p:nvPr/>
          </p:nvSpPr>
          <p:spPr bwMode="auto">
            <a:xfrm>
              <a:off x="6962159"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
        <p:nvSpPr>
          <p:cNvPr id="27" name="Rectangle 26"/>
          <p:cNvSpPr/>
          <p:nvPr>
            <p:custDataLst>
              <p:tags r:id="rId2"/>
            </p:custDataLst>
          </p:nvPr>
        </p:nvSpPr>
        <p:spPr bwMode="auto">
          <a:xfrm>
            <a:off x="476250" y="1828800"/>
            <a:ext cx="5761037" cy="4319587"/>
          </a:xfrm>
          <a:prstGeom prst="rect">
            <a:avLst/>
          </a:prstGeom>
          <a:solidFill>
            <a:srgbClr val="FFFFFF"/>
          </a:solidFill>
          <a:ln w="9525">
            <a:solidFill>
              <a:srgbClr val="FFFFFF">
                <a:lumMod val="75000"/>
              </a:srgbClr>
            </a:solid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pic>
        <p:nvPicPr>
          <p:cNvPr id="28" name="Picture 1"/>
          <p:cNvPicPr>
            <a:picLocks noChangeAspect="1" noChangeArrowheads="1"/>
          </p:cNvPicPr>
          <p:nvPr>
            <p:custDataLst>
              <p:tags r:id="rId3"/>
            </p:custDataLst>
          </p:nvPr>
        </p:nvPicPr>
        <p:blipFill>
          <a:blip r:embed="rId6" cstate="print"/>
          <a:srcRect/>
          <a:stretch>
            <a:fillRect/>
          </a:stretch>
        </p:blipFill>
        <p:spPr bwMode="auto">
          <a:xfrm>
            <a:off x="676275" y="1931987"/>
            <a:ext cx="5268912" cy="4059238"/>
          </a:xfrm>
          <a:prstGeom prst="rect">
            <a:avLst/>
          </a:prstGeom>
          <a:noFill/>
          <a:ln w="9525">
            <a:noFill/>
            <a:miter lim="800000"/>
            <a:headEnd/>
            <a:tailEnd/>
          </a:ln>
        </p:spPr>
      </p:pic>
      <p:grpSp>
        <p:nvGrpSpPr>
          <p:cNvPr id="29" name="Group 13"/>
          <p:cNvGrpSpPr>
            <a:grpSpLocks/>
          </p:cNvGrpSpPr>
          <p:nvPr/>
        </p:nvGrpSpPr>
        <p:grpSpPr bwMode="auto">
          <a:xfrm>
            <a:off x="6381750" y="1971675"/>
            <a:ext cx="287337" cy="288925"/>
            <a:chOff x="6622132" y="1662708"/>
            <a:chExt cx="288032" cy="288032"/>
          </a:xfrm>
        </p:grpSpPr>
        <p:sp>
          <p:nvSpPr>
            <p:cNvPr id="30" name="Oval 14"/>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31" name="Rectangle 15"/>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1</a:t>
              </a:r>
            </a:p>
          </p:txBody>
        </p:sp>
      </p:grpSp>
      <p:sp>
        <p:nvSpPr>
          <p:cNvPr id="32" name="Rectangle 16"/>
          <p:cNvSpPr>
            <a:spLocks noChangeArrowheads="1"/>
          </p:cNvSpPr>
          <p:nvPr/>
        </p:nvSpPr>
        <p:spPr bwMode="auto">
          <a:xfrm>
            <a:off x="6669087" y="1952625"/>
            <a:ext cx="2160588" cy="792162"/>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000" b="1" dirty="0">
                <a:solidFill>
                  <a:srgbClr val="000000"/>
                </a:solidFill>
                <a:latin typeface="Arial" charset="0"/>
              </a:rPr>
              <a:t>Company revenue was compared to </a:t>
            </a:r>
            <a:r>
              <a:rPr lang="en-GB" sz="1000" b="1" dirty="0" smtClean="0">
                <a:solidFill>
                  <a:srgbClr val="000000"/>
                </a:solidFill>
                <a:latin typeface="Arial" charset="0"/>
              </a:rPr>
              <a:t>the buyer’s spend </a:t>
            </a:r>
            <a:r>
              <a:rPr lang="en-GB" sz="1000" b="1" dirty="0">
                <a:solidFill>
                  <a:srgbClr val="000000"/>
                </a:solidFill>
                <a:latin typeface="Arial" charset="0"/>
              </a:rPr>
              <a:t>to identify small companies who receive a large amount of </a:t>
            </a:r>
            <a:r>
              <a:rPr lang="en-GB" sz="1000" b="1" dirty="0" smtClean="0">
                <a:solidFill>
                  <a:srgbClr val="000000"/>
                </a:solidFill>
                <a:latin typeface="Arial" charset="0"/>
              </a:rPr>
              <a:t>the buyer’s spend MRO </a:t>
            </a:r>
            <a:r>
              <a:rPr lang="en-GB" sz="1000" b="1" dirty="0">
                <a:solidFill>
                  <a:srgbClr val="000000"/>
                </a:solidFill>
                <a:latin typeface="Arial" charset="0"/>
              </a:rPr>
              <a:t>spend</a:t>
            </a:r>
          </a:p>
        </p:txBody>
      </p:sp>
      <p:grpSp>
        <p:nvGrpSpPr>
          <p:cNvPr id="33" name="Group 17"/>
          <p:cNvGrpSpPr>
            <a:grpSpLocks/>
          </p:cNvGrpSpPr>
          <p:nvPr/>
        </p:nvGrpSpPr>
        <p:grpSpPr bwMode="auto">
          <a:xfrm>
            <a:off x="765175" y="2908300"/>
            <a:ext cx="287337" cy="287337"/>
            <a:chOff x="6622132" y="1662708"/>
            <a:chExt cx="288032" cy="288032"/>
          </a:xfrm>
        </p:grpSpPr>
        <p:sp>
          <p:nvSpPr>
            <p:cNvPr id="34" name="Oval 18"/>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35" name="Rectangle 19"/>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1</a:t>
              </a:r>
            </a:p>
          </p:txBody>
        </p:sp>
      </p:grpSp>
      <p:grpSp>
        <p:nvGrpSpPr>
          <p:cNvPr id="36" name="Group 24"/>
          <p:cNvGrpSpPr>
            <a:grpSpLocks/>
          </p:cNvGrpSpPr>
          <p:nvPr/>
        </p:nvGrpSpPr>
        <p:grpSpPr bwMode="auto">
          <a:xfrm>
            <a:off x="6381750" y="2979737"/>
            <a:ext cx="287337" cy="288925"/>
            <a:chOff x="6622132" y="1662708"/>
            <a:chExt cx="288032" cy="288032"/>
          </a:xfrm>
        </p:grpSpPr>
        <p:sp>
          <p:nvSpPr>
            <p:cNvPr id="37" name="Oval 25"/>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38" name="Rectangle 26"/>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2</a:t>
              </a:r>
            </a:p>
          </p:txBody>
        </p:sp>
      </p:grpSp>
      <p:sp>
        <p:nvSpPr>
          <p:cNvPr id="39" name="Rectangle 27"/>
          <p:cNvSpPr>
            <a:spLocks noChangeArrowheads="1"/>
          </p:cNvSpPr>
          <p:nvPr/>
        </p:nvSpPr>
        <p:spPr bwMode="auto">
          <a:xfrm>
            <a:off x="6678612" y="2932112"/>
            <a:ext cx="2160588" cy="1017588"/>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000" b="1" dirty="0">
                <a:solidFill>
                  <a:srgbClr val="000000"/>
                </a:solidFill>
                <a:latin typeface="Arial" charset="0"/>
              </a:rPr>
              <a:t>The percentage of </a:t>
            </a:r>
            <a:r>
              <a:rPr lang="en-GB" sz="1000" b="1" dirty="0" smtClean="0">
                <a:solidFill>
                  <a:srgbClr val="000000"/>
                </a:solidFill>
                <a:latin typeface="Arial" charset="0"/>
              </a:rPr>
              <a:t>buyer’s spend </a:t>
            </a:r>
            <a:r>
              <a:rPr lang="en-GB" sz="1000" b="1" dirty="0">
                <a:solidFill>
                  <a:srgbClr val="000000"/>
                </a:solidFill>
                <a:latin typeface="Arial" charset="0"/>
              </a:rPr>
              <a:t>to total revenue was also calculated to highlight companies relying heavily on </a:t>
            </a:r>
            <a:r>
              <a:rPr lang="en-GB" sz="1000" b="1" dirty="0" smtClean="0">
                <a:solidFill>
                  <a:srgbClr val="000000"/>
                </a:solidFill>
                <a:latin typeface="Arial" charset="0"/>
              </a:rPr>
              <a:t>the buyer’s spend </a:t>
            </a:r>
            <a:endParaRPr lang="en-GB" sz="1000" b="1" dirty="0">
              <a:solidFill>
                <a:srgbClr val="000000"/>
              </a:solidFill>
              <a:latin typeface="Arial" charset="0"/>
            </a:endParaRPr>
          </a:p>
        </p:txBody>
      </p:sp>
      <p:grpSp>
        <p:nvGrpSpPr>
          <p:cNvPr id="40" name="Group 28"/>
          <p:cNvGrpSpPr>
            <a:grpSpLocks/>
          </p:cNvGrpSpPr>
          <p:nvPr/>
        </p:nvGrpSpPr>
        <p:grpSpPr bwMode="auto">
          <a:xfrm>
            <a:off x="692150" y="4779962"/>
            <a:ext cx="288925" cy="288925"/>
            <a:chOff x="6622132" y="1662708"/>
            <a:chExt cx="288032" cy="288032"/>
          </a:xfrm>
        </p:grpSpPr>
        <p:sp>
          <p:nvSpPr>
            <p:cNvPr id="41" name="Oval 29"/>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42" name="Rectangle 30"/>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2</a:t>
              </a:r>
            </a:p>
          </p:txBody>
        </p:sp>
      </p:grpSp>
    </p:spTree>
    <p:extLst>
      <p:ext uri="{BB962C8B-B14F-4D97-AF65-F5344CB8AC3E}">
        <p14:creationId xmlns:p14="http://schemas.microsoft.com/office/powerpoint/2010/main" xmlns="" val="28254560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502499947"/>
              </p:ext>
            </p:extLst>
          </p:nvPr>
        </p:nvGraphicFramePr>
        <p:xfrm>
          <a:off x="1588" y="1588"/>
          <a:ext cx="1587" cy="1587"/>
        </p:xfrm>
        <a:graphic>
          <a:graphicData uri="http://schemas.openxmlformats.org/presentationml/2006/ole">
            <p:oleObj spid="_x0000_s90186"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83</a:t>
            </a:fld>
            <a:endParaRPr lang="en-US" dirty="0"/>
          </a:p>
        </p:txBody>
      </p:sp>
      <p:sp>
        <p:nvSpPr>
          <p:cNvPr id="4" name="Title 3"/>
          <p:cNvSpPr>
            <a:spLocks noGrp="1"/>
          </p:cNvSpPr>
          <p:nvPr>
            <p:ph type="title"/>
          </p:nvPr>
        </p:nvSpPr>
        <p:spPr/>
        <p:txBody>
          <a:bodyPr/>
          <a:lstStyle/>
          <a:p>
            <a:r>
              <a:rPr lang="en-GB" dirty="0"/>
              <a:t>Commercial Capabilities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Commercial capabilities provide information on the ability of the supply market to meet the business requirements set out in the initial Sourcing Strategy </a:t>
            </a:r>
            <a:r>
              <a:rPr lang="en-US" dirty="0" smtClean="0"/>
              <a:t>.</a:t>
            </a:r>
            <a:endParaRPr lang="en-US" dirty="0"/>
          </a:p>
        </p:txBody>
      </p:sp>
      <p:grpSp>
        <p:nvGrpSpPr>
          <p:cNvPr id="14"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15" name="Rectangle 14"/>
            <p:cNvSpPr>
              <a:spLocks noChangeArrowheads="1"/>
            </p:cNvSpPr>
            <p:nvPr/>
          </p:nvSpPr>
          <p:spPr bwMode="auto">
            <a:xfrm>
              <a:off x="5377736" y="373600"/>
              <a:ext cx="768644"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Financial</a:t>
              </a:r>
            </a:p>
          </p:txBody>
        </p:sp>
        <p:sp>
          <p:nvSpPr>
            <p:cNvPr id="16" name="Rectangle 15"/>
            <p:cNvSpPr/>
            <p:nvPr/>
          </p:nvSpPr>
          <p:spPr bwMode="auto">
            <a:xfrm>
              <a:off x="6169948" y="373600"/>
              <a:ext cx="768397" cy="216024"/>
            </a:xfrm>
            <a:prstGeom prst="rect">
              <a:avLst/>
            </a:prstGeom>
            <a:solidFill>
              <a:srgbClr val="003344"/>
            </a:solid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18" name="Rectangle 17"/>
            <p:cNvSpPr/>
            <p:nvPr/>
          </p:nvSpPr>
          <p:spPr bwMode="auto">
            <a:xfrm>
              <a:off x="6962159"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
        <p:nvSpPr>
          <p:cNvPr id="23" name="Rectangle 22"/>
          <p:cNvSpPr/>
          <p:nvPr/>
        </p:nvSpPr>
        <p:spPr bwMode="auto">
          <a:xfrm>
            <a:off x="827088" y="2060575"/>
            <a:ext cx="1873250" cy="863600"/>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Purpose</a:t>
            </a:r>
          </a:p>
        </p:txBody>
      </p:sp>
      <p:sp>
        <p:nvSpPr>
          <p:cNvPr id="24" name="Rectangle 23"/>
          <p:cNvSpPr/>
          <p:nvPr/>
        </p:nvSpPr>
        <p:spPr bwMode="auto">
          <a:xfrm>
            <a:off x="827088" y="3284538"/>
            <a:ext cx="1873250" cy="865187"/>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Areas for Considerations</a:t>
            </a:r>
          </a:p>
        </p:txBody>
      </p:sp>
      <p:sp>
        <p:nvSpPr>
          <p:cNvPr id="25" name="Rectangle 15"/>
          <p:cNvSpPr>
            <a:spLocks noChangeArrowheads="1"/>
          </p:cNvSpPr>
          <p:nvPr/>
        </p:nvSpPr>
        <p:spPr bwMode="auto">
          <a:xfrm>
            <a:off x="2987675" y="2060575"/>
            <a:ext cx="4897438" cy="863600"/>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400" b="1" i="1" dirty="0">
                <a:solidFill>
                  <a:srgbClr val="000000"/>
                </a:solidFill>
                <a:latin typeface="Arial" charset="0"/>
              </a:rPr>
              <a:t>To assess whether the supplier market has the commercial capabilities to fulfil business requirements</a:t>
            </a:r>
          </a:p>
        </p:txBody>
      </p:sp>
      <p:sp>
        <p:nvSpPr>
          <p:cNvPr id="26" name="Rectangle 16"/>
          <p:cNvSpPr>
            <a:spLocks noChangeArrowheads="1"/>
          </p:cNvSpPr>
          <p:nvPr/>
        </p:nvSpPr>
        <p:spPr bwMode="auto">
          <a:xfrm>
            <a:off x="2987675" y="3243263"/>
            <a:ext cx="4897438" cy="865187"/>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400" b="1" dirty="0">
                <a:solidFill>
                  <a:srgbClr val="000000"/>
                </a:solidFill>
                <a:latin typeface="Arial" charset="0"/>
              </a:rPr>
              <a:t>Categories supplied, Geographic Coverage, Lead Time for supply (RFI Type questions); Rebate Price Model, Non Contract Pricing, Price Increase Mitigation strategies (RFP type </a:t>
            </a:r>
            <a:r>
              <a:rPr lang="en-GB" sz="1400" b="1" dirty="0" smtClean="0">
                <a:solidFill>
                  <a:srgbClr val="000000"/>
                </a:solidFill>
                <a:latin typeface="Arial" charset="0"/>
              </a:rPr>
              <a:t>questions)</a:t>
            </a:r>
            <a:endParaRPr lang="en-GB" sz="1400" b="1" dirty="0">
              <a:solidFill>
                <a:srgbClr val="000000"/>
              </a:solidFill>
              <a:latin typeface="Arial" charset="0"/>
            </a:endParaRPr>
          </a:p>
        </p:txBody>
      </p:sp>
    </p:spTree>
    <p:extLst>
      <p:ext uri="{BB962C8B-B14F-4D97-AF65-F5344CB8AC3E}">
        <p14:creationId xmlns:p14="http://schemas.microsoft.com/office/powerpoint/2010/main" xmlns="" val="28254560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502499947"/>
              </p:ext>
            </p:extLst>
          </p:nvPr>
        </p:nvGraphicFramePr>
        <p:xfrm>
          <a:off x="1588" y="1588"/>
          <a:ext cx="1587" cy="1587"/>
        </p:xfrm>
        <a:graphic>
          <a:graphicData uri="http://schemas.openxmlformats.org/presentationml/2006/ole">
            <p:oleObj spid="_x0000_s89162"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84</a:t>
            </a:fld>
            <a:endParaRPr lang="en-US" dirty="0"/>
          </a:p>
        </p:txBody>
      </p:sp>
      <p:sp>
        <p:nvSpPr>
          <p:cNvPr id="4" name="Title 3"/>
          <p:cNvSpPr>
            <a:spLocks noGrp="1"/>
          </p:cNvSpPr>
          <p:nvPr>
            <p:ph type="title"/>
          </p:nvPr>
        </p:nvSpPr>
        <p:spPr/>
        <p:txBody>
          <a:bodyPr/>
          <a:lstStyle/>
          <a:p>
            <a:r>
              <a:rPr lang="en-GB" dirty="0"/>
              <a:t>Distributor RFI Example</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commercial section of the Distributor RFI was designed to assess the cross category supply capabilities of large MRO </a:t>
            </a:r>
            <a:r>
              <a:rPr lang="en-US" dirty="0" smtClean="0"/>
              <a:t>distributors.</a:t>
            </a:r>
            <a:endParaRPr lang="en-US" dirty="0"/>
          </a:p>
        </p:txBody>
      </p:sp>
      <p:grpSp>
        <p:nvGrpSpPr>
          <p:cNvPr id="10"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11" name="Rectangle 10"/>
            <p:cNvSpPr>
              <a:spLocks noChangeArrowheads="1"/>
            </p:cNvSpPr>
            <p:nvPr/>
          </p:nvSpPr>
          <p:spPr bwMode="auto">
            <a:xfrm>
              <a:off x="5377736" y="373600"/>
              <a:ext cx="768644"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Financial</a:t>
              </a:r>
            </a:p>
          </p:txBody>
        </p:sp>
        <p:sp>
          <p:nvSpPr>
            <p:cNvPr id="12" name="Rectangle 11"/>
            <p:cNvSpPr/>
            <p:nvPr/>
          </p:nvSpPr>
          <p:spPr bwMode="auto">
            <a:xfrm>
              <a:off x="6169948" y="373600"/>
              <a:ext cx="768397" cy="216024"/>
            </a:xfrm>
            <a:prstGeom prst="rect">
              <a:avLst/>
            </a:prstGeom>
            <a:solidFill>
              <a:srgbClr val="003344"/>
            </a:solid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13" name="Rectangle 12"/>
            <p:cNvSpPr/>
            <p:nvPr/>
          </p:nvSpPr>
          <p:spPr bwMode="auto">
            <a:xfrm>
              <a:off x="6962159"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
        <p:nvSpPr>
          <p:cNvPr id="21" name="Rectangle 20"/>
          <p:cNvSpPr/>
          <p:nvPr/>
        </p:nvSpPr>
        <p:spPr bwMode="auto">
          <a:xfrm>
            <a:off x="827088" y="2191254"/>
            <a:ext cx="1873250" cy="863600"/>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Hypothesis</a:t>
            </a:r>
          </a:p>
        </p:txBody>
      </p:sp>
      <p:sp>
        <p:nvSpPr>
          <p:cNvPr id="22" name="Rectangle 21"/>
          <p:cNvSpPr/>
          <p:nvPr/>
        </p:nvSpPr>
        <p:spPr bwMode="auto">
          <a:xfrm>
            <a:off x="827088" y="3307266"/>
            <a:ext cx="1873250" cy="863600"/>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Key Questions</a:t>
            </a:r>
          </a:p>
        </p:txBody>
      </p:sp>
      <p:sp>
        <p:nvSpPr>
          <p:cNvPr id="23" name="Rectangle 22"/>
          <p:cNvSpPr/>
          <p:nvPr/>
        </p:nvSpPr>
        <p:spPr bwMode="auto">
          <a:xfrm>
            <a:off x="827088" y="4423279"/>
            <a:ext cx="1873250" cy="863600"/>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Metrics and Measures</a:t>
            </a:r>
          </a:p>
        </p:txBody>
      </p:sp>
      <p:sp>
        <p:nvSpPr>
          <p:cNvPr id="24" name="Rectangle 17"/>
          <p:cNvSpPr>
            <a:spLocks noChangeArrowheads="1"/>
          </p:cNvSpPr>
          <p:nvPr/>
        </p:nvSpPr>
        <p:spPr bwMode="auto">
          <a:xfrm>
            <a:off x="2987675" y="2191254"/>
            <a:ext cx="4897438" cy="863600"/>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400" b="1" i="1" dirty="0">
                <a:solidFill>
                  <a:srgbClr val="000000"/>
                </a:solidFill>
                <a:latin typeface="Arial" charset="0"/>
              </a:rPr>
              <a:t>“There are key MRO distributors which are able to supply multiple MRO categories across the </a:t>
            </a:r>
            <a:r>
              <a:rPr lang="en-GB" sz="1400" b="1" i="1" dirty="0" smtClean="0">
                <a:solidFill>
                  <a:srgbClr val="000000"/>
                </a:solidFill>
                <a:latin typeface="Arial" charset="0"/>
              </a:rPr>
              <a:t>US”</a:t>
            </a:r>
            <a:endParaRPr lang="en-GB" sz="1400" b="1" dirty="0">
              <a:solidFill>
                <a:srgbClr val="000000"/>
              </a:solidFill>
              <a:latin typeface="Arial" charset="0"/>
            </a:endParaRPr>
          </a:p>
        </p:txBody>
      </p:sp>
      <p:sp>
        <p:nvSpPr>
          <p:cNvPr id="25" name="Rectangle 18"/>
          <p:cNvSpPr>
            <a:spLocks noChangeArrowheads="1"/>
          </p:cNvSpPr>
          <p:nvPr/>
        </p:nvSpPr>
        <p:spPr bwMode="auto">
          <a:xfrm>
            <a:off x="2987675" y="3307266"/>
            <a:ext cx="4897438" cy="863600"/>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400" b="1" dirty="0">
                <a:solidFill>
                  <a:srgbClr val="000000"/>
                </a:solidFill>
                <a:latin typeface="Arial" charset="0"/>
              </a:rPr>
              <a:t>Which categories do companies supply?</a:t>
            </a:r>
          </a:p>
          <a:p>
            <a:pPr eaLnBrk="0" fontAlgn="base" hangingPunct="0">
              <a:lnSpc>
                <a:spcPct val="80000"/>
              </a:lnSpc>
              <a:spcBef>
                <a:spcPct val="0"/>
              </a:spcBef>
              <a:spcAft>
                <a:spcPct val="0"/>
              </a:spcAft>
            </a:pPr>
            <a:r>
              <a:rPr lang="en-GB" sz="1400" b="1" dirty="0">
                <a:solidFill>
                  <a:srgbClr val="000000"/>
                </a:solidFill>
                <a:latin typeface="Arial" charset="0"/>
              </a:rPr>
              <a:t>Which geographic regions can the market supply to? </a:t>
            </a:r>
          </a:p>
        </p:txBody>
      </p:sp>
      <p:sp>
        <p:nvSpPr>
          <p:cNvPr id="26" name="Rectangle 19"/>
          <p:cNvSpPr>
            <a:spLocks noChangeArrowheads="1"/>
          </p:cNvSpPr>
          <p:nvPr/>
        </p:nvSpPr>
        <p:spPr bwMode="auto">
          <a:xfrm>
            <a:off x="2987675" y="4423279"/>
            <a:ext cx="4897438" cy="863600"/>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400" b="1" dirty="0">
                <a:solidFill>
                  <a:srgbClr val="000000"/>
                </a:solidFill>
                <a:latin typeface="Arial" charset="0"/>
              </a:rPr>
              <a:t>MRO Revenue by category (%), Lead time per category (days), Lead time per geographic region (days)</a:t>
            </a:r>
          </a:p>
        </p:txBody>
      </p:sp>
    </p:spTree>
    <p:extLst>
      <p:ext uri="{BB962C8B-B14F-4D97-AF65-F5344CB8AC3E}">
        <p14:creationId xmlns:p14="http://schemas.microsoft.com/office/powerpoint/2010/main" xmlns="" val="28254560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502499947"/>
              </p:ext>
            </p:extLst>
          </p:nvPr>
        </p:nvGraphicFramePr>
        <p:xfrm>
          <a:off x="1588" y="1588"/>
          <a:ext cx="1587" cy="1587"/>
        </p:xfrm>
        <a:graphic>
          <a:graphicData uri="http://schemas.openxmlformats.org/presentationml/2006/ole">
            <p:oleObj spid="_x0000_s91210" name="think-cell Slide" r:id="rId9"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85</a:t>
            </a:fld>
            <a:endParaRPr lang="en-US" dirty="0"/>
          </a:p>
        </p:txBody>
      </p:sp>
      <p:sp>
        <p:nvSpPr>
          <p:cNvPr id="4" name="Title 3"/>
          <p:cNvSpPr>
            <a:spLocks noGrp="1"/>
          </p:cNvSpPr>
          <p:nvPr>
            <p:ph type="title"/>
          </p:nvPr>
        </p:nvSpPr>
        <p:spPr/>
        <p:txBody>
          <a:bodyPr/>
          <a:lstStyle/>
          <a:p>
            <a:r>
              <a:rPr lang="en-GB" dirty="0"/>
              <a:t>Interpretation</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interpretation highlighted that there are a number of key players capable of supplying across categories, along with some more </a:t>
            </a:r>
            <a:r>
              <a:rPr lang="en-US" dirty="0" smtClean="0"/>
              <a:t>specialized </a:t>
            </a:r>
            <a:r>
              <a:rPr lang="en-US" dirty="0"/>
              <a:t>electrical </a:t>
            </a:r>
            <a:r>
              <a:rPr lang="en-US" dirty="0" smtClean="0"/>
              <a:t>distributors.</a:t>
            </a:r>
            <a:endParaRPr lang="en-US" dirty="0"/>
          </a:p>
        </p:txBody>
      </p:sp>
      <p:grpSp>
        <p:nvGrpSpPr>
          <p:cNvPr id="10"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11" name="Rectangle 10"/>
            <p:cNvSpPr>
              <a:spLocks noChangeArrowheads="1"/>
            </p:cNvSpPr>
            <p:nvPr/>
          </p:nvSpPr>
          <p:spPr bwMode="auto">
            <a:xfrm>
              <a:off x="5377736" y="373600"/>
              <a:ext cx="768644"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Financial</a:t>
              </a:r>
            </a:p>
          </p:txBody>
        </p:sp>
        <p:sp>
          <p:nvSpPr>
            <p:cNvPr id="12" name="Rectangle 11"/>
            <p:cNvSpPr/>
            <p:nvPr/>
          </p:nvSpPr>
          <p:spPr bwMode="auto">
            <a:xfrm>
              <a:off x="6169948" y="373600"/>
              <a:ext cx="768397" cy="216024"/>
            </a:xfrm>
            <a:prstGeom prst="rect">
              <a:avLst/>
            </a:prstGeom>
            <a:solidFill>
              <a:srgbClr val="003344"/>
            </a:solid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13" name="Rectangle 12"/>
            <p:cNvSpPr/>
            <p:nvPr/>
          </p:nvSpPr>
          <p:spPr bwMode="auto">
            <a:xfrm>
              <a:off x="6962159"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
        <p:nvSpPr>
          <p:cNvPr id="31" name="Rectangle 30"/>
          <p:cNvSpPr/>
          <p:nvPr>
            <p:custDataLst>
              <p:tags r:id="rId2"/>
            </p:custDataLst>
          </p:nvPr>
        </p:nvSpPr>
        <p:spPr bwMode="auto">
          <a:xfrm>
            <a:off x="395288" y="2060575"/>
            <a:ext cx="5761037" cy="4321175"/>
          </a:xfrm>
          <a:prstGeom prst="rect">
            <a:avLst/>
          </a:prstGeom>
          <a:solidFill>
            <a:srgbClr val="FFFFFF"/>
          </a:solidFill>
          <a:ln w="9525">
            <a:solidFill>
              <a:srgbClr val="FFFFFF">
                <a:lumMod val="75000"/>
              </a:srgbClr>
            </a:solid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pic>
        <p:nvPicPr>
          <p:cNvPr id="32" name="Picture 1"/>
          <p:cNvPicPr>
            <a:picLocks noChangeAspect="1" noChangeArrowheads="1"/>
          </p:cNvPicPr>
          <p:nvPr>
            <p:custDataLst>
              <p:tags r:id="rId3"/>
            </p:custDataLst>
          </p:nvPr>
        </p:nvPicPr>
        <p:blipFill>
          <a:blip r:embed="rId10" cstate="print"/>
          <a:srcRect/>
          <a:stretch>
            <a:fillRect/>
          </a:stretch>
        </p:blipFill>
        <p:spPr bwMode="auto">
          <a:xfrm>
            <a:off x="595313" y="2163763"/>
            <a:ext cx="5384800" cy="4059237"/>
          </a:xfrm>
          <a:prstGeom prst="rect">
            <a:avLst/>
          </a:prstGeom>
          <a:noFill/>
          <a:ln w="9525">
            <a:noFill/>
            <a:miter lim="800000"/>
            <a:headEnd/>
            <a:tailEnd/>
          </a:ln>
        </p:spPr>
      </p:pic>
      <p:grpSp>
        <p:nvGrpSpPr>
          <p:cNvPr id="33" name="Group 12"/>
          <p:cNvGrpSpPr>
            <a:grpSpLocks/>
          </p:cNvGrpSpPr>
          <p:nvPr/>
        </p:nvGrpSpPr>
        <p:grpSpPr bwMode="auto">
          <a:xfrm>
            <a:off x="2649538" y="3035300"/>
            <a:ext cx="287337" cy="287338"/>
            <a:chOff x="6622132" y="1662708"/>
            <a:chExt cx="288032" cy="288032"/>
          </a:xfrm>
        </p:grpSpPr>
        <p:sp>
          <p:nvSpPr>
            <p:cNvPr id="34" name="Oval 13"/>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35" name="Rectangle 14"/>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2</a:t>
              </a:r>
            </a:p>
          </p:txBody>
        </p:sp>
      </p:grpSp>
      <p:grpSp>
        <p:nvGrpSpPr>
          <p:cNvPr id="36" name="Group 15"/>
          <p:cNvGrpSpPr>
            <a:grpSpLocks/>
          </p:cNvGrpSpPr>
          <p:nvPr>
            <p:custDataLst>
              <p:tags r:id="rId4"/>
            </p:custDataLst>
          </p:nvPr>
        </p:nvGrpSpPr>
        <p:grpSpPr bwMode="auto">
          <a:xfrm>
            <a:off x="852488" y="3035300"/>
            <a:ext cx="288925" cy="287338"/>
            <a:chOff x="6622132" y="1662708"/>
            <a:chExt cx="288032" cy="288032"/>
          </a:xfrm>
        </p:grpSpPr>
        <p:sp>
          <p:nvSpPr>
            <p:cNvPr id="37" name="Oval 16"/>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38" name="Rectangle 17"/>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1</a:t>
              </a:r>
            </a:p>
          </p:txBody>
        </p:sp>
      </p:grpSp>
      <p:grpSp>
        <p:nvGrpSpPr>
          <p:cNvPr id="39" name="Group 18"/>
          <p:cNvGrpSpPr>
            <a:grpSpLocks/>
          </p:cNvGrpSpPr>
          <p:nvPr>
            <p:custDataLst>
              <p:tags r:id="rId5"/>
            </p:custDataLst>
          </p:nvPr>
        </p:nvGrpSpPr>
        <p:grpSpPr bwMode="auto">
          <a:xfrm>
            <a:off x="6300788" y="2205038"/>
            <a:ext cx="287337" cy="287337"/>
            <a:chOff x="6622132" y="1662708"/>
            <a:chExt cx="288032" cy="288032"/>
          </a:xfrm>
        </p:grpSpPr>
        <p:sp>
          <p:nvSpPr>
            <p:cNvPr id="40" name="Oval 19"/>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41" name="Rectangle 20"/>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1</a:t>
              </a:r>
            </a:p>
          </p:txBody>
        </p:sp>
      </p:grpSp>
      <p:sp>
        <p:nvSpPr>
          <p:cNvPr id="42" name="Rectangle 24"/>
          <p:cNvSpPr>
            <a:spLocks noChangeArrowheads="1"/>
          </p:cNvSpPr>
          <p:nvPr>
            <p:custDataLst>
              <p:tags r:id="rId6"/>
            </p:custDataLst>
          </p:nvPr>
        </p:nvSpPr>
        <p:spPr bwMode="auto">
          <a:xfrm>
            <a:off x="6588125" y="2185988"/>
            <a:ext cx="2160588" cy="792162"/>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000" b="1" dirty="0">
                <a:solidFill>
                  <a:srgbClr val="000000"/>
                </a:solidFill>
                <a:latin typeface="Arial" charset="0"/>
              </a:rPr>
              <a:t>By comparing the relative % of revenue from each MRO category, it is possible to determine that the supply market consists of both large cross-bundle suppliers...</a:t>
            </a:r>
          </a:p>
          <a:p>
            <a:pPr eaLnBrk="0" fontAlgn="base" hangingPunct="0">
              <a:lnSpc>
                <a:spcPct val="80000"/>
              </a:lnSpc>
              <a:spcBef>
                <a:spcPct val="0"/>
              </a:spcBef>
              <a:spcAft>
                <a:spcPct val="0"/>
              </a:spcAft>
            </a:pPr>
            <a:endParaRPr lang="en-GB" sz="1000" b="1" dirty="0">
              <a:solidFill>
                <a:srgbClr val="000000"/>
              </a:solidFill>
              <a:latin typeface="Arial" charset="0"/>
            </a:endParaRPr>
          </a:p>
          <a:p>
            <a:pPr eaLnBrk="0" fontAlgn="base" hangingPunct="0">
              <a:lnSpc>
                <a:spcPct val="80000"/>
              </a:lnSpc>
              <a:spcBef>
                <a:spcPct val="0"/>
              </a:spcBef>
              <a:spcAft>
                <a:spcPct val="0"/>
              </a:spcAft>
            </a:pPr>
            <a:r>
              <a:rPr lang="en-GB" sz="1000" b="1" dirty="0">
                <a:solidFill>
                  <a:srgbClr val="000000"/>
                </a:solidFill>
                <a:latin typeface="Arial" charset="0"/>
              </a:rPr>
              <a:t>...and specialist distributors mainly in the electricals category</a:t>
            </a:r>
          </a:p>
          <a:p>
            <a:pPr eaLnBrk="0" fontAlgn="base" hangingPunct="0">
              <a:lnSpc>
                <a:spcPct val="80000"/>
              </a:lnSpc>
              <a:spcBef>
                <a:spcPct val="0"/>
              </a:spcBef>
              <a:spcAft>
                <a:spcPct val="0"/>
              </a:spcAft>
            </a:pPr>
            <a:endParaRPr lang="en-GB" sz="1000" b="1" dirty="0">
              <a:solidFill>
                <a:srgbClr val="000000"/>
              </a:solidFill>
              <a:latin typeface="Arial" charset="0"/>
            </a:endParaRPr>
          </a:p>
        </p:txBody>
      </p:sp>
      <p:grpSp>
        <p:nvGrpSpPr>
          <p:cNvPr id="43" name="Group 31"/>
          <p:cNvGrpSpPr>
            <a:grpSpLocks/>
          </p:cNvGrpSpPr>
          <p:nvPr>
            <p:custDataLst>
              <p:tags r:id="rId7"/>
            </p:custDataLst>
          </p:nvPr>
        </p:nvGrpSpPr>
        <p:grpSpPr bwMode="auto">
          <a:xfrm>
            <a:off x="6300788" y="3162300"/>
            <a:ext cx="287337" cy="287338"/>
            <a:chOff x="6622132" y="1662708"/>
            <a:chExt cx="288032" cy="288032"/>
          </a:xfrm>
        </p:grpSpPr>
        <p:sp>
          <p:nvSpPr>
            <p:cNvPr id="44" name="Oval 32"/>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45" name="Rectangle 33"/>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2</a:t>
              </a:r>
            </a:p>
          </p:txBody>
        </p:sp>
      </p:grpSp>
    </p:spTree>
    <p:extLst>
      <p:ext uri="{BB962C8B-B14F-4D97-AF65-F5344CB8AC3E}">
        <p14:creationId xmlns:p14="http://schemas.microsoft.com/office/powerpoint/2010/main" xmlns="" val="28254560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940051100"/>
              </p:ext>
            </p:extLst>
          </p:nvPr>
        </p:nvGraphicFramePr>
        <p:xfrm>
          <a:off x="1588" y="1588"/>
          <a:ext cx="1587" cy="1587"/>
        </p:xfrm>
        <a:graphic>
          <a:graphicData uri="http://schemas.openxmlformats.org/presentationml/2006/ole">
            <p:oleObj spid="_x0000_s92233"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86</a:t>
            </a:fld>
            <a:endParaRPr lang="en-US" dirty="0"/>
          </a:p>
        </p:txBody>
      </p:sp>
      <p:sp>
        <p:nvSpPr>
          <p:cNvPr id="4" name="Title 3"/>
          <p:cNvSpPr>
            <a:spLocks noGrp="1"/>
          </p:cNvSpPr>
          <p:nvPr>
            <p:ph type="title"/>
          </p:nvPr>
        </p:nvSpPr>
        <p:spPr/>
        <p:txBody>
          <a:bodyPr/>
          <a:lstStyle/>
          <a:p>
            <a:r>
              <a:rPr lang="en-GB" dirty="0"/>
              <a:t>Technical Capabilities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evaluation of technical capabilities provides an insight into how a supplier might deliver value to the business beyond basic price negotiations, to form a more strategic </a:t>
            </a:r>
            <a:r>
              <a:rPr lang="en-US" dirty="0" smtClean="0"/>
              <a:t>relationship.</a:t>
            </a:r>
            <a:endParaRPr lang="en-US" dirty="0"/>
          </a:p>
        </p:txBody>
      </p:sp>
      <p:grpSp>
        <p:nvGrpSpPr>
          <p:cNvPr id="10"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11" name="Rectangle 14"/>
            <p:cNvSpPr>
              <a:spLocks noChangeArrowheads="1"/>
            </p:cNvSpPr>
            <p:nvPr/>
          </p:nvSpPr>
          <p:spPr bwMode="auto">
            <a:xfrm>
              <a:off x="5377736" y="373600"/>
              <a:ext cx="768644"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Financial</a:t>
              </a:r>
            </a:p>
          </p:txBody>
        </p:sp>
        <p:sp>
          <p:nvSpPr>
            <p:cNvPr id="12" name="Rectangle 11"/>
            <p:cNvSpPr/>
            <p:nvPr/>
          </p:nvSpPr>
          <p:spPr bwMode="auto">
            <a:xfrm>
              <a:off x="6169948"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13" name="Rectangle 12"/>
            <p:cNvSpPr/>
            <p:nvPr/>
          </p:nvSpPr>
          <p:spPr bwMode="auto">
            <a:xfrm>
              <a:off x="6962159" y="373600"/>
              <a:ext cx="768397" cy="216024"/>
            </a:xfrm>
            <a:prstGeom prst="rect">
              <a:avLst/>
            </a:prstGeom>
            <a:solidFill>
              <a:srgbClr val="003344"/>
            </a:solid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
        <p:nvSpPr>
          <p:cNvPr id="19" name="Rectangle 18"/>
          <p:cNvSpPr/>
          <p:nvPr/>
        </p:nvSpPr>
        <p:spPr bwMode="auto">
          <a:xfrm>
            <a:off x="827088" y="2465528"/>
            <a:ext cx="1873250" cy="863600"/>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Purpose</a:t>
            </a:r>
          </a:p>
        </p:txBody>
      </p:sp>
      <p:sp>
        <p:nvSpPr>
          <p:cNvPr id="20" name="Rectangle 19"/>
          <p:cNvSpPr/>
          <p:nvPr/>
        </p:nvSpPr>
        <p:spPr bwMode="auto">
          <a:xfrm>
            <a:off x="827088" y="3689491"/>
            <a:ext cx="1873250" cy="865187"/>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Areas for Considerations</a:t>
            </a:r>
          </a:p>
        </p:txBody>
      </p:sp>
      <p:sp>
        <p:nvSpPr>
          <p:cNvPr id="21" name="Rectangle 9"/>
          <p:cNvSpPr>
            <a:spLocks noChangeArrowheads="1"/>
          </p:cNvSpPr>
          <p:nvPr/>
        </p:nvSpPr>
        <p:spPr bwMode="auto">
          <a:xfrm>
            <a:off x="2987675" y="2465528"/>
            <a:ext cx="4897438" cy="863600"/>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400" b="1" i="1" dirty="0">
                <a:solidFill>
                  <a:srgbClr val="000000"/>
                </a:solidFill>
                <a:latin typeface="Arial" charset="0"/>
              </a:rPr>
              <a:t>To assess whether the supplier market has the technical capabilities to add value to the relationship beyond price</a:t>
            </a:r>
          </a:p>
        </p:txBody>
      </p:sp>
      <p:sp>
        <p:nvSpPr>
          <p:cNvPr id="22" name="Rectangle 10"/>
          <p:cNvSpPr>
            <a:spLocks noChangeArrowheads="1"/>
          </p:cNvSpPr>
          <p:nvPr/>
        </p:nvSpPr>
        <p:spPr bwMode="auto">
          <a:xfrm>
            <a:off x="2987675" y="3699016"/>
            <a:ext cx="4897438" cy="865187"/>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400" b="1" dirty="0">
                <a:solidFill>
                  <a:srgbClr val="000000"/>
                </a:solidFill>
                <a:latin typeface="Arial" charset="0"/>
              </a:rPr>
              <a:t>Repairs &amp; Maintenance services, Consignment stocking models, Vendor Managed Inventory, SAP integration, </a:t>
            </a:r>
            <a:r>
              <a:rPr lang="en-GB" sz="1400" b="1" dirty="0" smtClean="0">
                <a:solidFill>
                  <a:srgbClr val="000000"/>
                </a:solidFill>
                <a:latin typeface="Arial" charset="0"/>
              </a:rPr>
              <a:t>eCatalogs</a:t>
            </a:r>
            <a:endParaRPr lang="en-GB" sz="1400" b="1" dirty="0">
              <a:solidFill>
                <a:srgbClr val="000000"/>
              </a:solidFill>
              <a:latin typeface="Arial" charset="0"/>
            </a:endParaRPr>
          </a:p>
        </p:txBody>
      </p:sp>
    </p:spTree>
    <p:extLst>
      <p:ext uri="{BB962C8B-B14F-4D97-AF65-F5344CB8AC3E}">
        <p14:creationId xmlns:p14="http://schemas.microsoft.com/office/powerpoint/2010/main" xmlns="" val="40636773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940051100"/>
              </p:ext>
            </p:extLst>
          </p:nvPr>
        </p:nvGraphicFramePr>
        <p:xfrm>
          <a:off x="1588" y="1588"/>
          <a:ext cx="1587" cy="1587"/>
        </p:xfrm>
        <a:graphic>
          <a:graphicData uri="http://schemas.openxmlformats.org/presentationml/2006/ole">
            <p:oleObj spid="_x0000_s93258" name="think-cell Slide" r:id="rId16"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87</a:t>
            </a:fld>
            <a:endParaRPr lang="en-US" dirty="0"/>
          </a:p>
        </p:txBody>
      </p:sp>
      <p:sp>
        <p:nvSpPr>
          <p:cNvPr id="4" name="Title 3"/>
          <p:cNvSpPr>
            <a:spLocks noGrp="1"/>
          </p:cNvSpPr>
          <p:nvPr>
            <p:ph type="title"/>
          </p:nvPr>
        </p:nvSpPr>
        <p:spPr/>
        <p:txBody>
          <a:bodyPr/>
          <a:lstStyle/>
          <a:p>
            <a:r>
              <a:rPr lang="en-GB" dirty="0"/>
              <a:t>Technical Capabilities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consignment stock model can offer significant benefits to stores operations and working capital </a:t>
            </a:r>
            <a:r>
              <a:rPr lang="en-US" dirty="0" smtClean="0"/>
              <a:t>outlay.</a:t>
            </a:r>
            <a:endParaRPr lang="en-US" dirty="0"/>
          </a:p>
        </p:txBody>
      </p:sp>
      <p:grpSp>
        <p:nvGrpSpPr>
          <p:cNvPr id="6"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7" name="Rectangle 14"/>
            <p:cNvSpPr>
              <a:spLocks noChangeArrowheads="1"/>
            </p:cNvSpPr>
            <p:nvPr/>
          </p:nvSpPr>
          <p:spPr bwMode="auto">
            <a:xfrm>
              <a:off x="5377736" y="373600"/>
              <a:ext cx="768644"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Financial</a:t>
              </a:r>
            </a:p>
          </p:txBody>
        </p:sp>
        <p:sp>
          <p:nvSpPr>
            <p:cNvPr id="8" name="Rectangle 7"/>
            <p:cNvSpPr/>
            <p:nvPr/>
          </p:nvSpPr>
          <p:spPr bwMode="auto">
            <a:xfrm>
              <a:off x="6169948"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9" name="Rectangle 8"/>
            <p:cNvSpPr/>
            <p:nvPr/>
          </p:nvSpPr>
          <p:spPr bwMode="auto">
            <a:xfrm>
              <a:off x="6962159" y="373600"/>
              <a:ext cx="768397" cy="216024"/>
            </a:xfrm>
            <a:prstGeom prst="rect">
              <a:avLst/>
            </a:prstGeom>
            <a:solidFill>
              <a:srgbClr val="003344"/>
            </a:solid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
        <p:nvSpPr>
          <p:cNvPr id="24" name="Rectangle 23"/>
          <p:cNvSpPr/>
          <p:nvPr>
            <p:custDataLst>
              <p:tags r:id="rId2"/>
            </p:custDataLst>
          </p:nvPr>
        </p:nvSpPr>
        <p:spPr bwMode="auto">
          <a:xfrm>
            <a:off x="506277" y="2555653"/>
            <a:ext cx="7848600" cy="3529012"/>
          </a:xfrm>
          <a:prstGeom prst="rect">
            <a:avLst/>
          </a:prstGeom>
          <a:solidFill>
            <a:srgbClr val="FFFFFF"/>
          </a:solidFill>
          <a:ln w="9525">
            <a:solidFill>
              <a:srgbClr val="FFFFFF">
                <a:lumMod val="65000"/>
              </a:srgbClr>
            </a:solidFill>
            <a:prstDash val="solid"/>
            <a:round/>
            <a:headEnd type="none" w="sm" len="sm"/>
            <a:tailEnd type="none" w="sm" len="sm"/>
          </a:ln>
          <a:effectLst>
            <a:outerShdw blurRad="50800" dist="38100" dir="13500000" algn="br" rotWithShape="0">
              <a:prstClr val="black">
                <a:alpha val="40000"/>
              </a:prstClr>
            </a:outerShdw>
          </a:effectLst>
        </p:spPr>
        <p:txBody>
          <a:bodyPr wrap="none"/>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1400" b="1" i="1" u="none" strike="noStrike" kern="0" cap="none" spc="0" normalizeH="0" baseline="0" noProof="0" dirty="0">
                <a:ln>
                  <a:noFill/>
                </a:ln>
                <a:solidFill>
                  <a:srgbClr val="000000"/>
                </a:solidFill>
                <a:effectLst/>
                <a:uLnTx/>
                <a:uFillTx/>
                <a:latin typeface="Arial" charset="0"/>
                <a:cs typeface="Arial" charset="0"/>
              </a:rPr>
              <a:t>Consignment Stock Example</a:t>
            </a:r>
          </a:p>
        </p:txBody>
      </p:sp>
      <p:sp>
        <p:nvSpPr>
          <p:cNvPr id="25" name="Flowchart: Document 24"/>
          <p:cNvSpPr/>
          <p:nvPr>
            <p:custDataLst>
              <p:tags r:id="rId3"/>
            </p:custDataLst>
          </p:nvPr>
        </p:nvSpPr>
        <p:spPr bwMode="auto">
          <a:xfrm>
            <a:off x="6353040" y="3158903"/>
            <a:ext cx="1800225" cy="1728787"/>
          </a:xfrm>
          <a:prstGeom prst="flowChartDocument">
            <a:avLst/>
          </a:prstGeom>
          <a:solidFill>
            <a:srgbClr val="FFFFFF"/>
          </a:solidFill>
          <a:ln w="9525">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26" name="Striped Right Arrow 25"/>
          <p:cNvSpPr/>
          <p:nvPr>
            <p:custDataLst>
              <p:tags r:id="rId4"/>
            </p:custDataLst>
          </p:nvPr>
        </p:nvSpPr>
        <p:spPr bwMode="auto">
          <a:xfrm>
            <a:off x="663440" y="3446240"/>
            <a:ext cx="1728787" cy="936625"/>
          </a:xfrm>
          <a:prstGeom prst="stripedRightArrow">
            <a:avLst/>
          </a:prstGeom>
          <a:noFill/>
          <a:ln w="9525">
            <a:solidFill>
              <a:srgbClr val="000000"/>
            </a:solid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27" name="Rectangle 20"/>
          <p:cNvSpPr>
            <a:spLocks noChangeArrowheads="1"/>
          </p:cNvSpPr>
          <p:nvPr>
            <p:custDataLst>
              <p:tags r:id="rId5"/>
            </p:custDataLst>
          </p:nvPr>
        </p:nvSpPr>
        <p:spPr bwMode="auto">
          <a:xfrm>
            <a:off x="344352" y="3127153"/>
            <a:ext cx="1800225" cy="576262"/>
          </a:xfrm>
          <a:prstGeom prst="rect">
            <a:avLst/>
          </a:prstGeom>
          <a:noFill/>
          <a:ln w="9525">
            <a:noFill/>
            <a:prstDash val="lgDash"/>
            <a:round/>
            <a:headEnd type="none" w="sm" len="sm"/>
            <a:tailEnd type="none" w="sm" len="sm"/>
          </a:ln>
        </p:spPr>
        <p:txBody>
          <a:bodyPr anchor="ctr"/>
          <a:lstStyle/>
          <a:p>
            <a:pPr algn="ctr" eaLnBrk="0" fontAlgn="base" hangingPunct="0">
              <a:lnSpc>
                <a:spcPct val="80000"/>
              </a:lnSpc>
              <a:spcBef>
                <a:spcPct val="0"/>
              </a:spcBef>
              <a:spcAft>
                <a:spcPct val="0"/>
              </a:spcAft>
            </a:pPr>
            <a:r>
              <a:rPr lang="en-GB" sz="1200" b="1" dirty="0">
                <a:solidFill>
                  <a:srgbClr val="000000"/>
                </a:solidFill>
                <a:latin typeface="Arial" charset="0"/>
              </a:rPr>
              <a:t>Supplier delivers items to </a:t>
            </a:r>
            <a:r>
              <a:rPr lang="en-GB" sz="1200" b="1" dirty="0" smtClean="0">
                <a:solidFill>
                  <a:srgbClr val="000000"/>
                </a:solidFill>
                <a:latin typeface="Arial" charset="0"/>
              </a:rPr>
              <a:t>labs</a:t>
            </a:r>
            <a:endParaRPr lang="en-GB" sz="1200" b="1" dirty="0">
              <a:solidFill>
                <a:srgbClr val="000000"/>
              </a:solidFill>
              <a:latin typeface="Arial" charset="0"/>
            </a:endParaRPr>
          </a:p>
        </p:txBody>
      </p:sp>
      <p:graphicFrame>
        <p:nvGraphicFramePr>
          <p:cNvPr id="28" name="Table 27"/>
          <p:cNvGraphicFramePr>
            <a:graphicFrameLocks noGrp="1"/>
          </p:cNvGraphicFramePr>
          <p:nvPr>
            <p:custDataLst>
              <p:tags r:id="rId6"/>
            </p:custDataLst>
            <p:extLst>
              <p:ext uri="{D42A27DB-BD31-4B8C-83A1-F6EECF244321}">
                <p14:modId xmlns:p14="http://schemas.microsoft.com/office/powerpoint/2010/main" xmlns="" val="3378331631"/>
              </p:ext>
            </p:extLst>
          </p:nvPr>
        </p:nvGraphicFramePr>
        <p:xfrm>
          <a:off x="2635115" y="3335115"/>
          <a:ext cx="1385568" cy="1021080"/>
        </p:xfrm>
        <a:graphic>
          <a:graphicData uri="http://schemas.openxmlformats.org/drawingml/2006/table">
            <a:tbl>
              <a:tblPr firstRow="1" bandRow="1"/>
              <a:tblGrid>
                <a:gridCol w="692784"/>
                <a:gridCol w="692784"/>
              </a:tblGrid>
              <a:tr h="234026">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GB" sz="1000" dirty="0" smtClean="0"/>
                        <a:t>Item</a:t>
                      </a:r>
                      <a:endParaRPr lang="en-GB" sz="10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BEE"/>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GB" sz="1000" dirty="0" smtClean="0"/>
                        <a:t>Qty.</a:t>
                      </a:r>
                      <a:endParaRPr lang="en-GB" sz="10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BEE"/>
                    </a:solidFill>
                  </a:tcPr>
                </a:tc>
              </a:tr>
              <a:tr h="23402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Screw</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100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8F8F8"/>
                    </a:solidFill>
                  </a:tcPr>
                </a:tc>
              </a:tr>
              <a:tr h="23402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Nail</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100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F8F8"/>
                    </a:solidFill>
                  </a:tcPr>
                </a:tc>
              </a:tr>
              <a:tr h="23402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Bolt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100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F8F8"/>
                    </a:solidFill>
                  </a:tcPr>
                </a:tc>
              </a:tr>
            </a:tbl>
          </a:graphicData>
        </a:graphic>
      </p:graphicFrame>
      <p:sp>
        <p:nvSpPr>
          <p:cNvPr id="29" name="Striped Right Arrow 28"/>
          <p:cNvSpPr/>
          <p:nvPr>
            <p:custDataLst>
              <p:tags r:id="rId7"/>
            </p:custDataLst>
          </p:nvPr>
        </p:nvSpPr>
        <p:spPr bwMode="auto">
          <a:xfrm>
            <a:off x="4367077" y="3406553"/>
            <a:ext cx="1728788" cy="935037"/>
          </a:xfrm>
          <a:prstGeom prst="stripedRightArrow">
            <a:avLst/>
          </a:prstGeom>
          <a:noFill/>
          <a:ln w="9525">
            <a:solidFill>
              <a:srgbClr val="000000"/>
            </a:solid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30" name="Rectangle 25"/>
          <p:cNvSpPr>
            <a:spLocks noChangeArrowheads="1"/>
          </p:cNvSpPr>
          <p:nvPr>
            <p:custDataLst>
              <p:tags r:id="rId8"/>
            </p:custDataLst>
          </p:nvPr>
        </p:nvSpPr>
        <p:spPr bwMode="auto">
          <a:xfrm>
            <a:off x="4295640" y="2987453"/>
            <a:ext cx="1368425" cy="576262"/>
          </a:xfrm>
          <a:prstGeom prst="rect">
            <a:avLst/>
          </a:prstGeom>
          <a:noFill/>
          <a:ln w="9525">
            <a:noFill/>
            <a:prstDash val="lgDash"/>
            <a:round/>
            <a:headEnd type="none" w="sm" len="sm"/>
            <a:tailEnd type="none" w="sm" len="sm"/>
          </a:ln>
        </p:spPr>
        <p:txBody>
          <a:bodyPr anchor="ctr"/>
          <a:lstStyle/>
          <a:p>
            <a:pPr algn="ctr" eaLnBrk="0" fontAlgn="base" hangingPunct="0">
              <a:lnSpc>
                <a:spcPct val="80000"/>
              </a:lnSpc>
              <a:spcBef>
                <a:spcPct val="0"/>
              </a:spcBef>
              <a:spcAft>
                <a:spcPct val="0"/>
              </a:spcAft>
            </a:pPr>
            <a:r>
              <a:rPr lang="en-GB" sz="1200" b="1" dirty="0">
                <a:solidFill>
                  <a:srgbClr val="000000"/>
                </a:solidFill>
                <a:latin typeface="Arial" charset="0"/>
              </a:rPr>
              <a:t>Usage is calculated over a time period </a:t>
            </a:r>
          </a:p>
        </p:txBody>
      </p:sp>
      <p:graphicFrame>
        <p:nvGraphicFramePr>
          <p:cNvPr id="31" name="Table 30"/>
          <p:cNvGraphicFramePr>
            <a:graphicFrameLocks noGrp="1"/>
          </p:cNvGraphicFramePr>
          <p:nvPr>
            <p:custDataLst>
              <p:tags r:id="rId9"/>
            </p:custDataLst>
            <p:extLst>
              <p:ext uri="{D42A27DB-BD31-4B8C-83A1-F6EECF244321}">
                <p14:modId xmlns:p14="http://schemas.microsoft.com/office/powerpoint/2010/main" xmlns="" val="510702496"/>
              </p:ext>
            </p:extLst>
          </p:nvPr>
        </p:nvGraphicFramePr>
        <p:xfrm>
          <a:off x="6551477" y="3362103"/>
          <a:ext cx="1385568" cy="1021080"/>
        </p:xfrm>
        <a:graphic>
          <a:graphicData uri="http://schemas.openxmlformats.org/drawingml/2006/table">
            <a:tbl>
              <a:tblPr firstRow="1" bandRow="1"/>
              <a:tblGrid>
                <a:gridCol w="692784"/>
                <a:gridCol w="692784"/>
              </a:tblGrid>
              <a:tr h="234026">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GB" sz="1000" dirty="0" smtClean="0"/>
                        <a:t>Item</a:t>
                      </a:r>
                      <a:endParaRPr lang="en-GB" sz="10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BEE"/>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GB" sz="1000" dirty="0" smtClean="0"/>
                        <a:t>Usage</a:t>
                      </a:r>
                      <a:endParaRPr lang="en-GB" sz="10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BEE"/>
                    </a:solidFill>
                  </a:tcPr>
                </a:tc>
              </a:tr>
              <a:tr h="23402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Screw</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tx1"/>
                          </a:solidFill>
                          <a:latin typeface="+mn-lt"/>
                          <a:ea typeface="+mn-ea"/>
                          <a:cs typeface="+mn-cs"/>
                        </a:rPr>
                        <a:t>50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D4411"/>
                    </a:solidFill>
                  </a:tcPr>
                </a:tc>
              </a:tr>
              <a:tr h="23402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Nail</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tx1"/>
                          </a:solidFill>
                          <a:latin typeface="+mn-lt"/>
                          <a:ea typeface="+mn-ea"/>
                          <a:cs typeface="+mn-cs"/>
                        </a:rPr>
                        <a:t>60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D4411"/>
                    </a:solidFill>
                  </a:tcPr>
                </a:tc>
              </a:tr>
              <a:tr h="23402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Bolt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tx1"/>
                          </a:solidFill>
                          <a:latin typeface="+mn-lt"/>
                          <a:ea typeface="+mn-ea"/>
                          <a:cs typeface="+mn-cs"/>
                        </a:rPr>
                        <a:t>40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D4411"/>
                    </a:solidFill>
                  </a:tcPr>
                </a:tc>
              </a:tr>
            </a:tbl>
          </a:graphicData>
        </a:graphic>
      </p:graphicFrame>
      <p:sp>
        <p:nvSpPr>
          <p:cNvPr id="32" name="Rectangle 28"/>
          <p:cNvSpPr>
            <a:spLocks noChangeArrowheads="1"/>
          </p:cNvSpPr>
          <p:nvPr>
            <p:custDataLst>
              <p:tags r:id="rId10"/>
            </p:custDataLst>
          </p:nvPr>
        </p:nvSpPr>
        <p:spPr bwMode="auto">
          <a:xfrm>
            <a:off x="6392727" y="2582640"/>
            <a:ext cx="1657350" cy="576263"/>
          </a:xfrm>
          <a:prstGeom prst="rect">
            <a:avLst/>
          </a:prstGeom>
          <a:noFill/>
          <a:ln w="9525">
            <a:noFill/>
            <a:prstDash val="lgDash"/>
            <a:round/>
            <a:headEnd type="none" w="sm" len="sm"/>
            <a:tailEnd type="none" w="sm" len="sm"/>
          </a:ln>
        </p:spPr>
        <p:txBody>
          <a:bodyPr anchor="ctr"/>
          <a:lstStyle/>
          <a:p>
            <a:pPr algn="ctr" eaLnBrk="0" fontAlgn="base" hangingPunct="0">
              <a:lnSpc>
                <a:spcPct val="80000"/>
              </a:lnSpc>
              <a:spcBef>
                <a:spcPct val="0"/>
              </a:spcBef>
              <a:spcAft>
                <a:spcPct val="0"/>
              </a:spcAft>
            </a:pPr>
            <a:r>
              <a:rPr lang="en-GB" sz="1200" b="1" dirty="0">
                <a:solidFill>
                  <a:srgbClr val="000000"/>
                </a:solidFill>
                <a:latin typeface="Arial" charset="0"/>
              </a:rPr>
              <a:t>Invoice Generated for Items Used</a:t>
            </a:r>
          </a:p>
        </p:txBody>
      </p:sp>
      <p:pic>
        <p:nvPicPr>
          <p:cNvPr id="33" name="Picture 4"/>
          <p:cNvPicPr>
            <a:picLocks noChangeAspect="1" noChangeArrowheads="1"/>
          </p:cNvPicPr>
          <p:nvPr>
            <p:custDataLst>
              <p:tags r:id="rId11"/>
            </p:custDataLst>
          </p:nvPr>
        </p:nvPicPr>
        <p:blipFill>
          <a:blip r:embed="rId17" cstate="print"/>
          <a:srcRect/>
          <a:stretch>
            <a:fillRect/>
          </a:stretch>
        </p:blipFill>
        <p:spPr bwMode="auto">
          <a:xfrm>
            <a:off x="2490652" y="4428903"/>
            <a:ext cx="1724025" cy="790575"/>
          </a:xfrm>
          <a:prstGeom prst="rect">
            <a:avLst/>
          </a:prstGeom>
          <a:noFill/>
          <a:ln w="9525">
            <a:noFill/>
            <a:miter lim="800000"/>
            <a:headEnd/>
            <a:tailEnd/>
          </a:ln>
        </p:spPr>
      </p:pic>
      <p:sp>
        <p:nvSpPr>
          <p:cNvPr id="34" name="Rectangle 33"/>
          <p:cNvSpPr/>
          <p:nvPr>
            <p:custDataLst>
              <p:tags r:id="rId12"/>
            </p:custDataLst>
          </p:nvPr>
        </p:nvSpPr>
        <p:spPr>
          <a:xfrm>
            <a:off x="514350" y="1676400"/>
            <a:ext cx="7596188" cy="670953"/>
          </a:xfrm>
          <a:prstGeom prst="rect">
            <a:avLst/>
          </a:prstGeom>
        </p:spPr>
        <p:txBody>
          <a:bodyPr>
            <a:spAutoFit/>
          </a:bodyPr>
          <a:lstStyle/>
          <a:p>
            <a:pPr eaLnBrk="0" fontAlgn="base" hangingPunct="0">
              <a:lnSpc>
                <a:spcPct val="80000"/>
              </a:lnSpc>
              <a:spcBef>
                <a:spcPct val="0"/>
              </a:spcBef>
              <a:spcAft>
                <a:spcPct val="0"/>
              </a:spcAft>
              <a:defRPr/>
            </a:pPr>
            <a:r>
              <a:rPr lang="en-US" sz="1400" b="1" dirty="0">
                <a:solidFill>
                  <a:srgbClr val="003344"/>
                </a:solidFill>
                <a:latin typeface="Arial" charset="0"/>
                <a:cs typeface="Arial" charset="0"/>
              </a:rPr>
              <a:t>Benefits:  </a:t>
            </a:r>
            <a:r>
              <a:rPr lang="en-US" sz="1400" dirty="0">
                <a:solidFill>
                  <a:srgbClr val="003344"/>
                </a:solidFill>
                <a:latin typeface="Arial" charset="0"/>
                <a:cs typeface="Arial" charset="0"/>
              </a:rPr>
              <a:t>Increased stock visibility, Reduction in working capital (as supplier owns items until used), Less risk of stock outages</a:t>
            </a:r>
          </a:p>
          <a:p>
            <a:pPr eaLnBrk="0" fontAlgn="base" hangingPunct="0">
              <a:lnSpc>
                <a:spcPct val="80000"/>
              </a:lnSpc>
              <a:spcBef>
                <a:spcPct val="0"/>
              </a:spcBef>
              <a:spcAft>
                <a:spcPct val="0"/>
              </a:spcAft>
              <a:defRPr/>
            </a:pPr>
            <a:endParaRPr lang="en-US" sz="500" dirty="0">
              <a:solidFill>
                <a:srgbClr val="003344"/>
              </a:solidFill>
              <a:latin typeface="Arial" charset="0"/>
              <a:cs typeface="Arial" charset="0"/>
            </a:endParaRPr>
          </a:p>
          <a:p>
            <a:pPr eaLnBrk="0" fontAlgn="base" hangingPunct="0">
              <a:lnSpc>
                <a:spcPct val="80000"/>
              </a:lnSpc>
              <a:spcBef>
                <a:spcPct val="0"/>
              </a:spcBef>
              <a:spcAft>
                <a:spcPct val="0"/>
              </a:spcAft>
              <a:defRPr/>
            </a:pPr>
            <a:r>
              <a:rPr lang="en-GB" sz="1400" b="1" dirty="0">
                <a:solidFill>
                  <a:srgbClr val="003344"/>
                </a:solidFill>
                <a:latin typeface="Arial" charset="0"/>
                <a:cs typeface="Arial" charset="0"/>
              </a:rPr>
              <a:t>Drawbacks: </a:t>
            </a:r>
            <a:r>
              <a:rPr lang="en-GB" sz="1400" dirty="0">
                <a:solidFill>
                  <a:srgbClr val="003344"/>
                </a:solidFill>
                <a:latin typeface="Arial" charset="0"/>
                <a:cs typeface="Arial" charset="0"/>
              </a:rPr>
              <a:t>Additional administrative costs, Mainly suited to high volume low value items</a:t>
            </a:r>
          </a:p>
        </p:txBody>
      </p:sp>
      <p:sp>
        <p:nvSpPr>
          <p:cNvPr id="35" name="Curved Up Arrow 31"/>
          <p:cNvSpPr>
            <a:spLocks noChangeArrowheads="1"/>
          </p:cNvSpPr>
          <p:nvPr>
            <p:custDataLst>
              <p:tags r:id="rId13"/>
            </p:custDataLst>
          </p:nvPr>
        </p:nvSpPr>
        <p:spPr bwMode="auto">
          <a:xfrm flipH="1">
            <a:off x="1227002" y="4900390"/>
            <a:ext cx="6119813" cy="792163"/>
          </a:xfrm>
          <a:prstGeom prst="curvedUpArrow">
            <a:avLst>
              <a:gd name="adj1" fmla="val 24965"/>
              <a:gd name="adj2" fmla="val 96854"/>
              <a:gd name="adj3" fmla="val 25000"/>
            </a:avLst>
          </a:prstGeom>
          <a:noFill/>
          <a:ln w="9525">
            <a:solidFill>
              <a:srgbClr val="000000"/>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36" name="Rectangle 32"/>
          <p:cNvSpPr>
            <a:spLocks noChangeArrowheads="1"/>
          </p:cNvSpPr>
          <p:nvPr>
            <p:custDataLst>
              <p:tags r:id="rId14"/>
            </p:custDataLst>
          </p:nvPr>
        </p:nvSpPr>
        <p:spPr bwMode="auto">
          <a:xfrm>
            <a:off x="2968490" y="5579840"/>
            <a:ext cx="2808287" cy="576263"/>
          </a:xfrm>
          <a:prstGeom prst="rect">
            <a:avLst/>
          </a:prstGeom>
          <a:noFill/>
          <a:ln w="9525">
            <a:noFill/>
            <a:prstDash val="lgDash"/>
            <a:round/>
            <a:headEnd type="none" w="sm" len="sm"/>
            <a:tailEnd type="none" w="sm" len="sm"/>
          </a:ln>
        </p:spPr>
        <p:txBody>
          <a:bodyPr anchor="ctr"/>
          <a:lstStyle/>
          <a:p>
            <a:pPr algn="ctr" eaLnBrk="0" fontAlgn="base" hangingPunct="0">
              <a:lnSpc>
                <a:spcPct val="80000"/>
              </a:lnSpc>
              <a:spcBef>
                <a:spcPct val="0"/>
              </a:spcBef>
              <a:spcAft>
                <a:spcPct val="0"/>
              </a:spcAft>
            </a:pPr>
            <a:r>
              <a:rPr lang="en-GB" sz="1200" b="1" dirty="0">
                <a:solidFill>
                  <a:srgbClr val="000000"/>
                </a:solidFill>
                <a:latin typeface="Arial" charset="0"/>
              </a:rPr>
              <a:t>Consumption is calculated and a replenishment order is placed</a:t>
            </a:r>
          </a:p>
        </p:txBody>
      </p:sp>
    </p:spTree>
    <p:extLst>
      <p:ext uri="{BB962C8B-B14F-4D97-AF65-F5344CB8AC3E}">
        <p14:creationId xmlns:p14="http://schemas.microsoft.com/office/powerpoint/2010/main" xmlns="" val="40636773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940051100"/>
              </p:ext>
            </p:extLst>
          </p:nvPr>
        </p:nvGraphicFramePr>
        <p:xfrm>
          <a:off x="1588" y="1588"/>
          <a:ext cx="1587" cy="1587"/>
        </p:xfrm>
        <a:graphic>
          <a:graphicData uri="http://schemas.openxmlformats.org/presentationml/2006/ole">
            <p:oleObj spid="_x0000_s94281" name="think-cell Slide" r:id="rId1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88</a:t>
            </a:fld>
            <a:endParaRPr lang="en-US" dirty="0"/>
          </a:p>
        </p:txBody>
      </p:sp>
      <p:sp>
        <p:nvSpPr>
          <p:cNvPr id="4" name="Title 3"/>
          <p:cNvSpPr>
            <a:spLocks noGrp="1"/>
          </p:cNvSpPr>
          <p:nvPr>
            <p:ph type="title"/>
          </p:nvPr>
        </p:nvSpPr>
        <p:spPr/>
        <p:txBody>
          <a:bodyPr/>
          <a:lstStyle/>
          <a:p>
            <a:r>
              <a:rPr lang="en-GB" dirty="0"/>
              <a:t>Technical Capabilities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Vendor Managed Inventory model is often used with a more strategic supplier </a:t>
            </a:r>
            <a:r>
              <a:rPr lang="en-US" dirty="0" smtClean="0"/>
              <a:t>relationship.</a:t>
            </a:r>
            <a:endParaRPr lang="en-US" dirty="0"/>
          </a:p>
        </p:txBody>
      </p:sp>
      <p:grpSp>
        <p:nvGrpSpPr>
          <p:cNvPr id="6"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7" name="Rectangle 14"/>
            <p:cNvSpPr>
              <a:spLocks noChangeArrowheads="1"/>
            </p:cNvSpPr>
            <p:nvPr/>
          </p:nvSpPr>
          <p:spPr bwMode="auto">
            <a:xfrm>
              <a:off x="5377736" y="373600"/>
              <a:ext cx="768644"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Financial</a:t>
              </a:r>
            </a:p>
          </p:txBody>
        </p:sp>
        <p:sp>
          <p:nvSpPr>
            <p:cNvPr id="8" name="Rectangle 7"/>
            <p:cNvSpPr/>
            <p:nvPr/>
          </p:nvSpPr>
          <p:spPr bwMode="auto">
            <a:xfrm>
              <a:off x="6169948"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9" name="Rectangle 8"/>
            <p:cNvSpPr/>
            <p:nvPr/>
          </p:nvSpPr>
          <p:spPr bwMode="auto">
            <a:xfrm>
              <a:off x="6962159" y="373600"/>
              <a:ext cx="768397" cy="216024"/>
            </a:xfrm>
            <a:prstGeom prst="rect">
              <a:avLst/>
            </a:prstGeom>
            <a:solidFill>
              <a:srgbClr val="003344"/>
            </a:solid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
        <p:nvSpPr>
          <p:cNvPr id="26" name="Rectangle 25"/>
          <p:cNvSpPr/>
          <p:nvPr>
            <p:custDataLst>
              <p:tags r:id="rId2"/>
            </p:custDataLst>
          </p:nvPr>
        </p:nvSpPr>
        <p:spPr bwMode="auto">
          <a:xfrm>
            <a:off x="454025" y="2406970"/>
            <a:ext cx="7848600" cy="3844925"/>
          </a:xfrm>
          <a:prstGeom prst="rect">
            <a:avLst/>
          </a:prstGeom>
          <a:solidFill>
            <a:srgbClr val="FFFFFF"/>
          </a:solidFill>
          <a:ln w="9525">
            <a:solidFill>
              <a:srgbClr val="FFFFFF">
                <a:lumMod val="65000"/>
              </a:srgbClr>
            </a:solidFill>
            <a:prstDash val="solid"/>
            <a:round/>
            <a:headEnd type="none" w="sm" len="sm"/>
            <a:tailEnd type="none" w="sm" len="sm"/>
          </a:ln>
          <a:effectLst>
            <a:outerShdw blurRad="50800" dist="38100" dir="13500000" algn="br" rotWithShape="0">
              <a:prstClr val="black">
                <a:alpha val="40000"/>
              </a:prstClr>
            </a:outerShdw>
          </a:effectLst>
        </p:spPr>
        <p:txBody>
          <a:bodyP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1400" b="1" i="1" u="none" strike="noStrike" kern="0" cap="none" spc="0" normalizeH="0" baseline="0" noProof="0" dirty="0">
                <a:ln>
                  <a:noFill/>
                </a:ln>
                <a:solidFill>
                  <a:srgbClr val="000000"/>
                </a:solidFill>
                <a:effectLst/>
                <a:uLnTx/>
                <a:uFillTx/>
                <a:latin typeface="Arial" charset="0"/>
                <a:cs typeface="Arial" charset="0"/>
              </a:rPr>
              <a:t>Vendor Managed Inventory Example</a:t>
            </a:r>
          </a:p>
        </p:txBody>
      </p:sp>
      <p:pic>
        <p:nvPicPr>
          <p:cNvPr id="27" name="Picture 2"/>
          <p:cNvPicPr>
            <a:picLocks noChangeAspect="1" noChangeArrowheads="1"/>
          </p:cNvPicPr>
          <p:nvPr>
            <p:custDataLst>
              <p:tags r:id="rId3"/>
            </p:custDataLst>
          </p:nvPr>
        </p:nvPicPr>
        <p:blipFill>
          <a:blip r:embed="rId14" cstate="print"/>
          <a:srcRect/>
          <a:stretch>
            <a:fillRect/>
          </a:stretch>
        </p:blipFill>
        <p:spPr bwMode="auto">
          <a:xfrm>
            <a:off x="2892425" y="2845120"/>
            <a:ext cx="1074738" cy="1944687"/>
          </a:xfrm>
          <a:prstGeom prst="rect">
            <a:avLst/>
          </a:prstGeom>
          <a:noFill/>
          <a:ln w="9525">
            <a:noFill/>
            <a:miter lim="800000"/>
            <a:headEnd/>
            <a:tailEnd/>
          </a:ln>
        </p:spPr>
      </p:pic>
      <p:graphicFrame>
        <p:nvGraphicFramePr>
          <p:cNvPr id="28" name="Table 27"/>
          <p:cNvGraphicFramePr>
            <a:graphicFrameLocks noGrp="1"/>
          </p:cNvGraphicFramePr>
          <p:nvPr>
            <p:custDataLst>
              <p:tags r:id="rId4"/>
            </p:custDataLst>
            <p:extLst>
              <p:ext uri="{D42A27DB-BD31-4B8C-83A1-F6EECF244321}">
                <p14:modId xmlns:p14="http://schemas.microsoft.com/office/powerpoint/2010/main" xmlns="" val="4117698966"/>
              </p:ext>
            </p:extLst>
          </p:nvPr>
        </p:nvGraphicFramePr>
        <p:xfrm>
          <a:off x="4229100" y="3168970"/>
          <a:ext cx="1385568" cy="1021080"/>
        </p:xfrm>
        <a:graphic>
          <a:graphicData uri="http://schemas.openxmlformats.org/drawingml/2006/table">
            <a:tbl>
              <a:tblPr firstRow="1" bandRow="1"/>
              <a:tblGrid>
                <a:gridCol w="692784"/>
                <a:gridCol w="692784"/>
              </a:tblGrid>
              <a:tr h="234026">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GB" sz="1000" dirty="0" smtClean="0"/>
                        <a:t>Item</a:t>
                      </a:r>
                      <a:endParaRPr lang="en-GB" sz="10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BEE"/>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GB" sz="1000" dirty="0" smtClean="0"/>
                        <a:t>Usage</a:t>
                      </a:r>
                      <a:endParaRPr lang="en-GB" sz="10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BEE"/>
                    </a:solidFill>
                  </a:tcPr>
                </a:tc>
              </a:tr>
              <a:tr h="23402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Screw</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tx1"/>
                          </a:solidFill>
                          <a:latin typeface="+mn-lt"/>
                          <a:ea typeface="+mn-ea"/>
                          <a:cs typeface="+mn-cs"/>
                        </a:rPr>
                        <a:t>50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r>
              <a:tr h="23402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Nail</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tx1"/>
                          </a:solidFill>
                          <a:latin typeface="+mn-lt"/>
                          <a:ea typeface="+mn-ea"/>
                          <a:cs typeface="+mn-cs"/>
                        </a:rPr>
                        <a:t>60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r>
              <a:tr h="23402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Bolt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tx1"/>
                          </a:solidFill>
                          <a:latin typeface="+mn-lt"/>
                          <a:ea typeface="+mn-ea"/>
                          <a:cs typeface="+mn-cs"/>
                        </a:rPr>
                        <a:t>40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r>
            </a:tbl>
          </a:graphicData>
        </a:graphic>
      </p:graphicFrame>
      <p:graphicFrame>
        <p:nvGraphicFramePr>
          <p:cNvPr id="29" name="Table 28"/>
          <p:cNvGraphicFramePr>
            <a:graphicFrameLocks noGrp="1"/>
          </p:cNvGraphicFramePr>
          <p:nvPr>
            <p:custDataLst>
              <p:tags r:id="rId5"/>
            </p:custDataLst>
            <p:extLst>
              <p:ext uri="{D42A27DB-BD31-4B8C-83A1-F6EECF244321}">
                <p14:modId xmlns:p14="http://schemas.microsoft.com/office/powerpoint/2010/main" xmlns="" val="2830187789"/>
              </p:ext>
            </p:extLst>
          </p:nvPr>
        </p:nvGraphicFramePr>
        <p:xfrm>
          <a:off x="782638" y="3168970"/>
          <a:ext cx="1385568" cy="1021080"/>
        </p:xfrm>
        <a:graphic>
          <a:graphicData uri="http://schemas.openxmlformats.org/drawingml/2006/table">
            <a:tbl>
              <a:tblPr firstRow="1" bandRow="1"/>
              <a:tblGrid>
                <a:gridCol w="692784"/>
                <a:gridCol w="692784"/>
              </a:tblGrid>
              <a:tr h="234026">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GB" sz="1000" dirty="0" smtClean="0"/>
                        <a:t>Item</a:t>
                      </a:r>
                      <a:endParaRPr lang="en-GB" sz="10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BEE"/>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GB" sz="1000" dirty="0" smtClean="0"/>
                        <a:t>Qty.</a:t>
                      </a:r>
                      <a:endParaRPr lang="en-GB" sz="10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BEE"/>
                    </a:solidFill>
                  </a:tcPr>
                </a:tc>
              </a:tr>
              <a:tr h="23402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Screw</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100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8F8F8"/>
                    </a:solidFill>
                  </a:tcPr>
                </a:tc>
              </a:tr>
              <a:tr h="23402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Nail</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100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F8F8"/>
                    </a:solidFill>
                  </a:tcPr>
                </a:tc>
              </a:tr>
              <a:tr h="234026">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Bolt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1" kern="1200" dirty="0" smtClean="0">
                          <a:solidFill>
                            <a:schemeClr val="dk1"/>
                          </a:solidFill>
                          <a:latin typeface="+mn-lt"/>
                          <a:ea typeface="+mn-ea"/>
                          <a:cs typeface="+mn-cs"/>
                        </a:rPr>
                        <a:t>100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8F8F8"/>
                    </a:solidFill>
                  </a:tcPr>
                </a:tc>
              </a:tr>
            </a:tbl>
          </a:graphicData>
        </a:graphic>
      </p:graphicFrame>
      <p:sp>
        <p:nvSpPr>
          <p:cNvPr id="30" name="Rectangle 35"/>
          <p:cNvSpPr>
            <a:spLocks noChangeArrowheads="1"/>
          </p:cNvSpPr>
          <p:nvPr>
            <p:custDataLst>
              <p:tags r:id="rId6"/>
            </p:custDataLst>
          </p:nvPr>
        </p:nvSpPr>
        <p:spPr bwMode="auto">
          <a:xfrm>
            <a:off x="539750" y="4177032"/>
            <a:ext cx="1800225" cy="576263"/>
          </a:xfrm>
          <a:prstGeom prst="rect">
            <a:avLst/>
          </a:prstGeom>
          <a:noFill/>
          <a:ln w="9525">
            <a:noFill/>
            <a:prstDash val="lgDash"/>
            <a:round/>
            <a:headEnd type="none" w="sm" len="sm"/>
            <a:tailEnd type="none" w="sm" len="sm"/>
          </a:ln>
        </p:spPr>
        <p:txBody>
          <a:bodyPr anchor="ctr"/>
          <a:lstStyle/>
          <a:p>
            <a:pPr algn="ctr" eaLnBrk="0" fontAlgn="base" hangingPunct="0">
              <a:lnSpc>
                <a:spcPct val="80000"/>
              </a:lnSpc>
              <a:spcBef>
                <a:spcPct val="0"/>
              </a:spcBef>
              <a:spcAft>
                <a:spcPct val="0"/>
              </a:spcAft>
            </a:pPr>
            <a:r>
              <a:rPr lang="en-GB" sz="1200" b="1" dirty="0">
                <a:solidFill>
                  <a:srgbClr val="000000"/>
                </a:solidFill>
                <a:latin typeface="Arial" charset="0"/>
              </a:rPr>
              <a:t>Supplier Replenishes Vending Machine</a:t>
            </a:r>
          </a:p>
        </p:txBody>
      </p:sp>
      <p:sp>
        <p:nvSpPr>
          <p:cNvPr id="31" name="Striped Right Arrow 30"/>
          <p:cNvSpPr/>
          <p:nvPr/>
        </p:nvSpPr>
        <p:spPr bwMode="auto">
          <a:xfrm>
            <a:off x="5795963" y="3421382"/>
            <a:ext cx="504825" cy="504825"/>
          </a:xfrm>
          <a:prstGeom prst="stripedRightArrow">
            <a:avLst/>
          </a:prstGeom>
          <a:noFill/>
          <a:ln w="9525">
            <a:solidFill>
              <a:srgbClr val="000000"/>
            </a:solid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32" name="Rectangle 38"/>
          <p:cNvSpPr>
            <a:spLocks noChangeArrowheads="1"/>
          </p:cNvSpPr>
          <p:nvPr>
            <p:custDataLst>
              <p:tags r:id="rId7"/>
            </p:custDataLst>
          </p:nvPr>
        </p:nvSpPr>
        <p:spPr bwMode="auto">
          <a:xfrm>
            <a:off x="4013200" y="4177032"/>
            <a:ext cx="1800225" cy="576263"/>
          </a:xfrm>
          <a:prstGeom prst="rect">
            <a:avLst/>
          </a:prstGeom>
          <a:noFill/>
          <a:ln w="9525">
            <a:noFill/>
            <a:prstDash val="lgDash"/>
            <a:round/>
            <a:headEnd type="none" w="sm" len="sm"/>
            <a:tailEnd type="none" w="sm" len="sm"/>
          </a:ln>
        </p:spPr>
        <p:txBody>
          <a:bodyPr anchor="ctr"/>
          <a:lstStyle/>
          <a:p>
            <a:pPr algn="ctr" eaLnBrk="0" fontAlgn="base" hangingPunct="0">
              <a:lnSpc>
                <a:spcPct val="80000"/>
              </a:lnSpc>
              <a:spcBef>
                <a:spcPct val="0"/>
              </a:spcBef>
              <a:spcAft>
                <a:spcPct val="0"/>
              </a:spcAft>
            </a:pPr>
            <a:r>
              <a:rPr lang="en-GB" sz="1200" b="1" dirty="0">
                <a:solidFill>
                  <a:srgbClr val="000000"/>
                </a:solidFill>
                <a:latin typeface="Arial" charset="0"/>
              </a:rPr>
              <a:t>Item usage is tracked over time</a:t>
            </a:r>
          </a:p>
        </p:txBody>
      </p:sp>
      <p:sp>
        <p:nvSpPr>
          <p:cNvPr id="33" name="Flowchart: Document 32"/>
          <p:cNvSpPr/>
          <p:nvPr/>
        </p:nvSpPr>
        <p:spPr bwMode="auto">
          <a:xfrm>
            <a:off x="6443663" y="3199132"/>
            <a:ext cx="1584325" cy="1008063"/>
          </a:xfrm>
          <a:prstGeom prst="flowChartDocument">
            <a:avLst/>
          </a:prstGeom>
          <a:solidFill>
            <a:srgbClr val="FFFFFF"/>
          </a:solidFill>
          <a:ln w="9525">
            <a:solidFill>
              <a:srgbClr val="000000"/>
            </a:solidFill>
            <a:prstDash val="lgDash"/>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Minimum Stock Level Reached </a:t>
            </a:r>
          </a:p>
        </p:txBody>
      </p:sp>
      <p:sp>
        <p:nvSpPr>
          <p:cNvPr id="34" name="Flowchart: Document 33"/>
          <p:cNvSpPr/>
          <p:nvPr>
            <p:custDataLst>
              <p:tags r:id="rId8"/>
            </p:custDataLst>
          </p:nvPr>
        </p:nvSpPr>
        <p:spPr bwMode="auto">
          <a:xfrm>
            <a:off x="6443663" y="5023170"/>
            <a:ext cx="1584325" cy="1081087"/>
          </a:xfrm>
          <a:prstGeom prst="flowChartDocument">
            <a:avLst/>
          </a:prstGeom>
          <a:solidFill>
            <a:srgbClr val="FFFFFF"/>
          </a:solidFill>
          <a:ln w="9525">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Replenishment PO automatically generated</a:t>
            </a:r>
          </a:p>
        </p:txBody>
      </p:sp>
      <p:sp>
        <p:nvSpPr>
          <p:cNvPr id="35" name="Flowchart: Document 34"/>
          <p:cNvSpPr/>
          <p:nvPr>
            <p:custDataLst>
              <p:tags r:id="rId9"/>
            </p:custDataLst>
          </p:nvPr>
        </p:nvSpPr>
        <p:spPr bwMode="auto">
          <a:xfrm>
            <a:off x="2627313" y="5067620"/>
            <a:ext cx="1584325" cy="1081087"/>
          </a:xfrm>
          <a:prstGeom prst="flowChartDocument">
            <a:avLst/>
          </a:prstGeom>
          <a:solidFill>
            <a:srgbClr val="FFFFFF"/>
          </a:solidFill>
          <a:ln w="9525">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000000"/>
                </a:solidFill>
                <a:effectLst/>
                <a:uLnTx/>
                <a:uFillTx/>
                <a:latin typeface="Arial" charset="0"/>
                <a:cs typeface="Arial" charset="0"/>
              </a:rPr>
              <a:t>Invoice automatically generated for Items Used</a:t>
            </a:r>
          </a:p>
        </p:txBody>
      </p:sp>
      <p:sp>
        <p:nvSpPr>
          <p:cNvPr id="36" name="Striped Right Arrow 35"/>
          <p:cNvSpPr/>
          <p:nvPr/>
        </p:nvSpPr>
        <p:spPr bwMode="auto">
          <a:xfrm rot="5400000">
            <a:off x="6934994" y="4328638"/>
            <a:ext cx="647700" cy="503238"/>
          </a:xfrm>
          <a:prstGeom prst="stripedRightArrow">
            <a:avLst/>
          </a:prstGeom>
          <a:noFill/>
          <a:ln w="9525">
            <a:solidFill>
              <a:srgbClr val="000000"/>
            </a:solid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37" name="Striped Right Arrow 36"/>
          <p:cNvSpPr/>
          <p:nvPr/>
        </p:nvSpPr>
        <p:spPr bwMode="auto">
          <a:xfrm rot="10800000">
            <a:off x="4500563" y="5356545"/>
            <a:ext cx="1727200" cy="503237"/>
          </a:xfrm>
          <a:prstGeom prst="stripedRightArrow">
            <a:avLst/>
          </a:prstGeom>
          <a:noFill/>
          <a:ln w="9525">
            <a:solidFill>
              <a:srgbClr val="000000"/>
            </a:solid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38" name="Bent Arrow 37"/>
          <p:cNvSpPr/>
          <p:nvPr/>
        </p:nvSpPr>
        <p:spPr bwMode="auto">
          <a:xfrm rot="16200000">
            <a:off x="1228725" y="4780282"/>
            <a:ext cx="1079500" cy="1079500"/>
          </a:xfrm>
          <a:prstGeom prst="bentArrow">
            <a:avLst/>
          </a:prstGeom>
          <a:noFill/>
          <a:ln w="9525">
            <a:solidFill>
              <a:srgbClr val="000000"/>
            </a:solid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39" name="Striped Right Arrow 38"/>
          <p:cNvSpPr/>
          <p:nvPr>
            <p:custDataLst>
              <p:tags r:id="rId10"/>
            </p:custDataLst>
          </p:nvPr>
        </p:nvSpPr>
        <p:spPr bwMode="auto">
          <a:xfrm>
            <a:off x="2411413" y="3421382"/>
            <a:ext cx="504825" cy="504825"/>
          </a:xfrm>
          <a:prstGeom prst="stripedRightArrow">
            <a:avLst/>
          </a:prstGeom>
          <a:noFill/>
          <a:ln w="9525">
            <a:solidFill>
              <a:srgbClr val="000000"/>
            </a:solid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40" name="Rectangle 39"/>
          <p:cNvSpPr/>
          <p:nvPr>
            <p:custDataLst>
              <p:tags r:id="rId11"/>
            </p:custDataLst>
          </p:nvPr>
        </p:nvSpPr>
        <p:spPr>
          <a:xfrm>
            <a:off x="514350" y="1676400"/>
            <a:ext cx="7596188" cy="670953"/>
          </a:xfrm>
          <a:prstGeom prst="rect">
            <a:avLst/>
          </a:prstGeom>
        </p:spPr>
        <p:txBody>
          <a:bodyPr>
            <a:spAutoFit/>
          </a:bodyPr>
          <a:lstStyle/>
          <a:p>
            <a:pPr eaLnBrk="0" fontAlgn="base" hangingPunct="0">
              <a:lnSpc>
                <a:spcPct val="80000"/>
              </a:lnSpc>
              <a:spcBef>
                <a:spcPct val="0"/>
              </a:spcBef>
              <a:spcAft>
                <a:spcPct val="0"/>
              </a:spcAft>
              <a:defRPr/>
            </a:pPr>
            <a:r>
              <a:rPr lang="en-US" sz="1400" b="1" dirty="0">
                <a:solidFill>
                  <a:srgbClr val="003344"/>
                </a:solidFill>
                <a:latin typeface="Arial" charset="0"/>
                <a:cs typeface="Arial" charset="0"/>
              </a:rPr>
              <a:t>Benefits:  </a:t>
            </a:r>
            <a:r>
              <a:rPr lang="en-US" sz="1400" dirty="0">
                <a:solidFill>
                  <a:srgbClr val="003344"/>
                </a:solidFill>
                <a:latin typeface="Arial" charset="0"/>
                <a:cs typeface="Arial" charset="0"/>
              </a:rPr>
              <a:t>All benefits of consignment stocking, and reduction in transactional processing (as the supplier manages all reordering and replenishment on site)</a:t>
            </a:r>
          </a:p>
          <a:p>
            <a:pPr eaLnBrk="0" fontAlgn="base" hangingPunct="0">
              <a:lnSpc>
                <a:spcPct val="80000"/>
              </a:lnSpc>
              <a:spcBef>
                <a:spcPct val="0"/>
              </a:spcBef>
              <a:spcAft>
                <a:spcPct val="0"/>
              </a:spcAft>
              <a:defRPr/>
            </a:pPr>
            <a:endParaRPr lang="en-US" sz="500" dirty="0">
              <a:solidFill>
                <a:srgbClr val="003344"/>
              </a:solidFill>
              <a:latin typeface="Arial" charset="0"/>
              <a:cs typeface="Arial" charset="0"/>
            </a:endParaRPr>
          </a:p>
          <a:p>
            <a:pPr marL="88900" indent="-88900" eaLnBrk="0" fontAlgn="base" hangingPunct="0">
              <a:lnSpc>
                <a:spcPct val="80000"/>
              </a:lnSpc>
              <a:spcBef>
                <a:spcPct val="0"/>
              </a:spcBef>
              <a:spcAft>
                <a:spcPct val="0"/>
              </a:spcAft>
              <a:defRPr/>
            </a:pPr>
            <a:r>
              <a:rPr lang="en-GB" sz="1400" b="1" dirty="0">
                <a:solidFill>
                  <a:srgbClr val="003344"/>
                </a:solidFill>
                <a:latin typeface="Arial" charset="0"/>
                <a:cs typeface="Arial" charset="0"/>
              </a:rPr>
              <a:t>Drawbacks: </a:t>
            </a:r>
            <a:r>
              <a:rPr lang="en-GB" sz="1400" dirty="0">
                <a:solidFill>
                  <a:srgbClr val="003344"/>
                </a:solidFill>
                <a:latin typeface="Arial" charset="0"/>
                <a:cs typeface="Arial" charset="0"/>
              </a:rPr>
              <a:t>Higher prices to account for additional supplier processing</a:t>
            </a:r>
          </a:p>
        </p:txBody>
      </p:sp>
    </p:spTree>
    <p:extLst>
      <p:ext uri="{BB962C8B-B14F-4D97-AF65-F5344CB8AC3E}">
        <p14:creationId xmlns:p14="http://schemas.microsoft.com/office/powerpoint/2010/main" xmlns="" val="40636773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940051100"/>
              </p:ext>
            </p:extLst>
          </p:nvPr>
        </p:nvGraphicFramePr>
        <p:xfrm>
          <a:off x="1588" y="1588"/>
          <a:ext cx="1587" cy="1587"/>
        </p:xfrm>
        <a:graphic>
          <a:graphicData uri="http://schemas.openxmlformats.org/presentationml/2006/ole">
            <p:oleObj spid="_x0000_s95305"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89</a:t>
            </a:fld>
            <a:endParaRPr lang="en-US" dirty="0"/>
          </a:p>
        </p:txBody>
      </p:sp>
      <p:sp>
        <p:nvSpPr>
          <p:cNvPr id="4" name="Title 3"/>
          <p:cNvSpPr>
            <a:spLocks noGrp="1"/>
          </p:cNvSpPr>
          <p:nvPr>
            <p:ph type="title"/>
          </p:nvPr>
        </p:nvSpPr>
        <p:spPr/>
        <p:txBody>
          <a:bodyPr/>
          <a:lstStyle/>
          <a:p>
            <a:r>
              <a:rPr lang="en-GB" dirty="0"/>
              <a:t>Distributor RFI Example</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Systems integration capabilities, and alternative stocking models were assessed to evaluate how suppliers might add greater value to a MRO distribution </a:t>
            </a:r>
            <a:r>
              <a:rPr lang="en-US" dirty="0" smtClean="0"/>
              <a:t>contract.</a:t>
            </a:r>
            <a:endParaRPr lang="en-US" dirty="0"/>
          </a:p>
        </p:txBody>
      </p:sp>
      <p:grpSp>
        <p:nvGrpSpPr>
          <p:cNvPr id="6"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7" name="Rectangle 14"/>
            <p:cNvSpPr>
              <a:spLocks noChangeArrowheads="1"/>
            </p:cNvSpPr>
            <p:nvPr/>
          </p:nvSpPr>
          <p:spPr bwMode="auto">
            <a:xfrm>
              <a:off x="5377736" y="373600"/>
              <a:ext cx="768644"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Financial</a:t>
              </a:r>
            </a:p>
          </p:txBody>
        </p:sp>
        <p:sp>
          <p:nvSpPr>
            <p:cNvPr id="8" name="Rectangle 7"/>
            <p:cNvSpPr/>
            <p:nvPr/>
          </p:nvSpPr>
          <p:spPr bwMode="auto">
            <a:xfrm>
              <a:off x="6169948"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9" name="Rectangle 8"/>
            <p:cNvSpPr/>
            <p:nvPr/>
          </p:nvSpPr>
          <p:spPr bwMode="auto">
            <a:xfrm>
              <a:off x="6962159" y="373600"/>
              <a:ext cx="768397" cy="216024"/>
            </a:xfrm>
            <a:prstGeom prst="rect">
              <a:avLst/>
            </a:prstGeom>
            <a:solidFill>
              <a:srgbClr val="003344"/>
            </a:solid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
        <p:nvSpPr>
          <p:cNvPr id="16" name="Rectangle 15"/>
          <p:cNvSpPr/>
          <p:nvPr/>
        </p:nvSpPr>
        <p:spPr bwMode="auto">
          <a:xfrm>
            <a:off x="827088" y="2205038"/>
            <a:ext cx="1873250" cy="863600"/>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Hypothesis</a:t>
            </a:r>
          </a:p>
        </p:txBody>
      </p:sp>
      <p:sp>
        <p:nvSpPr>
          <p:cNvPr id="18" name="Rectangle 17"/>
          <p:cNvSpPr/>
          <p:nvPr/>
        </p:nvSpPr>
        <p:spPr bwMode="auto">
          <a:xfrm>
            <a:off x="827088" y="3321050"/>
            <a:ext cx="1873250" cy="863600"/>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Key Questions</a:t>
            </a:r>
          </a:p>
        </p:txBody>
      </p:sp>
      <p:sp>
        <p:nvSpPr>
          <p:cNvPr id="19" name="Rectangle 18"/>
          <p:cNvSpPr/>
          <p:nvPr/>
        </p:nvSpPr>
        <p:spPr bwMode="auto">
          <a:xfrm>
            <a:off x="827088" y="4437063"/>
            <a:ext cx="1873250" cy="863600"/>
          </a:xfrm>
          <a:prstGeom prst="rect">
            <a:avLst/>
          </a:prstGeom>
          <a:solidFill>
            <a:srgbClr val="00BBEE"/>
          </a:solidFill>
          <a:ln w="9525">
            <a:noFill/>
            <a:prstDash val="solid"/>
            <a:round/>
            <a:headEnd type="none" w="sm" len="sm"/>
            <a:tailEnd type="none" w="sm" len="sm"/>
          </a:ln>
          <a:effectLst>
            <a:outerShdw blurRad="50800" dist="38100" dir="13500000" algn="br" rotWithShape="0">
              <a:prstClr val="black">
                <a:alpha val="40000"/>
              </a:prstClr>
            </a:outerShdw>
          </a:effectLst>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charset="0"/>
                <a:cs typeface="Arial" charset="0"/>
              </a:rPr>
              <a:t>Metrics and Measures</a:t>
            </a:r>
          </a:p>
        </p:txBody>
      </p:sp>
      <p:sp>
        <p:nvSpPr>
          <p:cNvPr id="20" name="Rectangle 13"/>
          <p:cNvSpPr>
            <a:spLocks noChangeArrowheads="1"/>
          </p:cNvSpPr>
          <p:nvPr/>
        </p:nvSpPr>
        <p:spPr bwMode="auto">
          <a:xfrm>
            <a:off x="2987675" y="2205038"/>
            <a:ext cx="4897438" cy="863600"/>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400" b="1" i="1" dirty="0">
                <a:solidFill>
                  <a:srgbClr val="000000"/>
                </a:solidFill>
                <a:latin typeface="Arial" charset="0"/>
              </a:rPr>
              <a:t>“A number of key players will be able to provide alternative stocking models, </a:t>
            </a:r>
            <a:r>
              <a:rPr lang="en-GB" sz="1400" b="1" i="1" dirty="0" smtClean="0">
                <a:solidFill>
                  <a:srgbClr val="000000"/>
                </a:solidFill>
                <a:latin typeface="Arial" charset="0"/>
              </a:rPr>
              <a:t>eCatalogs </a:t>
            </a:r>
            <a:r>
              <a:rPr lang="en-GB" sz="1400" b="1" i="1" dirty="0">
                <a:solidFill>
                  <a:srgbClr val="000000"/>
                </a:solidFill>
                <a:latin typeface="Arial" charset="0"/>
              </a:rPr>
              <a:t>and SAP integration”</a:t>
            </a:r>
            <a:endParaRPr lang="en-GB" sz="1400" b="1" dirty="0">
              <a:solidFill>
                <a:srgbClr val="000000"/>
              </a:solidFill>
              <a:latin typeface="Arial" charset="0"/>
            </a:endParaRPr>
          </a:p>
        </p:txBody>
      </p:sp>
      <p:sp>
        <p:nvSpPr>
          <p:cNvPr id="21" name="Rectangle 14"/>
          <p:cNvSpPr>
            <a:spLocks noChangeArrowheads="1"/>
          </p:cNvSpPr>
          <p:nvPr/>
        </p:nvSpPr>
        <p:spPr bwMode="auto">
          <a:xfrm>
            <a:off x="2987675" y="3321050"/>
            <a:ext cx="4897438" cy="863600"/>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400" b="1" dirty="0">
                <a:solidFill>
                  <a:srgbClr val="000000"/>
                </a:solidFill>
                <a:latin typeface="Arial" charset="0"/>
              </a:rPr>
              <a:t>Can companies provide Consignment Stocking Models / Vendor Managed Inventory?</a:t>
            </a:r>
          </a:p>
          <a:p>
            <a:pPr eaLnBrk="0" fontAlgn="base" hangingPunct="0">
              <a:lnSpc>
                <a:spcPct val="80000"/>
              </a:lnSpc>
              <a:spcBef>
                <a:spcPct val="0"/>
              </a:spcBef>
              <a:spcAft>
                <a:spcPct val="0"/>
              </a:spcAft>
            </a:pPr>
            <a:r>
              <a:rPr lang="en-GB" sz="1400" b="1" dirty="0">
                <a:solidFill>
                  <a:srgbClr val="000000"/>
                </a:solidFill>
                <a:latin typeface="Arial" charset="0"/>
              </a:rPr>
              <a:t>Can companies provide SAP integration / </a:t>
            </a:r>
            <a:r>
              <a:rPr lang="en-GB" sz="1400" b="1" dirty="0" smtClean="0">
                <a:solidFill>
                  <a:srgbClr val="000000"/>
                </a:solidFill>
                <a:latin typeface="Arial" charset="0"/>
              </a:rPr>
              <a:t>eCatalogs</a:t>
            </a:r>
            <a:r>
              <a:rPr lang="en-GB" sz="1400" b="1" dirty="0">
                <a:solidFill>
                  <a:srgbClr val="000000"/>
                </a:solidFill>
                <a:latin typeface="Arial" charset="0"/>
              </a:rPr>
              <a:t>? </a:t>
            </a:r>
          </a:p>
        </p:txBody>
      </p:sp>
      <p:sp>
        <p:nvSpPr>
          <p:cNvPr id="22" name="Rectangle 15"/>
          <p:cNvSpPr>
            <a:spLocks noChangeArrowheads="1"/>
          </p:cNvSpPr>
          <p:nvPr/>
        </p:nvSpPr>
        <p:spPr bwMode="auto">
          <a:xfrm>
            <a:off x="2987675" y="4437063"/>
            <a:ext cx="4897438" cy="863600"/>
          </a:xfrm>
          <a:prstGeom prst="rect">
            <a:avLst/>
          </a:prstGeom>
          <a:noFill/>
          <a:ln w="9525">
            <a:noFill/>
            <a:prstDash val="lgDash"/>
            <a:round/>
            <a:headEnd type="none" w="sm" len="sm"/>
            <a:tailEnd type="none" w="sm" len="sm"/>
          </a:ln>
        </p:spPr>
        <p:txBody>
          <a:bodyPr anchor="ctr"/>
          <a:lstStyle/>
          <a:p>
            <a:pPr eaLnBrk="0" fontAlgn="base" hangingPunct="0">
              <a:lnSpc>
                <a:spcPct val="80000"/>
              </a:lnSpc>
              <a:spcBef>
                <a:spcPct val="0"/>
              </a:spcBef>
              <a:spcAft>
                <a:spcPct val="0"/>
              </a:spcAft>
            </a:pPr>
            <a:r>
              <a:rPr lang="en-GB" sz="1400" b="1" dirty="0">
                <a:solidFill>
                  <a:srgbClr val="000000"/>
                </a:solidFill>
                <a:latin typeface="Arial" charset="0"/>
              </a:rPr>
              <a:t>Yes / No questions</a:t>
            </a:r>
          </a:p>
        </p:txBody>
      </p:sp>
    </p:spTree>
    <p:extLst>
      <p:ext uri="{BB962C8B-B14F-4D97-AF65-F5344CB8AC3E}">
        <p14:creationId xmlns:p14="http://schemas.microsoft.com/office/powerpoint/2010/main" xmlns="" val="4063677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576473057"/>
              </p:ext>
            </p:extLst>
          </p:nvPr>
        </p:nvGraphicFramePr>
        <p:xfrm>
          <a:off x="1588" y="1588"/>
          <a:ext cx="1587" cy="1587"/>
        </p:xfrm>
        <a:graphic>
          <a:graphicData uri="http://schemas.openxmlformats.org/presentationml/2006/ole">
            <p:oleObj spid="_x0000_s38988" name="think-cell Slide" r:id="rId4"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9</a:t>
            </a:fld>
            <a:endParaRPr lang="en-US" dirty="0"/>
          </a:p>
        </p:txBody>
      </p:sp>
      <p:sp>
        <p:nvSpPr>
          <p:cNvPr id="4" name="Title 3"/>
          <p:cNvSpPr>
            <a:spLocks noGrp="1"/>
          </p:cNvSpPr>
          <p:nvPr>
            <p:ph type="title"/>
          </p:nvPr>
        </p:nvSpPr>
        <p:spPr/>
        <p:txBody>
          <a:bodyPr/>
          <a:lstStyle/>
          <a:p>
            <a:r>
              <a:rPr lang="en-GB" dirty="0"/>
              <a:t>Measuring Industry Financials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industry cost bar can be used to illustrate the major cost drivers of the industry and aids in identifying potential </a:t>
            </a:r>
            <a:r>
              <a:rPr lang="en-US" dirty="0" smtClean="0"/>
              <a:t>opportunities.</a:t>
            </a:r>
            <a:endParaRPr lang="en-US" dirty="0"/>
          </a:p>
        </p:txBody>
      </p:sp>
      <p:sp>
        <p:nvSpPr>
          <p:cNvPr id="134" name="Line 84"/>
          <p:cNvSpPr>
            <a:spLocks noChangeAspect="1" noChangeShapeType="1"/>
          </p:cNvSpPr>
          <p:nvPr/>
        </p:nvSpPr>
        <p:spPr bwMode="auto">
          <a:xfrm>
            <a:off x="2924175" y="3997325"/>
            <a:ext cx="2446338" cy="1588"/>
          </a:xfrm>
          <a:prstGeom prst="line">
            <a:avLst/>
          </a:prstGeom>
          <a:noFill/>
          <a:ln w="0">
            <a:solidFill>
              <a:srgbClr val="C0C0C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35" name="Rectangle 9"/>
          <p:cNvSpPr>
            <a:spLocks noChangeAspect="1" noChangeArrowheads="1"/>
          </p:cNvSpPr>
          <p:nvPr/>
        </p:nvSpPr>
        <p:spPr bwMode="auto">
          <a:xfrm>
            <a:off x="2940050" y="2505075"/>
            <a:ext cx="2446338" cy="2982913"/>
          </a:xfrm>
          <a:prstGeom prst="rect">
            <a:avLst/>
          </a:prstGeom>
          <a:no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36" name="Line 10"/>
          <p:cNvSpPr>
            <a:spLocks noChangeAspect="1" noChangeShapeType="1"/>
          </p:cNvSpPr>
          <p:nvPr/>
        </p:nvSpPr>
        <p:spPr bwMode="auto">
          <a:xfrm>
            <a:off x="2940050" y="5187950"/>
            <a:ext cx="2446338" cy="1588"/>
          </a:xfrm>
          <a:prstGeom prst="line">
            <a:avLst/>
          </a:prstGeom>
          <a:noFill/>
          <a:ln w="0">
            <a:solidFill>
              <a:srgbClr val="C0C0C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37" name="Line 11"/>
          <p:cNvSpPr>
            <a:spLocks noChangeAspect="1" noChangeShapeType="1"/>
          </p:cNvSpPr>
          <p:nvPr/>
        </p:nvSpPr>
        <p:spPr bwMode="auto">
          <a:xfrm>
            <a:off x="2940050" y="4887913"/>
            <a:ext cx="2446338" cy="1587"/>
          </a:xfrm>
          <a:prstGeom prst="line">
            <a:avLst/>
          </a:prstGeom>
          <a:noFill/>
          <a:ln w="0">
            <a:solidFill>
              <a:srgbClr val="C0C0C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38" name="Line 12"/>
          <p:cNvSpPr>
            <a:spLocks noChangeAspect="1" noChangeShapeType="1"/>
          </p:cNvSpPr>
          <p:nvPr/>
        </p:nvSpPr>
        <p:spPr bwMode="auto">
          <a:xfrm>
            <a:off x="2940050" y="4595813"/>
            <a:ext cx="2446338" cy="1587"/>
          </a:xfrm>
          <a:prstGeom prst="line">
            <a:avLst/>
          </a:prstGeom>
          <a:noFill/>
          <a:ln w="0">
            <a:solidFill>
              <a:srgbClr val="C0C0C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39" name="Line 13"/>
          <p:cNvSpPr>
            <a:spLocks noChangeAspect="1" noChangeShapeType="1"/>
          </p:cNvSpPr>
          <p:nvPr/>
        </p:nvSpPr>
        <p:spPr bwMode="auto">
          <a:xfrm>
            <a:off x="2940050" y="4295775"/>
            <a:ext cx="2446338" cy="1588"/>
          </a:xfrm>
          <a:prstGeom prst="line">
            <a:avLst/>
          </a:prstGeom>
          <a:noFill/>
          <a:ln w="0">
            <a:solidFill>
              <a:srgbClr val="C0C0C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40" name="Line 15"/>
          <p:cNvSpPr>
            <a:spLocks noChangeAspect="1" noChangeShapeType="1"/>
          </p:cNvSpPr>
          <p:nvPr/>
        </p:nvSpPr>
        <p:spPr bwMode="auto">
          <a:xfrm>
            <a:off x="2940050" y="3695700"/>
            <a:ext cx="2446338" cy="1588"/>
          </a:xfrm>
          <a:prstGeom prst="line">
            <a:avLst/>
          </a:prstGeom>
          <a:noFill/>
          <a:ln w="0">
            <a:solidFill>
              <a:srgbClr val="C0C0C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41" name="Line 16"/>
          <p:cNvSpPr>
            <a:spLocks noChangeAspect="1" noChangeShapeType="1"/>
          </p:cNvSpPr>
          <p:nvPr/>
        </p:nvSpPr>
        <p:spPr bwMode="auto">
          <a:xfrm>
            <a:off x="2940050" y="3395663"/>
            <a:ext cx="2446338" cy="1587"/>
          </a:xfrm>
          <a:prstGeom prst="line">
            <a:avLst/>
          </a:prstGeom>
          <a:noFill/>
          <a:ln w="0">
            <a:solidFill>
              <a:srgbClr val="C0C0C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42" name="Line 17"/>
          <p:cNvSpPr>
            <a:spLocks noChangeAspect="1" noChangeShapeType="1"/>
          </p:cNvSpPr>
          <p:nvPr/>
        </p:nvSpPr>
        <p:spPr bwMode="auto">
          <a:xfrm>
            <a:off x="2940050" y="3105150"/>
            <a:ext cx="2446338" cy="0"/>
          </a:xfrm>
          <a:prstGeom prst="line">
            <a:avLst/>
          </a:prstGeom>
          <a:noFill/>
          <a:ln w="0">
            <a:solidFill>
              <a:srgbClr val="C0C0C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43" name="Line 18"/>
          <p:cNvSpPr>
            <a:spLocks noChangeAspect="1" noChangeShapeType="1"/>
          </p:cNvSpPr>
          <p:nvPr/>
        </p:nvSpPr>
        <p:spPr bwMode="auto">
          <a:xfrm>
            <a:off x="2940050" y="2805113"/>
            <a:ext cx="2446338" cy="0"/>
          </a:xfrm>
          <a:prstGeom prst="line">
            <a:avLst/>
          </a:prstGeom>
          <a:noFill/>
          <a:ln w="0">
            <a:solidFill>
              <a:srgbClr val="C0C0C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44" name="Line 19"/>
          <p:cNvSpPr>
            <a:spLocks noChangeAspect="1" noChangeShapeType="1"/>
          </p:cNvSpPr>
          <p:nvPr/>
        </p:nvSpPr>
        <p:spPr bwMode="auto">
          <a:xfrm>
            <a:off x="2940050" y="2505075"/>
            <a:ext cx="2446338" cy="0"/>
          </a:xfrm>
          <a:prstGeom prst="line">
            <a:avLst/>
          </a:prstGeom>
          <a:no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45" name="Rectangle 20"/>
          <p:cNvSpPr>
            <a:spLocks noChangeAspect="1" noChangeArrowheads="1"/>
          </p:cNvSpPr>
          <p:nvPr/>
        </p:nvSpPr>
        <p:spPr bwMode="auto">
          <a:xfrm>
            <a:off x="2940050" y="2505075"/>
            <a:ext cx="2446338" cy="2982913"/>
          </a:xfrm>
          <a:prstGeom prst="rect">
            <a:avLst/>
          </a:prstGeom>
          <a:noFill/>
          <a:ln w="9525">
            <a:solidFill>
              <a:srgbClr val="C0C0C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46" name="Rectangle 21"/>
          <p:cNvSpPr>
            <a:spLocks noChangeAspect="1" noChangeArrowheads="1"/>
          </p:cNvSpPr>
          <p:nvPr/>
        </p:nvSpPr>
        <p:spPr bwMode="auto">
          <a:xfrm>
            <a:off x="3668713" y="4262438"/>
            <a:ext cx="977900" cy="1225550"/>
          </a:xfrm>
          <a:prstGeom prst="rect">
            <a:avLst/>
          </a:prstGeom>
          <a:solidFill>
            <a:srgbClr val="BBBB00"/>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47" name="Rectangle 22"/>
          <p:cNvSpPr>
            <a:spLocks noChangeAspect="1" noChangeArrowheads="1"/>
          </p:cNvSpPr>
          <p:nvPr/>
        </p:nvSpPr>
        <p:spPr bwMode="auto">
          <a:xfrm>
            <a:off x="3668713" y="3516313"/>
            <a:ext cx="977900" cy="746125"/>
          </a:xfrm>
          <a:prstGeom prst="rect">
            <a:avLst/>
          </a:prstGeom>
          <a:solidFill>
            <a:srgbClr val="AA1133"/>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48" name="Rectangle 23"/>
          <p:cNvSpPr>
            <a:spLocks noChangeAspect="1" noChangeArrowheads="1"/>
          </p:cNvSpPr>
          <p:nvPr/>
        </p:nvSpPr>
        <p:spPr bwMode="auto">
          <a:xfrm>
            <a:off x="3668713" y="3105150"/>
            <a:ext cx="977900" cy="411163"/>
          </a:xfrm>
          <a:prstGeom prst="rect">
            <a:avLst/>
          </a:prstGeom>
          <a:solidFill>
            <a:srgbClr val="003344"/>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49" name="Rectangle 24"/>
          <p:cNvSpPr>
            <a:spLocks noChangeAspect="1" noChangeArrowheads="1"/>
          </p:cNvSpPr>
          <p:nvPr/>
        </p:nvSpPr>
        <p:spPr bwMode="auto">
          <a:xfrm>
            <a:off x="3668713" y="2890838"/>
            <a:ext cx="977900" cy="214312"/>
          </a:xfrm>
          <a:prstGeom prst="rect">
            <a:avLst/>
          </a:prstGeom>
          <a:solidFill>
            <a:srgbClr val="00BBEE"/>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50" name="Rectangle 25"/>
          <p:cNvSpPr>
            <a:spLocks noChangeAspect="1" noChangeArrowheads="1"/>
          </p:cNvSpPr>
          <p:nvPr/>
        </p:nvSpPr>
        <p:spPr bwMode="auto">
          <a:xfrm>
            <a:off x="3668713" y="2641600"/>
            <a:ext cx="977900" cy="249238"/>
          </a:xfrm>
          <a:prstGeom prst="rect">
            <a:avLst/>
          </a:prstGeom>
          <a:solidFill>
            <a:srgbClr val="F8F8F8"/>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51" name="Rectangle 26"/>
          <p:cNvSpPr>
            <a:spLocks noChangeAspect="1" noChangeArrowheads="1"/>
          </p:cNvSpPr>
          <p:nvPr/>
        </p:nvSpPr>
        <p:spPr bwMode="auto">
          <a:xfrm>
            <a:off x="3668713" y="2505075"/>
            <a:ext cx="977900" cy="149225"/>
          </a:xfrm>
          <a:prstGeom prst="rect">
            <a:avLst/>
          </a:prstGeom>
          <a:solidFill>
            <a:srgbClr val="DD4411"/>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52" name="Line 27"/>
          <p:cNvSpPr>
            <a:spLocks noChangeAspect="1" noChangeShapeType="1"/>
          </p:cNvSpPr>
          <p:nvPr/>
        </p:nvSpPr>
        <p:spPr bwMode="auto">
          <a:xfrm>
            <a:off x="2940050" y="2505075"/>
            <a:ext cx="1588" cy="2982913"/>
          </a:xfrm>
          <a:prstGeom prst="line">
            <a:avLst/>
          </a:prstGeom>
          <a:no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53" name="Line 28"/>
          <p:cNvSpPr>
            <a:spLocks noChangeAspect="1" noChangeShapeType="1"/>
          </p:cNvSpPr>
          <p:nvPr/>
        </p:nvSpPr>
        <p:spPr bwMode="auto">
          <a:xfrm>
            <a:off x="2887663" y="5487988"/>
            <a:ext cx="52387" cy="1587"/>
          </a:xfrm>
          <a:prstGeom prst="line">
            <a:avLst/>
          </a:prstGeom>
          <a:no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54" name="Line 29"/>
          <p:cNvSpPr>
            <a:spLocks noChangeAspect="1" noChangeShapeType="1"/>
          </p:cNvSpPr>
          <p:nvPr/>
        </p:nvSpPr>
        <p:spPr bwMode="auto">
          <a:xfrm>
            <a:off x="2887663" y="5187950"/>
            <a:ext cx="52387" cy="1588"/>
          </a:xfrm>
          <a:prstGeom prst="line">
            <a:avLst/>
          </a:prstGeom>
          <a:no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55" name="Line 30"/>
          <p:cNvSpPr>
            <a:spLocks noChangeAspect="1" noChangeShapeType="1"/>
          </p:cNvSpPr>
          <p:nvPr/>
        </p:nvSpPr>
        <p:spPr bwMode="auto">
          <a:xfrm>
            <a:off x="2887663" y="4887913"/>
            <a:ext cx="52387" cy="1587"/>
          </a:xfrm>
          <a:prstGeom prst="line">
            <a:avLst/>
          </a:prstGeom>
          <a:no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56" name="Line 31"/>
          <p:cNvSpPr>
            <a:spLocks noChangeAspect="1" noChangeShapeType="1"/>
          </p:cNvSpPr>
          <p:nvPr/>
        </p:nvSpPr>
        <p:spPr bwMode="auto">
          <a:xfrm>
            <a:off x="2887663" y="4595813"/>
            <a:ext cx="52387" cy="1587"/>
          </a:xfrm>
          <a:prstGeom prst="line">
            <a:avLst/>
          </a:prstGeom>
          <a:no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57" name="Line 32"/>
          <p:cNvSpPr>
            <a:spLocks noChangeAspect="1" noChangeShapeType="1"/>
          </p:cNvSpPr>
          <p:nvPr/>
        </p:nvSpPr>
        <p:spPr bwMode="auto">
          <a:xfrm>
            <a:off x="2887663" y="4295775"/>
            <a:ext cx="52387" cy="1588"/>
          </a:xfrm>
          <a:prstGeom prst="line">
            <a:avLst/>
          </a:prstGeom>
          <a:no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58" name="Line 33"/>
          <p:cNvSpPr>
            <a:spLocks noChangeAspect="1" noChangeShapeType="1"/>
          </p:cNvSpPr>
          <p:nvPr/>
        </p:nvSpPr>
        <p:spPr bwMode="auto">
          <a:xfrm>
            <a:off x="2887663" y="3995738"/>
            <a:ext cx="52387" cy="1587"/>
          </a:xfrm>
          <a:prstGeom prst="line">
            <a:avLst/>
          </a:prstGeom>
          <a:no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59" name="Line 34"/>
          <p:cNvSpPr>
            <a:spLocks noChangeAspect="1" noChangeShapeType="1"/>
          </p:cNvSpPr>
          <p:nvPr/>
        </p:nvSpPr>
        <p:spPr bwMode="auto">
          <a:xfrm>
            <a:off x="2887663" y="3695700"/>
            <a:ext cx="52387" cy="1588"/>
          </a:xfrm>
          <a:prstGeom prst="line">
            <a:avLst/>
          </a:prstGeom>
          <a:no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60" name="Line 35"/>
          <p:cNvSpPr>
            <a:spLocks noChangeAspect="1" noChangeShapeType="1"/>
          </p:cNvSpPr>
          <p:nvPr/>
        </p:nvSpPr>
        <p:spPr bwMode="auto">
          <a:xfrm>
            <a:off x="2887663" y="3395663"/>
            <a:ext cx="52387" cy="1587"/>
          </a:xfrm>
          <a:prstGeom prst="line">
            <a:avLst/>
          </a:prstGeom>
          <a:no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61" name="Line 36"/>
          <p:cNvSpPr>
            <a:spLocks noChangeAspect="1" noChangeShapeType="1"/>
          </p:cNvSpPr>
          <p:nvPr/>
        </p:nvSpPr>
        <p:spPr bwMode="auto">
          <a:xfrm>
            <a:off x="2887663" y="3105150"/>
            <a:ext cx="52387" cy="0"/>
          </a:xfrm>
          <a:prstGeom prst="line">
            <a:avLst/>
          </a:prstGeom>
          <a:no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62" name="Line 37"/>
          <p:cNvSpPr>
            <a:spLocks noChangeAspect="1" noChangeShapeType="1"/>
          </p:cNvSpPr>
          <p:nvPr/>
        </p:nvSpPr>
        <p:spPr bwMode="auto">
          <a:xfrm>
            <a:off x="2887663" y="2805113"/>
            <a:ext cx="52387" cy="0"/>
          </a:xfrm>
          <a:prstGeom prst="line">
            <a:avLst/>
          </a:prstGeom>
          <a:no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63" name="Line 38"/>
          <p:cNvSpPr>
            <a:spLocks noChangeAspect="1" noChangeShapeType="1"/>
          </p:cNvSpPr>
          <p:nvPr/>
        </p:nvSpPr>
        <p:spPr bwMode="auto">
          <a:xfrm>
            <a:off x="2887663" y="2505075"/>
            <a:ext cx="52387" cy="0"/>
          </a:xfrm>
          <a:prstGeom prst="line">
            <a:avLst/>
          </a:prstGeom>
          <a:noFill/>
          <a:ln w="0">
            <a:solidFill>
              <a:srgbClr val="000000"/>
            </a:solidFill>
            <a:round/>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64" name="Line 39"/>
          <p:cNvSpPr>
            <a:spLocks noChangeAspect="1" noChangeShapeType="1"/>
          </p:cNvSpPr>
          <p:nvPr/>
        </p:nvSpPr>
        <p:spPr bwMode="auto">
          <a:xfrm>
            <a:off x="2940050" y="5487988"/>
            <a:ext cx="2446338" cy="1587"/>
          </a:xfrm>
          <a:prstGeom prst="line">
            <a:avLst/>
          </a:prstGeom>
          <a:noFill/>
          <a:ln w="0">
            <a:solidFill>
              <a:srgbClr val="C0C0C0"/>
            </a:solidFill>
            <a:round/>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65" name="Rectangle 40"/>
          <p:cNvSpPr>
            <a:spLocks noChangeAspect="1" noChangeArrowheads="1"/>
          </p:cNvSpPr>
          <p:nvPr/>
        </p:nvSpPr>
        <p:spPr bwMode="auto">
          <a:xfrm>
            <a:off x="4030663" y="4802188"/>
            <a:ext cx="228600" cy="13652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900" b="1" dirty="0">
                <a:solidFill>
                  <a:srgbClr val="FFFFFF"/>
                </a:solidFill>
                <a:latin typeface="Arial" charset="0"/>
              </a:rPr>
              <a:t>41%</a:t>
            </a:r>
            <a:endParaRPr lang="en-US" sz="3200" b="1" dirty="0">
              <a:solidFill>
                <a:srgbClr val="FFFFFF"/>
              </a:solidFill>
              <a:latin typeface="Arial" charset="0"/>
            </a:endParaRPr>
          </a:p>
        </p:txBody>
      </p:sp>
      <p:sp>
        <p:nvSpPr>
          <p:cNvPr id="166" name="Rectangle 41"/>
          <p:cNvSpPr>
            <a:spLocks noChangeAspect="1" noChangeArrowheads="1"/>
          </p:cNvSpPr>
          <p:nvPr/>
        </p:nvSpPr>
        <p:spPr bwMode="auto">
          <a:xfrm>
            <a:off x="4030663" y="3816350"/>
            <a:ext cx="228600" cy="13652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900" b="1" dirty="0">
                <a:solidFill>
                  <a:srgbClr val="FFFFFF"/>
                </a:solidFill>
                <a:latin typeface="Arial" charset="0"/>
              </a:rPr>
              <a:t>25%</a:t>
            </a:r>
            <a:endParaRPr lang="en-US" sz="3200" b="1" dirty="0">
              <a:solidFill>
                <a:srgbClr val="FFFFFF"/>
              </a:solidFill>
              <a:latin typeface="Arial" charset="0"/>
            </a:endParaRPr>
          </a:p>
        </p:txBody>
      </p:sp>
      <p:sp>
        <p:nvSpPr>
          <p:cNvPr id="167" name="Rectangle 42"/>
          <p:cNvSpPr>
            <a:spLocks noChangeAspect="1" noChangeArrowheads="1"/>
          </p:cNvSpPr>
          <p:nvPr/>
        </p:nvSpPr>
        <p:spPr bwMode="auto">
          <a:xfrm>
            <a:off x="4030663" y="3233738"/>
            <a:ext cx="230832" cy="1108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900" b="1" dirty="0">
                <a:solidFill>
                  <a:srgbClr val="FFFFFF"/>
                </a:solidFill>
                <a:latin typeface="Arial" charset="0"/>
              </a:rPr>
              <a:t>14%</a:t>
            </a:r>
            <a:endParaRPr lang="en-US" sz="3200" b="1" dirty="0">
              <a:solidFill>
                <a:srgbClr val="FFFFFF"/>
              </a:solidFill>
              <a:latin typeface="Arial" charset="0"/>
            </a:endParaRPr>
          </a:p>
        </p:txBody>
      </p:sp>
      <p:sp>
        <p:nvSpPr>
          <p:cNvPr id="168" name="Rectangle 43"/>
          <p:cNvSpPr>
            <a:spLocks noChangeAspect="1" noChangeArrowheads="1"/>
          </p:cNvSpPr>
          <p:nvPr/>
        </p:nvSpPr>
        <p:spPr bwMode="auto">
          <a:xfrm>
            <a:off x="4062413" y="2924175"/>
            <a:ext cx="165100" cy="13652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900" b="1" dirty="0">
                <a:solidFill>
                  <a:srgbClr val="000000"/>
                </a:solidFill>
                <a:latin typeface="Arial" charset="0"/>
              </a:rPr>
              <a:t>7%</a:t>
            </a:r>
            <a:endParaRPr lang="en-US" sz="3200" b="1" dirty="0">
              <a:solidFill>
                <a:srgbClr val="000000"/>
              </a:solidFill>
              <a:latin typeface="Arial" charset="0"/>
            </a:endParaRPr>
          </a:p>
        </p:txBody>
      </p:sp>
      <p:sp>
        <p:nvSpPr>
          <p:cNvPr id="169" name="Rectangle 44"/>
          <p:cNvSpPr>
            <a:spLocks noChangeAspect="1" noChangeArrowheads="1"/>
          </p:cNvSpPr>
          <p:nvPr/>
        </p:nvSpPr>
        <p:spPr bwMode="auto">
          <a:xfrm>
            <a:off x="4062413" y="2705100"/>
            <a:ext cx="166712" cy="1108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900" b="1" dirty="0">
                <a:solidFill>
                  <a:srgbClr val="003344"/>
                </a:solidFill>
                <a:latin typeface="Arial" charset="0"/>
              </a:rPr>
              <a:t>8%</a:t>
            </a:r>
            <a:endParaRPr lang="en-US" sz="3200" b="1" dirty="0">
              <a:solidFill>
                <a:srgbClr val="003344"/>
              </a:solidFill>
              <a:latin typeface="Arial" charset="0"/>
            </a:endParaRPr>
          </a:p>
        </p:txBody>
      </p:sp>
      <p:sp>
        <p:nvSpPr>
          <p:cNvPr id="170" name="Rectangle 45"/>
          <p:cNvSpPr>
            <a:spLocks noChangeAspect="1" noChangeArrowheads="1"/>
          </p:cNvSpPr>
          <p:nvPr/>
        </p:nvSpPr>
        <p:spPr bwMode="auto">
          <a:xfrm>
            <a:off x="4062413" y="2520950"/>
            <a:ext cx="165100" cy="136525"/>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900" b="1" dirty="0">
                <a:solidFill>
                  <a:srgbClr val="FFFFFF"/>
                </a:solidFill>
                <a:latin typeface="Arial" charset="0"/>
              </a:rPr>
              <a:t>4%</a:t>
            </a:r>
            <a:endParaRPr lang="en-US" sz="3200" b="1" dirty="0">
              <a:solidFill>
                <a:srgbClr val="FFFFFF"/>
              </a:solidFill>
              <a:latin typeface="Arial" charset="0"/>
            </a:endParaRPr>
          </a:p>
        </p:txBody>
      </p:sp>
      <p:sp>
        <p:nvSpPr>
          <p:cNvPr id="171" name="Rectangle 46"/>
          <p:cNvSpPr>
            <a:spLocks noChangeAspect="1" noChangeArrowheads="1"/>
          </p:cNvSpPr>
          <p:nvPr/>
        </p:nvSpPr>
        <p:spPr bwMode="auto">
          <a:xfrm>
            <a:off x="2571750" y="5410200"/>
            <a:ext cx="182563"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0%</a:t>
            </a:r>
          </a:p>
        </p:txBody>
      </p:sp>
      <p:sp>
        <p:nvSpPr>
          <p:cNvPr id="172" name="Rectangle 47"/>
          <p:cNvSpPr>
            <a:spLocks noChangeAspect="1" noChangeArrowheads="1"/>
          </p:cNvSpPr>
          <p:nvPr/>
        </p:nvSpPr>
        <p:spPr bwMode="auto">
          <a:xfrm>
            <a:off x="2476500" y="5110163"/>
            <a:ext cx="252413"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10%</a:t>
            </a:r>
          </a:p>
        </p:txBody>
      </p:sp>
      <p:sp>
        <p:nvSpPr>
          <p:cNvPr id="173" name="Rectangle 48"/>
          <p:cNvSpPr>
            <a:spLocks noChangeAspect="1" noChangeArrowheads="1"/>
          </p:cNvSpPr>
          <p:nvPr/>
        </p:nvSpPr>
        <p:spPr bwMode="auto">
          <a:xfrm>
            <a:off x="2476500" y="4810125"/>
            <a:ext cx="252413"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20%</a:t>
            </a:r>
          </a:p>
        </p:txBody>
      </p:sp>
      <p:sp>
        <p:nvSpPr>
          <p:cNvPr id="174" name="Rectangle 49"/>
          <p:cNvSpPr>
            <a:spLocks noChangeAspect="1" noChangeArrowheads="1"/>
          </p:cNvSpPr>
          <p:nvPr/>
        </p:nvSpPr>
        <p:spPr bwMode="auto">
          <a:xfrm>
            <a:off x="2476500" y="4519613"/>
            <a:ext cx="252413"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30%</a:t>
            </a:r>
          </a:p>
        </p:txBody>
      </p:sp>
      <p:sp>
        <p:nvSpPr>
          <p:cNvPr id="175" name="Rectangle 50"/>
          <p:cNvSpPr>
            <a:spLocks noChangeAspect="1" noChangeArrowheads="1"/>
          </p:cNvSpPr>
          <p:nvPr/>
        </p:nvSpPr>
        <p:spPr bwMode="auto">
          <a:xfrm>
            <a:off x="2476500" y="4219575"/>
            <a:ext cx="252413"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40%</a:t>
            </a:r>
          </a:p>
        </p:txBody>
      </p:sp>
      <p:sp>
        <p:nvSpPr>
          <p:cNvPr id="176" name="Rectangle 51"/>
          <p:cNvSpPr>
            <a:spLocks noChangeAspect="1" noChangeArrowheads="1"/>
          </p:cNvSpPr>
          <p:nvPr/>
        </p:nvSpPr>
        <p:spPr bwMode="auto">
          <a:xfrm>
            <a:off x="2476500" y="3919538"/>
            <a:ext cx="252413"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50%</a:t>
            </a:r>
          </a:p>
        </p:txBody>
      </p:sp>
      <p:sp>
        <p:nvSpPr>
          <p:cNvPr id="177" name="Rectangle 52"/>
          <p:cNvSpPr>
            <a:spLocks noChangeAspect="1" noChangeArrowheads="1"/>
          </p:cNvSpPr>
          <p:nvPr/>
        </p:nvSpPr>
        <p:spPr bwMode="auto">
          <a:xfrm>
            <a:off x="2476500" y="3619500"/>
            <a:ext cx="252413"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60%</a:t>
            </a:r>
          </a:p>
        </p:txBody>
      </p:sp>
      <p:sp>
        <p:nvSpPr>
          <p:cNvPr id="178" name="Rectangle 53"/>
          <p:cNvSpPr>
            <a:spLocks noChangeAspect="1" noChangeArrowheads="1"/>
          </p:cNvSpPr>
          <p:nvPr/>
        </p:nvSpPr>
        <p:spPr bwMode="auto">
          <a:xfrm>
            <a:off x="2476500" y="3319463"/>
            <a:ext cx="252413"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70%</a:t>
            </a:r>
          </a:p>
        </p:txBody>
      </p:sp>
      <p:sp>
        <p:nvSpPr>
          <p:cNvPr id="179" name="Rectangle 54"/>
          <p:cNvSpPr>
            <a:spLocks noChangeAspect="1" noChangeArrowheads="1"/>
          </p:cNvSpPr>
          <p:nvPr/>
        </p:nvSpPr>
        <p:spPr bwMode="auto">
          <a:xfrm>
            <a:off x="2476500" y="3027363"/>
            <a:ext cx="252413"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80%</a:t>
            </a:r>
          </a:p>
        </p:txBody>
      </p:sp>
      <p:sp>
        <p:nvSpPr>
          <p:cNvPr id="180" name="Rectangle 55"/>
          <p:cNvSpPr>
            <a:spLocks noChangeAspect="1" noChangeArrowheads="1"/>
          </p:cNvSpPr>
          <p:nvPr/>
        </p:nvSpPr>
        <p:spPr bwMode="auto">
          <a:xfrm>
            <a:off x="2476500" y="2727325"/>
            <a:ext cx="252413"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90%</a:t>
            </a:r>
          </a:p>
        </p:txBody>
      </p:sp>
      <p:sp>
        <p:nvSpPr>
          <p:cNvPr id="181" name="Rectangle 56"/>
          <p:cNvSpPr>
            <a:spLocks noChangeAspect="1" noChangeArrowheads="1"/>
          </p:cNvSpPr>
          <p:nvPr/>
        </p:nvSpPr>
        <p:spPr bwMode="auto">
          <a:xfrm>
            <a:off x="2384425" y="2427288"/>
            <a:ext cx="322263"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100%</a:t>
            </a:r>
          </a:p>
        </p:txBody>
      </p:sp>
      <p:sp>
        <p:nvSpPr>
          <p:cNvPr id="182" name="Rectangle 57"/>
          <p:cNvSpPr>
            <a:spLocks noChangeAspect="1" noChangeArrowheads="1"/>
          </p:cNvSpPr>
          <p:nvPr/>
        </p:nvSpPr>
        <p:spPr bwMode="auto">
          <a:xfrm>
            <a:off x="3276600" y="5559425"/>
            <a:ext cx="1724831" cy="147733"/>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200" dirty="0" smtClean="0">
                <a:solidFill>
                  <a:srgbClr val="000000"/>
                </a:solidFill>
                <a:latin typeface="Arial" charset="0"/>
              </a:rPr>
              <a:t>Cost &amp; profit </a:t>
            </a:r>
            <a:r>
              <a:rPr lang="en-US" sz="1200" dirty="0">
                <a:solidFill>
                  <a:srgbClr val="000000"/>
                </a:solidFill>
                <a:latin typeface="Arial" charset="0"/>
              </a:rPr>
              <a:t>components</a:t>
            </a:r>
          </a:p>
        </p:txBody>
      </p:sp>
      <p:sp>
        <p:nvSpPr>
          <p:cNvPr id="183" name="Rectangle 58"/>
          <p:cNvSpPr>
            <a:spLocks noChangeAspect="1" noChangeArrowheads="1"/>
          </p:cNvSpPr>
          <p:nvPr/>
        </p:nvSpPr>
        <p:spPr bwMode="auto">
          <a:xfrm rot="16200000">
            <a:off x="1813719" y="3693319"/>
            <a:ext cx="823912" cy="152400"/>
          </a:xfrm>
          <a:prstGeom prst="rect">
            <a:avLst/>
          </a:prstGeom>
          <a:noFill/>
          <a:ln w="9525">
            <a:noFill/>
            <a:miter lim="800000"/>
            <a:headEnd/>
            <a:tailEnd/>
          </a:ln>
        </p:spPr>
        <p:txBody>
          <a:bodyPr lIns="0" tIns="0" rIns="0" bIns="0">
            <a:spAutoFit/>
          </a:bodyPr>
          <a:lstStyle/>
          <a:p>
            <a:pPr eaLnBrk="0" fontAlgn="base" hangingPunct="0">
              <a:lnSpc>
                <a:spcPct val="80000"/>
              </a:lnSpc>
              <a:spcBef>
                <a:spcPct val="0"/>
              </a:spcBef>
              <a:spcAft>
                <a:spcPct val="0"/>
              </a:spcAft>
            </a:pPr>
            <a:r>
              <a:rPr lang="en-US" sz="1200" dirty="0">
                <a:solidFill>
                  <a:srgbClr val="000000"/>
                </a:solidFill>
                <a:latin typeface="Arial" charset="0"/>
              </a:rPr>
              <a:t>% of sales</a:t>
            </a:r>
          </a:p>
        </p:txBody>
      </p:sp>
      <p:sp>
        <p:nvSpPr>
          <p:cNvPr id="184" name="Rectangle 62"/>
          <p:cNvSpPr>
            <a:spLocks noChangeAspect="1" noChangeArrowheads="1"/>
          </p:cNvSpPr>
          <p:nvPr/>
        </p:nvSpPr>
        <p:spPr bwMode="auto">
          <a:xfrm>
            <a:off x="5584825" y="2565400"/>
            <a:ext cx="90488" cy="77788"/>
          </a:xfrm>
          <a:prstGeom prst="rect">
            <a:avLst/>
          </a:prstGeom>
          <a:solidFill>
            <a:srgbClr val="DD4411"/>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85" name="Rectangle 63"/>
          <p:cNvSpPr>
            <a:spLocks noChangeAspect="1" noChangeArrowheads="1"/>
          </p:cNvSpPr>
          <p:nvPr/>
        </p:nvSpPr>
        <p:spPr bwMode="auto">
          <a:xfrm>
            <a:off x="5727700" y="2522538"/>
            <a:ext cx="295275"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Profit</a:t>
            </a:r>
          </a:p>
        </p:txBody>
      </p:sp>
      <p:sp>
        <p:nvSpPr>
          <p:cNvPr id="186" name="Rectangle 64"/>
          <p:cNvSpPr>
            <a:spLocks noChangeAspect="1" noChangeArrowheads="1"/>
          </p:cNvSpPr>
          <p:nvPr/>
        </p:nvSpPr>
        <p:spPr bwMode="auto">
          <a:xfrm>
            <a:off x="5584825" y="2930525"/>
            <a:ext cx="90488" cy="76200"/>
          </a:xfrm>
          <a:prstGeom prst="rect">
            <a:avLst/>
          </a:prstGeom>
          <a:solidFill>
            <a:srgbClr val="F8F8F8"/>
          </a:solidFill>
          <a:ln w="9525">
            <a:solidFill>
              <a:srgbClr val="000000"/>
            </a:solid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87" name="Rectangle 65"/>
          <p:cNvSpPr>
            <a:spLocks noChangeAspect="1" noChangeArrowheads="1"/>
          </p:cNvSpPr>
          <p:nvPr/>
        </p:nvSpPr>
        <p:spPr bwMode="auto">
          <a:xfrm>
            <a:off x="5727700" y="2925763"/>
            <a:ext cx="906463"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Other Expenses</a:t>
            </a:r>
          </a:p>
        </p:txBody>
      </p:sp>
      <p:sp>
        <p:nvSpPr>
          <p:cNvPr id="188" name="Rectangle 66"/>
          <p:cNvSpPr>
            <a:spLocks noChangeAspect="1" noChangeArrowheads="1"/>
          </p:cNvSpPr>
          <p:nvPr/>
        </p:nvSpPr>
        <p:spPr bwMode="auto">
          <a:xfrm>
            <a:off x="5584825" y="3379788"/>
            <a:ext cx="90488" cy="77787"/>
          </a:xfrm>
          <a:prstGeom prst="rect">
            <a:avLst/>
          </a:prstGeom>
          <a:solidFill>
            <a:srgbClr val="00BBEE"/>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89" name="Rectangle 67"/>
          <p:cNvSpPr>
            <a:spLocks noChangeAspect="1" noChangeArrowheads="1"/>
          </p:cNvSpPr>
          <p:nvPr/>
        </p:nvSpPr>
        <p:spPr bwMode="auto">
          <a:xfrm>
            <a:off x="5727700" y="3336925"/>
            <a:ext cx="709613"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Depreciation</a:t>
            </a:r>
          </a:p>
        </p:txBody>
      </p:sp>
      <p:sp>
        <p:nvSpPr>
          <p:cNvPr id="190" name="Rectangle 68"/>
          <p:cNvSpPr>
            <a:spLocks noChangeAspect="1" noChangeArrowheads="1"/>
          </p:cNvSpPr>
          <p:nvPr/>
        </p:nvSpPr>
        <p:spPr bwMode="auto">
          <a:xfrm>
            <a:off x="5727700" y="3201988"/>
            <a:ext cx="0"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endParaRPr lang="en-US" sz="1000" b="1" dirty="0">
              <a:solidFill>
                <a:srgbClr val="000000"/>
              </a:solidFill>
              <a:latin typeface="Arial" charset="0"/>
            </a:endParaRPr>
          </a:p>
        </p:txBody>
      </p:sp>
      <p:sp>
        <p:nvSpPr>
          <p:cNvPr id="191" name="Rectangle 69"/>
          <p:cNvSpPr>
            <a:spLocks noChangeAspect="1" noChangeArrowheads="1"/>
          </p:cNvSpPr>
          <p:nvPr/>
        </p:nvSpPr>
        <p:spPr bwMode="auto">
          <a:xfrm>
            <a:off x="5584825" y="3790950"/>
            <a:ext cx="90488" cy="77788"/>
          </a:xfrm>
          <a:prstGeom prst="rect">
            <a:avLst/>
          </a:prstGeom>
          <a:solidFill>
            <a:srgbClr val="003344"/>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92" name="Rectangle 70"/>
          <p:cNvSpPr>
            <a:spLocks noChangeAspect="1" noChangeArrowheads="1"/>
          </p:cNvSpPr>
          <p:nvPr/>
        </p:nvSpPr>
        <p:spPr bwMode="auto">
          <a:xfrm>
            <a:off x="5729288" y="3748088"/>
            <a:ext cx="719137"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Payroll costs</a:t>
            </a:r>
          </a:p>
        </p:txBody>
      </p:sp>
      <p:sp>
        <p:nvSpPr>
          <p:cNvPr id="193" name="Rectangle 71"/>
          <p:cNvSpPr>
            <a:spLocks noChangeAspect="1" noChangeArrowheads="1"/>
          </p:cNvSpPr>
          <p:nvPr/>
        </p:nvSpPr>
        <p:spPr bwMode="auto">
          <a:xfrm>
            <a:off x="5584825" y="4202113"/>
            <a:ext cx="90488" cy="77787"/>
          </a:xfrm>
          <a:prstGeom prst="rect">
            <a:avLst/>
          </a:prstGeom>
          <a:solidFill>
            <a:srgbClr val="AA1133"/>
          </a:solidFill>
          <a:ln w="9525">
            <a:noFill/>
            <a:miter lim="800000"/>
            <a:headEnd/>
            <a:tailEnd/>
          </a:ln>
        </p:spPr>
        <p:txBody>
          <a:bodyPr/>
          <a:lstStyle/>
          <a:p>
            <a:pPr eaLnBrk="0" fontAlgn="base" hangingPunct="0">
              <a:lnSpc>
                <a:spcPct val="80000"/>
              </a:lnSpc>
              <a:spcBef>
                <a:spcPct val="0"/>
              </a:spcBef>
              <a:spcAft>
                <a:spcPct val="0"/>
              </a:spcAft>
            </a:pPr>
            <a:endParaRPr lang="en-GB" sz="3200" b="1" dirty="0">
              <a:solidFill>
                <a:srgbClr val="000000"/>
              </a:solidFill>
              <a:latin typeface="Arial" charset="0"/>
            </a:endParaRPr>
          </a:p>
        </p:txBody>
      </p:sp>
      <p:sp>
        <p:nvSpPr>
          <p:cNvPr id="194" name="Rectangle 72"/>
          <p:cNvSpPr>
            <a:spLocks noChangeAspect="1" noChangeArrowheads="1"/>
          </p:cNvSpPr>
          <p:nvPr/>
        </p:nvSpPr>
        <p:spPr bwMode="auto">
          <a:xfrm>
            <a:off x="5727700" y="4160838"/>
            <a:ext cx="1905000" cy="123111"/>
          </a:xfrm>
          <a:prstGeom prst="rect">
            <a:avLst/>
          </a:prstGeom>
          <a:noFill/>
          <a:ln w="9525">
            <a:noFill/>
            <a:miter lim="800000"/>
            <a:headEnd/>
            <a:tailEnd/>
          </a:ln>
        </p:spPr>
        <p:txBody>
          <a:bodyPr wrap="squar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Other Goods </a:t>
            </a:r>
            <a:r>
              <a:rPr lang="en-US" sz="1000" b="1" dirty="0" smtClean="0">
                <a:solidFill>
                  <a:srgbClr val="000000"/>
                </a:solidFill>
                <a:latin typeface="Arial" charset="0"/>
              </a:rPr>
              <a:t>&amp; </a:t>
            </a:r>
            <a:r>
              <a:rPr lang="en-US" sz="1000" b="1" dirty="0">
                <a:solidFill>
                  <a:srgbClr val="000000"/>
                </a:solidFill>
                <a:latin typeface="Arial" charset="0"/>
              </a:rPr>
              <a:t>Services</a:t>
            </a:r>
          </a:p>
        </p:txBody>
      </p:sp>
      <p:sp>
        <p:nvSpPr>
          <p:cNvPr id="195" name="Rectangle 73"/>
          <p:cNvSpPr>
            <a:spLocks noChangeAspect="1" noChangeArrowheads="1"/>
          </p:cNvSpPr>
          <p:nvPr/>
        </p:nvSpPr>
        <p:spPr bwMode="auto">
          <a:xfrm>
            <a:off x="5584825" y="4605338"/>
            <a:ext cx="90488" cy="77787"/>
          </a:xfrm>
          <a:prstGeom prst="rect">
            <a:avLst/>
          </a:prstGeom>
          <a:solidFill>
            <a:srgbClr val="BBBB00"/>
          </a:solidFill>
          <a:ln w="9525">
            <a:noFill/>
            <a:miter lim="800000"/>
            <a:headEnd/>
            <a:tailEnd/>
          </a:ln>
        </p:spPr>
        <p:txBody>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96" name="Rectangle 74"/>
          <p:cNvSpPr>
            <a:spLocks noChangeAspect="1" noChangeArrowheads="1"/>
          </p:cNvSpPr>
          <p:nvPr/>
        </p:nvSpPr>
        <p:spPr bwMode="auto">
          <a:xfrm>
            <a:off x="5729288" y="4562475"/>
            <a:ext cx="803275" cy="152400"/>
          </a:xfrm>
          <a:prstGeom prst="rect">
            <a:avLst/>
          </a:prstGeom>
          <a:noFill/>
          <a:ln w="9525">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000" b="1" dirty="0">
                <a:solidFill>
                  <a:srgbClr val="000000"/>
                </a:solidFill>
                <a:latin typeface="Arial" charset="0"/>
              </a:rPr>
              <a:t>Raw Materials</a:t>
            </a:r>
          </a:p>
        </p:txBody>
      </p:sp>
      <p:sp>
        <p:nvSpPr>
          <p:cNvPr id="197" name="AutoShape 80"/>
          <p:cNvSpPr>
            <a:spLocks noChangeArrowheads="1"/>
          </p:cNvSpPr>
          <p:nvPr/>
        </p:nvSpPr>
        <p:spPr bwMode="auto">
          <a:xfrm flipV="1">
            <a:off x="2649538" y="5808663"/>
            <a:ext cx="2951162" cy="212725"/>
          </a:xfrm>
          <a:prstGeom prst="triangle">
            <a:avLst>
              <a:gd name="adj" fmla="val 49986"/>
            </a:avLst>
          </a:prstGeom>
          <a:solidFill>
            <a:srgbClr val="DD4411"/>
          </a:solidFill>
          <a:ln w="12700">
            <a:noFill/>
            <a:miter lim="800000"/>
            <a:headEnd/>
            <a:tailEnd/>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198" name="AutoShape 85"/>
          <p:cNvSpPr>
            <a:spLocks noChangeAspect="1" noChangeArrowheads="1"/>
          </p:cNvSpPr>
          <p:nvPr/>
        </p:nvSpPr>
        <p:spPr bwMode="auto">
          <a:xfrm>
            <a:off x="1582738" y="6076950"/>
            <a:ext cx="5060950" cy="315913"/>
          </a:xfrm>
          <a:prstGeom prst="flowChartProcess">
            <a:avLst/>
          </a:prstGeom>
          <a:noFill/>
          <a:ln w="9525">
            <a:noFill/>
            <a:miter lim="800000"/>
            <a:headEnd type="none" w="sm" len="sm"/>
            <a:tailEnd type="none" w="sm" len="sm"/>
          </a:ln>
        </p:spPr>
        <p:txBody>
          <a:bodyPr lIns="54000" tIns="36000" rIns="54000" bIns="36000" anchor="ctr"/>
          <a:lstStyle/>
          <a:p>
            <a:pPr algn="ctr" eaLnBrk="0" fontAlgn="base" hangingPunct="0">
              <a:lnSpc>
                <a:spcPct val="80000"/>
              </a:lnSpc>
              <a:spcBef>
                <a:spcPct val="0"/>
              </a:spcBef>
              <a:spcAft>
                <a:spcPct val="0"/>
              </a:spcAft>
            </a:pPr>
            <a:r>
              <a:rPr lang="en-US" sz="1200" b="1" dirty="0">
                <a:solidFill>
                  <a:srgbClr val="000000"/>
                </a:solidFill>
                <a:latin typeface="Arial" charset="0"/>
              </a:rPr>
              <a:t>Relevance of Different Cost Levers in the Industry</a:t>
            </a:r>
          </a:p>
        </p:txBody>
      </p:sp>
      <p:sp>
        <p:nvSpPr>
          <p:cNvPr id="199" name="TextBox 5"/>
          <p:cNvSpPr txBox="1">
            <a:spLocks noChangeArrowheads="1"/>
          </p:cNvSpPr>
          <p:nvPr>
            <p:custDataLst>
              <p:tags r:id="rId2"/>
            </p:custDataLst>
          </p:nvPr>
        </p:nvSpPr>
        <p:spPr bwMode="auto">
          <a:xfrm>
            <a:off x="400050" y="1676400"/>
            <a:ext cx="7588250" cy="714042"/>
          </a:xfrm>
          <a:prstGeom prst="rect">
            <a:avLst/>
          </a:prstGeom>
          <a:noFill/>
          <a:ln w="9525">
            <a:noFill/>
            <a:miter lim="800000"/>
            <a:headEnd/>
            <a:tailEnd/>
          </a:ln>
        </p:spPr>
        <p:txBody>
          <a:bodyPr>
            <a:spAutoFit/>
          </a:bodyPr>
          <a:lstStyle/>
          <a:p>
            <a:pPr eaLnBrk="0" fontAlgn="base" hangingPunct="0">
              <a:lnSpc>
                <a:spcPct val="80000"/>
              </a:lnSpc>
              <a:spcBef>
                <a:spcPct val="0"/>
              </a:spcBef>
              <a:spcAft>
                <a:spcPts val="600"/>
              </a:spcAft>
            </a:pPr>
            <a:r>
              <a:rPr lang="en-US" sz="1200" b="1" dirty="0">
                <a:solidFill>
                  <a:srgbClr val="003344"/>
                </a:solidFill>
                <a:latin typeface="Arial" charset="0"/>
              </a:rPr>
              <a:t>Step 1: Select 3-5 representative suppliers from the industry group</a:t>
            </a:r>
          </a:p>
          <a:p>
            <a:pPr eaLnBrk="0" fontAlgn="base" hangingPunct="0">
              <a:lnSpc>
                <a:spcPct val="80000"/>
              </a:lnSpc>
              <a:spcBef>
                <a:spcPct val="0"/>
              </a:spcBef>
              <a:spcAft>
                <a:spcPts val="600"/>
              </a:spcAft>
            </a:pPr>
            <a:r>
              <a:rPr lang="en-US" sz="1200" b="1" dirty="0">
                <a:solidFill>
                  <a:srgbClr val="003344"/>
                </a:solidFill>
                <a:latin typeface="Arial" charset="0"/>
              </a:rPr>
              <a:t>Step 2: Review the Financial Statements of those </a:t>
            </a:r>
            <a:r>
              <a:rPr lang="en-US" sz="1200" b="1" dirty="0" smtClean="0">
                <a:solidFill>
                  <a:srgbClr val="003344"/>
                </a:solidFill>
                <a:latin typeface="Arial" charset="0"/>
              </a:rPr>
              <a:t>suppliers</a:t>
            </a:r>
            <a:endParaRPr lang="en-US" sz="1200" b="1" dirty="0">
              <a:solidFill>
                <a:srgbClr val="003344"/>
              </a:solidFill>
              <a:latin typeface="Arial" charset="0"/>
            </a:endParaRPr>
          </a:p>
          <a:p>
            <a:pPr eaLnBrk="0" fontAlgn="base" hangingPunct="0">
              <a:lnSpc>
                <a:spcPct val="80000"/>
              </a:lnSpc>
              <a:spcBef>
                <a:spcPct val="0"/>
              </a:spcBef>
              <a:spcAft>
                <a:spcPts val="600"/>
              </a:spcAft>
            </a:pPr>
            <a:r>
              <a:rPr lang="en-US" sz="1200" b="1" dirty="0">
                <a:solidFill>
                  <a:srgbClr val="003344"/>
                </a:solidFill>
                <a:latin typeface="Arial" charset="0"/>
              </a:rPr>
              <a:t>Step 3: Document findings and opportunities</a:t>
            </a:r>
          </a:p>
        </p:txBody>
      </p:sp>
    </p:spTree>
    <p:extLst>
      <p:ext uri="{BB962C8B-B14F-4D97-AF65-F5344CB8AC3E}">
        <p14:creationId xmlns:p14="http://schemas.microsoft.com/office/powerpoint/2010/main" xmlns="" val="11497454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940051100"/>
              </p:ext>
            </p:extLst>
          </p:nvPr>
        </p:nvGraphicFramePr>
        <p:xfrm>
          <a:off x="1588" y="1588"/>
          <a:ext cx="1587" cy="1587"/>
        </p:xfrm>
        <a:graphic>
          <a:graphicData uri="http://schemas.openxmlformats.org/presentationml/2006/ole">
            <p:oleObj spid="_x0000_s96329" name="think-cell Slide" r:id="rId10"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90</a:t>
            </a:fld>
            <a:endParaRPr lang="en-US" dirty="0"/>
          </a:p>
        </p:txBody>
      </p:sp>
      <p:sp>
        <p:nvSpPr>
          <p:cNvPr id="4" name="Title 3"/>
          <p:cNvSpPr>
            <a:spLocks noGrp="1"/>
          </p:cNvSpPr>
          <p:nvPr>
            <p:ph type="title"/>
          </p:nvPr>
        </p:nvSpPr>
        <p:spPr/>
        <p:txBody>
          <a:bodyPr/>
          <a:lstStyle/>
          <a:p>
            <a:r>
              <a:rPr lang="en-GB" dirty="0"/>
              <a:t>Interpretation</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interpretation highlighted that many suppliers were able to fulfil the basic technical requirements and add value beyond price </a:t>
            </a:r>
            <a:r>
              <a:rPr lang="en-US" dirty="0" smtClean="0"/>
              <a:t>alone.</a:t>
            </a:r>
            <a:endParaRPr lang="en-US" dirty="0"/>
          </a:p>
        </p:txBody>
      </p:sp>
      <p:grpSp>
        <p:nvGrpSpPr>
          <p:cNvPr id="6" name="Group 20"/>
          <p:cNvGrpSpPr>
            <a:grpSpLocks/>
          </p:cNvGrpSpPr>
          <p:nvPr/>
        </p:nvGrpSpPr>
        <p:grpSpPr bwMode="auto">
          <a:xfrm>
            <a:off x="6606359" y="229371"/>
            <a:ext cx="2352675" cy="215900"/>
            <a:chOff x="5377736" y="373600"/>
            <a:chExt cx="2352820" cy="216024"/>
          </a:xfrm>
          <a:solidFill>
            <a:srgbClr val="00BBEE">
              <a:alpha val="10000"/>
            </a:srgbClr>
          </a:solidFill>
        </p:grpSpPr>
        <p:sp>
          <p:nvSpPr>
            <p:cNvPr id="7" name="Rectangle 14"/>
            <p:cNvSpPr>
              <a:spLocks noChangeArrowheads="1"/>
            </p:cNvSpPr>
            <p:nvPr/>
          </p:nvSpPr>
          <p:spPr bwMode="auto">
            <a:xfrm>
              <a:off x="5377736" y="373600"/>
              <a:ext cx="768644"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Financial</a:t>
              </a:r>
            </a:p>
          </p:txBody>
        </p:sp>
        <p:sp>
          <p:nvSpPr>
            <p:cNvPr id="8" name="Rectangle 7"/>
            <p:cNvSpPr/>
            <p:nvPr/>
          </p:nvSpPr>
          <p:spPr bwMode="auto">
            <a:xfrm>
              <a:off x="6169948" y="373600"/>
              <a:ext cx="768397" cy="216024"/>
            </a:xfrm>
            <a:prstGeom prst="rect">
              <a:avLst/>
            </a:prstGeom>
            <a:grp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Commercial</a:t>
              </a:r>
            </a:p>
          </p:txBody>
        </p:sp>
        <p:sp>
          <p:nvSpPr>
            <p:cNvPr id="9" name="Rectangle 8"/>
            <p:cNvSpPr/>
            <p:nvPr/>
          </p:nvSpPr>
          <p:spPr bwMode="auto">
            <a:xfrm>
              <a:off x="6962159" y="373600"/>
              <a:ext cx="768397" cy="216024"/>
            </a:xfrm>
            <a:prstGeom prst="rect">
              <a:avLst/>
            </a:prstGeom>
            <a:solidFill>
              <a:srgbClr val="003344"/>
            </a:solidFill>
            <a:ln w="9525">
              <a:noFill/>
              <a:prstDash val="solid"/>
              <a:round/>
              <a:headEnd type="none" w="sm" len="sm"/>
              <a:tailEnd type="none" w="sm" len="sm"/>
            </a:ln>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FFFFFF"/>
                  </a:solidFill>
                  <a:effectLst/>
                  <a:uLnTx/>
                  <a:uFillTx/>
                  <a:latin typeface="Arial" charset="0"/>
                  <a:cs typeface="Arial" charset="0"/>
                </a:rPr>
                <a:t>Technical</a:t>
              </a:r>
            </a:p>
          </p:txBody>
        </p:sp>
      </p:grpSp>
      <p:sp>
        <p:nvSpPr>
          <p:cNvPr id="26" name="Rectangle 25"/>
          <p:cNvSpPr/>
          <p:nvPr>
            <p:custDataLst>
              <p:tags r:id="rId2"/>
            </p:custDataLst>
          </p:nvPr>
        </p:nvSpPr>
        <p:spPr bwMode="auto">
          <a:xfrm>
            <a:off x="514350" y="1933575"/>
            <a:ext cx="5761037" cy="4319587"/>
          </a:xfrm>
          <a:prstGeom prst="rect">
            <a:avLst/>
          </a:prstGeom>
          <a:solidFill>
            <a:srgbClr val="FFFFFF"/>
          </a:solidFill>
          <a:ln w="9525">
            <a:solidFill>
              <a:srgbClr val="FFFFFF">
                <a:lumMod val="75000"/>
              </a:srgbClr>
            </a:solidFill>
            <a:prstDash val="solid"/>
            <a:round/>
            <a:headEnd type="none" w="sm" len="sm"/>
            <a:tailEnd type="none" w="sm" len="sm"/>
          </a:ln>
          <a:effectLst>
            <a:outerShdw blurRad="50800" dist="38100" dir="13500000" algn="b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pic>
        <p:nvPicPr>
          <p:cNvPr id="27" name="Picture 1"/>
          <p:cNvPicPr>
            <a:picLocks noChangeAspect="1" noChangeArrowheads="1"/>
          </p:cNvPicPr>
          <p:nvPr>
            <p:custDataLst>
              <p:tags r:id="rId3"/>
            </p:custDataLst>
          </p:nvPr>
        </p:nvPicPr>
        <p:blipFill>
          <a:blip r:embed="rId11" cstate="print"/>
          <a:srcRect/>
          <a:stretch>
            <a:fillRect/>
          </a:stretch>
        </p:blipFill>
        <p:spPr bwMode="auto">
          <a:xfrm>
            <a:off x="714375" y="2036762"/>
            <a:ext cx="5322887" cy="4059238"/>
          </a:xfrm>
          <a:prstGeom prst="rect">
            <a:avLst/>
          </a:prstGeom>
          <a:noFill/>
          <a:ln w="9525">
            <a:noFill/>
            <a:miter lim="800000"/>
            <a:headEnd/>
            <a:tailEnd/>
          </a:ln>
        </p:spPr>
      </p:pic>
      <p:grpSp>
        <p:nvGrpSpPr>
          <p:cNvPr id="28" name="Group 11"/>
          <p:cNvGrpSpPr>
            <a:grpSpLocks/>
          </p:cNvGrpSpPr>
          <p:nvPr>
            <p:custDataLst>
              <p:tags r:id="rId4"/>
            </p:custDataLst>
          </p:nvPr>
        </p:nvGrpSpPr>
        <p:grpSpPr bwMode="auto">
          <a:xfrm>
            <a:off x="3827462" y="4198937"/>
            <a:ext cx="287338" cy="288925"/>
            <a:chOff x="6622132" y="1662708"/>
            <a:chExt cx="288032" cy="288032"/>
          </a:xfrm>
        </p:grpSpPr>
        <p:sp>
          <p:nvSpPr>
            <p:cNvPr id="29" name="Oval 12"/>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30" name="Rectangle 13"/>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2</a:t>
              </a:r>
            </a:p>
          </p:txBody>
        </p:sp>
      </p:grpSp>
      <p:grpSp>
        <p:nvGrpSpPr>
          <p:cNvPr id="31" name="Group 14"/>
          <p:cNvGrpSpPr>
            <a:grpSpLocks/>
          </p:cNvGrpSpPr>
          <p:nvPr>
            <p:custDataLst>
              <p:tags r:id="rId5"/>
            </p:custDataLst>
          </p:nvPr>
        </p:nvGrpSpPr>
        <p:grpSpPr bwMode="auto">
          <a:xfrm>
            <a:off x="933450" y="2784475"/>
            <a:ext cx="288925" cy="287337"/>
            <a:chOff x="6622132" y="1662708"/>
            <a:chExt cx="288032" cy="288032"/>
          </a:xfrm>
        </p:grpSpPr>
        <p:sp>
          <p:nvSpPr>
            <p:cNvPr id="32" name="Oval 15"/>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33" name="Rectangle 16"/>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1</a:t>
              </a:r>
            </a:p>
          </p:txBody>
        </p:sp>
      </p:grpSp>
      <p:grpSp>
        <p:nvGrpSpPr>
          <p:cNvPr id="34" name="Group 17"/>
          <p:cNvGrpSpPr>
            <a:grpSpLocks/>
          </p:cNvGrpSpPr>
          <p:nvPr>
            <p:custDataLst>
              <p:tags r:id="rId6"/>
            </p:custDataLst>
          </p:nvPr>
        </p:nvGrpSpPr>
        <p:grpSpPr bwMode="auto">
          <a:xfrm>
            <a:off x="6419850" y="2076450"/>
            <a:ext cx="287337" cy="288925"/>
            <a:chOff x="6622132" y="1662708"/>
            <a:chExt cx="288032" cy="288032"/>
          </a:xfrm>
        </p:grpSpPr>
        <p:sp>
          <p:nvSpPr>
            <p:cNvPr id="35" name="Oval 18"/>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36" name="Rectangle 19"/>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1</a:t>
              </a:r>
            </a:p>
          </p:txBody>
        </p:sp>
      </p:grpSp>
      <p:sp>
        <p:nvSpPr>
          <p:cNvPr id="37" name="Rectangle 20"/>
          <p:cNvSpPr>
            <a:spLocks noChangeArrowheads="1"/>
          </p:cNvSpPr>
          <p:nvPr>
            <p:custDataLst>
              <p:tags r:id="rId7"/>
            </p:custDataLst>
          </p:nvPr>
        </p:nvSpPr>
        <p:spPr bwMode="auto">
          <a:xfrm>
            <a:off x="6707187" y="2057400"/>
            <a:ext cx="2160588" cy="792162"/>
          </a:xfrm>
          <a:prstGeom prst="rect">
            <a:avLst/>
          </a:prstGeom>
          <a:noFill/>
          <a:ln w="9525">
            <a:noFill/>
            <a:prstDash val="lgDash"/>
            <a:round/>
            <a:headEnd type="none" w="sm" len="sm"/>
            <a:tailEnd type="none" w="sm" len="sm"/>
          </a:ln>
        </p:spPr>
        <p:txBody>
          <a:bodyPr/>
          <a:lstStyle/>
          <a:p>
            <a:pPr eaLnBrk="0" fontAlgn="base" hangingPunct="0">
              <a:lnSpc>
                <a:spcPct val="80000"/>
              </a:lnSpc>
              <a:spcBef>
                <a:spcPct val="0"/>
              </a:spcBef>
              <a:spcAft>
                <a:spcPct val="0"/>
              </a:spcAft>
            </a:pPr>
            <a:r>
              <a:rPr lang="en-GB" sz="1000" b="1" dirty="0">
                <a:solidFill>
                  <a:srgbClr val="000000"/>
                </a:solidFill>
                <a:latin typeface="Arial" charset="0"/>
              </a:rPr>
              <a:t>By comparing suppliers, it is possible to determine that many of the suppliers have </a:t>
            </a:r>
            <a:r>
              <a:rPr lang="en-GB" sz="1000" b="1" dirty="0" smtClean="0">
                <a:solidFill>
                  <a:srgbClr val="000000"/>
                </a:solidFill>
                <a:latin typeface="Arial" charset="0"/>
              </a:rPr>
              <a:t>eCatalogs</a:t>
            </a:r>
            <a:r>
              <a:rPr lang="en-GB" sz="1000" b="1" dirty="0">
                <a:solidFill>
                  <a:srgbClr val="000000"/>
                </a:solidFill>
                <a:latin typeface="Arial" charset="0"/>
              </a:rPr>
              <a:t>, and some are also able to provide systems integration which will build long term value</a:t>
            </a:r>
          </a:p>
          <a:p>
            <a:pPr eaLnBrk="0" fontAlgn="base" hangingPunct="0">
              <a:lnSpc>
                <a:spcPct val="80000"/>
              </a:lnSpc>
              <a:spcBef>
                <a:spcPct val="0"/>
              </a:spcBef>
              <a:spcAft>
                <a:spcPct val="0"/>
              </a:spcAft>
            </a:pPr>
            <a:endParaRPr lang="en-GB" sz="1000" b="1" dirty="0">
              <a:solidFill>
                <a:srgbClr val="000000"/>
              </a:solidFill>
              <a:latin typeface="Arial" charset="0"/>
            </a:endParaRPr>
          </a:p>
          <a:p>
            <a:pPr eaLnBrk="0" fontAlgn="base" hangingPunct="0">
              <a:lnSpc>
                <a:spcPct val="80000"/>
              </a:lnSpc>
              <a:spcBef>
                <a:spcPct val="0"/>
              </a:spcBef>
              <a:spcAft>
                <a:spcPct val="0"/>
              </a:spcAft>
            </a:pPr>
            <a:endParaRPr lang="en-GB" sz="1000" b="1" dirty="0">
              <a:solidFill>
                <a:srgbClr val="000000"/>
              </a:solidFill>
              <a:latin typeface="Arial" charset="0"/>
            </a:endParaRPr>
          </a:p>
          <a:p>
            <a:pPr eaLnBrk="0" fontAlgn="base" hangingPunct="0">
              <a:lnSpc>
                <a:spcPct val="80000"/>
              </a:lnSpc>
              <a:spcBef>
                <a:spcPct val="0"/>
              </a:spcBef>
              <a:spcAft>
                <a:spcPct val="0"/>
              </a:spcAft>
            </a:pPr>
            <a:r>
              <a:rPr lang="en-GB" sz="1000" b="1" dirty="0">
                <a:solidFill>
                  <a:srgbClr val="000000"/>
                </a:solidFill>
                <a:latin typeface="Arial" charset="0"/>
              </a:rPr>
              <a:t>Most suppliers offer consignment stocking models, with some able to offer full vendor managed solutions.  </a:t>
            </a:r>
          </a:p>
          <a:p>
            <a:pPr eaLnBrk="0" fontAlgn="base" hangingPunct="0">
              <a:lnSpc>
                <a:spcPct val="80000"/>
              </a:lnSpc>
              <a:spcBef>
                <a:spcPct val="0"/>
              </a:spcBef>
              <a:spcAft>
                <a:spcPct val="0"/>
              </a:spcAft>
            </a:pPr>
            <a:endParaRPr lang="en-GB" sz="1000" b="1" dirty="0">
              <a:solidFill>
                <a:srgbClr val="000000"/>
              </a:solidFill>
              <a:latin typeface="Arial" charset="0"/>
            </a:endParaRPr>
          </a:p>
        </p:txBody>
      </p:sp>
      <p:grpSp>
        <p:nvGrpSpPr>
          <p:cNvPr id="38" name="Group 21"/>
          <p:cNvGrpSpPr>
            <a:grpSpLocks/>
          </p:cNvGrpSpPr>
          <p:nvPr>
            <p:custDataLst>
              <p:tags r:id="rId8"/>
            </p:custDataLst>
          </p:nvPr>
        </p:nvGrpSpPr>
        <p:grpSpPr bwMode="auto">
          <a:xfrm>
            <a:off x="6419850" y="3302000"/>
            <a:ext cx="287337" cy="287337"/>
            <a:chOff x="6622132" y="1662708"/>
            <a:chExt cx="288032" cy="288032"/>
          </a:xfrm>
        </p:grpSpPr>
        <p:sp>
          <p:nvSpPr>
            <p:cNvPr id="39" name="Oval 22"/>
            <p:cNvSpPr>
              <a:spLocks noChangeArrowheads="1"/>
            </p:cNvSpPr>
            <p:nvPr/>
          </p:nvSpPr>
          <p:spPr bwMode="auto">
            <a:xfrm>
              <a:off x="6658136" y="1700808"/>
              <a:ext cx="216024" cy="216024"/>
            </a:xfrm>
            <a:prstGeom prst="ellipse">
              <a:avLst/>
            </a:prstGeom>
            <a:solidFill>
              <a:srgbClr val="0070C0"/>
            </a:solid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endParaRPr lang="en-GB" sz="900" b="1" dirty="0">
                <a:solidFill>
                  <a:srgbClr val="000000"/>
                </a:solidFill>
                <a:latin typeface="Arial" charset="0"/>
              </a:endParaRPr>
            </a:p>
          </p:txBody>
        </p:sp>
        <p:sp>
          <p:nvSpPr>
            <p:cNvPr id="40" name="Rectangle 23"/>
            <p:cNvSpPr>
              <a:spLocks noChangeArrowheads="1"/>
            </p:cNvSpPr>
            <p:nvPr/>
          </p:nvSpPr>
          <p:spPr bwMode="auto">
            <a:xfrm>
              <a:off x="6622132" y="1662708"/>
              <a:ext cx="288032" cy="28803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900" b="1" dirty="0">
                  <a:solidFill>
                    <a:srgbClr val="FFFFFF"/>
                  </a:solidFill>
                  <a:latin typeface="Arial" charset="0"/>
                </a:rPr>
                <a:t>2</a:t>
              </a:r>
            </a:p>
          </p:txBody>
        </p:sp>
      </p:grpSp>
    </p:spTree>
    <p:extLst>
      <p:ext uri="{BB962C8B-B14F-4D97-AF65-F5344CB8AC3E}">
        <p14:creationId xmlns:p14="http://schemas.microsoft.com/office/powerpoint/2010/main" xmlns="" val="40636773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940051100"/>
              </p:ext>
            </p:extLst>
          </p:nvPr>
        </p:nvGraphicFramePr>
        <p:xfrm>
          <a:off x="1588" y="1588"/>
          <a:ext cx="1587" cy="1587"/>
        </p:xfrm>
        <a:graphic>
          <a:graphicData uri="http://schemas.openxmlformats.org/presentationml/2006/ole">
            <p:oleObj spid="_x0000_s97354" name="think-cell Slide" r:id="rId7"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91</a:t>
            </a:fld>
            <a:endParaRPr lang="en-US" dirty="0"/>
          </a:p>
        </p:txBody>
      </p:sp>
      <p:sp>
        <p:nvSpPr>
          <p:cNvPr id="4" name="Title 3"/>
          <p:cNvSpPr>
            <a:spLocks noGrp="1"/>
          </p:cNvSpPr>
          <p:nvPr>
            <p:ph type="title"/>
          </p:nvPr>
        </p:nvSpPr>
        <p:spPr/>
        <p:txBody>
          <a:bodyPr/>
          <a:lstStyle/>
          <a:p>
            <a:r>
              <a:rPr lang="en-AU" dirty="0"/>
              <a:t>Creating &amp; </a:t>
            </a:r>
            <a:r>
              <a:rPr lang="en-US" dirty="0" smtClean="0"/>
              <a:t>Analyzing</a:t>
            </a:r>
            <a:r>
              <a:rPr lang="en-AU" dirty="0" smtClean="0"/>
              <a:t> </a:t>
            </a:r>
            <a:r>
              <a:rPr lang="en-AU" dirty="0"/>
              <a:t>RFIs / RFPs</a:t>
            </a:r>
            <a:endParaRPr lang="en-US" dirty="0"/>
          </a:p>
        </p:txBody>
      </p:sp>
      <p:sp>
        <p:nvSpPr>
          <p:cNvPr id="23" name="Pentagon 22"/>
          <p:cNvSpPr/>
          <p:nvPr>
            <p:custDataLst>
              <p:tags r:id="rId2"/>
            </p:custDataLst>
          </p:nvPr>
        </p:nvSpPr>
        <p:spPr bwMode="auto">
          <a:xfrm>
            <a:off x="611188" y="1461402"/>
            <a:ext cx="6602412" cy="1203422"/>
          </a:xfrm>
          <a:prstGeom prst="homePlate">
            <a:avLst>
              <a:gd name="adj" fmla="val 971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What are the key solicitation documents?</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How do they fit into the Sourcing Process?</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Why use an RFI or RFP?</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How do you fit into the process?</a:t>
            </a: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p:txBody>
      </p:sp>
      <p:sp>
        <p:nvSpPr>
          <p:cNvPr id="24" name="Oval 38"/>
          <p:cNvSpPr>
            <a:spLocks noChangeArrowheads="1"/>
          </p:cNvSpPr>
          <p:nvPr/>
        </p:nvSpPr>
        <p:spPr bwMode="auto">
          <a:xfrm>
            <a:off x="525860" y="1431909"/>
            <a:ext cx="269081" cy="244757"/>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25" name="Rectangle 39"/>
          <p:cNvSpPr>
            <a:spLocks noChangeArrowheads="1"/>
          </p:cNvSpPr>
          <p:nvPr/>
        </p:nvSpPr>
        <p:spPr bwMode="auto">
          <a:xfrm>
            <a:off x="481013" y="1411743"/>
            <a:ext cx="358775" cy="326342"/>
          </a:xfrm>
          <a:prstGeom prst="rect">
            <a:avLst/>
          </a:prstGeom>
          <a:noFill/>
          <a:ln w="9525">
            <a:noFill/>
            <a:prstDash val="lgDash"/>
            <a:round/>
            <a:headEnd type="none" w="sm" len="sm"/>
            <a:tailEnd type="none" w="sm" len="sm"/>
          </a:ln>
        </p:spPr>
        <p:txBody>
          <a:bodyPr wrap="none" anchor="ctr"/>
          <a:lstStyle/>
          <a:p>
            <a:pPr algn="ctr" eaLnBrk="0" fontAlgn="base" hangingPunct="0">
              <a:lnSpc>
                <a:spcPct val="80000"/>
              </a:lnSpc>
              <a:spcBef>
                <a:spcPct val="0"/>
              </a:spcBef>
              <a:spcAft>
                <a:spcPct val="0"/>
              </a:spcAft>
            </a:pPr>
            <a:r>
              <a:rPr lang="en-GB" sz="1400" b="1" dirty="0">
                <a:solidFill>
                  <a:srgbClr val="FFFFFF"/>
                </a:solidFill>
                <a:latin typeface="Arial" charset="0"/>
              </a:rPr>
              <a:t>1</a:t>
            </a:r>
          </a:p>
        </p:txBody>
      </p:sp>
      <p:grpSp>
        <p:nvGrpSpPr>
          <p:cNvPr id="26" name="Group 29"/>
          <p:cNvGrpSpPr/>
          <p:nvPr/>
        </p:nvGrpSpPr>
        <p:grpSpPr>
          <a:xfrm>
            <a:off x="455613" y="2690082"/>
            <a:ext cx="6757987" cy="1751290"/>
            <a:chOff x="455613" y="2794586"/>
            <a:chExt cx="6757987" cy="1751290"/>
          </a:xfrm>
        </p:grpSpPr>
        <p:sp>
          <p:nvSpPr>
            <p:cNvPr id="27" name="Pentagon 26"/>
            <p:cNvSpPr/>
            <p:nvPr>
              <p:custDataLst>
                <p:tags r:id="rId5"/>
              </p:custDataLst>
            </p:nvPr>
          </p:nvSpPr>
          <p:spPr bwMode="auto">
            <a:xfrm>
              <a:off x="611188" y="2847702"/>
              <a:ext cx="6602412" cy="1698174"/>
            </a:xfrm>
            <a:prstGeom prst="homePlate">
              <a:avLst>
                <a:gd name="adj" fmla="val 7654"/>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Typical Document Structure</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Hypothesis Driven Analysis</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Identifying Selection Criteria</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Weighting Selection Criteria</a:t>
              </a:r>
            </a:p>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Removing price from negotiations</a:t>
              </a:r>
            </a:p>
            <a:p>
              <a:pPr marL="444500" indent="-169863" eaLnBrk="0" fontAlgn="base" hangingPunct="0">
                <a:lnSpc>
                  <a:spcPct val="80000"/>
                </a:lnSpc>
                <a:spcBef>
                  <a:spcPct val="0"/>
                </a:spcBef>
                <a:spcAft>
                  <a:spcPts val="600"/>
                </a:spcAft>
                <a:buFont typeface="Arial" pitchFamily="34" charset="0"/>
                <a:buChar char="•"/>
                <a:defRPr/>
              </a:pPr>
              <a:r>
                <a:rPr lang="en-GB" sz="1400" b="1" kern="0" dirty="0">
                  <a:solidFill>
                    <a:srgbClr val="000000"/>
                  </a:solidFill>
                  <a:latin typeface="Arial" charset="0"/>
                  <a:cs typeface="Arial" charset="0"/>
                </a:rPr>
                <a:t>Supplier Relationship </a:t>
              </a:r>
              <a:r>
                <a:rPr lang="en-GB" sz="1400" b="1" kern="0" dirty="0" smtClean="0">
                  <a:solidFill>
                    <a:srgbClr val="000000"/>
                  </a:solidFill>
                  <a:latin typeface="Arial" charset="0"/>
                  <a:cs typeface="Arial" charset="0"/>
                </a:rPr>
                <a:t>Management</a:t>
              </a:r>
              <a:endParaRPr lang="en-GB" sz="1400" b="1" kern="0" dirty="0">
                <a:solidFill>
                  <a:srgbClr val="000000"/>
                </a:solidFill>
                <a:latin typeface="Arial" charset="0"/>
                <a:cs typeface="Arial" charset="0"/>
              </a:endParaRPr>
            </a:p>
          </p:txBody>
        </p:sp>
        <p:sp>
          <p:nvSpPr>
            <p:cNvPr id="28" name="Oval 38"/>
            <p:cNvSpPr>
              <a:spLocks noChangeArrowheads="1"/>
            </p:cNvSpPr>
            <p:nvPr/>
          </p:nvSpPr>
          <p:spPr bwMode="auto">
            <a:xfrm>
              <a:off x="500460" y="2816854"/>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29" name="Rectangle 39"/>
            <p:cNvSpPr>
              <a:spLocks noChangeArrowheads="1"/>
            </p:cNvSpPr>
            <p:nvPr/>
          </p:nvSpPr>
          <p:spPr bwMode="auto">
            <a:xfrm>
              <a:off x="455613" y="2794586"/>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2</a:t>
              </a:r>
            </a:p>
          </p:txBody>
        </p:sp>
      </p:grpSp>
      <p:grpSp>
        <p:nvGrpSpPr>
          <p:cNvPr id="30" name="Group 30"/>
          <p:cNvGrpSpPr/>
          <p:nvPr/>
        </p:nvGrpSpPr>
        <p:grpSpPr>
          <a:xfrm>
            <a:off x="481013" y="4464452"/>
            <a:ext cx="6732587" cy="1207497"/>
            <a:chOff x="481013" y="4895531"/>
            <a:chExt cx="6732587" cy="1207497"/>
          </a:xfrm>
        </p:grpSpPr>
        <p:sp>
          <p:nvSpPr>
            <p:cNvPr id="31" name="Pentagon 30"/>
            <p:cNvSpPr/>
            <p:nvPr>
              <p:custDataLst>
                <p:tags r:id="rId4"/>
              </p:custDataLst>
            </p:nvPr>
          </p:nvSpPr>
          <p:spPr bwMode="auto">
            <a:xfrm>
              <a:off x="611188" y="4950503"/>
              <a:ext cx="6602412" cy="1152525"/>
            </a:xfrm>
            <a:prstGeom prst="homePlate">
              <a:avLst>
                <a:gd name="adj" fmla="val 11180"/>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ctr"/>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Focus on document questionnaires</a:t>
              </a:r>
            </a:p>
            <a:p>
              <a:pPr marL="901700" marR="0" lvl="1" indent="-169863" defTabSz="914400" eaLnBrk="0" fontAlgn="base" latinLnBrk="0" hangingPunct="0">
                <a:lnSpc>
                  <a:spcPct val="80000"/>
                </a:lnSpc>
                <a:spcBef>
                  <a:spcPct val="0"/>
                </a:spcBef>
                <a:spcAft>
                  <a:spcPts val="600"/>
                </a:spcAft>
                <a:buClrTx/>
                <a:buSzPct val="50000"/>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Financials Analysis</a:t>
              </a:r>
            </a:p>
            <a:p>
              <a:pPr marL="901700" marR="0" lvl="1" indent="-169863" defTabSz="914400" eaLnBrk="0" fontAlgn="base" latinLnBrk="0" hangingPunct="0">
                <a:lnSpc>
                  <a:spcPct val="80000"/>
                </a:lnSpc>
                <a:spcBef>
                  <a:spcPct val="0"/>
                </a:spcBef>
                <a:spcAft>
                  <a:spcPts val="600"/>
                </a:spcAft>
                <a:buClrTx/>
                <a:buSzPct val="50000"/>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Commercial Capabilities</a:t>
              </a:r>
            </a:p>
            <a:p>
              <a:pPr marL="901700" marR="0" lvl="1" indent="-169863" defTabSz="914400" eaLnBrk="0" fontAlgn="base" latinLnBrk="0" hangingPunct="0">
                <a:lnSpc>
                  <a:spcPct val="80000"/>
                </a:lnSpc>
                <a:spcBef>
                  <a:spcPct val="0"/>
                </a:spcBef>
                <a:spcAft>
                  <a:spcPts val="600"/>
                </a:spcAft>
                <a:buClrTx/>
                <a:buSzPct val="50000"/>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Technical Capabilities</a:t>
              </a:r>
              <a:endParaRPr kumimoji="0" lang="en-GB" sz="1400" b="1" i="0" u="none" strike="noStrike" kern="0" cap="none" spc="0" normalizeH="0" baseline="0" noProof="0" dirty="0">
                <a:ln>
                  <a:noFill/>
                </a:ln>
                <a:solidFill>
                  <a:srgbClr val="000000"/>
                </a:solidFill>
                <a:effectLst/>
                <a:uLnTx/>
                <a:uFillTx/>
                <a:latin typeface="Arial" charset="0"/>
                <a:cs typeface="Arial" charset="0"/>
              </a:endParaRPr>
            </a:p>
          </p:txBody>
        </p:sp>
        <p:sp>
          <p:nvSpPr>
            <p:cNvPr id="32" name="Oval 38"/>
            <p:cNvSpPr>
              <a:spLocks noChangeArrowheads="1"/>
            </p:cNvSpPr>
            <p:nvPr/>
          </p:nvSpPr>
          <p:spPr bwMode="auto">
            <a:xfrm>
              <a:off x="525860" y="4917799"/>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33" name="Rectangle 39"/>
            <p:cNvSpPr>
              <a:spLocks noChangeArrowheads="1"/>
            </p:cNvSpPr>
            <p:nvPr/>
          </p:nvSpPr>
          <p:spPr bwMode="auto">
            <a:xfrm>
              <a:off x="481013" y="4895531"/>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3</a:t>
              </a:r>
            </a:p>
          </p:txBody>
        </p:sp>
      </p:grpSp>
      <p:grpSp>
        <p:nvGrpSpPr>
          <p:cNvPr id="34" name="Group 40"/>
          <p:cNvGrpSpPr/>
          <p:nvPr/>
        </p:nvGrpSpPr>
        <p:grpSpPr>
          <a:xfrm>
            <a:off x="481013" y="5689692"/>
            <a:ext cx="6709410" cy="462913"/>
            <a:chOff x="514350" y="5755007"/>
            <a:chExt cx="6709410" cy="462913"/>
          </a:xfrm>
        </p:grpSpPr>
        <p:sp>
          <p:nvSpPr>
            <p:cNvPr id="35" name="Pentagon 34"/>
            <p:cNvSpPr/>
            <p:nvPr>
              <p:custDataLst>
                <p:tags r:id="rId3"/>
              </p:custDataLst>
            </p:nvPr>
          </p:nvSpPr>
          <p:spPr bwMode="auto">
            <a:xfrm>
              <a:off x="644525" y="5809979"/>
              <a:ext cx="6579235" cy="407941"/>
            </a:xfrm>
            <a:prstGeom prst="homePlate">
              <a:avLst>
                <a:gd name="adj" fmla="val 23989"/>
              </a:avLst>
            </a:prstGeom>
            <a:solidFill>
              <a:srgbClr val="FFFFFF"/>
            </a:solidFill>
            <a:ln w="6350">
              <a:solidFill>
                <a:srgbClr val="000000"/>
              </a:solidFill>
              <a:prstDash val="solid"/>
              <a:round/>
              <a:headEnd type="none" w="sm" len="sm"/>
              <a:tailEnd type="none" w="sm" len="sm"/>
            </a:ln>
            <a:effectLst>
              <a:outerShdw blurRad="50800" dist="38100" dir="13500000" algn="br" rotWithShape="0">
                <a:prstClr val="black">
                  <a:alpha val="40000"/>
                </a:prstClr>
              </a:outerShdw>
            </a:effectLst>
          </p:spPr>
          <p:txBody>
            <a:bodyPr lIns="72009" tIns="72009" rIns="72009" bIns="72009" anchor="b"/>
            <a:lstStyle/>
            <a:p>
              <a:pPr marL="444500" marR="0" lvl="0" indent="-169863" defTabSz="914400" eaLnBrk="0" fontAlgn="base" latinLnBrk="0" hangingPunct="0">
                <a:lnSpc>
                  <a:spcPct val="80000"/>
                </a:lnSpc>
                <a:spcBef>
                  <a:spcPct val="0"/>
                </a:spcBef>
                <a:spcAft>
                  <a:spcPts val="600"/>
                </a:spcAft>
                <a:buClrTx/>
                <a:buSzTx/>
                <a:buFont typeface="Arial" pitchFamily="34" charset="0"/>
                <a:buChar char="•"/>
                <a:tabLst/>
                <a:defRPr/>
              </a:pPr>
              <a:r>
                <a:rPr kumimoji="0" lang="en-GB" sz="1400" b="1" i="0" u="none" strike="noStrike" kern="0" cap="none" spc="0" normalizeH="0" baseline="0" noProof="0" dirty="0" smtClean="0">
                  <a:ln>
                    <a:noFill/>
                  </a:ln>
                  <a:solidFill>
                    <a:srgbClr val="000000"/>
                  </a:solidFill>
                  <a:effectLst/>
                  <a:uLnTx/>
                  <a:uFillTx/>
                  <a:latin typeface="Arial" charset="0"/>
                  <a:cs typeface="Arial" charset="0"/>
                </a:rPr>
                <a:t>Focus on Contract Award Scenarios</a:t>
              </a:r>
            </a:p>
          </p:txBody>
        </p:sp>
        <p:sp>
          <p:nvSpPr>
            <p:cNvPr id="36" name="Oval 35"/>
            <p:cNvSpPr>
              <a:spLocks noChangeArrowheads="1"/>
            </p:cNvSpPr>
            <p:nvPr/>
          </p:nvSpPr>
          <p:spPr bwMode="auto">
            <a:xfrm>
              <a:off x="559197" y="5777275"/>
              <a:ext cx="269081" cy="270272"/>
            </a:xfrm>
            <a:prstGeom prst="ellipse">
              <a:avLst/>
            </a:prstGeom>
            <a:solidFill>
              <a:srgbClr val="DD441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37" name="Rectangle 36"/>
            <p:cNvSpPr>
              <a:spLocks noChangeArrowheads="1"/>
            </p:cNvSpPr>
            <p:nvPr/>
          </p:nvSpPr>
          <p:spPr bwMode="auto">
            <a:xfrm>
              <a:off x="514350" y="5755007"/>
              <a:ext cx="358775" cy="360362"/>
            </a:xfrm>
            <a:prstGeom prst="rect">
              <a:avLst/>
            </a:prstGeom>
            <a:noFill/>
            <a:ln w="9525">
              <a:noFill/>
              <a:prstDash val="lgDash"/>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Arial" charset="0"/>
                </a:rPr>
                <a:t>4</a:t>
              </a:r>
            </a:p>
          </p:txBody>
        </p:sp>
      </p:grpSp>
      <p:sp>
        <p:nvSpPr>
          <p:cNvPr id="38" name="Right Arrow 37"/>
          <p:cNvSpPr/>
          <p:nvPr/>
        </p:nvSpPr>
        <p:spPr bwMode="auto">
          <a:xfrm>
            <a:off x="6021980" y="5826034"/>
            <a:ext cx="783770" cy="249284"/>
          </a:xfrm>
          <a:prstGeom prst="rightArrow">
            <a:avLst/>
          </a:prstGeom>
          <a:solidFill>
            <a:srgbClr val="00BBEE"/>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xmlns="" val="40636773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940051100"/>
              </p:ext>
            </p:extLst>
          </p:nvPr>
        </p:nvGraphicFramePr>
        <p:xfrm>
          <a:off x="1588" y="1588"/>
          <a:ext cx="1587" cy="1587"/>
        </p:xfrm>
        <a:graphic>
          <a:graphicData uri="http://schemas.openxmlformats.org/presentationml/2006/ole">
            <p:oleObj spid="_x0000_s98377"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92</a:t>
            </a:fld>
            <a:endParaRPr lang="en-US" dirty="0"/>
          </a:p>
        </p:txBody>
      </p:sp>
      <p:sp>
        <p:nvSpPr>
          <p:cNvPr id="4" name="Title 3"/>
          <p:cNvSpPr>
            <a:spLocks noGrp="1"/>
          </p:cNvSpPr>
          <p:nvPr>
            <p:ph type="title"/>
          </p:nvPr>
        </p:nvSpPr>
        <p:spPr/>
        <p:txBody>
          <a:bodyPr/>
          <a:lstStyle/>
          <a:p>
            <a:r>
              <a:rPr lang="en-GB" dirty="0"/>
              <a:t>Typical Award Scenarios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Once the responses have been evaluated the contract will be awarded based on a predetermined award scenario which is </a:t>
            </a:r>
            <a:r>
              <a:rPr lang="en-US" dirty="0" smtClean="0"/>
              <a:t>focused </a:t>
            </a:r>
            <a:r>
              <a:rPr lang="en-US" dirty="0"/>
              <a:t>on the category </a:t>
            </a:r>
            <a:r>
              <a:rPr lang="en-US" dirty="0" smtClean="0"/>
              <a:t>objectives.</a:t>
            </a:r>
            <a:endParaRPr lang="en-US" dirty="0"/>
          </a:p>
        </p:txBody>
      </p:sp>
      <p:sp>
        <p:nvSpPr>
          <p:cNvPr id="30" name="Rectangle 5"/>
          <p:cNvSpPr>
            <a:spLocks noChangeArrowheads="1"/>
          </p:cNvSpPr>
          <p:nvPr/>
        </p:nvSpPr>
        <p:spPr bwMode="gray">
          <a:xfrm>
            <a:off x="684213" y="2474731"/>
            <a:ext cx="358775" cy="3671887"/>
          </a:xfrm>
          <a:prstGeom prst="rect">
            <a:avLst/>
          </a:prstGeom>
          <a:solidFill>
            <a:srgbClr val="FFFFFF">
              <a:lumMod val="85000"/>
            </a:srgbClr>
          </a:solidFill>
          <a:ln w="19050">
            <a:noFill/>
            <a:miter lim="800000"/>
            <a:headEnd/>
            <a:tailEnd/>
          </a:ln>
        </p:spPr>
        <p:txBody>
          <a:bodyPr wrap="none" lIns="90000" tIns="46800" rIns="90000" bIns="46800"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000000"/>
              </a:solidFill>
              <a:effectLst/>
              <a:uLnTx/>
              <a:uFillTx/>
              <a:latin typeface="Arial" charset="0"/>
              <a:cs typeface="Arial" charset="0"/>
            </a:endParaRPr>
          </a:p>
        </p:txBody>
      </p:sp>
      <p:sp>
        <p:nvSpPr>
          <p:cNvPr id="31" name="Rectangle 7"/>
          <p:cNvSpPr>
            <a:spLocks noChangeArrowheads="1"/>
          </p:cNvSpPr>
          <p:nvPr/>
        </p:nvSpPr>
        <p:spPr bwMode="gray">
          <a:xfrm>
            <a:off x="2220913" y="3473268"/>
            <a:ext cx="2663825" cy="720725"/>
          </a:xfrm>
          <a:prstGeom prst="rect">
            <a:avLst/>
          </a:prstGeom>
          <a:noFill/>
          <a:ln w="19050">
            <a:noFill/>
            <a:miter lim="800000"/>
            <a:headEnd/>
            <a:tailEnd/>
          </a:ln>
        </p:spPr>
        <p:txBody>
          <a:bodyPr lIns="90000" tIns="46800" rIns="90000" bIns="46800"/>
          <a:lstStyle/>
          <a:p>
            <a:pPr eaLnBrk="0" fontAlgn="base" hangingPunct="0">
              <a:lnSpc>
                <a:spcPct val="80000"/>
              </a:lnSpc>
              <a:spcBef>
                <a:spcPct val="0"/>
              </a:spcBef>
              <a:spcAft>
                <a:spcPct val="0"/>
              </a:spcAft>
            </a:pPr>
            <a:r>
              <a:rPr lang="en-GB" sz="1200" b="1" dirty="0">
                <a:solidFill>
                  <a:srgbClr val="000000"/>
                </a:solidFill>
                <a:latin typeface="Arial" charset="0"/>
              </a:rPr>
              <a:t>Combination of suppliers with best overall score (technical + price) at lot level</a:t>
            </a:r>
          </a:p>
        </p:txBody>
      </p:sp>
      <p:sp>
        <p:nvSpPr>
          <p:cNvPr id="32" name="Rectangle 8"/>
          <p:cNvSpPr>
            <a:spLocks noChangeArrowheads="1"/>
          </p:cNvSpPr>
          <p:nvPr/>
        </p:nvSpPr>
        <p:spPr bwMode="gray">
          <a:xfrm>
            <a:off x="2220913" y="2508068"/>
            <a:ext cx="2663825" cy="720725"/>
          </a:xfrm>
          <a:prstGeom prst="rect">
            <a:avLst/>
          </a:prstGeom>
          <a:noFill/>
          <a:ln w="19050">
            <a:noFill/>
            <a:miter lim="800000"/>
            <a:headEnd/>
            <a:tailEnd/>
          </a:ln>
        </p:spPr>
        <p:txBody>
          <a:bodyPr lIns="90000" tIns="46800" rIns="90000" bIns="46800"/>
          <a:lstStyle/>
          <a:p>
            <a:pPr eaLnBrk="0" fontAlgn="base" hangingPunct="0">
              <a:lnSpc>
                <a:spcPct val="80000"/>
              </a:lnSpc>
              <a:spcBef>
                <a:spcPct val="0"/>
              </a:spcBef>
              <a:spcAft>
                <a:spcPct val="0"/>
              </a:spcAft>
            </a:pPr>
            <a:r>
              <a:rPr lang="en-GB" sz="1200" b="1" dirty="0">
                <a:solidFill>
                  <a:srgbClr val="000000"/>
                </a:solidFill>
                <a:latin typeface="Arial" charset="0"/>
              </a:rPr>
              <a:t>The combination of lots and bundles which provides the lowest overall price – regardless of supplier</a:t>
            </a:r>
          </a:p>
        </p:txBody>
      </p:sp>
      <p:sp>
        <p:nvSpPr>
          <p:cNvPr id="33" name="Text Box 11"/>
          <p:cNvSpPr txBox="1">
            <a:spLocks noChangeArrowheads="1"/>
          </p:cNvSpPr>
          <p:nvPr/>
        </p:nvSpPr>
        <p:spPr bwMode="gray">
          <a:xfrm>
            <a:off x="500474" y="1981200"/>
            <a:ext cx="1816100" cy="393954"/>
          </a:xfrm>
          <a:prstGeom prst="rect">
            <a:avLst/>
          </a:prstGeom>
          <a:noFill/>
          <a:ln w="19050">
            <a:noFill/>
            <a:miter lim="800000"/>
            <a:headEnd/>
            <a:tailEnd/>
          </a:ln>
        </p:spPr>
        <p:txBody>
          <a:bodyPr lIns="0" tIns="0" rIns="0" bIns="0" anchor="ctr">
            <a:spAutoFit/>
          </a:bodyPr>
          <a:lstStyle/>
          <a:p>
            <a:pPr eaLnBrk="0" fontAlgn="base" hangingPunct="0">
              <a:lnSpc>
                <a:spcPct val="80000"/>
              </a:lnSpc>
              <a:spcBef>
                <a:spcPct val="0"/>
              </a:spcBef>
              <a:spcAft>
                <a:spcPct val="0"/>
              </a:spcAft>
            </a:pPr>
            <a:r>
              <a:rPr lang="en-US" sz="1600" b="1" dirty="0">
                <a:solidFill>
                  <a:srgbClr val="000000"/>
                </a:solidFill>
                <a:latin typeface="Arial" charset="0"/>
              </a:rPr>
              <a:t>Sample Award Scenarios</a:t>
            </a:r>
            <a:endParaRPr lang="en-GB" sz="1600" b="1" dirty="0">
              <a:solidFill>
                <a:srgbClr val="000000"/>
              </a:solidFill>
              <a:latin typeface="Arial" charset="0"/>
            </a:endParaRPr>
          </a:p>
        </p:txBody>
      </p:sp>
      <p:sp>
        <p:nvSpPr>
          <p:cNvPr id="34" name="Rectangle 15"/>
          <p:cNvSpPr>
            <a:spLocks noChangeArrowheads="1"/>
          </p:cNvSpPr>
          <p:nvPr/>
        </p:nvSpPr>
        <p:spPr bwMode="gray">
          <a:xfrm>
            <a:off x="2220913" y="4417831"/>
            <a:ext cx="2663825" cy="720725"/>
          </a:xfrm>
          <a:prstGeom prst="rect">
            <a:avLst/>
          </a:prstGeom>
          <a:noFill/>
          <a:ln w="19050">
            <a:noFill/>
            <a:miter lim="800000"/>
            <a:headEnd/>
            <a:tailEnd/>
          </a:ln>
        </p:spPr>
        <p:txBody>
          <a:bodyPr lIns="90000" tIns="46800" rIns="90000" bIns="46800"/>
          <a:lstStyle/>
          <a:p>
            <a:pPr eaLnBrk="0" fontAlgn="base" hangingPunct="0">
              <a:lnSpc>
                <a:spcPct val="80000"/>
              </a:lnSpc>
              <a:spcBef>
                <a:spcPct val="0"/>
              </a:spcBef>
              <a:spcAft>
                <a:spcPct val="0"/>
              </a:spcAft>
            </a:pPr>
            <a:r>
              <a:rPr lang="en-GB" sz="1200" b="1" dirty="0">
                <a:solidFill>
                  <a:srgbClr val="000000"/>
                </a:solidFill>
                <a:latin typeface="Arial" charset="0"/>
              </a:rPr>
              <a:t>All business is awarded at lot level to the two suppliers with the best price and best score scenarios</a:t>
            </a:r>
          </a:p>
        </p:txBody>
      </p:sp>
      <p:grpSp>
        <p:nvGrpSpPr>
          <p:cNvPr id="35" name="Group 52"/>
          <p:cNvGrpSpPr>
            <a:grpSpLocks/>
          </p:cNvGrpSpPr>
          <p:nvPr/>
        </p:nvGrpSpPr>
        <p:grpSpPr bwMode="auto">
          <a:xfrm>
            <a:off x="539750" y="2617606"/>
            <a:ext cx="1439863" cy="457200"/>
            <a:chOff x="539751" y="2060576"/>
            <a:chExt cx="1439962" cy="457447"/>
          </a:xfrm>
        </p:grpSpPr>
        <p:sp>
          <p:nvSpPr>
            <p:cNvPr id="36" name="AutoShape 6"/>
            <p:cNvSpPr>
              <a:spLocks noChangeArrowheads="1"/>
            </p:cNvSpPr>
            <p:nvPr/>
          </p:nvSpPr>
          <p:spPr bwMode="gray">
            <a:xfrm>
              <a:off x="539751" y="2060576"/>
              <a:ext cx="1439962" cy="457447"/>
            </a:xfrm>
            <a:prstGeom prst="homePlate">
              <a:avLst>
                <a:gd name="adj" fmla="val 29948"/>
              </a:avLst>
            </a:prstGeom>
            <a:solidFill>
              <a:srgbClr val="00B0F0"/>
            </a:solidFill>
            <a:ln w="19050">
              <a:noFill/>
              <a:miter lim="800000"/>
              <a:headEnd/>
              <a:tailEnd/>
            </a:ln>
          </p:spPr>
          <p:txBody>
            <a:bodyPr lIns="90000" tIns="46800" rIns="90000" bIns="46800" anchor="ct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1100" b="1" i="0" u="none" strike="noStrike" kern="0" cap="none" spc="0" normalizeH="0" baseline="0" noProof="0" dirty="0" smtClean="0">
                  <a:ln>
                    <a:noFill/>
                  </a:ln>
                  <a:solidFill>
                    <a:srgbClr val="FFFFFF"/>
                  </a:solidFill>
                  <a:effectLst/>
                  <a:uLnTx/>
                  <a:uFillTx/>
                  <a:latin typeface="Arial" charset="0"/>
                </a:rPr>
                <a:t>Best price</a:t>
              </a:r>
            </a:p>
          </p:txBody>
        </p:sp>
        <p:sp>
          <p:nvSpPr>
            <p:cNvPr id="37" name="Oval 17"/>
            <p:cNvSpPr>
              <a:spLocks noChangeArrowheads="1"/>
            </p:cNvSpPr>
            <p:nvPr/>
          </p:nvSpPr>
          <p:spPr bwMode="auto">
            <a:xfrm>
              <a:off x="1560364" y="2154063"/>
              <a:ext cx="250478" cy="252000"/>
            </a:xfrm>
            <a:prstGeom prst="ellipse">
              <a:avLst/>
            </a:prstGeom>
            <a:solidFill>
              <a:srgbClr val="0070C0"/>
            </a:solidFill>
            <a:ln w="12700">
              <a:solidFill>
                <a:srgbClr val="000000"/>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100" b="1" i="0" u="none" strike="noStrike" kern="0" cap="none" spc="0" normalizeH="0" baseline="0" noProof="0" dirty="0" smtClean="0">
                  <a:ln>
                    <a:noFill/>
                  </a:ln>
                  <a:solidFill>
                    <a:srgbClr val="FFFFFF"/>
                  </a:solidFill>
                  <a:effectLst/>
                  <a:uLnTx/>
                  <a:uFillTx/>
                  <a:latin typeface="Arial" charset="0"/>
                </a:rPr>
                <a:t>1</a:t>
              </a:r>
            </a:p>
          </p:txBody>
        </p:sp>
      </p:grpSp>
      <p:grpSp>
        <p:nvGrpSpPr>
          <p:cNvPr id="38" name="Group 51"/>
          <p:cNvGrpSpPr>
            <a:grpSpLocks/>
          </p:cNvGrpSpPr>
          <p:nvPr/>
        </p:nvGrpSpPr>
        <p:grpSpPr bwMode="auto">
          <a:xfrm>
            <a:off x="539750" y="3578043"/>
            <a:ext cx="1439863" cy="457200"/>
            <a:chOff x="539751" y="2924945"/>
            <a:chExt cx="1439962" cy="457447"/>
          </a:xfrm>
        </p:grpSpPr>
        <p:sp>
          <p:nvSpPr>
            <p:cNvPr id="39" name="AutoShape 12"/>
            <p:cNvSpPr>
              <a:spLocks noChangeArrowheads="1"/>
            </p:cNvSpPr>
            <p:nvPr/>
          </p:nvSpPr>
          <p:spPr bwMode="gray">
            <a:xfrm>
              <a:off x="539751" y="2924945"/>
              <a:ext cx="1439962" cy="457447"/>
            </a:xfrm>
            <a:prstGeom prst="homePlate">
              <a:avLst>
                <a:gd name="adj" fmla="val 29948"/>
              </a:avLst>
            </a:prstGeom>
            <a:solidFill>
              <a:srgbClr val="00B0F0"/>
            </a:solidFill>
            <a:ln w="19050">
              <a:noFill/>
              <a:miter lim="800000"/>
              <a:headEnd/>
              <a:tailEnd/>
            </a:ln>
          </p:spPr>
          <p:txBody>
            <a:bodyPr lIns="90000" tIns="46800" rIns="90000" bIns="46800" anchor="ct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1100" b="1" i="0" u="none" strike="noStrike" kern="0" cap="none" spc="0" normalizeH="0" baseline="0" noProof="0" dirty="0" smtClean="0">
                  <a:ln>
                    <a:noFill/>
                  </a:ln>
                  <a:solidFill>
                    <a:srgbClr val="FFFFFF"/>
                  </a:solidFill>
                  <a:effectLst/>
                  <a:uLnTx/>
                  <a:uFillTx/>
                  <a:latin typeface="Arial" charset="0"/>
                </a:rPr>
                <a:t>Best score</a:t>
              </a:r>
            </a:p>
          </p:txBody>
        </p:sp>
        <p:sp>
          <p:nvSpPr>
            <p:cNvPr id="40" name="Oval 18"/>
            <p:cNvSpPr>
              <a:spLocks noChangeArrowheads="1"/>
            </p:cNvSpPr>
            <p:nvPr/>
          </p:nvSpPr>
          <p:spPr bwMode="auto">
            <a:xfrm>
              <a:off x="1560364" y="3018432"/>
              <a:ext cx="250478" cy="252000"/>
            </a:xfrm>
            <a:prstGeom prst="ellipse">
              <a:avLst/>
            </a:prstGeom>
            <a:solidFill>
              <a:srgbClr val="0070C0"/>
            </a:solidFill>
            <a:ln w="12700">
              <a:solidFill>
                <a:srgbClr val="000000"/>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100" b="1" i="0" u="none" strike="noStrike" kern="0" cap="none" spc="0" normalizeH="0" baseline="0" noProof="0" dirty="0" smtClean="0">
                  <a:ln>
                    <a:noFill/>
                  </a:ln>
                  <a:solidFill>
                    <a:srgbClr val="FFFFFF"/>
                  </a:solidFill>
                  <a:effectLst/>
                  <a:uLnTx/>
                  <a:uFillTx/>
                  <a:latin typeface="Arial" charset="0"/>
                </a:rPr>
                <a:t>2</a:t>
              </a:r>
            </a:p>
          </p:txBody>
        </p:sp>
      </p:grpSp>
      <p:grpSp>
        <p:nvGrpSpPr>
          <p:cNvPr id="41" name="Group 50"/>
          <p:cNvGrpSpPr>
            <a:grpSpLocks/>
          </p:cNvGrpSpPr>
          <p:nvPr/>
        </p:nvGrpSpPr>
        <p:grpSpPr bwMode="auto">
          <a:xfrm>
            <a:off x="539750" y="4536893"/>
            <a:ext cx="1439863" cy="457200"/>
            <a:chOff x="539751" y="3979665"/>
            <a:chExt cx="1439962" cy="457447"/>
          </a:xfrm>
        </p:grpSpPr>
        <p:sp>
          <p:nvSpPr>
            <p:cNvPr id="42" name="AutoShape 16"/>
            <p:cNvSpPr>
              <a:spLocks noChangeArrowheads="1"/>
            </p:cNvSpPr>
            <p:nvPr/>
          </p:nvSpPr>
          <p:spPr bwMode="gray">
            <a:xfrm>
              <a:off x="539751" y="3979665"/>
              <a:ext cx="1439962" cy="457447"/>
            </a:xfrm>
            <a:prstGeom prst="homePlate">
              <a:avLst>
                <a:gd name="adj" fmla="val 29948"/>
              </a:avLst>
            </a:prstGeom>
            <a:solidFill>
              <a:srgbClr val="00B0F0"/>
            </a:solidFill>
            <a:ln w="19050">
              <a:noFill/>
              <a:miter lim="800000"/>
              <a:headEnd/>
              <a:tailEnd/>
            </a:ln>
          </p:spPr>
          <p:txBody>
            <a:bodyPr lIns="90000" tIns="46800" rIns="90000" bIns="46800" anchor="ctr"/>
            <a:lstStyle/>
            <a:p>
              <a:pPr marL="0" marR="0" lvl="0" indent="0" defTabSz="914400" eaLnBrk="0" fontAlgn="base" latinLnBrk="0" hangingPunct="0">
                <a:lnSpc>
                  <a:spcPct val="80000"/>
                </a:lnSpc>
                <a:spcBef>
                  <a:spcPct val="0"/>
                </a:spcBef>
                <a:spcAft>
                  <a:spcPct val="0"/>
                </a:spcAft>
                <a:buClrTx/>
                <a:buSzTx/>
                <a:buFontTx/>
                <a:buNone/>
                <a:tabLst/>
                <a:defRPr/>
              </a:pPr>
              <a:r>
                <a:rPr kumimoji="0" lang="en-GB" sz="1100" b="1" i="0" u="none" strike="noStrike" kern="0" cap="none" spc="0" normalizeH="0" baseline="0" noProof="0" dirty="0" smtClean="0">
                  <a:ln>
                    <a:noFill/>
                  </a:ln>
                  <a:solidFill>
                    <a:srgbClr val="FFFFFF"/>
                  </a:solidFill>
                  <a:effectLst/>
                  <a:uLnTx/>
                  <a:uFillTx/>
                  <a:latin typeface="Arial" charset="0"/>
                </a:rPr>
                <a:t>Dual vendor</a:t>
              </a:r>
            </a:p>
            <a:p>
              <a:pPr marL="0" marR="0" lvl="0" indent="0" defTabSz="914400" eaLnBrk="0" fontAlgn="base" latinLnBrk="0" hangingPunct="0">
                <a:lnSpc>
                  <a:spcPct val="80000"/>
                </a:lnSpc>
                <a:spcBef>
                  <a:spcPct val="0"/>
                </a:spcBef>
                <a:spcAft>
                  <a:spcPct val="0"/>
                </a:spcAft>
                <a:buClrTx/>
                <a:buSzTx/>
                <a:buFontTx/>
                <a:buNone/>
                <a:tabLst/>
                <a:defRPr/>
              </a:pPr>
              <a:r>
                <a:rPr kumimoji="0" lang="en-GB" sz="1100" b="1" i="0" u="none" strike="noStrike" kern="0" cap="none" spc="0" normalizeH="0" baseline="0" noProof="0" dirty="0" smtClean="0">
                  <a:ln>
                    <a:noFill/>
                  </a:ln>
                  <a:solidFill>
                    <a:srgbClr val="FFFFFF"/>
                  </a:solidFill>
                  <a:effectLst/>
                  <a:uLnTx/>
                  <a:uFillTx/>
                  <a:latin typeface="Arial" charset="0"/>
                </a:rPr>
                <a:t>(best score)</a:t>
              </a:r>
            </a:p>
          </p:txBody>
        </p:sp>
        <p:sp>
          <p:nvSpPr>
            <p:cNvPr id="43" name="Oval 20"/>
            <p:cNvSpPr>
              <a:spLocks noChangeArrowheads="1"/>
            </p:cNvSpPr>
            <p:nvPr/>
          </p:nvSpPr>
          <p:spPr bwMode="auto">
            <a:xfrm>
              <a:off x="1560364" y="4073152"/>
              <a:ext cx="250478" cy="252000"/>
            </a:xfrm>
            <a:prstGeom prst="ellipse">
              <a:avLst/>
            </a:prstGeom>
            <a:solidFill>
              <a:srgbClr val="0070C0"/>
            </a:solidFill>
            <a:ln w="12700">
              <a:solidFill>
                <a:srgbClr val="000000"/>
              </a:solidFill>
              <a:round/>
              <a:headEnd type="none" w="sm" len="sm"/>
              <a:tailEnd type="none" w="sm" len="sm"/>
            </a:ln>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GB" sz="1100" b="1" i="0" u="none" strike="noStrike" kern="0" cap="none" spc="0" normalizeH="0" baseline="0" noProof="0" dirty="0" smtClean="0">
                  <a:ln>
                    <a:noFill/>
                  </a:ln>
                  <a:solidFill>
                    <a:srgbClr val="FFFFFF"/>
                  </a:solidFill>
                  <a:effectLst/>
                  <a:uLnTx/>
                  <a:uFillTx/>
                  <a:latin typeface="Arial" charset="0"/>
                </a:rPr>
                <a:t>4</a:t>
              </a:r>
            </a:p>
          </p:txBody>
        </p:sp>
      </p:grpSp>
      <p:sp>
        <p:nvSpPr>
          <p:cNvPr id="44" name="Text Box 11"/>
          <p:cNvSpPr txBox="1">
            <a:spLocks noChangeArrowheads="1"/>
          </p:cNvSpPr>
          <p:nvPr/>
        </p:nvSpPr>
        <p:spPr bwMode="gray">
          <a:xfrm>
            <a:off x="2828925" y="2096906"/>
            <a:ext cx="1814513" cy="246062"/>
          </a:xfrm>
          <a:prstGeom prst="rect">
            <a:avLst/>
          </a:prstGeom>
          <a:noFill/>
          <a:ln w="19050">
            <a:noFill/>
            <a:miter lim="800000"/>
            <a:headEnd/>
            <a:tailEnd/>
          </a:ln>
        </p:spPr>
        <p:txBody>
          <a:bodyPr lIns="0" tIns="0" rIns="0" bIns="0">
            <a:spAutoFit/>
          </a:bodyPr>
          <a:lstStyle/>
          <a:p>
            <a:pPr eaLnBrk="0" fontAlgn="base" hangingPunct="0">
              <a:lnSpc>
                <a:spcPct val="80000"/>
              </a:lnSpc>
              <a:spcBef>
                <a:spcPct val="0"/>
              </a:spcBef>
              <a:spcAft>
                <a:spcPct val="0"/>
              </a:spcAft>
            </a:pPr>
            <a:r>
              <a:rPr lang="en-US" sz="1600" b="1" dirty="0">
                <a:solidFill>
                  <a:srgbClr val="000000"/>
                </a:solidFill>
                <a:latin typeface="Arial" charset="0"/>
              </a:rPr>
              <a:t>Description</a:t>
            </a:r>
            <a:endParaRPr lang="en-GB" sz="1600" b="1" dirty="0">
              <a:solidFill>
                <a:srgbClr val="000000"/>
              </a:solidFill>
              <a:latin typeface="Arial" charset="0"/>
            </a:endParaRPr>
          </a:p>
        </p:txBody>
      </p:sp>
      <p:sp>
        <p:nvSpPr>
          <p:cNvPr id="45" name="Text Box 11"/>
          <p:cNvSpPr txBox="1">
            <a:spLocks noChangeArrowheads="1"/>
          </p:cNvSpPr>
          <p:nvPr/>
        </p:nvSpPr>
        <p:spPr bwMode="gray">
          <a:xfrm>
            <a:off x="5603875" y="2096906"/>
            <a:ext cx="1814513" cy="246062"/>
          </a:xfrm>
          <a:prstGeom prst="rect">
            <a:avLst/>
          </a:prstGeom>
          <a:noFill/>
          <a:ln w="19050">
            <a:noFill/>
            <a:miter lim="800000"/>
            <a:headEnd/>
            <a:tailEnd/>
          </a:ln>
        </p:spPr>
        <p:txBody>
          <a:bodyPr lIns="0" tIns="0" rIns="0" bIns="0">
            <a:spAutoFit/>
          </a:bodyPr>
          <a:lstStyle/>
          <a:p>
            <a:pPr eaLnBrk="0" fontAlgn="base" hangingPunct="0">
              <a:lnSpc>
                <a:spcPct val="80000"/>
              </a:lnSpc>
              <a:spcBef>
                <a:spcPct val="0"/>
              </a:spcBef>
              <a:spcAft>
                <a:spcPct val="0"/>
              </a:spcAft>
            </a:pPr>
            <a:r>
              <a:rPr lang="en-US" sz="1600" b="1" dirty="0">
                <a:solidFill>
                  <a:srgbClr val="000000"/>
                </a:solidFill>
                <a:latin typeface="Arial" charset="0"/>
              </a:rPr>
              <a:t>Considerations</a:t>
            </a:r>
            <a:endParaRPr lang="en-GB" sz="1600" b="1" dirty="0">
              <a:solidFill>
                <a:srgbClr val="000000"/>
              </a:solidFill>
              <a:latin typeface="Arial" charset="0"/>
            </a:endParaRPr>
          </a:p>
        </p:txBody>
      </p:sp>
      <p:sp>
        <p:nvSpPr>
          <p:cNvPr id="46" name="Rectangle 7"/>
          <p:cNvSpPr>
            <a:spLocks noChangeArrowheads="1"/>
          </p:cNvSpPr>
          <p:nvPr/>
        </p:nvSpPr>
        <p:spPr bwMode="gray">
          <a:xfrm>
            <a:off x="4991100" y="3457393"/>
            <a:ext cx="3109913" cy="720725"/>
          </a:xfrm>
          <a:prstGeom prst="rect">
            <a:avLst/>
          </a:prstGeom>
          <a:noFill/>
          <a:ln w="19050">
            <a:noFill/>
            <a:miter lim="800000"/>
            <a:headEnd/>
            <a:tailEnd/>
          </a:ln>
        </p:spPr>
        <p:txBody>
          <a:bodyPr lIns="90000" tIns="46800" rIns="90000" bIns="46800"/>
          <a:lstStyle/>
          <a:p>
            <a:pPr eaLnBrk="0" fontAlgn="base" hangingPunct="0">
              <a:lnSpc>
                <a:spcPct val="80000"/>
              </a:lnSpc>
              <a:spcBef>
                <a:spcPct val="0"/>
              </a:spcBef>
              <a:spcAft>
                <a:spcPct val="0"/>
              </a:spcAft>
            </a:pPr>
            <a:r>
              <a:rPr lang="en-GB" sz="1200" b="1" dirty="0">
                <a:solidFill>
                  <a:srgbClr val="000000"/>
                </a:solidFill>
                <a:latin typeface="Arial" charset="0"/>
              </a:rPr>
              <a:t>This approach would optimise contract award based on price and long term value and additional services </a:t>
            </a:r>
          </a:p>
        </p:txBody>
      </p:sp>
      <p:sp>
        <p:nvSpPr>
          <p:cNvPr id="47" name="Rectangle 8"/>
          <p:cNvSpPr>
            <a:spLocks noChangeArrowheads="1"/>
          </p:cNvSpPr>
          <p:nvPr/>
        </p:nvSpPr>
        <p:spPr bwMode="gray">
          <a:xfrm>
            <a:off x="4991100" y="2492193"/>
            <a:ext cx="3109913" cy="720725"/>
          </a:xfrm>
          <a:prstGeom prst="rect">
            <a:avLst/>
          </a:prstGeom>
          <a:noFill/>
          <a:ln w="19050">
            <a:noFill/>
            <a:miter lim="800000"/>
            <a:headEnd/>
            <a:tailEnd/>
          </a:ln>
        </p:spPr>
        <p:txBody>
          <a:bodyPr lIns="90000" tIns="46800" rIns="90000" bIns="46800"/>
          <a:lstStyle/>
          <a:p>
            <a:pPr eaLnBrk="0" fontAlgn="base" hangingPunct="0">
              <a:lnSpc>
                <a:spcPct val="80000"/>
              </a:lnSpc>
              <a:spcBef>
                <a:spcPct val="0"/>
              </a:spcBef>
              <a:spcAft>
                <a:spcPct val="0"/>
              </a:spcAft>
            </a:pPr>
            <a:r>
              <a:rPr lang="en-GB" sz="1200" b="1" dirty="0">
                <a:solidFill>
                  <a:srgbClr val="000000"/>
                </a:solidFill>
                <a:latin typeface="Arial" charset="0"/>
              </a:rPr>
              <a:t>This approach would optimise unit prices, but this may compromise operational efficiency by working with many suppliers</a:t>
            </a:r>
          </a:p>
        </p:txBody>
      </p:sp>
      <p:sp>
        <p:nvSpPr>
          <p:cNvPr id="48" name="Rectangle 15"/>
          <p:cNvSpPr>
            <a:spLocks noChangeArrowheads="1"/>
          </p:cNvSpPr>
          <p:nvPr/>
        </p:nvSpPr>
        <p:spPr bwMode="gray">
          <a:xfrm>
            <a:off x="4991100" y="4401956"/>
            <a:ext cx="3109913" cy="720725"/>
          </a:xfrm>
          <a:prstGeom prst="rect">
            <a:avLst/>
          </a:prstGeom>
          <a:noFill/>
          <a:ln w="19050">
            <a:noFill/>
            <a:miter lim="800000"/>
            <a:headEnd/>
            <a:tailEnd/>
          </a:ln>
        </p:spPr>
        <p:txBody>
          <a:bodyPr lIns="90000" tIns="46800" rIns="90000" bIns="46800"/>
          <a:lstStyle/>
          <a:p>
            <a:pPr eaLnBrk="0" fontAlgn="base" hangingPunct="0">
              <a:lnSpc>
                <a:spcPct val="80000"/>
              </a:lnSpc>
              <a:spcBef>
                <a:spcPct val="0"/>
              </a:spcBef>
              <a:spcAft>
                <a:spcPct val="0"/>
              </a:spcAft>
            </a:pPr>
            <a:r>
              <a:rPr lang="en-GB" sz="1200" b="1" dirty="0">
                <a:solidFill>
                  <a:srgbClr val="000000"/>
                </a:solidFill>
                <a:latin typeface="Arial" charset="0"/>
              </a:rPr>
              <a:t>This approach will reduce the risk which may occur if you contract with only one supplier</a:t>
            </a:r>
          </a:p>
        </p:txBody>
      </p:sp>
      <p:cxnSp>
        <p:nvCxnSpPr>
          <p:cNvPr id="49" name="Straight Connector 48"/>
          <p:cNvCxnSpPr/>
          <p:nvPr/>
        </p:nvCxnSpPr>
        <p:spPr>
          <a:xfrm rot="5400000">
            <a:off x="3334544" y="3674087"/>
            <a:ext cx="3168650" cy="1588"/>
          </a:xfrm>
          <a:prstGeom prst="line">
            <a:avLst/>
          </a:prstGeom>
          <a:noFill/>
          <a:ln w="9525" cap="flat" cmpd="sng" algn="ctr">
            <a:solidFill>
              <a:srgbClr val="003344"/>
            </a:solidFill>
            <a:prstDash val="solid"/>
          </a:ln>
          <a:effectLst/>
        </p:spPr>
      </p:cxnSp>
      <p:cxnSp>
        <p:nvCxnSpPr>
          <p:cNvPr id="50" name="Straight Connector 49"/>
          <p:cNvCxnSpPr/>
          <p:nvPr/>
        </p:nvCxnSpPr>
        <p:spPr>
          <a:xfrm>
            <a:off x="493713" y="2377893"/>
            <a:ext cx="7416800" cy="1588"/>
          </a:xfrm>
          <a:prstGeom prst="line">
            <a:avLst/>
          </a:prstGeom>
          <a:noFill/>
          <a:ln w="9525" cap="flat" cmpd="sng" algn="ctr">
            <a:solidFill>
              <a:srgbClr val="003344"/>
            </a:solidFill>
            <a:prstDash val="solid"/>
          </a:ln>
          <a:effectLst/>
        </p:spPr>
      </p:cxnSp>
      <p:cxnSp>
        <p:nvCxnSpPr>
          <p:cNvPr id="51" name="Straight Connector 50"/>
          <p:cNvCxnSpPr/>
          <p:nvPr/>
        </p:nvCxnSpPr>
        <p:spPr>
          <a:xfrm>
            <a:off x="527050" y="3325631"/>
            <a:ext cx="7416800" cy="1587"/>
          </a:xfrm>
          <a:prstGeom prst="line">
            <a:avLst/>
          </a:prstGeom>
          <a:noFill/>
          <a:ln w="9525" cap="flat" cmpd="sng" algn="ctr">
            <a:solidFill>
              <a:srgbClr val="003344"/>
            </a:solidFill>
            <a:prstDash val="solid"/>
          </a:ln>
          <a:effectLst/>
        </p:spPr>
      </p:cxnSp>
      <p:cxnSp>
        <p:nvCxnSpPr>
          <p:cNvPr id="52" name="Straight Connector 51"/>
          <p:cNvCxnSpPr/>
          <p:nvPr/>
        </p:nvCxnSpPr>
        <p:spPr>
          <a:xfrm>
            <a:off x="539750" y="4247968"/>
            <a:ext cx="7416800" cy="1588"/>
          </a:xfrm>
          <a:prstGeom prst="line">
            <a:avLst/>
          </a:prstGeom>
          <a:noFill/>
          <a:ln w="9525" cap="flat" cmpd="sng" algn="ctr">
            <a:solidFill>
              <a:srgbClr val="003344"/>
            </a:solidFill>
            <a:prstDash val="solid"/>
          </a:ln>
          <a:effectLst/>
        </p:spPr>
      </p:cxnSp>
    </p:spTree>
    <p:extLst>
      <p:ext uri="{BB962C8B-B14F-4D97-AF65-F5344CB8AC3E}">
        <p14:creationId xmlns:p14="http://schemas.microsoft.com/office/powerpoint/2010/main" xmlns="" val="40636773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940051100"/>
              </p:ext>
            </p:extLst>
          </p:nvPr>
        </p:nvGraphicFramePr>
        <p:xfrm>
          <a:off x="1588" y="1588"/>
          <a:ext cx="1587" cy="1587"/>
        </p:xfrm>
        <a:graphic>
          <a:graphicData uri="http://schemas.openxmlformats.org/presentationml/2006/ole">
            <p:oleObj spid="_x0000_s99402"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93</a:t>
            </a:fld>
            <a:endParaRPr lang="en-US" dirty="0"/>
          </a:p>
        </p:txBody>
      </p:sp>
      <p:sp>
        <p:nvSpPr>
          <p:cNvPr id="4" name="Title 3"/>
          <p:cNvSpPr>
            <a:spLocks noGrp="1"/>
          </p:cNvSpPr>
          <p:nvPr>
            <p:ph type="title"/>
          </p:nvPr>
        </p:nvSpPr>
        <p:spPr/>
        <p:txBody>
          <a:bodyPr/>
          <a:lstStyle/>
          <a:p>
            <a:r>
              <a:rPr lang="en-GB" dirty="0" smtClean="0"/>
              <a:t>Financial </a:t>
            </a:r>
            <a:r>
              <a:rPr lang="en-GB" dirty="0"/>
              <a:t>Definitions</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smtClean="0"/>
              <a:t>The following definitions refer to ratios described in the Financial Analysis section.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1908630004"/>
              </p:ext>
            </p:extLst>
          </p:nvPr>
        </p:nvGraphicFramePr>
        <p:xfrm>
          <a:off x="804392" y="1828800"/>
          <a:ext cx="7272808" cy="3746398"/>
        </p:xfrm>
        <a:graphic>
          <a:graphicData uri="http://schemas.openxmlformats.org/drawingml/2006/table">
            <a:tbl>
              <a:tblPr firstRow="1" bandRow="1"/>
              <a:tblGrid>
                <a:gridCol w="1512168"/>
                <a:gridCol w="5760640"/>
              </a:tblGrid>
              <a:tr h="333019">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GB" sz="1200" dirty="0" smtClean="0"/>
                        <a:t>Term</a:t>
                      </a:r>
                      <a:endParaRPr lang="en-GB"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BEE"/>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GB" sz="1200" dirty="0" smtClean="0"/>
                        <a:t>Definition</a:t>
                      </a:r>
                      <a:endParaRPr lang="en-GB" sz="12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BEE"/>
                    </a:solidFill>
                  </a:tcPr>
                </a:tc>
              </a:tr>
              <a:tr h="38320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Earnings Before Interest &amp; Taxes</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0" dirty="0" smtClean="0"/>
                        <a:t>Earnings before interest and taxes (EBIT) or operating income is a measure of a firm's profitability that excludes interest and income tax expenses</a:t>
                      </a:r>
                      <a:endParaRPr lang="en-GB" sz="1100" b="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r>
              <a:tr h="533744">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Cost of Goods Sold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b="0" dirty="0" smtClean="0"/>
                        <a:t>Cost of goods sold refers to the inventory costs of those goods a business has sold during a particular period.  Costs of goods made by the business include material, labour, and allocated overhead.</a:t>
                      </a:r>
                      <a:endParaRPr lang="en-GB" sz="1100" b="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20000"/>
                      </a:srgbClr>
                    </a:solidFill>
                  </a:tcPr>
                </a:tc>
              </a:tr>
              <a:tr h="446101">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Current Assets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dirty="0" smtClean="0"/>
                        <a:t>Typical current assets include cash, cash equivalents, accounts receivable, inventory, the portion of prepaid accounts which will be used within a year, and short-term investments.</a:t>
                      </a:r>
                      <a:endParaRPr lang="en-GB"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r>
              <a:tr h="33301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Current Liabilities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dirty="0" smtClean="0"/>
                        <a:t>All liabilities of the business that are to be settled in cash within the fiscal year</a:t>
                      </a:r>
                      <a:endParaRPr lang="en-GB"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20000"/>
                      </a:srgbClr>
                    </a:solidFill>
                  </a:tcPr>
                </a:tc>
              </a:tr>
              <a:tr h="33301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OEM</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dirty="0" smtClean="0"/>
                        <a:t>Original Equipment</a:t>
                      </a:r>
                      <a:r>
                        <a:rPr lang="en-GB" sz="1100" baseline="0" dirty="0" smtClean="0"/>
                        <a:t> Manufacturer</a:t>
                      </a:r>
                      <a:endParaRPr lang="en-GB"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r>
              <a:tr h="33301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CAPEX</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dirty="0" smtClean="0"/>
                        <a:t>CAPEX (capital expenditure)</a:t>
                      </a:r>
                      <a:r>
                        <a:rPr lang="en-GB" sz="1100" baseline="0" dirty="0" smtClean="0"/>
                        <a:t> </a:t>
                      </a:r>
                      <a:r>
                        <a:rPr lang="en-GB" sz="1100" dirty="0" smtClean="0"/>
                        <a:t>are used by a company to acquire or upgrade physical assets such as equipment, property, or industrial buildings</a:t>
                      </a:r>
                      <a:endParaRPr lang="en-GB"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20000"/>
                      </a:srgbClr>
                    </a:solidFill>
                  </a:tcPr>
                </a:tc>
              </a:tr>
              <a:tr h="33301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OPEX</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100" dirty="0" smtClean="0"/>
                        <a:t>OPEX (operating expense) is a day-to-day expense such as sales and administration, or research &amp; development</a:t>
                      </a:r>
                      <a:endParaRPr lang="en-GB"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40000"/>
                      </a:srgbClr>
                    </a:solidFill>
                  </a:tcPr>
                </a:tc>
              </a:tr>
              <a:tr h="333019">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Lead Time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20000"/>
                      </a:srgbClr>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Time from the moment the customer places an order to the moment it is received by the customer</a:t>
                      </a:r>
                      <a:endParaRPr lang="en-GB" sz="11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BEE">
                        <a:tint val="20000"/>
                      </a:srgbClr>
                    </a:solidFill>
                  </a:tcPr>
                </a:tc>
              </a:tr>
            </a:tbl>
          </a:graphicData>
        </a:graphic>
      </p:graphicFrame>
    </p:spTree>
    <p:extLst>
      <p:ext uri="{BB962C8B-B14F-4D97-AF65-F5344CB8AC3E}">
        <p14:creationId xmlns:p14="http://schemas.microsoft.com/office/powerpoint/2010/main" xmlns="" val="40636773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940051100"/>
              </p:ext>
            </p:extLst>
          </p:nvPr>
        </p:nvGraphicFramePr>
        <p:xfrm>
          <a:off x="1588" y="1588"/>
          <a:ext cx="1587" cy="1587"/>
        </p:xfrm>
        <a:graphic>
          <a:graphicData uri="http://schemas.openxmlformats.org/presentationml/2006/ole">
            <p:oleObj spid="_x0000_s100427" name="think-cell Slide" r:id="rId41"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94</a:t>
            </a:fld>
            <a:endParaRPr lang="en-US" dirty="0"/>
          </a:p>
        </p:txBody>
      </p:sp>
      <p:sp>
        <p:nvSpPr>
          <p:cNvPr id="4" name="Title 3"/>
          <p:cNvSpPr>
            <a:spLocks noGrp="1"/>
          </p:cNvSpPr>
          <p:nvPr>
            <p:ph type="title"/>
          </p:nvPr>
        </p:nvSpPr>
        <p:spPr/>
        <p:txBody>
          <a:bodyPr/>
          <a:lstStyle/>
          <a:p>
            <a:r>
              <a:rPr lang="en-GB" dirty="0" smtClean="0"/>
              <a:t>When </a:t>
            </a:r>
            <a:r>
              <a:rPr lang="en-GB" dirty="0"/>
              <a:t>to </a:t>
            </a:r>
            <a:r>
              <a:rPr lang="en-GB" dirty="0" smtClean="0"/>
              <a:t>Apply Different Processes</a:t>
            </a:r>
            <a:r>
              <a:rPr lang="en-GB" dirty="0"/>
              <a:t>?</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supplier selection process will differ depending on the complexity of the category and the characteristics of the supply market, and may merit an RFI, </a:t>
            </a:r>
            <a:r>
              <a:rPr lang="en-US" dirty="0" smtClean="0"/>
              <a:t>RFQ, RFP</a:t>
            </a:r>
            <a:r>
              <a:rPr lang="en-US" dirty="0"/>
              <a:t>, or </a:t>
            </a:r>
            <a:r>
              <a:rPr lang="en-US" dirty="0" smtClean="0"/>
              <a:t>a combination of solicitations.</a:t>
            </a:r>
            <a:endParaRPr lang="en-US" dirty="0"/>
          </a:p>
        </p:txBody>
      </p:sp>
      <p:sp>
        <p:nvSpPr>
          <p:cNvPr id="54" name="Rectangle 53"/>
          <p:cNvSpPr/>
          <p:nvPr>
            <p:custDataLst>
              <p:tags r:id="rId2"/>
            </p:custDataLst>
          </p:nvPr>
        </p:nvSpPr>
        <p:spPr bwMode="auto">
          <a:xfrm>
            <a:off x="432889" y="1828800"/>
            <a:ext cx="5780088" cy="4380908"/>
          </a:xfrm>
          <a:prstGeom prst="rect">
            <a:avLst/>
          </a:prstGeom>
          <a:solidFill>
            <a:srgbClr val="FFFFFF"/>
          </a:solidFill>
          <a:ln w="6350">
            <a:solidFill>
              <a:srgbClr val="000000"/>
            </a:solidFill>
            <a:prstDash val="solid"/>
            <a:round/>
            <a:headEnd type="none" w="sm" len="sm"/>
            <a:tailEnd type="none" w="sm" len="sm"/>
          </a:ln>
          <a:effectLst>
            <a:outerShdw blurRad="50800" dist="38100" dir="10800000" algn="r" rotWithShape="0">
              <a:prstClr val="black">
                <a:alpha val="40000"/>
              </a:prstClr>
            </a:outerShdw>
          </a:effectLst>
        </p:spPr>
        <p:txBody>
          <a:bodyPr wrap="none" anchor="ctr"/>
          <a:lstStyle/>
          <a:p>
            <a:pPr marL="0" marR="0" lvl="0" indent="0" algn="ctr"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a:ln>
                <a:noFill/>
              </a:ln>
              <a:solidFill>
                <a:srgbClr val="000000"/>
              </a:solidFill>
              <a:effectLst/>
              <a:uLnTx/>
              <a:uFillTx/>
              <a:latin typeface="Arial" charset="0"/>
              <a:cs typeface="Arial" charset="0"/>
            </a:endParaRPr>
          </a:p>
        </p:txBody>
      </p:sp>
      <p:grpSp>
        <p:nvGrpSpPr>
          <p:cNvPr id="55" name="Group 72"/>
          <p:cNvGrpSpPr>
            <a:grpSpLocks/>
          </p:cNvGrpSpPr>
          <p:nvPr>
            <p:custDataLst>
              <p:tags r:id="rId3"/>
            </p:custDataLst>
          </p:nvPr>
        </p:nvGrpSpPr>
        <p:grpSpPr bwMode="auto">
          <a:xfrm>
            <a:off x="1453652" y="3387724"/>
            <a:ext cx="3286125" cy="1920875"/>
            <a:chOff x="1186" y="2177"/>
            <a:chExt cx="1257" cy="1221"/>
          </a:xfrm>
        </p:grpSpPr>
        <p:sp>
          <p:nvSpPr>
            <p:cNvPr id="56" name="Line 7"/>
            <p:cNvSpPr>
              <a:spLocks noChangeShapeType="1"/>
            </p:cNvSpPr>
            <p:nvPr/>
          </p:nvSpPr>
          <p:spPr bwMode="auto">
            <a:xfrm>
              <a:off x="1326" y="3398"/>
              <a:ext cx="1115" cy="0"/>
            </a:xfrm>
            <a:prstGeom prst="line">
              <a:avLst/>
            </a:prstGeom>
            <a:noFill/>
            <a:ln w="19050">
              <a:solidFill>
                <a:srgbClr val="003344"/>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7" name="Line 8"/>
            <p:cNvSpPr>
              <a:spLocks noChangeShapeType="1"/>
            </p:cNvSpPr>
            <p:nvPr/>
          </p:nvSpPr>
          <p:spPr bwMode="auto">
            <a:xfrm>
              <a:off x="1327" y="3359"/>
              <a:ext cx="1114" cy="0"/>
            </a:xfrm>
            <a:prstGeom prst="line">
              <a:avLst/>
            </a:prstGeom>
            <a:noFill/>
            <a:ln w="19050">
              <a:solidFill>
                <a:srgbClr val="003344"/>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8" name="Line 31"/>
            <p:cNvSpPr>
              <a:spLocks noChangeShapeType="1"/>
            </p:cNvSpPr>
            <p:nvPr/>
          </p:nvSpPr>
          <p:spPr bwMode="auto">
            <a:xfrm>
              <a:off x="1186" y="2177"/>
              <a:ext cx="1249" cy="0"/>
            </a:xfrm>
            <a:prstGeom prst="line">
              <a:avLst/>
            </a:prstGeom>
            <a:noFill/>
            <a:ln w="19050">
              <a:solidFill>
                <a:srgbClr val="003344"/>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59" name="Line 32"/>
            <p:cNvSpPr>
              <a:spLocks noChangeShapeType="1"/>
            </p:cNvSpPr>
            <p:nvPr/>
          </p:nvSpPr>
          <p:spPr bwMode="auto">
            <a:xfrm>
              <a:off x="1194" y="2217"/>
              <a:ext cx="1249" cy="0"/>
            </a:xfrm>
            <a:prstGeom prst="line">
              <a:avLst/>
            </a:prstGeom>
            <a:noFill/>
            <a:ln w="19050">
              <a:solidFill>
                <a:srgbClr val="003344"/>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0" name="Line 35"/>
            <p:cNvSpPr>
              <a:spLocks noChangeShapeType="1"/>
            </p:cNvSpPr>
            <p:nvPr/>
          </p:nvSpPr>
          <p:spPr bwMode="auto">
            <a:xfrm>
              <a:off x="1760" y="2834"/>
              <a:ext cx="668" cy="0"/>
            </a:xfrm>
            <a:prstGeom prst="line">
              <a:avLst/>
            </a:prstGeom>
            <a:noFill/>
            <a:ln w="19050">
              <a:solidFill>
                <a:srgbClr val="003344"/>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61" name="Line 46"/>
            <p:cNvSpPr>
              <a:spLocks noChangeShapeType="1"/>
            </p:cNvSpPr>
            <p:nvPr/>
          </p:nvSpPr>
          <p:spPr bwMode="auto">
            <a:xfrm>
              <a:off x="1757" y="2780"/>
              <a:ext cx="667" cy="0"/>
            </a:xfrm>
            <a:prstGeom prst="line">
              <a:avLst/>
            </a:prstGeom>
            <a:noFill/>
            <a:ln w="19050">
              <a:solidFill>
                <a:srgbClr val="003344"/>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sp>
        <p:nvSpPr>
          <p:cNvPr id="62" name="Rectangle 3"/>
          <p:cNvSpPr>
            <a:spLocks noChangeArrowheads="1"/>
          </p:cNvSpPr>
          <p:nvPr>
            <p:custDataLst>
              <p:tags r:id="rId4"/>
            </p:custDataLst>
          </p:nvPr>
        </p:nvSpPr>
        <p:spPr bwMode="auto">
          <a:xfrm>
            <a:off x="6314577" y="4873624"/>
            <a:ext cx="2411412" cy="1385887"/>
          </a:xfrm>
          <a:prstGeom prst="rect">
            <a:avLst/>
          </a:prstGeom>
          <a:noFill/>
          <a:ln w="12700">
            <a:noFill/>
            <a:miter lim="800000"/>
            <a:headEnd/>
            <a:tailEnd/>
          </a:ln>
        </p:spPr>
        <p:txBody>
          <a:bodyPr>
            <a:spAutoFit/>
          </a:bodyPr>
          <a:lstStyle/>
          <a:p>
            <a:pPr marL="190500" indent="-190500" eaLnBrk="0" fontAlgn="base" hangingPunct="0">
              <a:lnSpc>
                <a:spcPct val="80000"/>
              </a:lnSpc>
              <a:spcBef>
                <a:spcPct val="0"/>
              </a:spcBef>
              <a:spcAft>
                <a:spcPct val="0"/>
              </a:spcAft>
            </a:pPr>
            <a:r>
              <a:rPr lang="en-US" sz="1200" b="1" dirty="0">
                <a:solidFill>
                  <a:srgbClr val="000000"/>
                </a:solidFill>
                <a:latin typeface="Arial" charset="0"/>
              </a:rPr>
              <a:t>Characteristics</a:t>
            </a:r>
          </a:p>
          <a:p>
            <a:pPr marL="190500" indent="-190500" eaLnBrk="0" fontAlgn="base" hangingPunct="0">
              <a:lnSpc>
                <a:spcPct val="80000"/>
              </a:lnSpc>
              <a:spcBef>
                <a:spcPct val="0"/>
              </a:spcBef>
              <a:spcAft>
                <a:spcPct val="0"/>
              </a:spcAft>
              <a:buFontTx/>
              <a:buChar char="•"/>
            </a:pPr>
            <a:r>
              <a:rPr lang="en-US" sz="1200" b="1" dirty="0">
                <a:solidFill>
                  <a:srgbClr val="000000"/>
                </a:solidFill>
                <a:latin typeface="Arial" charset="0"/>
              </a:rPr>
              <a:t>Few suppliers</a:t>
            </a:r>
          </a:p>
          <a:p>
            <a:pPr marL="190500" indent="-190500" eaLnBrk="0" fontAlgn="base" hangingPunct="0">
              <a:lnSpc>
                <a:spcPct val="80000"/>
              </a:lnSpc>
              <a:spcBef>
                <a:spcPct val="0"/>
              </a:spcBef>
              <a:spcAft>
                <a:spcPct val="0"/>
              </a:spcAft>
              <a:buFontTx/>
              <a:buChar char="•"/>
            </a:pPr>
            <a:r>
              <a:rPr lang="en-US" sz="1200" b="1" dirty="0">
                <a:solidFill>
                  <a:srgbClr val="000000"/>
                </a:solidFill>
                <a:latin typeface="Arial" charset="0"/>
              </a:rPr>
              <a:t>Focus on objectives</a:t>
            </a:r>
          </a:p>
          <a:p>
            <a:pPr marL="190500" indent="-190500" eaLnBrk="0" fontAlgn="base" hangingPunct="0">
              <a:lnSpc>
                <a:spcPct val="80000"/>
              </a:lnSpc>
              <a:spcBef>
                <a:spcPct val="0"/>
              </a:spcBef>
              <a:spcAft>
                <a:spcPct val="0"/>
              </a:spcAft>
              <a:buFontTx/>
              <a:buChar char="•"/>
            </a:pPr>
            <a:r>
              <a:rPr lang="en-US" sz="1200" b="1" dirty="0">
                <a:solidFill>
                  <a:srgbClr val="000000"/>
                </a:solidFill>
                <a:latin typeface="Arial" charset="0"/>
              </a:rPr>
              <a:t>Constrictive industry structure</a:t>
            </a:r>
          </a:p>
          <a:p>
            <a:pPr marL="190500" indent="-190500" eaLnBrk="0" fontAlgn="base" hangingPunct="0">
              <a:lnSpc>
                <a:spcPct val="80000"/>
              </a:lnSpc>
              <a:spcBef>
                <a:spcPct val="0"/>
              </a:spcBef>
              <a:spcAft>
                <a:spcPct val="0"/>
              </a:spcAft>
              <a:buFontTx/>
              <a:buChar char="•"/>
            </a:pPr>
            <a:r>
              <a:rPr lang="en-US" sz="1200" b="1" dirty="0">
                <a:solidFill>
                  <a:srgbClr val="000000"/>
                </a:solidFill>
                <a:latin typeface="Arial" charset="0"/>
              </a:rPr>
              <a:t>Can potentially use a brief and less formal RFI that leads into negotiations</a:t>
            </a:r>
          </a:p>
        </p:txBody>
      </p:sp>
      <p:sp>
        <p:nvSpPr>
          <p:cNvPr id="63" name="Text Box 4"/>
          <p:cNvSpPr txBox="1">
            <a:spLocks noChangeArrowheads="1"/>
          </p:cNvSpPr>
          <p:nvPr>
            <p:custDataLst>
              <p:tags r:id="rId5"/>
            </p:custDataLst>
          </p:nvPr>
        </p:nvSpPr>
        <p:spPr bwMode="auto">
          <a:xfrm>
            <a:off x="545602" y="4741861"/>
            <a:ext cx="2574925" cy="274638"/>
          </a:xfrm>
          <a:prstGeom prst="rect">
            <a:avLst/>
          </a:prstGeom>
          <a:noFill/>
          <a:ln w="9525">
            <a:noFill/>
            <a:miter lim="800000"/>
            <a:headEnd type="none" w="sm" len="sm"/>
            <a:tailEnd type="none" w="sm" len="sm"/>
          </a:ln>
        </p:spPr>
        <p:txBody>
          <a:bodyPr wrap="none" lIns="90488" tIns="44450" rIns="90488" bIns="44450">
            <a:spAutoFit/>
          </a:bodyPr>
          <a:lstStyle/>
          <a:p>
            <a:pPr algn="ctr" eaLnBrk="0" fontAlgn="base" hangingPunct="0">
              <a:lnSpc>
                <a:spcPct val="80000"/>
              </a:lnSpc>
              <a:spcBef>
                <a:spcPct val="0"/>
              </a:spcBef>
              <a:spcAft>
                <a:spcPct val="0"/>
              </a:spcAft>
            </a:pPr>
            <a:r>
              <a:rPr lang="en-US" sz="1200" b="1" dirty="0">
                <a:solidFill>
                  <a:srgbClr val="000000"/>
                </a:solidFill>
                <a:latin typeface="Arial" charset="0"/>
              </a:rPr>
              <a:t>Relationship Driven Frameworks</a:t>
            </a:r>
          </a:p>
        </p:txBody>
      </p:sp>
      <p:sp>
        <p:nvSpPr>
          <p:cNvPr id="64" name="AutoShape 5"/>
          <p:cNvSpPr>
            <a:spLocks noChangeAspect="1" noChangeArrowheads="1"/>
          </p:cNvSpPr>
          <p:nvPr>
            <p:custDataLst>
              <p:tags r:id="rId6"/>
            </p:custDataLst>
          </p:nvPr>
        </p:nvSpPr>
        <p:spPr bwMode="auto">
          <a:xfrm>
            <a:off x="1285377" y="5056186"/>
            <a:ext cx="1225550" cy="438150"/>
          </a:xfrm>
          <a:prstGeom prst="flowChartProcess">
            <a:avLst/>
          </a:prstGeom>
          <a:solidFill>
            <a:srgbClr val="003344"/>
          </a:solidFill>
          <a:ln w="9525">
            <a:solidFill>
              <a:srgbClr val="F8F8F8"/>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Site visits to verify capabilities</a:t>
            </a:r>
          </a:p>
        </p:txBody>
      </p:sp>
      <p:sp>
        <p:nvSpPr>
          <p:cNvPr id="65" name="AutoShape 6"/>
          <p:cNvSpPr>
            <a:spLocks noChangeAspect="1" noChangeArrowheads="1"/>
          </p:cNvSpPr>
          <p:nvPr>
            <p:custDataLst>
              <p:tags r:id="rId7"/>
            </p:custDataLst>
          </p:nvPr>
        </p:nvSpPr>
        <p:spPr bwMode="auto">
          <a:xfrm>
            <a:off x="4735014" y="5056186"/>
            <a:ext cx="1162050" cy="438150"/>
          </a:xfrm>
          <a:prstGeom prst="flowChartProcess">
            <a:avLst/>
          </a:prstGeom>
          <a:solidFill>
            <a:srgbClr val="00BBEE"/>
          </a:solidFill>
          <a:ln w="9525">
            <a:solidFill>
              <a:srgbClr val="C9D5E1"/>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Negotiations/</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Rev.Auctions</a:t>
            </a:r>
          </a:p>
        </p:txBody>
      </p:sp>
      <p:sp>
        <p:nvSpPr>
          <p:cNvPr id="66" name="AutoShape 10"/>
          <p:cNvSpPr>
            <a:spLocks noChangeAspect="1" noChangeArrowheads="1"/>
          </p:cNvSpPr>
          <p:nvPr>
            <p:custDataLst>
              <p:tags r:id="rId8"/>
            </p:custDataLst>
          </p:nvPr>
        </p:nvSpPr>
        <p:spPr bwMode="auto">
          <a:xfrm>
            <a:off x="1299664" y="2266949"/>
            <a:ext cx="749300" cy="393700"/>
          </a:xfrm>
          <a:prstGeom prst="flowChartProcess">
            <a:avLst/>
          </a:prstGeom>
          <a:solidFill>
            <a:srgbClr val="003344"/>
          </a:solidFill>
          <a:ln w="9525">
            <a:solidFill>
              <a:srgbClr val="F8F8F8"/>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RFI</a:t>
            </a:r>
          </a:p>
        </p:txBody>
      </p:sp>
      <p:sp>
        <p:nvSpPr>
          <p:cNvPr id="67" name="AutoShape 11"/>
          <p:cNvSpPr>
            <a:spLocks noChangeAspect="1" noChangeArrowheads="1"/>
          </p:cNvSpPr>
          <p:nvPr>
            <p:custDataLst>
              <p:tags r:id="rId9"/>
            </p:custDataLst>
          </p:nvPr>
        </p:nvSpPr>
        <p:spPr bwMode="auto">
          <a:xfrm>
            <a:off x="2207714" y="2260599"/>
            <a:ext cx="749300" cy="393700"/>
          </a:xfrm>
          <a:prstGeom prst="flowChartProcess">
            <a:avLst/>
          </a:prstGeom>
          <a:solidFill>
            <a:srgbClr val="003344"/>
          </a:solidFill>
          <a:ln w="9525">
            <a:solidFill>
              <a:srgbClr val="F8F8F8"/>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RFP</a:t>
            </a:r>
          </a:p>
        </p:txBody>
      </p:sp>
      <p:sp>
        <p:nvSpPr>
          <p:cNvPr id="68" name="AutoShape 12"/>
          <p:cNvSpPr>
            <a:spLocks noChangeAspect="1" noChangeArrowheads="1"/>
          </p:cNvSpPr>
          <p:nvPr>
            <p:custDataLst>
              <p:tags r:id="rId10"/>
            </p:custDataLst>
          </p:nvPr>
        </p:nvSpPr>
        <p:spPr bwMode="auto">
          <a:xfrm>
            <a:off x="3385639" y="2260599"/>
            <a:ext cx="1165225" cy="393700"/>
          </a:xfrm>
          <a:prstGeom prst="flowChartProcess">
            <a:avLst/>
          </a:prstGeom>
          <a:solidFill>
            <a:srgbClr val="003344"/>
          </a:solidFill>
          <a:ln w="9525">
            <a:solidFill>
              <a:srgbClr val="F8F8F8"/>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Site visits to verify capabilities</a:t>
            </a:r>
          </a:p>
        </p:txBody>
      </p:sp>
      <p:sp>
        <p:nvSpPr>
          <p:cNvPr id="69" name="AutoShape 13"/>
          <p:cNvSpPr>
            <a:spLocks noChangeAspect="1" noChangeArrowheads="1"/>
          </p:cNvSpPr>
          <p:nvPr>
            <p:custDataLst>
              <p:tags r:id="rId11"/>
            </p:custDataLst>
          </p:nvPr>
        </p:nvSpPr>
        <p:spPr bwMode="auto">
          <a:xfrm>
            <a:off x="4725489" y="2260599"/>
            <a:ext cx="1133475" cy="393700"/>
          </a:xfrm>
          <a:prstGeom prst="flowChartProcess">
            <a:avLst/>
          </a:prstGeom>
          <a:solidFill>
            <a:srgbClr val="00BBEE"/>
          </a:solidFill>
          <a:ln w="9525">
            <a:solidFill>
              <a:srgbClr val="C9D5E1"/>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Negotiations/</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Rev.Auctions</a:t>
            </a:r>
          </a:p>
        </p:txBody>
      </p:sp>
      <p:sp>
        <p:nvSpPr>
          <p:cNvPr id="70" name="Line 16"/>
          <p:cNvSpPr>
            <a:spLocks noChangeShapeType="1"/>
          </p:cNvSpPr>
          <p:nvPr>
            <p:custDataLst>
              <p:tags r:id="rId12"/>
            </p:custDataLst>
          </p:nvPr>
        </p:nvSpPr>
        <p:spPr bwMode="auto">
          <a:xfrm>
            <a:off x="4554039" y="2419349"/>
            <a:ext cx="155575" cy="0"/>
          </a:xfrm>
          <a:prstGeom prst="line">
            <a:avLst/>
          </a:prstGeom>
          <a:noFill/>
          <a:ln w="19050">
            <a:solidFill>
              <a:srgbClr val="F8F8F8"/>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1" name="Line 17"/>
          <p:cNvSpPr>
            <a:spLocks noChangeShapeType="1"/>
          </p:cNvSpPr>
          <p:nvPr>
            <p:custDataLst>
              <p:tags r:id="rId13"/>
            </p:custDataLst>
          </p:nvPr>
        </p:nvSpPr>
        <p:spPr bwMode="auto">
          <a:xfrm>
            <a:off x="4549277" y="2479674"/>
            <a:ext cx="153987" cy="0"/>
          </a:xfrm>
          <a:prstGeom prst="line">
            <a:avLst/>
          </a:prstGeom>
          <a:noFill/>
          <a:ln w="19050">
            <a:solidFill>
              <a:srgbClr val="F8F8F8"/>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72" name="AutoShape 18"/>
          <p:cNvSpPr>
            <a:spLocks noChangeAspect="1" noChangeArrowheads="1"/>
          </p:cNvSpPr>
          <p:nvPr>
            <p:custDataLst>
              <p:tags r:id="rId14"/>
            </p:custDataLst>
          </p:nvPr>
        </p:nvSpPr>
        <p:spPr bwMode="auto">
          <a:xfrm>
            <a:off x="1307602" y="2736849"/>
            <a:ext cx="749300" cy="395287"/>
          </a:xfrm>
          <a:prstGeom prst="flowChartProcess">
            <a:avLst/>
          </a:prstGeom>
          <a:solidFill>
            <a:srgbClr val="003344"/>
          </a:solidFill>
          <a:ln w="9525">
            <a:solidFill>
              <a:srgbClr val="F8F8F8"/>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RFI</a:t>
            </a:r>
          </a:p>
        </p:txBody>
      </p:sp>
      <p:sp>
        <p:nvSpPr>
          <p:cNvPr id="73" name="AutoShape 19"/>
          <p:cNvSpPr>
            <a:spLocks noChangeAspect="1" noChangeArrowheads="1"/>
          </p:cNvSpPr>
          <p:nvPr>
            <p:custDataLst>
              <p:tags r:id="rId15"/>
            </p:custDataLst>
          </p:nvPr>
        </p:nvSpPr>
        <p:spPr bwMode="auto">
          <a:xfrm>
            <a:off x="3393577" y="2746374"/>
            <a:ext cx="1171575" cy="393700"/>
          </a:xfrm>
          <a:prstGeom prst="flowChartProcess">
            <a:avLst/>
          </a:prstGeom>
          <a:solidFill>
            <a:srgbClr val="003344"/>
          </a:solidFill>
          <a:ln w="9525">
            <a:solidFill>
              <a:srgbClr val="F8F8F8"/>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Site visits to verify capabilities</a:t>
            </a:r>
          </a:p>
        </p:txBody>
      </p:sp>
      <p:sp>
        <p:nvSpPr>
          <p:cNvPr id="74" name="AutoShape 20"/>
          <p:cNvSpPr>
            <a:spLocks noChangeAspect="1" noChangeArrowheads="1"/>
          </p:cNvSpPr>
          <p:nvPr>
            <p:custDataLst>
              <p:tags r:id="rId16"/>
            </p:custDataLst>
          </p:nvPr>
        </p:nvSpPr>
        <p:spPr bwMode="auto">
          <a:xfrm>
            <a:off x="4733427" y="2732086"/>
            <a:ext cx="1135062" cy="393700"/>
          </a:xfrm>
          <a:prstGeom prst="flowChartProcess">
            <a:avLst/>
          </a:prstGeom>
          <a:solidFill>
            <a:srgbClr val="00BBEE"/>
          </a:solidFill>
          <a:ln w="9525">
            <a:solidFill>
              <a:srgbClr val="C9D5E1"/>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Negotiations/</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Rev.Auctions</a:t>
            </a:r>
          </a:p>
        </p:txBody>
      </p:sp>
      <p:sp>
        <p:nvSpPr>
          <p:cNvPr id="75" name="AutoShape 21"/>
          <p:cNvSpPr>
            <a:spLocks noChangeAspect="1" noChangeArrowheads="1"/>
          </p:cNvSpPr>
          <p:nvPr>
            <p:custDataLst>
              <p:tags r:id="rId17"/>
            </p:custDataLst>
          </p:nvPr>
        </p:nvSpPr>
        <p:spPr bwMode="auto">
          <a:xfrm>
            <a:off x="1304427" y="3221036"/>
            <a:ext cx="747712" cy="395288"/>
          </a:xfrm>
          <a:prstGeom prst="flowChartProcess">
            <a:avLst/>
          </a:prstGeom>
          <a:solidFill>
            <a:srgbClr val="003344"/>
          </a:solidFill>
          <a:ln w="9525">
            <a:solidFill>
              <a:srgbClr val="F8F8F8"/>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RFI</a:t>
            </a:r>
          </a:p>
        </p:txBody>
      </p:sp>
      <p:sp>
        <p:nvSpPr>
          <p:cNvPr id="76" name="AutoShape 22"/>
          <p:cNvSpPr>
            <a:spLocks noChangeAspect="1" noChangeArrowheads="1"/>
          </p:cNvSpPr>
          <p:nvPr>
            <p:custDataLst>
              <p:tags r:id="rId18"/>
            </p:custDataLst>
          </p:nvPr>
        </p:nvSpPr>
        <p:spPr bwMode="auto">
          <a:xfrm>
            <a:off x="4730252" y="3228974"/>
            <a:ext cx="1130300" cy="393700"/>
          </a:xfrm>
          <a:prstGeom prst="flowChartProcess">
            <a:avLst/>
          </a:prstGeom>
          <a:solidFill>
            <a:srgbClr val="00BBEE"/>
          </a:solidFill>
          <a:ln w="9525">
            <a:solidFill>
              <a:srgbClr val="C9D5E1"/>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Negotiations/</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Rev.Auctions</a:t>
            </a:r>
          </a:p>
        </p:txBody>
      </p:sp>
      <p:sp>
        <p:nvSpPr>
          <p:cNvPr id="77" name="AutoShape 23"/>
          <p:cNvSpPr>
            <a:spLocks noChangeAspect="1" noChangeArrowheads="1"/>
          </p:cNvSpPr>
          <p:nvPr>
            <p:custDataLst>
              <p:tags r:id="rId19"/>
            </p:custDataLst>
          </p:nvPr>
        </p:nvSpPr>
        <p:spPr bwMode="auto">
          <a:xfrm>
            <a:off x="2202952" y="3708399"/>
            <a:ext cx="749300" cy="393700"/>
          </a:xfrm>
          <a:prstGeom prst="flowChartProcess">
            <a:avLst/>
          </a:prstGeom>
          <a:solidFill>
            <a:srgbClr val="003344"/>
          </a:solidFill>
          <a:ln w="9525">
            <a:solidFill>
              <a:srgbClr val="F8F8F8"/>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RFP</a:t>
            </a:r>
          </a:p>
        </p:txBody>
      </p:sp>
      <p:sp>
        <p:nvSpPr>
          <p:cNvPr id="78" name="AutoShape 24"/>
          <p:cNvSpPr>
            <a:spLocks noChangeAspect="1" noChangeArrowheads="1"/>
          </p:cNvSpPr>
          <p:nvPr>
            <p:custDataLst>
              <p:tags r:id="rId20"/>
            </p:custDataLst>
          </p:nvPr>
        </p:nvSpPr>
        <p:spPr bwMode="auto">
          <a:xfrm>
            <a:off x="3380877" y="3708399"/>
            <a:ext cx="1168400" cy="393700"/>
          </a:xfrm>
          <a:prstGeom prst="flowChartProcess">
            <a:avLst/>
          </a:prstGeom>
          <a:solidFill>
            <a:srgbClr val="003344"/>
          </a:solidFill>
          <a:ln w="9525">
            <a:solidFill>
              <a:srgbClr val="F8F8F8"/>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Site visits to verify capabilities</a:t>
            </a:r>
          </a:p>
        </p:txBody>
      </p:sp>
      <p:sp>
        <p:nvSpPr>
          <p:cNvPr id="79" name="AutoShape 25"/>
          <p:cNvSpPr>
            <a:spLocks noChangeAspect="1" noChangeArrowheads="1"/>
          </p:cNvSpPr>
          <p:nvPr>
            <p:custDataLst>
              <p:tags r:id="rId21"/>
            </p:custDataLst>
          </p:nvPr>
        </p:nvSpPr>
        <p:spPr bwMode="auto">
          <a:xfrm>
            <a:off x="4720727" y="3708399"/>
            <a:ext cx="1133475" cy="393700"/>
          </a:xfrm>
          <a:prstGeom prst="flowChartProcess">
            <a:avLst/>
          </a:prstGeom>
          <a:solidFill>
            <a:srgbClr val="00BBEE"/>
          </a:solidFill>
          <a:ln w="9525">
            <a:solidFill>
              <a:srgbClr val="C9D5E1"/>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Negotiations/</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Rev.Auctions</a:t>
            </a:r>
          </a:p>
        </p:txBody>
      </p:sp>
      <p:sp>
        <p:nvSpPr>
          <p:cNvPr id="80" name="Line 27"/>
          <p:cNvSpPr>
            <a:spLocks noChangeShapeType="1"/>
          </p:cNvSpPr>
          <p:nvPr>
            <p:custDataLst>
              <p:tags r:id="rId22"/>
            </p:custDataLst>
          </p:nvPr>
        </p:nvSpPr>
        <p:spPr bwMode="auto">
          <a:xfrm>
            <a:off x="4549277" y="3867149"/>
            <a:ext cx="153987" cy="0"/>
          </a:xfrm>
          <a:prstGeom prst="line">
            <a:avLst/>
          </a:prstGeom>
          <a:noFill/>
          <a:ln w="19050">
            <a:solidFill>
              <a:srgbClr val="F8F8F8"/>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81" name="Line 28"/>
          <p:cNvSpPr>
            <a:spLocks noChangeShapeType="1"/>
          </p:cNvSpPr>
          <p:nvPr>
            <p:custDataLst>
              <p:tags r:id="rId23"/>
            </p:custDataLst>
          </p:nvPr>
        </p:nvSpPr>
        <p:spPr bwMode="auto">
          <a:xfrm>
            <a:off x="4560389" y="3927474"/>
            <a:ext cx="155575" cy="0"/>
          </a:xfrm>
          <a:prstGeom prst="line">
            <a:avLst/>
          </a:prstGeom>
          <a:noFill/>
          <a:ln w="19050">
            <a:solidFill>
              <a:srgbClr val="F8F8F8"/>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82" name="Line 29"/>
          <p:cNvSpPr>
            <a:spLocks noChangeShapeType="1"/>
          </p:cNvSpPr>
          <p:nvPr>
            <p:custDataLst>
              <p:tags r:id="rId24"/>
            </p:custDataLst>
          </p:nvPr>
        </p:nvSpPr>
        <p:spPr bwMode="auto">
          <a:xfrm>
            <a:off x="4565152" y="2903536"/>
            <a:ext cx="153987" cy="0"/>
          </a:xfrm>
          <a:prstGeom prst="line">
            <a:avLst/>
          </a:prstGeom>
          <a:noFill/>
          <a:ln w="19050">
            <a:solidFill>
              <a:srgbClr val="F8F8F8"/>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83" name="Line 30"/>
          <p:cNvSpPr>
            <a:spLocks noChangeShapeType="1"/>
          </p:cNvSpPr>
          <p:nvPr>
            <p:custDataLst>
              <p:tags r:id="rId25"/>
            </p:custDataLst>
          </p:nvPr>
        </p:nvSpPr>
        <p:spPr bwMode="auto">
          <a:xfrm>
            <a:off x="4574677" y="2963861"/>
            <a:ext cx="155575" cy="0"/>
          </a:xfrm>
          <a:prstGeom prst="line">
            <a:avLst/>
          </a:prstGeom>
          <a:noFill/>
          <a:ln w="19050">
            <a:solidFill>
              <a:srgbClr val="F8F8F8"/>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84" name="AutoShape 33"/>
          <p:cNvSpPr>
            <a:spLocks noChangeAspect="1" noChangeArrowheads="1"/>
          </p:cNvSpPr>
          <p:nvPr>
            <p:custDataLst>
              <p:tags r:id="rId26"/>
            </p:custDataLst>
          </p:nvPr>
        </p:nvSpPr>
        <p:spPr bwMode="auto">
          <a:xfrm>
            <a:off x="2210889" y="4195761"/>
            <a:ext cx="749300" cy="393700"/>
          </a:xfrm>
          <a:prstGeom prst="flowChartProcess">
            <a:avLst/>
          </a:prstGeom>
          <a:solidFill>
            <a:srgbClr val="003344"/>
          </a:solidFill>
          <a:ln w="9525">
            <a:solidFill>
              <a:srgbClr val="F8F8F8"/>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RFP</a:t>
            </a:r>
          </a:p>
        </p:txBody>
      </p:sp>
      <p:sp>
        <p:nvSpPr>
          <p:cNvPr id="85" name="AutoShape 34"/>
          <p:cNvSpPr>
            <a:spLocks noChangeAspect="1" noChangeArrowheads="1"/>
          </p:cNvSpPr>
          <p:nvPr>
            <p:custDataLst>
              <p:tags r:id="rId27"/>
            </p:custDataLst>
          </p:nvPr>
        </p:nvSpPr>
        <p:spPr bwMode="auto">
          <a:xfrm>
            <a:off x="4728664" y="4195761"/>
            <a:ext cx="1130300" cy="393700"/>
          </a:xfrm>
          <a:prstGeom prst="flowChartProcess">
            <a:avLst/>
          </a:prstGeom>
          <a:solidFill>
            <a:srgbClr val="00BBEE"/>
          </a:solidFill>
          <a:ln w="9525">
            <a:solidFill>
              <a:srgbClr val="C9D5E1"/>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Negotiations/</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Rev.Auctions</a:t>
            </a:r>
          </a:p>
        </p:txBody>
      </p:sp>
      <p:sp>
        <p:nvSpPr>
          <p:cNvPr id="86" name="Rectangle 36"/>
          <p:cNvSpPr>
            <a:spLocks noChangeArrowheads="1"/>
          </p:cNvSpPr>
          <p:nvPr>
            <p:custDataLst>
              <p:tags r:id="rId28"/>
            </p:custDataLst>
          </p:nvPr>
        </p:nvSpPr>
        <p:spPr bwMode="auto">
          <a:xfrm>
            <a:off x="6322514" y="2455861"/>
            <a:ext cx="2403475" cy="1200150"/>
          </a:xfrm>
          <a:prstGeom prst="rect">
            <a:avLst/>
          </a:prstGeom>
          <a:noFill/>
          <a:ln w="12700">
            <a:noFill/>
            <a:miter lim="800000"/>
            <a:headEnd/>
            <a:tailEnd/>
          </a:ln>
        </p:spPr>
        <p:txBody>
          <a:bodyPr>
            <a:spAutoFit/>
          </a:bodyPr>
          <a:lstStyle/>
          <a:p>
            <a:pPr marL="190500" indent="-190500" eaLnBrk="0" fontAlgn="base" hangingPunct="0">
              <a:lnSpc>
                <a:spcPct val="80000"/>
              </a:lnSpc>
              <a:spcBef>
                <a:spcPct val="0"/>
              </a:spcBef>
              <a:spcAft>
                <a:spcPct val="0"/>
              </a:spcAft>
            </a:pPr>
            <a:r>
              <a:rPr lang="en-US" sz="1200" b="1" dirty="0">
                <a:solidFill>
                  <a:srgbClr val="000000"/>
                </a:solidFill>
                <a:latin typeface="Arial" charset="0"/>
              </a:rPr>
              <a:t>Characteristics</a:t>
            </a:r>
          </a:p>
          <a:p>
            <a:pPr marL="190500" indent="-190500" eaLnBrk="0" fontAlgn="base" hangingPunct="0">
              <a:lnSpc>
                <a:spcPct val="80000"/>
              </a:lnSpc>
              <a:spcBef>
                <a:spcPct val="0"/>
              </a:spcBef>
              <a:spcAft>
                <a:spcPct val="0"/>
              </a:spcAft>
              <a:buFontTx/>
              <a:buChar char="•"/>
            </a:pPr>
            <a:r>
              <a:rPr lang="en-US" sz="1200" b="1" dirty="0">
                <a:solidFill>
                  <a:srgbClr val="000000"/>
                </a:solidFill>
                <a:latin typeface="Arial" charset="0"/>
              </a:rPr>
              <a:t>Many suppliers</a:t>
            </a:r>
          </a:p>
          <a:p>
            <a:pPr marL="190500" indent="-190500" eaLnBrk="0" fontAlgn="base" hangingPunct="0">
              <a:lnSpc>
                <a:spcPct val="80000"/>
              </a:lnSpc>
              <a:spcBef>
                <a:spcPct val="0"/>
              </a:spcBef>
              <a:spcAft>
                <a:spcPct val="0"/>
              </a:spcAft>
              <a:buFontTx/>
              <a:buChar char="•"/>
            </a:pPr>
            <a:r>
              <a:rPr lang="en-US" sz="1200" b="1" dirty="0">
                <a:solidFill>
                  <a:srgbClr val="000000"/>
                </a:solidFill>
                <a:latin typeface="Arial" charset="0"/>
              </a:rPr>
              <a:t>Focus on process efficiency</a:t>
            </a:r>
          </a:p>
          <a:p>
            <a:pPr marL="190500" indent="-190500" eaLnBrk="0" fontAlgn="base" hangingPunct="0">
              <a:lnSpc>
                <a:spcPct val="80000"/>
              </a:lnSpc>
              <a:spcBef>
                <a:spcPct val="0"/>
              </a:spcBef>
              <a:spcAft>
                <a:spcPct val="0"/>
              </a:spcAft>
              <a:buFontTx/>
              <a:buChar char="•"/>
            </a:pPr>
            <a:r>
              <a:rPr lang="en-US" sz="1200" b="1" dirty="0">
                <a:solidFill>
                  <a:srgbClr val="000000"/>
                </a:solidFill>
                <a:latin typeface="Arial" charset="0"/>
              </a:rPr>
              <a:t>Dynamic industry structure able to adapt to changing conditions</a:t>
            </a:r>
          </a:p>
        </p:txBody>
      </p:sp>
      <p:sp>
        <p:nvSpPr>
          <p:cNvPr id="87" name="Rectangle 37"/>
          <p:cNvSpPr>
            <a:spLocks noChangeArrowheads="1"/>
          </p:cNvSpPr>
          <p:nvPr>
            <p:custDataLst>
              <p:tags r:id="rId29"/>
            </p:custDataLst>
          </p:nvPr>
        </p:nvSpPr>
        <p:spPr bwMode="auto">
          <a:xfrm>
            <a:off x="563064" y="2352674"/>
            <a:ext cx="647700" cy="228600"/>
          </a:xfrm>
          <a:prstGeom prst="rect">
            <a:avLst/>
          </a:prstGeom>
          <a:noFill/>
          <a:ln w="12700">
            <a:noFill/>
            <a:miter lim="800000"/>
            <a:headEnd type="none" w="sm" len="sm"/>
            <a:tailEnd type="none" w="sm" len="sm"/>
          </a:ln>
        </p:spPr>
        <p:txBody>
          <a:bodyPr wrap="none">
            <a:spAutoFit/>
          </a:bodyPr>
          <a:lstStyle/>
          <a:p>
            <a:pPr algn="ctr" eaLnBrk="0" fontAlgn="base" hangingPunct="0">
              <a:lnSpc>
                <a:spcPct val="80000"/>
              </a:lnSpc>
              <a:spcBef>
                <a:spcPct val="0"/>
              </a:spcBef>
              <a:spcAft>
                <a:spcPct val="0"/>
              </a:spcAft>
            </a:pPr>
            <a:r>
              <a:rPr lang="en-US" sz="900" b="1" dirty="0">
                <a:solidFill>
                  <a:srgbClr val="000000"/>
                </a:solidFill>
                <a:latin typeface="Arial" charset="0"/>
              </a:rPr>
              <a:t>Option 1</a:t>
            </a:r>
          </a:p>
        </p:txBody>
      </p:sp>
      <p:sp>
        <p:nvSpPr>
          <p:cNvPr id="88" name="Rectangle 38"/>
          <p:cNvSpPr>
            <a:spLocks noChangeArrowheads="1"/>
          </p:cNvSpPr>
          <p:nvPr>
            <p:custDataLst>
              <p:tags r:id="rId30"/>
            </p:custDataLst>
          </p:nvPr>
        </p:nvSpPr>
        <p:spPr bwMode="auto">
          <a:xfrm>
            <a:off x="563064" y="2808286"/>
            <a:ext cx="647700" cy="228600"/>
          </a:xfrm>
          <a:prstGeom prst="rect">
            <a:avLst/>
          </a:prstGeom>
          <a:noFill/>
          <a:ln w="12700">
            <a:noFill/>
            <a:miter lim="800000"/>
            <a:headEnd type="none" w="sm" len="sm"/>
            <a:tailEnd type="none" w="sm" len="sm"/>
          </a:ln>
        </p:spPr>
        <p:txBody>
          <a:bodyPr wrap="none">
            <a:spAutoFit/>
          </a:bodyPr>
          <a:lstStyle/>
          <a:p>
            <a:pPr algn="ctr" eaLnBrk="0" fontAlgn="base" hangingPunct="0">
              <a:lnSpc>
                <a:spcPct val="80000"/>
              </a:lnSpc>
              <a:spcBef>
                <a:spcPct val="0"/>
              </a:spcBef>
              <a:spcAft>
                <a:spcPct val="0"/>
              </a:spcAft>
            </a:pPr>
            <a:r>
              <a:rPr lang="en-US" sz="900" b="1" dirty="0">
                <a:solidFill>
                  <a:srgbClr val="000000"/>
                </a:solidFill>
                <a:latin typeface="Arial" charset="0"/>
              </a:rPr>
              <a:t>Option 2</a:t>
            </a:r>
          </a:p>
        </p:txBody>
      </p:sp>
      <p:sp>
        <p:nvSpPr>
          <p:cNvPr id="89" name="Rectangle 39"/>
          <p:cNvSpPr>
            <a:spLocks noChangeArrowheads="1"/>
          </p:cNvSpPr>
          <p:nvPr>
            <p:custDataLst>
              <p:tags r:id="rId31"/>
            </p:custDataLst>
          </p:nvPr>
        </p:nvSpPr>
        <p:spPr bwMode="auto">
          <a:xfrm>
            <a:off x="563064" y="3306761"/>
            <a:ext cx="647700" cy="228600"/>
          </a:xfrm>
          <a:prstGeom prst="rect">
            <a:avLst/>
          </a:prstGeom>
          <a:noFill/>
          <a:ln w="12700">
            <a:noFill/>
            <a:miter lim="800000"/>
            <a:headEnd type="none" w="sm" len="sm"/>
            <a:tailEnd type="none" w="sm" len="sm"/>
          </a:ln>
        </p:spPr>
        <p:txBody>
          <a:bodyPr wrap="none">
            <a:spAutoFit/>
          </a:bodyPr>
          <a:lstStyle/>
          <a:p>
            <a:pPr algn="ctr" eaLnBrk="0" fontAlgn="base" hangingPunct="0">
              <a:lnSpc>
                <a:spcPct val="80000"/>
              </a:lnSpc>
              <a:spcBef>
                <a:spcPct val="0"/>
              </a:spcBef>
              <a:spcAft>
                <a:spcPct val="0"/>
              </a:spcAft>
            </a:pPr>
            <a:r>
              <a:rPr lang="en-US" sz="900" b="1" dirty="0">
                <a:solidFill>
                  <a:srgbClr val="000000"/>
                </a:solidFill>
                <a:latin typeface="Arial" charset="0"/>
              </a:rPr>
              <a:t>Option 3</a:t>
            </a:r>
          </a:p>
        </p:txBody>
      </p:sp>
      <p:sp>
        <p:nvSpPr>
          <p:cNvPr id="90" name="Rectangle 40"/>
          <p:cNvSpPr>
            <a:spLocks noChangeArrowheads="1"/>
          </p:cNvSpPr>
          <p:nvPr>
            <p:custDataLst>
              <p:tags r:id="rId32"/>
            </p:custDataLst>
          </p:nvPr>
        </p:nvSpPr>
        <p:spPr bwMode="auto">
          <a:xfrm>
            <a:off x="563064" y="3792536"/>
            <a:ext cx="647700" cy="228600"/>
          </a:xfrm>
          <a:prstGeom prst="rect">
            <a:avLst/>
          </a:prstGeom>
          <a:noFill/>
          <a:ln w="12700">
            <a:noFill/>
            <a:miter lim="800000"/>
            <a:headEnd type="none" w="sm" len="sm"/>
            <a:tailEnd type="none" w="sm" len="sm"/>
          </a:ln>
        </p:spPr>
        <p:txBody>
          <a:bodyPr wrap="none">
            <a:spAutoFit/>
          </a:bodyPr>
          <a:lstStyle/>
          <a:p>
            <a:pPr algn="ctr" eaLnBrk="0" fontAlgn="base" hangingPunct="0">
              <a:lnSpc>
                <a:spcPct val="80000"/>
              </a:lnSpc>
              <a:spcBef>
                <a:spcPct val="0"/>
              </a:spcBef>
              <a:spcAft>
                <a:spcPct val="0"/>
              </a:spcAft>
            </a:pPr>
            <a:r>
              <a:rPr lang="en-US" sz="900" b="1" dirty="0">
                <a:solidFill>
                  <a:srgbClr val="000000"/>
                </a:solidFill>
                <a:latin typeface="Arial" charset="0"/>
              </a:rPr>
              <a:t>Option 4</a:t>
            </a:r>
          </a:p>
        </p:txBody>
      </p:sp>
      <p:sp>
        <p:nvSpPr>
          <p:cNvPr id="91" name="Rectangle 41"/>
          <p:cNvSpPr>
            <a:spLocks noChangeArrowheads="1"/>
          </p:cNvSpPr>
          <p:nvPr>
            <p:custDataLst>
              <p:tags r:id="rId33"/>
            </p:custDataLst>
          </p:nvPr>
        </p:nvSpPr>
        <p:spPr bwMode="auto">
          <a:xfrm>
            <a:off x="563064" y="4278311"/>
            <a:ext cx="647700" cy="228600"/>
          </a:xfrm>
          <a:prstGeom prst="rect">
            <a:avLst/>
          </a:prstGeom>
          <a:noFill/>
          <a:ln w="12700">
            <a:noFill/>
            <a:miter lim="800000"/>
            <a:headEnd type="none" w="sm" len="sm"/>
            <a:tailEnd type="none" w="sm" len="sm"/>
          </a:ln>
        </p:spPr>
        <p:txBody>
          <a:bodyPr wrap="none">
            <a:spAutoFit/>
          </a:bodyPr>
          <a:lstStyle/>
          <a:p>
            <a:pPr algn="ctr" eaLnBrk="0" fontAlgn="base" hangingPunct="0">
              <a:lnSpc>
                <a:spcPct val="80000"/>
              </a:lnSpc>
              <a:spcBef>
                <a:spcPct val="0"/>
              </a:spcBef>
              <a:spcAft>
                <a:spcPct val="0"/>
              </a:spcAft>
            </a:pPr>
            <a:r>
              <a:rPr lang="en-US" sz="900" b="1" dirty="0">
                <a:solidFill>
                  <a:srgbClr val="000000"/>
                </a:solidFill>
                <a:latin typeface="Arial" charset="0"/>
              </a:rPr>
              <a:t>Option 5</a:t>
            </a:r>
          </a:p>
        </p:txBody>
      </p:sp>
      <p:sp>
        <p:nvSpPr>
          <p:cNvPr id="92" name="Rectangle 42"/>
          <p:cNvSpPr>
            <a:spLocks noChangeArrowheads="1"/>
          </p:cNvSpPr>
          <p:nvPr>
            <p:custDataLst>
              <p:tags r:id="rId34"/>
            </p:custDataLst>
          </p:nvPr>
        </p:nvSpPr>
        <p:spPr bwMode="auto">
          <a:xfrm>
            <a:off x="563064" y="5160961"/>
            <a:ext cx="647700" cy="228600"/>
          </a:xfrm>
          <a:prstGeom prst="rect">
            <a:avLst/>
          </a:prstGeom>
          <a:noFill/>
          <a:ln w="12700">
            <a:noFill/>
            <a:miter lim="800000"/>
            <a:headEnd type="none" w="sm" len="sm"/>
            <a:tailEnd type="none" w="sm" len="sm"/>
          </a:ln>
        </p:spPr>
        <p:txBody>
          <a:bodyPr wrap="none">
            <a:spAutoFit/>
          </a:bodyPr>
          <a:lstStyle/>
          <a:p>
            <a:pPr algn="ctr" eaLnBrk="0" fontAlgn="base" hangingPunct="0">
              <a:lnSpc>
                <a:spcPct val="80000"/>
              </a:lnSpc>
              <a:spcBef>
                <a:spcPct val="0"/>
              </a:spcBef>
              <a:spcAft>
                <a:spcPct val="0"/>
              </a:spcAft>
            </a:pPr>
            <a:r>
              <a:rPr lang="en-US" sz="900" b="1" dirty="0">
                <a:solidFill>
                  <a:srgbClr val="000000"/>
                </a:solidFill>
                <a:latin typeface="Arial" charset="0"/>
              </a:rPr>
              <a:t>Option 6</a:t>
            </a:r>
          </a:p>
        </p:txBody>
      </p:sp>
      <p:sp>
        <p:nvSpPr>
          <p:cNvPr id="93" name="Rectangle 43"/>
          <p:cNvSpPr>
            <a:spLocks noChangeArrowheads="1"/>
          </p:cNvSpPr>
          <p:nvPr>
            <p:custDataLst>
              <p:tags r:id="rId35"/>
            </p:custDataLst>
          </p:nvPr>
        </p:nvSpPr>
        <p:spPr bwMode="auto">
          <a:xfrm>
            <a:off x="563064" y="5702299"/>
            <a:ext cx="647700" cy="228600"/>
          </a:xfrm>
          <a:prstGeom prst="rect">
            <a:avLst/>
          </a:prstGeom>
          <a:noFill/>
          <a:ln w="12700">
            <a:noFill/>
            <a:miter lim="800000"/>
            <a:headEnd type="none" w="sm" len="sm"/>
            <a:tailEnd type="none" w="sm" len="sm"/>
          </a:ln>
        </p:spPr>
        <p:txBody>
          <a:bodyPr wrap="none">
            <a:spAutoFit/>
          </a:bodyPr>
          <a:lstStyle/>
          <a:p>
            <a:pPr algn="ctr" eaLnBrk="0" fontAlgn="base" hangingPunct="0">
              <a:lnSpc>
                <a:spcPct val="80000"/>
              </a:lnSpc>
              <a:spcBef>
                <a:spcPct val="0"/>
              </a:spcBef>
              <a:spcAft>
                <a:spcPct val="0"/>
              </a:spcAft>
            </a:pPr>
            <a:r>
              <a:rPr lang="en-US" sz="900" b="1" dirty="0">
                <a:solidFill>
                  <a:srgbClr val="000000"/>
                </a:solidFill>
                <a:latin typeface="Arial" charset="0"/>
              </a:rPr>
              <a:t>Option 7</a:t>
            </a:r>
          </a:p>
        </p:txBody>
      </p:sp>
      <p:sp>
        <p:nvSpPr>
          <p:cNvPr id="94" name="Line 47"/>
          <p:cNvSpPr>
            <a:spLocks noChangeShapeType="1"/>
          </p:cNvSpPr>
          <p:nvPr>
            <p:custDataLst>
              <p:tags r:id="rId36"/>
            </p:custDataLst>
          </p:nvPr>
        </p:nvSpPr>
        <p:spPr bwMode="auto">
          <a:xfrm>
            <a:off x="2015627" y="2940049"/>
            <a:ext cx="1376362" cy="0"/>
          </a:xfrm>
          <a:prstGeom prst="line">
            <a:avLst/>
          </a:prstGeom>
          <a:noFill/>
          <a:ln w="19050">
            <a:solidFill>
              <a:srgbClr val="003344"/>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95" name="Text Box 48"/>
          <p:cNvSpPr txBox="1">
            <a:spLocks noChangeArrowheads="1"/>
          </p:cNvSpPr>
          <p:nvPr>
            <p:custDataLst>
              <p:tags r:id="rId37"/>
            </p:custDataLst>
          </p:nvPr>
        </p:nvSpPr>
        <p:spPr bwMode="auto">
          <a:xfrm>
            <a:off x="553539" y="1909761"/>
            <a:ext cx="3070225" cy="271463"/>
          </a:xfrm>
          <a:prstGeom prst="rect">
            <a:avLst/>
          </a:prstGeom>
          <a:noFill/>
          <a:ln w="9525">
            <a:noFill/>
            <a:miter lim="800000"/>
            <a:headEnd type="none" w="sm" len="sm"/>
            <a:tailEnd type="none" w="sm" len="sm"/>
          </a:ln>
        </p:spPr>
        <p:txBody>
          <a:bodyPr wrap="none" lIns="90488" tIns="44450" rIns="90488" bIns="44450">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Decision Process for Supplier Selection</a:t>
            </a:r>
          </a:p>
        </p:txBody>
      </p:sp>
      <p:sp>
        <p:nvSpPr>
          <p:cNvPr id="96" name="Line 68"/>
          <p:cNvSpPr>
            <a:spLocks noChangeShapeType="1"/>
          </p:cNvSpPr>
          <p:nvPr>
            <p:custDataLst>
              <p:tags r:id="rId38"/>
            </p:custDataLst>
          </p:nvPr>
        </p:nvSpPr>
        <p:spPr bwMode="auto">
          <a:xfrm>
            <a:off x="2048964" y="2436811"/>
            <a:ext cx="153988" cy="0"/>
          </a:xfrm>
          <a:prstGeom prst="line">
            <a:avLst/>
          </a:prstGeom>
          <a:noFill/>
          <a:ln w="19050">
            <a:solidFill>
              <a:srgbClr val="003344"/>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nvGrpSpPr>
          <p:cNvPr id="97" name="Group 73"/>
          <p:cNvGrpSpPr>
            <a:grpSpLocks/>
          </p:cNvGrpSpPr>
          <p:nvPr>
            <p:custDataLst>
              <p:tags r:id="rId39"/>
            </p:custDataLst>
          </p:nvPr>
        </p:nvGrpSpPr>
        <p:grpSpPr bwMode="auto">
          <a:xfrm>
            <a:off x="2926852" y="2454274"/>
            <a:ext cx="460375" cy="1431925"/>
            <a:chOff x="1754" y="1600"/>
            <a:chExt cx="99" cy="910"/>
          </a:xfrm>
        </p:grpSpPr>
        <p:sp>
          <p:nvSpPr>
            <p:cNvPr id="98" name="Line 67"/>
            <p:cNvSpPr>
              <a:spLocks noChangeShapeType="1"/>
            </p:cNvSpPr>
            <p:nvPr/>
          </p:nvSpPr>
          <p:spPr bwMode="auto">
            <a:xfrm>
              <a:off x="1754" y="2510"/>
              <a:ext cx="97" cy="0"/>
            </a:xfrm>
            <a:prstGeom prst="line">
              <a:avLst/>
            </a:prstGeom>
            <a:noFill/>
            <a:ln w="19050">
              <a:solidFill>
                <a:srgbClr val="003344"/>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sp>
          <p:nvSpPr>
            <p:cNvPr id="99" name="Line 69"/>
            <p:cNvSpPr>
              <a:spLocks noChangeShapeType="1"/>
            </p:cNvSpPr>
            <p:nvPr/>
          </p:nvSpPr>
          <p:spPr bwMode="auto">
            <a:xfrm>
              <a:off x="1756" y="1600"/>
              <a:ext cx="97" cy="0"/>
            </a:xfrm>
            <a:prstGeom prst="line">
              <a:avLst/>
            </a:prstGeom>
            <a:noFill/>
            <a:ln w="19050">
              <a:solidFill>
                <a:srgbClr val="003344"/>
              </a:solidFill>
              <a:round/>
              <a:headEnd type="none" w="sm" len="sm"/>
              <a:tailEnd type="triangle" w="sm" len="sm"/>
            </a:ln>
          </p:spPr>
          <p:txBody>
            <a:bodyPr wrap="none"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GB" sz="3200" b="1" i="0" u="none" strike="noStrike" kern="0" cap="none" spc="0" normalizeH="0" baseline="0" noProof="0" dirty="0" smtClean="0">
                <a:ln>
                  <a:noFill/>
                </a:ln>
                <a:solidFill>
                  <a:srgbClr val="000000"/>
                </a:solidFill>
                <a:effectLst/>
                <a:uLnTx/>
                <a:uFillTx/>
                <a:latin typeface="Arial" charset="0"/>
              </a:endParaRPr>
            </a:p>
          </p:txBody>
        </p:sp>
      </p:grpSp>
      <p:sp>
        <p:nvSpPr>
          <p:cNvPr id="100" name="AutoShape 6"/>
          <p:cNvSpPr>
            <a:spLocks noChangeAspect="1" noChangeArrowheads="1"/>
          </p:cNvSpPr>
          <p:nvPr/>
        </p:nvSpPr>
        <p:spPr bwMode="auto">
          <a:xfrm>
            <a:off x="1272677" y="5572124"/>
            <a:ext cx="1262062" cy="419100"/>
          </a:xfrm>
          <a:prstGeom prst="flowChartProcess">
            <a:avLst/>
          </a:prstGeom>
          <a:solidFill>
            <a:srgbClr val="00BBEE"/>
          </a:solidFill>
          <a:ln w="9525">
            <a:solidFill>
              <a:srgbClr val="C9D5E1"/>
            </a:solidFill>
            <a:miter lim="800000"/>
            <a:headEnd type="none" w="sm" len="sm"/>
            <a:tailEnd type="none" w="sm" len="sm"/>
          </a:ln>
        </p:spPr>
        <p:txBody>
          <a:bodyPr lIns="18000" tIns="10800" rIns="18000" bIns="10800"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Begin with</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Negotiations/</a:t>
            </a:r>
          </a:p>
          <a:p>
            <a:pPr marL="0" marR="0" lvl="0" indent="0" algn="ctr" defTabSz="914400" eaLnBrk="0" fontAlgn="base" latinLnBrk="0" hangingPunct="0">
              <a:lnSpc>
                <a:spcPct val="8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charset="0"/>
              </a:rPr>
              <a:t>Rev.Auctions</a:t>
            </a:r>
          </a:p>
        </p:txBody>
      </p:sp>
    </p:spTree>
    <p:extLst>
      <p:ext uri="{BB962C8B-B14F-4D97-AF65-F5344CB8AC3E}">
        <p14:creationId xmlns:p14="http://schemas.microsoft.com/office/powerpoint/2010/main" xmlns="" val="40636773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graphicFrame>
        <p:nvGraphicFramePr>
          <p:cNvPr id="8" name="Content Placeholder 8"/>
          <p:cNvGraphicFramePr>
            <a:graphicFrameLocks noGrp="1"/>
          </p:cNvGraphicFramePr>
          <p:nvPr>
            <p:ph idx="1"/>
            <p:custDataLst>
              <p:tags r:id="rId2"/>
            </p:custDataLst>
            <p:extLst>
              <p:ext uri="{D42A27DB-BD31-4B8C-83A1-F6EECF244321}">
                <p14:modId xmlns:p14="http://schemas.microsoft.com/office/powerpoint/2010/main" xmlns="" val="4283677348"/>
              </p:ext>
            </p:extLst>
          </p:nvPr>
        </p:nvGraphicFramePr>
        <p:xfrm>
          <a:off x="381000" y="2140903"/>
          <a:ext cx="7661913" cy="1579250"/>
        </p:xfrm>
        <a:graphic>
          <a:graphicData uri="http://schemas.openxmlformats.org/drawingml/2006/table">
            <a:tbl>
              <a:tblPr firstRow="1" bandRow="1">
                <a:tableStyleId>{2D5ABB26-0587-4C30-8999-92F81FD0307C}</a:tableStyleId>
              </a:tblPr>
              <a:tblGrid>
                <a:gridCol w="7661913"/>
              </a:tblGrid>
              <a:tr h="0">
                <a:tc>
                  <a:txBody>
                    <a:bodyPr/>
                    <a:lstStyle/>
                    <a:p>
                      <a:pPr marL="0" lvl="0" algn="l">
                        <a:spcBef>
                          <a:spcPts val="10"/>
                        </a:spcBef>
                        <a:spcAft>
                          <a:spcPts val="10"/>
                        </a:spcAft>
                      </a:pPr>
                      <a:r>
                        <a:rPr lang="en-US" sz="1600" b="0" dirty="0" smtClean="0">
                          <a:solidFill>
                            <a:srgbClr val="000000"/>
                          </a:solidFill>
                        </a:rPr>
                        <a:t>Conducting Sourcing Analysis</a:t>
                      </a:r>
                      <a:endParaRPr lang="en-US" sz="1600" b="0" dirty="0">
                        <a:solidFill>
                          <a:srgbClr val="000000"/>
                        </a:solidFill>
                      </a:endParaRPr>
                    </a:p>
                  </a:txBody>
                  <a:tcPr marL="72009" marR="72009" marT="36005" marB="36005" anchor="ctr">
                    <a:noFill/>
                  </a:tcPr>
                </a:tc>
              </a:tr>
              <a:tr h="0">
                <a:tc>
                  <a:txBody>
                    <a:bodyPr/>
                    <a:lstStyle/>
                    <a:p>
                      <a:pPr marL="0" marR="0" lvl="0" indent="0" algn="l" defTabSz="914400" rtl="0" eaLnBrk="1" fontAlgn="auto" latinLnBrk="0" hangingPunct="1">
                        <a:lnSpc>
                          <a:spcPct val="100000"/>
                        </a:lnSpc>
                        <a:spcBef>
                          <a:spcPts val="10"/>
                        </a:spcBef>
                        <a:spcAft>
                          <a:spcPts val="10"/>
                        </a:spcAft>
                        <a:buClrTx/>
                        <a:buSzTx/>
                        <a:buFontTx/>
                        <a:buNone/>
                        <a:tabLst/>
                        <a:defRPr/>
                      </a:pPr>
                      <a:r>
                        <a:rPr lang="en-AU" sz="1600" b="0" dirty="0" smtClean="0"/>
                        <a:t>Data Management Methods</a:t>
                      </a:r>
                      <a:endParaRPr lang="en-US" sz="1600" b="0" dirty="0" smtClean="0">
                        <a:solidFill>
                          <a:srgbClr val="000000"/>
                        </a:solidFill>
                      </a:endParaRPr>
                    </a:p>
                  </a:txBody>
                  <a:tcPr marL="72009" marR="72009" marT="36005" marB="36005" anchor="ctr">
                    <a:noFill/>
                  </a:tcPr>
                </a:tc>
              </a:tr>
              <a:tr h="0">
                <a:tc>
                  <a:txBody>
                    <a:bodyPr/>
                    <a:lstStyle/>
                    <a:p>
                      <a:pPr marL="0" lvl="0" algn="l">
                        <a:spcBef>
                          <a:spcPts val="10"/>
                        </a:spcBef>
                        <a:spcAft>
                          <a:spcPts val="10"/>
                        </a:spcAft>
                      </a:pPr>
                      <a:r>
                        <a:rPr lang="en-US" sz="1600" b="0" noProof="0" dirty="0" smtClean="0"/>
                        <a:t>Creating &amp; Analyzing RFIs &amp; RFPs</a:t>
                      </a:r>
                      <a:endParaRPr lang="en-US" sz="1600" b="0" noProof="0" dirty="0">
                        <a:solidFill>
                          <a:srgbClr val="000000"/>
                        </a:solidFill>
                      </a:endParaRPr>
                    </a:p>
                  </a:txBody>
                  <a:tcPr marL="72009" marR="72009" marT="36005" marB="36005" anchor="ctr">
                    <a:noFill/>
                  </a:tcPr>
                </a:tc>
              </a:tr>
              <a:tr h="0">
                <a:tc>
                  <a:txBody>
                    <a:bodyPr/>
                    <a:lstStyle/>
                    <a:p>
                      <a:pPr marL="0" lvl="0" algn="l">
                        <a:spcBef>
                          <a:spcPts val="10"/>
                        </a:spcBef>
                        <a:spcAft>
                          <a:spcPts val="10"/>
                        </a:spcAft>
                      </a:pPr>
                      <a:r>
                        <a:rPr lang="en-AU" sz="1600" b="1" dirty="0" smtClean="0"/>
                        <a:t>Preparing for Fact Based Negotiations</a:t>
                      </a:r>
                      <a:endParaRPr lang="en-US" sz="1600" b="1" dirty="0">
                        <a:solidFill>
                          <a:srgbClr val="000000"/>
                        </a:solidFill>
                      </a:endParaRPr>
                    </a:p>
                  </a:txBody>
                  <a:tcPr marL="72009" marR="72009" marT="36005" marB="36005" anchor="ctr">
                    <a:solidFill>
                      <a:schemeClr val="bg1">
                        <a:lumMod val="85000"/>
                      </a:schemeClr>
                    </a:solidFill>
                  </a:tcPr>
                </a:tc>
              </a:tr>
              <a:tr h="0">
                <a:tc>
                  <a:txBody>
                    <a:bodyPr/>
                    <a:lstStyle/>
                    <a:p>
                      <a:pPr marL="0" lvl="0" algn="l">
                        <a:spcBef>
                          <a:spcPts val="10"/>
                        </a:spcBef>
                        <a:spcAft>
                          <a:spcPts val="10"/>
                        </a:spcAft>
                      </a:pPr>
                      <a:r>
                        <a:rPr lang="en-US" sz="1600" b="0" dirty="0" smtClean="0">
                          <a:solidFill>
                            <a:srgbClr val="000000"/>
                          </a:solidFill>
                        </a:rPr>
                        <a:t>Appendix</a:t>
                      </a:r>
                      <a:endParaRPr lang="en-US" sz="1600" b="0" dirty="0">
                        <a:solidFill>
                          <a:srgbClr val="000000"/>
                        </a:solidFill>
                      </a:endParaRPr>
                    </a:p>
                  </a:txBody>
                  <a:tcPr marL="72009" marR="72009" marT="36005" marB="36005" anchor="ctr">
                    <a:noFill/>
                  </a:tcPr>
                </a:tc>
              </a:tr>
            </a:tbl>
          </a:graphicData>
        </a:graphic>
      </p:graphicFrame>
    </p:spTree>
    <p:custDataLst>
      <p:tags r:id="rId1"/>
    </p:custDataLst>
    <p:extLst>
      <p:ext uri="{BB962C8B-B14F-4D97-AF65-F5344CB8AC3E}">
        <p14:creationId xmlns:p14="http://schemas.microsoft.com/office/powerpoint/2010/main" xmlns="" val="242397950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228736746"/>
              </p:ext>
            </p:extLst>
          </p:nvPr>
        </p:nvGraphicFramePr>
        <p:xfrm>
          <a:off x="1588" y="1588"/>
          <a:ext cx="1587" cy="1587"/>
        </p:xfrm>
        <a:graphic>
          <a:graphicData uri="http://schemas.openxmlformats.org/presentationml/2006/ole">
            <p:oleObj spid="_x0000_s118856"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96</a:t>
            </a:fld>
            <a:endParaRPr lang="en-US" dirty="0"/>
          </a:p>
        </p:txBody>
      </p:sp>
      <p:sp>
        <p:nvSpPr>
          <p:cNvPr id="4" name="Title 3"/>
          <p:cNvSpPr>
            <a:spLocks noGrp="1"/>
          </p:cNvSpPr>
          <p:nvPr>
            <p:ph type="title"/>
          </p:nvPr>
        </p:nvSpPr>
        <p:spPr/>
        <p:txBody>
          <a:bodyPr/>
          <a:lstStyle/>
          <a:p>
            <a:r>
              <a:rPr lang="en-US" dirty="0"/>
              <a:t>What is Fact Based Negotiation?</a:t>
            </a:r>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Fact Based Negotiating framework  differs from traditional negotiating processes.</a:t>
            </a:r>
          </a:p>
        </p:txBody>
      </p:sp>
      <p:sp>
        <p:nvSpPr>
          <p:cNvPr id="19" name="Rectangle 18"/>
          <p:cNvSpPr>
            <a:spLocks noChangeAspect="1" noChangeArrowheads="1"/>
          </p:cNvSpPr>
          <p:nvPr/>
        </p:nvSpPr>
        <p:spPr bwMode="auto">
          <a:xfrm>
            <a:off x="3216275" y="3044825"/>
            <a:ext cx="2239963" cy="2469010"/>
          </a:xfrm>
          <a:prstGeom prst="rect">
            <a:avLst/>
          </a:prstGeom>
          <a:noFill/>
          <a:ln w="9525">
            <a:noFill/>
            <a:miter lim="800000"/>
            <a:headEnd/>
            <a:tailEnd/>
          </a:ln>
          <a:effectLst/>
        </p:spPr>
        <p:txBody>
          <a:bodyPr lIns="92075" tIns="46038" rIns="92075" bIns="46038">
            <a:spAutoFit/>
          </a:bodyPr>
          <a:lstStyle/>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Comprehensive methodology</a:t>
            </a:r>
          </a:p>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Buyer and supplier represented by teams having an appropriate range of expertise</a:t>
            </a:r>
          </a:p>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Outcomes dependent on data and facts presented</a:t>
            </a:r>
          </a:p>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Objectivity promoted by multiple points of view</a:t>
            </a:r>
          </a:p>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Negotiations address multiple issues (e.g. Price) and take multiple interests and viewpoints into account</a:t>
            </a:r>
          </a:p>
        </p:txBody>
      </p:sp>
      <p:sp>
        <p:nvSpPr>
          <p:cNvPr id="20" name="Rectangle 63"/>
          <p:cNvSpPr>
            <a:spLocks noChangeArrowheads="1"/>
          </p:cNvSpPr>
          <p:nvPr/>
        </p:nvSpPr>
        <p:spPr bwMode="auto">
          <a:xfrm>
            <a:off x="3184525" y="2097088"/>
            <a:ext cx="2212975" cy="890587"/>
          </a:xfrm>
          <a:prstGeom prst="rect">
            <a:avLst/>
          </a:prstGeom>
          <a:solidFill>
            <a:srgbClr val="00BBEE"/>
          </a:solidFill>
          <a:ln w="9525" algn="ctr">
            <a:noFill/>
            <a:miter lim="800000"/>
            <a:headEnd/>
            <a:tailEnd/>
          </a:ln>
          <a:effectLst/>
        </p:spPr>
        <p:txBody>
          <a:bodyPr wrap="none" anchor="ctr"/>
          <a:lstStyle/>
          <a:p>
            <a:pPr marL="0" marR="0" lvl="0" indent="0" algn="ctr" defTabSz="914400" eaLnBrk="0" fontAlgn="base" latinLnBrk="0" hangingPunct="0">
              <a:lnSpc>
                <a:spcPct val="80000"/>
              </a:lnSpc>
              <a:spcBef>
                <a:spcPct val="20000"/>
              </a:spcBef>
              <a:spcAft>
                <a:spcPct val="0"/>
              </a:spcAft>
              <a:buClrTx/>
              <a:buSzPct val="100000"/>
              <a:buFont typeface="Wingdings" pitchFamily="2" charset="2"/>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21" name="Rectangle 64"/>
          <p:cNvSpPr>
            <a:spLocks noChangeArrowheads="1"/>
          </p:cNvSpPr>
          <p:nvPr/>
        </p:nvSpPr>
        <p:spPr bwMode="auto">
          <a:xfrm>
            <a:off x="5930900" y="2097088"/>
            <a:ext cx="2212975" cy="890587"/>
          </a:xfrm>
          <a:prstGeom prst="rect">
            <a:avLst/>
          </a:prstGeom>
          <a:solidFill>
            <a:srgbClr val="00BBEE"/>
          </a:solidFill>
          <a:ln w="9525" algn="ctr">
            <a:noFill/>
            <a:miter lim="800000"/>
            <a:headEnd/>
            <a:tailEnd/>
          </a:ln>
          <a:effectLst/>
        </p:spPr>
        <p:txBody>
          <a:bodyPr wrap="none" anchor="ctr"/>
          <a:lstStyle/>
          <a:p>
            <a:pPr marL="0" marR="0" lvl="0" indent="0" algn="ctr" defTabSz="914400" eaLnBrk="0" fontAlgn="base" latinLnBrk="0" hangingPunct="0">
              <a:lnSpc>
                <a:spcPct val="80000"/>
              </a:lnSpc>
              <a:spcBef>
                <a:spcPct val="20000"/>
              </a:spcBef>
              <a:spcAft>
                <a:spcPct val="0"/>
              </a:spcAft>
              <a:buClrTx/>
              <a:buSzPct val="100000"/>
              <a:buFont typeface="Wingdings" pitchFamily="2" charset="2"/>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22" name="Rectangle 62"/>
          <p:cNvSpPr>
            <a:spLocks noChangeArrowheads="1"/>
          </p:cNvSpPr>
          <p:nvPr/>
        </p:nvSpPr>
        <p:spPr bwMode="auto">
          <a:xfrm>
            <a:off x="473075" y="2097088"/>
            <a:ext cx="2212975" cy="890587"/>
          </a:xfrm>
          <a:prstGeom prst="rect">
            <a:avLst/>
          </a:prstGeom>
          <a:solidFill>
            <a:srgbClr val="00BBEE"/>
          </a:solidFill>
          <a:ln w="9525" algn="ctr">
            <a:noFill/>
            <a:miter lim="800000"/>
            <a:headEnd/>
            <a:tailEnd/>
          </a:ln>
          <a:effectLst/>
        </p:spPr>
        <p:txBody>
          <a:bodyPr wrap="none" anchor="ctr"/>
          <a:lstStyle/>
          <a:p>
            <a:pPr marL="0" marR="0" lvl="0" indent="0" algn="ctr" defTabSz="914400" eaLnBrk="0" fontAlgn="base" latinLnBrk="0" hangingPunct="0">
              <a:lnSpc>
                <a:spcPct val="80000"/>
              </a:lnSpc>
              <a:spcBef>
                <a:spcPct val="20000"/>
              </a:spcBef>
              <a:spcAft>
                <a:spcPct val="0"/>
              </a:spcAft>
              <a:buClrTx/>
              <a:buSzPct val="100000"/>
              <a:buFont typeface="Wingdings" pitchFamily="2" charset="2"/>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23" name="Rectangle 17"/>
          <p:cNvSpPr>
            <a:spLocks noChangeAspect="1" noChangeArrowheads="1"/>
          </p:cNvSpPr>
          <p:nvPr/>
        </p:nvSpPr>
        <p:spPr bwMode="auto">
          <a:xfrm>
            <a:off x="384175" y="3044825"/>
            <a:ext cx="2502716" cy="1878079"/>
          </a:xfrm>
          <a:prstGeom prst="rect">
            <a:avLst/>
          </a:prstGeom>
          <a:noFill/>
          <a:ln w="9525">
            <a:noFill/>
            <a:miter lim="800000"/>
            <a:headEnd/>
            <a:tailEnd/>
          </a:ln>
          <a:effectLst/>
        </p:spPr>
        <p:txBody>
          <a:bodyPr wrap="square" lIns="92075" tIns="46038" rIns="92075" bIns="46038">
            <a:spAutoFit/>
          </a:bodyPr>
          <a:lstStyle/>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Buyer and supplier representative  have a one-to-one relationship</a:t>
            </a:r>
          </a:p>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Outcomes heavily impacted by personal dynamics and style</a:t>
            </a:r>
          </a:p>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Objectivity difficult to maintain</a:t>
            </a:r>
          </a:p>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Negotiations focused on single issue – price</a:t>
            </a:r>
          </a:p>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Buyer often reactive  and lacks analytical support </a:t>
            </a:r>
          </a:p>
        </p:txBody>
      </p:sp>
      <p:sp>
        <p:nvSpPr>
          <p:cNvPr id="24" name="Rectangle 19"/>
          <p:cNvSpPr>
            <a:spLocks noChangeAspect="1" noChangeArrowheads="1"/>
          </p:cNvSpPr>
          <p:nvPr/>
        </p:nvSpPr>
        <p:spPr bwMode="auto">
          <a:xfrm>
            <a:off x="5911850" y="3046413"/>
            <a:ext cx="2239963" cy="1505670"/>
          </a:xfrm>
          <a:prstGeom prst="rect">
            <a:avLst/>
          </a:prstGeom>
          <a:noFill/>
          <a:ln w="9525">
            <a:noFill/>
            <a:miter lim="800000"/>
            <a:headEnd/>
            <a:tailEnd/>
          </a:ln>
          <a:effectLst/>
        </p:spPr>
        <p:txBody>
          <a:bodyPr lIns="92075" tIns="46038" rIns="92075" bIns="46038">
            <a:spAutoFit/>
          </a:bodyPr>
          <a:lstStyle/>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Neutralize any power imbalance</a:t>
            </a:r>
          </a:p>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Eliminate ‘hidden’ agendas from negotiations</a:t>
            </a:r>
          </a:p>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Stronger relationship with fewer suppliers</a:t>
            </a:r>
          </a:p>
          <a:p>
            <a:pPr marL="190500" indent="-190500" eaLnBrk="0" fontAlgn="base" hangingPunct="0">
              <a:lnSpc>
                <a:spcPct val="80000"/>
              </a:lnSpc>
              <a:spcBef>
                <a:spcPct val="0"/>
              </a:spcBef>
              <a:spcAft>
                <a:spcPts val="600"/>
              </a:spcAft>
              <a:buFontTx/>
              <a:buChar char="•"/>
              <a:defRPr/>
            </a:pPr>
            <a:r>
              <a:rPr lang="en-US" sz="1200" dirty="0">
                <a:solidFill>
                  <a:srgbClr val="000000"/>
                </a:solidFill>
                <a:latin typeface="Arial" charset="0"/>
              </a:rPr>
              <a:t>Lower buyer cost and higher gross profit</a:t>
            </a:r>
          </a:p>
        </p:txBody>
      </p:sp>
      <p:sp>
        <p:nvSpPr>
          <p:cNvPr id="25" name="Rectangle 22"/>
          <p:cNvSpPr>
            <a:spLocks noChangeAspect="1" noChangeArrowheads="1"/>
          </p:cNvSpPr>
          <p:nvPr/>
        </p:nvSpPr>
        <p:spPr bwMode="auto">
          <a:xfrm>
            <a:off x="630238" y="2325688"/>
            <a:ext cx="1817687" cy="461962"/>
          </a:xfrm>
          <a:prstGeom prst="rect">
            <a:avLst/>
          </a:prstGeom>
          <a:noFill/>
          <a:ln w="9525">
            <a:noFill/>
            <a:miter lim="800000"/>
            <a:headEnd/>
            <a:tailEnd/>
          </a:ln>
          <a:effectLst/>
        </p:spPr>
        <p:txBody>
          <a:bodyPr lIns="92075" tIns="46038" rIns="92075" bIns="46038">
            <a:spAutoFit/>
          </a:bodyPr>
          <a:lstStyle/>
          <a:p>
            <a:pPr algn="ctr" eaLnBrk="0" fontAlgn="base" hangingPunct="0">
              <a:lnSpc>
                <a:spcPct val="80000"/>
              </a:lnSpc>
              <a:spcBef>
                <a:spcPct val="0"/>
              </a:spcBef>
              <a:spcAft>
                <a:spcPct val="0"/>
              </a:spcAft>
              <a:defRPr/>
            </a:pPr>
            <a:r>
              <a:rPr lang="en-US" sz="1200" b="1" dirty="0">
                <a:solidFill>
                  <a:srgbClr val="FFFFFF"/>
                </a:solidFill>
                <a:latin typeface="Arial" charset="0"/>
              </a:rPr>
              <a:t>Traditional Negotiating Process</a:t>
            </a:r>
          </a:p>
        </p:txBody>
      </p:sp>
      <p:sp>
        <p:nvSpPr>
          <p:cNvPr id="26" name="Rectangle 23"/>
          <p:cNvSpPr>
            <a:spLocks noChangeAspect="1" noChangeArrowheads="1"/>
          </p:cNvSpPr>
          <p:nvPr/>
        </p:nvSpPr>
        <p:spPr bwMode="auto">
          <a:xfrm>
            <a:off x="3359150" y="2386013"/>
            <a:ext cx="1863725" cy="461962"/>
          </a:xfrm>
          <a:prstGeom prst="rect">
            <a:avLst/>
          </a:prstGeom>
          <a:noFill/>
          <a:ln w="9525">
            <a:noFill/>
            <a:miter lim="800000"/>
            <a:headEnd/>
            <a:tailEnd/>
          </a:ln>
          <a:effectLst/>
        </p:spPr>
        <p:txBody>
          <a:bodyPr lIns="92075" tIns="46038" rIns="92075" bIns="46038">
            <a:spAutoFit/>
          </a:bodyPr>
          <a:lstStyle/>
          <a:p>
            <a:pPr algn="ctr" eaLnBrk="0" fontAlgn="base" hangingPunct="0">
              <a:lnSpc>
                <a:spcPct val="80000"/>
              </a:lnSpc>
              <a:spcBef>
                <a:spcPct val="0"/>
              </a:spcBef>
              <a:spcAft>
                <a:spcPct val="0"/>
              </a:spcAft>
              <a:defRPr/>
            </a:pPr>
            <a:r>
              <a:rPr lang="en-US" sz="1200" b="1" dirty="0">
                <a:solidFill>
                  <a:srgbClr val="FFFFFF"/>
                </a:solidFill>
                <a:latin typeface="Arial" charset="0"/>
              </a:rPr>
              <a:t>Fact Based Negotiation </a:t>
            </a:r>
          </a:p>
        </p:txBody>
      </p:sp>
      <p:sp>
        <p:nvSpPr>
          <p:cNvPr id="27" name="Rectangle 24"/>
          <p:cNvSpPr>
            <a:spLocks noChangeAspect="1" noChangeArrowheads="1"/>
          </p:cNvSpPr>
          <p:nvPr/>
        </p:nvSpPr>
        <p:spPr bwMode="auto">
          <a:xfrm>
            <a:off x="6130925" y="2386013"/>
            <a:ext cx="1884363" cy="277812"/>
          </a:xfrm>
          <a:prstGeom prst="rect">
            <a:avLst/>
          </a:prstGeom>
          <a:noFill/>
          <a:ln w="9525">
            <a:noFill/>
            <a:miter lim="800000"/>
            <a:headEnd/>
            <a:tailEnd/>
          </a:ln>
          <a:effectLst/>
        </p:spPr>
        <p:txBody>
          <a:bodyPr lIns="92075" tIns="46038" rIns="92075" bIns="46038">
            <a:spAutoFit/>
          </a:bodyPr>
          <a:lstStyle/>
          <a:p>
            <a:pPr algn="ctr" eaLnBrk="0" fontAlgn="base" hangingPunct="0">
              <a:lnSpc>
                <a:spcPct val="80000"/>
              </a:lnSpc>
              <a:spcBef>
                <a:spcPct val="0"/>
              </a:spcBef>
              <a:spcAft>
                <a:spcPct val="0"/>
              </a:spcAft>
              <a:defRPr/>
            </a:pPr>
            <a:r>
              <a:rPr lang="en-US" sz="1200" b="1" dirty="0">
                <a:solidFill>
                  <a:srgbClr val="FFFFFF"/>
                </a:solidFill>
                <a:latin typeface="Arial" charset="0"/>
              </a:rPr>
              <a:t>Desired  Outcomes</a:t>
            </a:r>
          </a:p>
        </p:txBody>
      </p:sp>
      <p:sp>
        <p:nvSpPr>
          <p:cNvPr id="28" name="Text Box 27"/>
          <p:cNvSpPr txBox="1">
            <a:spLocks noChangeArrowheads="1"/>
          </p:cNvSpPr>
          <p:nvPr/>
        </p:nvSpPr>
        <p:spPr bwMode="auto">
          <a:xfrm>
            <a:off x="379413" y="1676400"/>
            <a:ext cx="4003675" cy="274638"/>
          </a:xfrm>
          <a:prstGeom prst="rect">
            <a:avLst/>
          </a:prstGeom>
          <a:noFill/>
          <a:ln w="9525">
            <a:noFill/>
            <a:miter lim="800000"/>
            <a:headEnd type="none" w="sm" len="sm"/>
            <a:tailEnd type="none" w="sm" len="sm"/>
          </a:ln>
          <a:effectLst/>
        </p:spPr>
        <p:txBody>
          <a:bodyPr wrap="none" lIns="90488" tIns="44450" rIns="90488" bIns="44450">
            <a:spAutoFit/>
          </a:bodyPr>
          <a:lstStyle/>
          <a:p>
            <a:pPr algn="ctr" eaLnBrk="0" fontAlgn="base" hangingPunct="0">
              <a:lnSpc>
                <a:spcPct val="80000"/>
              </a:lnSpc>
              <a:spcBef>
                <a:spcPct val="0"/>
              </a:spcBef>
              <a:spcAft>
                <a:spcPct val="0"/>
              </a:spcAft>
              <a:defRPr/>
            </a:pPr>
            <a:r>
              <a:rPr lang="en-US" sz="1200" b="1" dirty="0">
                <a:solidFill>
                  <a:srgbClr val="000000"/>
                </a:solidFill>
                <a:latin typeface="Arial" charset="0"/>
              </a:rPr>
              <a:t>Fact Based Negotiating vs. the Traditional Approach</a:t>
            </a:r>
          </a:p>
        </p:txBody>
      </p:sp>
      <p:sp>
        <p:nvSpPr>
          <p:cNvPr id="29" name="AutoShape 53"/>
          <p:cNvSpPr>
            <a:spLocks noChangeArrowheads="1"/>
          </p:cNvSpPr>
          <p:nvPr/>
        </p:nvSpPr>
        <p:spPr bwMode="auto">
          <a:xfrm rot="16200000" flipV="1">
            <a:off x="2474913" y="2393950"/>
            <a:ext cx="858838" cy="306387"/>
          </a:xfrm>
          <a:prstGeom prst="triangle">
            <a:avLst>
              <a:gd name="adj" fmla="val 49986"/>
            </a:avLst>
          </a:prstGeom>
          <a:solidFill>
            <a:srgbClr val="003344"/>
          </a:solidFill>
          <a:ln w="12700">
            <a:noFill/>
            <a:miter lim="800000"/>
            <a:headEnd/>
            <a:tailEnd/>
          </a:ln>
          <a:effectLst/>
        </p:spPr>
        <p:txBody>
          <a:bodyPr wrap="none" anchor="ctr"/>
          <a:lstStyle/>
          <a:p>
            <a:pPr marL="0" marR="0" lvl="0" indent="0" algn="ctr" defTabSz="914400" eaLnBrk="0" fontAlgn="base" latinLnBrk="0" hangingPunct="0">
              <a:lnSpc>
                <a:spcPct val="80000"/>
              </a:lnSpc>
              <a:spcBef>
                <a:spcPct val="20000"/>
              </a:spcBef>
              <a:spcAft>
                <a:spcPct val="0"/>
              </a:spcAft>
              <a:buClrTx/>
              <a:buSzPct val="100000"/>
              <a:buFont typeface="Wingdings" pitchFamily="2" charset="2"/>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
        <p:nvSpPr>
          <p:cNvPr id="30" name="AutoShape 54"/>
          <p:cNvSpPr>
            <a:spLocks noChangeArrowheads="1"/>
          </p:cNvSpPr>
          <p:nvPr/>
        </p:nvSpPr>
        <p:spPr bwMode="auto">
          <a:xfrm rot="16200000" flipV="1">
            <a:off x="5198269" y="2393156"/>
            <a:ext cx="858838" cy="307975"/>
          </a:xfrm>
          <a:prstGeom prst="triangle">
            <a:avLst>
              <a:gd name="adj" fmla="val 49986"/>
            </a:avLst>
          </a:prstGeom>
          <a:solidFill>
            <a:srgbClr val="003344"/>
          </a:solidFill>
          <a:ln w="12700">
            <a:noFill/>
            <a:miter lim="800000"/>
            <a:headEnd/>
            <a:tailEnd/>
          </a:ln>
          <a:effectLst/>
        </p:spPr>
        <p:txBody>
          <a:bodyPr wrap="none" anchor="ctr"/>
          <a:lstStyle/>
          <a:p>
            <a:pPr marL="0" marR="0" lvl="0" indent="0" algn="ctr" defTabSz="914400" eaLnBrk="0" fontAlgn="base" latinLnBrk="0" hangingPunct="0">
              <a:lnSpc>
                <a:spcPct val="80000"/>
              </a:lnSpc>
              <a:spcBef>
                <a:spcPct val="20000"/>
              </a:spcBef>
              <a:spcAft>
                <a:spcPct val="0"/>
              </a:spcAft>
              <a:buClrTx/>
              <a:buSzPct val="100000"/>
              <a:buFont typeface="Wingdings" pitchFamily="2" charset="2"/>
              <a:buNone/>
              <a:tabLst/>
              <a:defRPr/>
            </a:pPr>
            <a:endParaRPr kumimoji="0" lang="en-GB" sz="1400" b="1" i="0" u="none" strike="noStrike" kern="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xmlns="" val="13970166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24476455"/>
              </p:ext>
            </p:extLst>
          </p:nvPr>
        </p:nvGraphicFramePr>
        <p:xfrm>
          <a:off x="1588" y="1588"/>
          <a:ext cx="1587" cy="1587"/>
        </p:xfrm>
        <a:graphic>
          <a:graphicData uri="http://schemas.openxmlformats.org/presentationml/2006/ole">
            <p:oleObj spid="_x0000_s109643"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97</a:t>
            </a:fld>
            <a:endParaRPr lang="en-US" dirty="0"/>
          </a:p>
        </p:txBody>
      </p:sp>
      <p:sp>
        <p:nvSpPr>
          <p:cNvPr id="4" name="Title 3"/>
          <p:cNvSpPr>
            <a:spLocks noGrp="1"/>
          </p:cNvSpPr>
          <p:nvPr>
            <p:ph type="title"/>
          </p:nvPr>
        </p:nvSpPr>
        <p:spPr/>
        <p:txBody>
          <a:bodyPr/>
          <a:lstStyle/>
          <a:p>
            <a:r>
              <a:rPr lang="en-GB" dirty="0"/>
              <a:t>Why Fact Based Negotiation?</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Fact Based Negotiation takes a total cost of ownership approach to selecting suppliers, rather than focusing on purchasing price </a:t>
            </a:r>
            <a:r>
              <a:rPr lang="en-US" dirty="0" smtClean="0"/>
              <a:t>alone.</a:t>
            </a:r>
            <a:endParaRPr lang="en-US" dirty="0"/>
          </a:p>
        </p:txBody>
      </p:sp>
      <p:sp>
        <p:nvSpPr>
          <p:cNvPr id="8" name="Text Box 3"/>
          <p:cNvSpPr txBox="1">
            <a:spLocks noChangeArrowheads="1"/>
          </p:cNvSpPr>
          <p:nvPr/>
        </p:nvSpPr>
        <p:spPr bwMode="auto">
          <a:xfrm>
            <a:off x="323850" y="1949228"/>
            <a:ext cx="8135938" cy="969496"/>
          </a:xfrm>
          <a:prstGeom prst="rect">
            <a:avLst/>
          </a:prstGeom>
          <a:noFill/>
          <a:ln w="12700" algn="ctr">
            <a:noFill/>
            <a:miter lim="800000"/>
            <a:headEnd/>
            <a:tailEnd/>
          </a:ln>
        </p:spPr>
        <p:txBody>
          <a:bodyPr lIns="72000" tIns="0" rIns="72000" bIns="0">
            <a:spAutoFit/>
          </a:bodyPr>
          <a:lstStyle/>
          <a:p>
            <a:pPr marL="261938" indent="-261938" eaLnBrk="0" fontAlgn="base" hangingPunct="0">
              <a:lnSpc>
                <a:spcPct val="80000"/>
              </a:lnSpc>
              <a:spcBef>
                <a:spcPct val="50000"/>
              </a:spcBef>
              <a:spcAft>
                <a:spcPct val="0"/>
              </a:spcAft>
              <a:buFont typeface="Arial" pitchFamily="34" charset="0"/>
              <a:buChar char="•"/>
            </a:pPr>
            <a:r>
              <a:rPr lang="en-US" sz="1400" dirty="0">
                <a:solidFill>
                  <a:srgbClr val="000000"/>
                </a:solidFill>
                <a:latin typeface="Arial" charset="0"/>
              </a:rPr>
              <a:t>It leverages all of the information gathered throughout the 7-step process to develop scenarios that expand value for all involved parties and that present opportunities </a:t>
            </a:r>
            <a:r>
              <a:rPr lang="en-US" sz="1400" dirty="0" smtClean="0">
                <a:solidFill>
                  <a:srgbClr val="000000"/>
                </a:solidFill>
                <a:latin typeface="Arial" charset="0"/>
              </a:rPr>
              <a:t>to </a:t>
            </a:r>
            <a:r>
              <a:rPr lang="en-US" sz="1400" dirty="0">
                <a:solidFill>
                  <a:srgbClr val="000000"/>
                </a:solidFill>
                <a:latin typeface="Arial" charset="0"/>
              </a:rPr>
              <a:t>capture more of that value. </a:t>
            </a:r>
          </a:p>
          <a:p>
            <a:pPr marL="261938" indent="-261938" eaLnBrk="0" fontAlgn="base" hangingPunct="0">
              <a:lnSpc>
                <a:spcPct val="80000"/>
              </a:lnSpc>
              <a:spcBef>
                <a:spcPct val="50000"/>
              </a:spcBef>
              <a:spcAft>
                <a:spcPct val="0"/>
              </a:spcAft>
              <a:buFont typeface="Arial" pitchFamily="34" charset="0"/>
              <a:buChar char="•"/>
            </a:pPr>
            <a:r>
              <a:rPr lang="en-US" sz="1400" dirty="0">
                <a:solidFill>
                  <a:srgbClr val="000000"/>
                </a:solidFill>
                <a:latin typeface="Arial" charset="0"/>
              </a:rPr>
              <a:t>Communication is key so that suppliers can fully understand the requirements and clarify questions.</a:t>
            </a:r>
          </a:p>
        </p:txBody>
      </p:sp>
      <p:sp>
        <p:nvSpPr>
          <p:cNvPr id="9" name="Text Box 4"/>
          <p:cNvSpPr txBox="1">
            <a:spLocks noChangeArrowheads="1"/>
          </p:cNvSpPr>
          <p:nvPr/>
        </p:nvSpPr>
        <p:spPr bwMode="auto">
          <a:xfrm>
            <a:off x="323849" y="3213099"/>
            <a:ext cx="8310699" cy="2456182"/>
          </a:xfrm>
          <a:prstGeom prst="rect">
            <a:avLst/>
          </a:prstGeom>
          <a:solidFill>
            <a:srgbClr val="00BBEE"/>
          </a:solidFill>
          <a:ln w="31750" algn="ctr">
            <a:noFill/>
            <a:miter lim="800000"/>
            <a:headEnd/>
            <a:tailEnd/>
          </a:ln>
          <a:effectLst>
            <a:outerShdw dist="35921" dir="2700000" algn="ctr" rotWithShape="0">
              <a:srgbClr val="C0C0C0"/>
            </a:outerShdw>
          </a:effectLst>
        </p:spPr>
        <p:txBody>
          <a:bodyPr wrap="square" lIns="0" tIns="0" rIns="0" bIns="0" anchor="ctr">
            <a:noAutofit/>
          </a:bodyPr>
          <a:lstStyle/>
          <a:p>
            <a:pPr marL="463550" marR="0" lvl="0" indent="-231775" defTabSz="914400" eaLnBrk="0" fontAlgn="base" latinLnBrk="0" hangingPunct="0">
              <a:lnSpc>
                <a:spcPct val="80000"/>
              </a:lnSpc>
              <a:spcBef>
                <a:spcPct val="50000"/>
              </a:spcBef>
              <a:spcAft>
                <a:spcPct val="0"/>
              </a:spcAft>
              <a:buClrTx/>
              <a:buSzTx/>
              <a:buFontTx/>
              <a:buNone/>
              <a:tabLst>
                <a:tab pos="4462463" algn="l"/>
              </a:tabLst>
              <a:defRPr/>
            </a:pPr>
            <a:endParaRPr kumimoji="0" lang="en-US" sz="400" b="1" i="1" u="none" strike="noStrike" kern="0" cap="none" spc="0" normalizeH="0" baseline="0" noProof="0" dirty="0">
              <a:ln>
                <a:noFill/>
              </a:ln>
              <a:solidFill>
                <a:srgbClr val="FFFFFF"/>
              </a:solidFill>
              <a:effectLst/>
              <a:uLnTx/>
              <a:uFillTx/>
              <a:latin typeface="Arial" charset="0"/>
              <a:cs typeface="Arial" charset="0"/>
            </a:endParaRPr>
          </a:p>
          <a:p>
            <a:pPr marL="463550" marR="0" lvl="0" indent="-231775" defTabSz="914400" eaLnBrk="0" fontAlgn="base" latinLnBrk="0" hangingPunct="0">
              <a:lnSpc>
                <a:spcPct val="80000"/>
              </a:lnSpc>
              <a:spcBef>
                <a:spcPct val="50000"/>
              </a:spcBef>
              <a:spcAft>
                <a:spcPct val="0"/>
              </a:spcAft>
              <a:buClrTx/>
              <a:buSzTx/>
              <a:buFontTx/>
              <a:buNone/>
              <a:tabLst>
                <a:tab pos="4462463" algn="l"/>
              </a:tabLst>
              <a:defRPr/>
            </a:pPr>
            <a:r>
              <a:rPr kumimoji="0" lang="en-US" sz="1400" b="1" i="1" u="none" strike="noStrike" kern="0" cap="none" spc="0" normalizeH="0" baseline="0" noProof="0" dirty="0">
                <a:ln>
                  <a:noFill/>
                </a:ln>
                <a:solidFill>
                  <a:srgbClr val="003344"/>
                </a:solidFill>
                <a:effectLst/>
                <a:uLnTx/>
                <a:uFillTx/>
                <a:latin typeface="Arial" charset="0"/>
                <a:cs typeface="Arial" charset="0"/>
              </a:rPr>
              <a:t>The RFP &amp; Fact Based Negotiation are comparable to how companies recruit &amp; hire employees…</a:t>
            </a:r>
            <a:endParaRPr kumimoji="0" lang="en-US" sz="800" b="1" i="1" u="none" strike="noStrike" kern="0" cap="none" spc="0" normalizeH="0" baseline="0" noProof="0" dirty="0">
              <a:ln>
                <a:noFill/>
              </a:ln>
              <a:solidFill>
                <a:srgbClr val="003344"/>
              </a:solidFill>
              <a:effectLst/>
              <a:uLnTx/>
              <a:uFillTx/>
              <a:latin typeface="Arial" charset="0"/>
              <a:cs typeface="Arial" charset="0"/>
            </a:endParaRPr>
          </a:p>
          <a:p>
            <a:pPr marL="463550" marR="0" lvl="0" indent="-231775" defTabSz="914400" eaLnBrk="0" fontAlgn="base" latinLnBrk="0" hangingPunct="0">
              <a:lnSpc>
                <a:spcPct val="80000"/>
              </a:lnSpc>
              <a:spcBef>
                <a:spcPct val="50000"/>
              </a:spcBef>
              <a:spcAft>
                <a:spcPct val="0"/>
              </a:spcAft>
              <a:buClrTx/>
              <a:buSzTx/>
              <a:buFontTx/>
              <a:buNone/>
              <a:tabLst>
                <a:tab pos="4462463" algn="l"/>
              </a:tabLst>
              <a:defRPr/>
            </a:pPr>
            <a:r>
              <a:rPr kumimoji="0" lang="en-US" sz="1400" b="1" i="0" u="none" strike="noStrike" kern="0" cap="none" spc="0" normalizeH="0" baseline="0" noProof="0" dirty="0">
                <a:ln>
                  <a:noFill/>
                </a:ln>
                <a:solidFill>
                  <a:srgbClr val="FFFFFF"/>
                </a:solidFill>
                <a:effectLst/>
                <a:uLnTx/>
                <a:uFillTx/>
                <a:latin typeface="Arial" charset="0"/>
                <a:cs typeface="Arial" charset="0"/>
              </a:rPr>
              <a:t>1. We send out an RFP much like we post a job opening. </a:t>
            </a:r>
          </a:p>
          <a:p>
            <a:pPr marL="463550" marR="0" lvl="0" indent="-231775" defTabSz="914400" eaLnBrk="0" fontAlgn="base" latinLnBrk="0" hangingPunct="0">
              <a:lnSpc>
                <a:spcPct val="80000"/>
              </a:lnSpc>
              <a:spcBef>
                <a:spcPct val="50000"/>
              </a:spcBef>
              <a:spcAft>
                <a:spcPct val="0"/>
              </a:spcAft>
              <a:buClrTx/>
              <a:buSzTx/>
              <a:buFontTx/>
              <a:buNone/>
              <a:tabLst>
                <a:tab pos="4462463" algn="l"/>
              </a:tabLst>
              <a:defRPr/>
            </a:pPr>
            <a:r>
              <a:rPr kumimoji="0" lang="en-US" sz="1400" b="1" i="0" u="none" strike="noStrike" kern="0" cap="none" spc="0" normalizeH="0" baseline="0" noProof="0" dirty="0">
                <a:ln>
                  <a:noFill/>
                </a:ln>
                <a:solidFill>
                  <a:srgbClr val="FFFFFF"/>
                </a:solidFill>
                <a:effectLst/>
                <a:uLnTx/>
                <a:uFillTx/>
                <a:latin typeface="Arial" charset="0"/>
                <a:cs typeface="Arial" charset="0"/>
              </a:rPr>
              <a:t>2. We get RFP responses/proposals back similarly to how job applicants would submit their resumes and applications. </a:t>
            </a:r>
          </a:p>
          <a:p>
            <a:pPr marL="463550" marR="0" lvl="0" indent="-231775" defTabSz="914400" eaLnBrk="0" fontAlgn="base" latinLnBrk="0" hangingPunct="0">
              <a:lnSpc>
                <a:spcPct val="80000"/>
              </a:lnSpc>
              <a:spcBef>
                <a:spcPct val="50000"/>
              </a:spcBef>
              <a:spcAft>
                <a:spcPct val="0"/>
              </a:spcAft>
              <a:buClrTx/>
              <a:buSzTx/>
              <a:buFontTx/>
              <a:buNone/>
              <a:tabLst>
                <a:tab pos="4462463" algn="l"/>
              </a:tabLst>
              <a:defRPr/>
            </a:pPr>
            <a:r>
              <a:rPr kumimoji="0" lang="en-US" sz="1400" b="1" i="0" u="none" strike="noStrike" kern="0" cap="none" spc="0" normalizeH="0" baseline="0" noProof="0" dirty="0">
                <a:ln>
                  <a:noFill/>
                </a:ln>
                <a:solidFill>
                  <a:srgbClr val="FFFFFF"/>
                </a:solidFill>
                <a:effectLst/>
                <a:uLnTx/>
                <a:uFillTx/>
                <a:latin typeface="Arial" charset="0"/>
                <a:cs typeface="Arial" charset="0"/>
              </a:rPr>
              <a:t>3. Then we negotiate with </a:t>
            </a:r>
            <a:r>
              <a:rPr kumimoji="0" lang="en-US" sz="1400" b="1" i="0" u="none" strike="noStrike" kern="0" cap="none" spc="0" normalizeH="0" baseline="0" noProof="0" dirty="0" smtClean="0">
                <a:ln>
                  <a:noFill/>
                </a:ln>
                <a:solidFill>
                  <a:srgbClr val="FFFFFF"/>
                </a:solidFill>
                <a:effectLst/>
                <a:uLnTx/>
                <a:uFillTx/>
                <a:latin typeface="Arial" charset="0"/>
                <a:cs typeface="Arial" charset="0"/>
              </a:rPr>
              <a:t>a</a:t>
            </a:r>
            <a:r>
              <a:rPr kumimoji="0" lang="en-US" sz="1400" b="1" i="0" u="none" strike="noStrike" kern="0" cap="none" spc="0" normalizeH="0" noProof="0" dirty="0" smtClean="0">
                <a:ln>
                  <a:noFill/>
                </a:ln>
                <a:solidFill>
                  <a:srgbClr val="FFFFFF"/>
                </a:solidFill>
                <a:effectLst/>
                <a:uLnTx/>
                <a:uFillTx/>
                <a:latin typeface="Arial" charset="0"/>
                <a:cs typeface="Arial" charset="0"/>
              </a:rPr>
              <a:t> </a:t>
            </a:r>
            <a:r>
              <a:rPr kumimoji="0" lang="en-US" sz="1400" b="1" i="0" u="none" strike="noStrike" kern="0" cap="none" spc="0" normalizeH="0" baseline="0" noProof="0" dirty="0" smtClean="0">
                <a:ln>
                  <a:noFill/>
                </a:ln>
                <a:solidFill>
                  <a:srgbClr val="FFFFFF"/>
                </a:solidFill>
                <a:effectLst/>
                <a:uLnTx/>
                <a:uFillTx/>
                <a:latin typeface="Arial" charset="0"/>
                <a:cs typeface="Arial" charset="0"/>
              </a:rPr>
              <a:t>supplier </a:t>
            </a:r>
            <a:r>
              <a:rPr kumimoji="0" lang="en-US" sz="1400" b="1" i="0" u="none" strike="noStrike" kern="0" cap="none" spc="0" normalizeH="0" baseline="0" noProof="0" dirty="0">
                <a:ln>
                  <a:noFill/>
                </a:ln>
                <a:solidFill>
                  <a:srgbClr val="FFFFFF"/>
                </a:solidFill>
                <a:effectLst/>
                <a:uLnTx/>
                <a:uFillTx/>
                <a:latin typeface="Arial" charset="0"/>
                <a:cs typeface="Arial" charset="0"/>
              </a:rPr>
              <a:t>to determine the best agreement much like how we would </a:t>
            </a:r>
            <a:r>
              <a:rPr kumimoji="0" lang="en-US" sz="1400" b="1" i="0" u="none" strike="noStrike" kern="0" cap="none" spc="0" normalizeH="0" baseline="0" noProof="0" dirty="0" smtClean="0">
                <a:ln>
                  <a:noFill/>
                </a:ln>
                <a:solidFill>
                  <a:srgbClr val="FFFFFF"/>
                </a:solidFill>
                <a:effectLst/>
                <a:uLnTx/>
                <a:uFillTx/>
                <a:latin typeface="Arial" charset="0"/>
                <a:cs typeface="Arial" charset="0"/>
              </a:rPr>
              <a:t>negotiate with a top candidate </a:t>
            </a:r>
            <a:r>
              <a:rPr kumimoji="0" lang="en-US" sz="1400" b="1" i="0" u="none" strike="noStrike" kern="0" cap="none" spc="0" normalizeH="0" baseline="0" noProof="0" dirty="0">
                <a:ln>
                  <a:noFill/>
                </a:ln>
                <a:solidFill>
                  <a:srgbClr val="FFFFFF"/>
                </a:solidFill>
                <a:effectLst/>
                <a:uLnTx/>
                <a:uFillTx/>
                <a:latin typeface="Arial" charset="0"/>
                <a:cs typeface="Arial" charset="0"/>
              </a:rPr>
              <a:t>to determine the </a:t>
            </a:r>
            <a:r>
              <a:rPr kumimoji="0" lang="en-US" sz="1400" b="1" i="0" u="none" strike="noStrike" kern="0" cap="none" spc="0" normalizeH="0" baseline="0" noProof="0" dirty="0" smtClean="0">
                <a:ln>
                  <a:noFill/>
                </a:ln>
                <a:solidFill>
                  <a:srgbClr val="FFFFFF"/>
                </a:solidFill>
                <a:effectLst/>
                <a:uLnTx/>
                <a:uFillTx/>
                <a:latin typeface="Arial" charset="0"/>
                <a:cs typeface="Arial" charset="0"/>
              </a:rPr>
              <a:t>agreement for </a:t>
            </a:r>
            <a:r>
              <a:rPr kumimoji="0" lang="en-US" sz="1400" b="1" i="0" u="none" strike="noStrike" kern="0" cap="none" spc="0" normalizeH="0" baseline="0" noProof="0" dirty="0">
                <a:ln>
                  <a:noFill/>
                </a:ln>
                <a:solidFill>
                  <a:srgbClr val="FFFFFF"/>
                </a:solidFill>
                <a:effectLst/>
                <a:uLnTx/>
                <a:uFillTx/>
                <a:latin typeface="Arial" charset="0"/>
                <a:cs typeface="Arial" charset="0"/>
              </a:rPr>
              <a:t>our company. </a:t>
            </a:r>
            <a:r>
              <a:rPr kumimoji="0" lang="en-US" sz="1400" b="1" i="1" u="none" strike="noStrike" kern="0" cap="none" spc="0" normalizeH="0" baseline="0" noProof="0" dirty="0">
                <a:ln>
                  <a:noFill/>
                </a:ln>
                <a:solidFill>
                  <a:srgbClr val="FFFFFF"/>
                </a:solidFill>
                <a:effectLst/>
                <a:uLnTx/>
                <a:uFillTx/>
                <a:latin typeface="Arial" charset="0"/>
                <a:cs typeface="Arial" charset="0"/>
              </a:rPr>
              <a:t>     </a:t>
            </a:r>
            <a:endParaRPr kumimoji="0" lang="en-US" sz="800" b="1" i="1" u="none" strike="noStrike" kern="0" cap="none" spc="0" normalizeH="0" baseline="0" noProof="0" dirty="0">
              <a:ln>
                <a:noFill/>
              </a:ln>
              <a:solidFill>
                <a:srgbClr val="FFFFFF"/>
              </a:solidFill>
              <a:effectLst/>
              <a:uLnTx/>
              <a:uFillTx/>
              <a:latin typeface="Arial" charset="0"/>
              <a:cs typeface="Arial" charset="0"/>
            </a:endParaRPr>
          </a:p>
          <a:p>
            <a:pPr marL="463550" marR="0" lvl="0" indent="-231775" defTabSz="914400" eaLnBrk="0" fontAlgn="base" latinLnBrk="0" hangingPunct="0">
              <a:lnSpc>
                <a:spcPct val="80000"/>
              </a:lnSpc>
              <a:spcBef>
                <a:spcPct val="50000"/>
              </a:spcBef>
              <a:spcAft>
                <a:spcPct val="0"/>
              </a:spcAft>
              <a:buClrTx/>
              <a:buSzTx/>
              <a:buFontTx/>
              <a:buNone/>
              <a:tabLst>
                <a:tab pos="4462463" algn="l"/>
              </a:tabLst>
              <a:defRPr/>
            </a:pPr>
            <a:r>
              <a:rPr kumimoji="0" lang="en-US" sz="1400" b="1" i="1" u="none" strike="noStrike" kern="0" cap="none" spc="0" normalizeH="0" baseline="0" noProof="0" dirty="0">
                <a:ln>
                  <a:noFill/>
                </a:ln>
                <a:solidFill>
                  <a:srgbClr val="FFFFFF"/>
                </a:solidFill>
                <a:effectLst/>
                <a:uLnTx/>
                <a:uFillTx/>
                <a:latin typeface="Arial" charset="0"/>
                <a:cs typeface="Arial" charset="0"/>
              </a:rPr>
              <a:t>     </a:t>
            </a:r>
            <a:r>
              <a:rPr kumimoji="0" lang="en-US" sz="1400" b="1" i="1" u="none" strike="noStrike" kern="0" cap="none" spc="0" normalizeH="0" baseline="0" noProof="0" dirty="0">
                <a:ln>
                  <a:noFill/>
                </a:ln>
                <a:solidFill>
                  <a:srgbClr val="003344"/>
                </a:solidFill>
                <a:effectLst/>
                <a:uLnTx/>
                <a:uFillTx/>
                <a:latin typeface="Arial" charset="0"/>
                <a:cs typeface="Arial" charset="0"/>
              </a:rPr>
              <a:t>Would you want to hire someone solely based on their resume? </a:t>
            </a:r>
          </a:p>
          <a:p>
            <a:pPr marL="463550" marR="0" lvl="0" indent="-231775" defTabSz="914400" eaLnBrk="0" fontAlgn="base" latinLnBrk="0" hangingPunct="0">
              <a:lnSpc>
                <a:spcPct val="80000"/>
              </a:lnSpc>
              <a:spcBef>
                <a:spcPct val="50000"/>
              </a:spcBef>
              <a:spcAft>
                <a:spcPct val="0"/>
              </a:spcAft>
              <a:buClrTx/>
              <a:buSzTx/>
              <a:buFontTx/>
              <a:buNone/>
              <a:tabLst>
                <a:tab pos="4462463" algn="l"/>
              </a:tabLst>
              <a:defRPr/>
            </a:pPr>
            <a:endParaRPr kumimoji="0" lang="en-US" sz="400" b="1" i="1" u="none" strike="noStrike" kern="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xmlns="" val="143806186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24476455"/>
              </p:ext>
            </p:extLst>
          </p:nvPr>
        </p:nvGraphicFramePr>
        <p:xfrm>
          <a:off x="1588" y="1588"/>
          <a:ext cx="1587" cy="1587"/>
        </p:xfrm>
        <a:graphic>
          <a:graphicData uri="http://schemas.openxmlformats.org/presentationml/2006/ole">
            <p:oleObj spid="_x0000_s110667"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98</a:t>
            </a:fld>
            <a:endParaRPr lang="en-US" dirty="0"/>
          </a:p>
        </p:txBody>
      </p:sp>
      <p:sp>
        <p:nvSpPr>
          <p:cNvPr id="4" name="Title 3"/>
          <p:cNvSpPr>
            <a:spLocks noGrp="1"/>
          </p:cNvSpPr>
          <p:nvPr>
            <p:ph type="title"/>
          </p:nvPr>
        </p:nvSpPr>
        <p:spPr/>
        <p:txBody>
          <a:bodyPr/>
          <a:lstStyle/>
          <a:p>
            <a:r>
              <a:rPr lang="en-GB" dirty="0"/>
              <a:t>How is </a:t>
            </a:r>
            <a:r>
              <a:rPr lang="en-GB" dirty="0" smtClean="0"/>
              <a:t>This Different From </a:t>
            </a:r>
            <a:r>
              <a:rPr lang="en-GB" dirty="0"/>
              <a:t>the </a:t>
            </a:r>
            <a:r>
              <a:rPr lang="en-GB" dirty="0" smtClean="0"/>
              <a:t>Standard Process</a:t>
            </a:r>
            <a:r>
              <a:rPr lang="en-GB" dirty="0"/>
              <a:t>?</a:t>
            </a:r>
            <a:endParaRPr lang="en-US" dirty="0"/>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The FBN process is meant to result in a better overall contract and to facilitate strong, integrated relationships with </a:t>
            </a:r>
            <a:r>
              <a:rPr lang="en-US" dirty="0" smtClean="0"/>
              <a:t>suppliers.</a:t>
            </a:r>
            <a:endParaRPr lang="en-US" dirty="0"/>
          </a:p>
        </p:txBody>
      </p:sp>
      <p:graphicFrame>
        <p:nvGraphicFramePr>
          <p:cNvPr id="7" name="Group 81"/>
          <p:cNvGraphicFramePr>
            <a:graphicFrameLocks/>
          </p:cNvGraphicFramePr>
          <p:nvPr>
            <p:extLst>
              <p:ext uri="{D42A27DB-BD31-4B8C-83A1-F6EECF244321}">
                <p14:modId xmlns:p14="http://schemas.microsoft.com/office/powerpoint/2010/main" xmlns="" val="3226696695"/>
              </p:ext>
            </p:extLst>
          </p:nvPr>
        </p:nvGraphicFramePr>
        <p:xfrm>
          <a:off x="511175" y="1752600"/>
          <a:ext cx="8099425" cy="2902922"/>
        </p:xfrm>
        <a:graphic>
          <a:graphicData uri="http://schemas.openxmlformats.org/drawingml/2006/table">
            <a:tbl>
              <a:tblPr/>
              <a:tblGrid>
                <a:gridCol w="3685468"/>
                <a:gridCol w="4413957"/>
              </a:tblGrid>
              <a:tr h="34983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Times New Roman" pitchFamily="18" charset="0"/>
                          <a:cs typeface="Arial" charset="0"/>
                        </a:rPr>
                        <a:t>Standard Process</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Times New Roman" pitchFamily="18" charset="0"/>
                          <a:cs typeface="Arial" charset="0"/>
                        </a:rPr>
                        <a:t>Enhanced Process</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solidFill>
                  </a:tcPr>
                </a:tc>
              </a:tr>
              <a:tr h="119254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The exceptions taken and alternatives proposed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by the highest ranked proponent are identified.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These are the points that are negotiated.</a:t>
                      </a:r>
                    </a:p>
                  </a:txBody>
                  <a:tcPr marL="72000" marR="72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The Category Team identifies </a:t>
                      </a:r>
                      <a:r>
                        <a:rPr kumimoji="0" lang="en-US" sz="1200" b="1" i="1" u="none" strike="noStrike" cap="none" normalizeH="0" baseline="0" dirty="0" smtClean="0">
                          <a:ln>
                            <a:noFill/>
                          </a:ln>
                          <a:solidFill>
                            <a:schemeClr val="tx1"/>
                          </a:solidFill>
                          <a:effectLst/>
                          <a:latin typeface="Arial" charset="0"/>
                          <a:ea typeface="Times New Roman" pitchFamily="18" charset="0"/>
                          <a:cs typeface="Arial" charset="0"/>
                        </a:rPr>
                        <a:t>strategic levers</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develops a strategy to address any aspect of the proposal.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For each negotiation meeting the strategy is reviewed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used to prompt for a more favorable proposal.</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72000" marR="72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054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If an agreement can’t be reached with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highest ranked proponent, negotiations begin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with the second highest ranked proponent.</a:t>
                      </a:r>
                    </a:p>
                  </a:txBody>
                  <a:tcPr marL="72000" marR="72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Proponents are dropped from the short list until contracts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are reached with one or more proponents, depending 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the category. Based on the negotiation strategy for each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negotiated item, the </a:t>
                      </a:r>
                      <a:r>
                        <a:rPr kumimoji="0" lang="en-US" sz="1200" b="1" i="1" u="none" strike="noStrike" cap="none" normalizeH="0" baseline="0" dirty="0" smtClean="0">
                          <a:ln>
                            <a:noFill/>
                          </a:ln>
                          <a:solidFill>
                            <a:schemeClr val="tx1"/>
                          </a:solidFill>
                          <a:effectLst/>
                          <a:latin typeface="Arial" charset="0"/>
                          <a:ea typeface="Times New Roman" pitchFamily="18" charset="0"/>
                          <a:cs typeface="Arial" charset="0"/>
                        </a:rPr>
                        <a:t>proponent(s) who provides an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charset="0"/>
                          <a:ea typeface="Times New Roman" pitchFamily="18" charset="0"/>
                          <a:cs typeface="Arial" charset="0"/>
                        </a:rPr>
                        <a:t> overall offer closest to the maximum supportable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charset="0"/>
                          <a:ea typeface="Times New Roman" pitchFamily="18" charset="0"/>
                          <a:cs typeface="Arial" charset="0"/>
                        </a:rPr>
                        <a:t> solution will be successful</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72000" marR="72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4380618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692913709"/>
              </p:ext>
            </p:extLst>
          </p:nvPr>
        </p:nvGraphicFramePr>
        <p:xfrm>
          <a:off x="1588" y="1588"/>
          <a:ext cx="1587" cy="1587"/>
        </p:xfrm>
        <a:graphic>
          <a:graphicData uri="http://schemas.openxmlformats.org/presentationml/2006/ole">
            <p:oleObj spid="_x0000_s120903" name="think-cell Slide" r:id="rId3" imgW="360" imgH="360" progId="">
              <p:embed/>
            </p:oleObj>
          </a:graphicData>
        </a:graphic>
      </p:graphicFrame>
      <p:sp>
        <p:nvSpPr>
          <p:cNvPr id="3" name="Slide Number Placeholder 2"/>
          <p:cNvSpPr>
            <a:spLocks noGrp="1"/>
          </p:cNvSpPr>
          <p:nvPr>
            <p:ph type="sldNum" sz="quarter" idx="4"/>
          </p:nvPr>
        </p:nvSpPr>
        <p:spPr/>
        <p:txBody>
          <a:bodyPr/>
          <a:lstStyle/>
          <a:p>
            <a:fld id="{55B81B02-6718-46E4-8D74-ADF933AC5647}" type="slidenum">
              <a:rPr lang="en-US" smtClean="0"/>
              <a:pPr/>
              <a:t>99</a:t>
            </a:fld>
            <a:endParaRPr lang="en-US" dirty="0"/>
          </a:p>
        </p:txBody>
      </p:sp>
      <p:sp>
        <p:nvSpPr>
          <p:cNvPr id="4" name="Title 3"/>
          <p:cNvSpPr>
            <a:spLocks noGrp="1"/>
          </p:cNvSpPr>
          <p:nvPr>
            <p:ph type="title"/>
          </p:nvPr>
        </p:nvSpPr>
        <p:spPr/>
        <p:txBody>
          <a:bodyPr/>
          <a:lstStyle/>
          <a:p>
            <a:r>
              <a:rPr lang="en-US" dirty="0" smtClean="0"/>
              <a:t>Approach to Fact-Based </a:t>
            </a:r>
            <a:r>
              <a:rPr lang="en-US" dirty="0"/>
              <a:t>Negotiations</a:t>
            </a:r>
          </a:p>
        </p:txBody>
      </p:sp>
      <p:sp>
        <p:nvSpPr>
          <p:cNvPr id="17" name="Rectangle 83"/>
          <p:cNvSpPr>
            <a:spLocks noChangeArrowheads="1"/>
          </p:cNvSpPr>
          <p:nvPr/>
        </p:nvSpPr>
        <p:spPr bwMode="gray">
          <a:xfrm>
            <a:off x="304800" y="786825"/>
            <a:ext cx="8497888" cy="584775"/>
          </a:xfrm>
          <a:prstGeom prst="rect">
            <a:avLst/>
          </a:prstGeom>
          <a:noFill/>
          <a:ln w="9525">
            <a:noFill/>
            <a:miter lim="800000"/>
            <a:headEnd/>
            <a:tailEnd/>
          </a:ln>
          <a:effectLst/>
        </p:spPr>
        <p:txBody>
          <a:bodyPr lIns="92075" tIns="46038" rIns="92075" bIns="46038" anchor="t"/>
          <a:lstStyle/>
          <a:p>
            <a:r>
              <a:rPr lang="en-US" dirty="0"/>
              <a:t>Industry Analysis can answer several key questions concerning the competitive intensity, profitability trends and best practices in a certain </a:t>
            </a:r>
            <a:r>
              <a:rPr lang="en-US" dirty="0" smtClean="0"/>
              <a:t>market.</a:t>
            </a:r>
            <a:endParaRPr lang="en-US" dirty="0"/>
          </a:p>
        </p:txBody>
      </p:sp>
      <p:sp>
        <p:nvSpPr>
          <p:cNvPr id="23" name="Rectangle 4"/>
          <p:cNvSpPr>
            <a:spLocks noChangeAspect="1" noChangeArrowheads="1"/>
          </p:cNvSpPr>
          <p:nvPr/>
        </p:nvSpPr>
        <p:spPr bwMode="auto">
          <a:xfrm>
            <a:off x="293688" y="2726213"/>
            <a:ext cx="1490662" cy="798513"/>
          </a:xfrm>
          <a:prstGeom prst="rect">
            <a:avLst/>
          </a:prstGeom>
          <a:solidFill>
            <a:srgbClr val="00BBEE"/>
          </a:solidFill>
          <a:ln w="6350" algn="ctr">
            <a:solidFill>
              <a:srgbClr val="000000"/>
            </a:solidFill>
            <a:miter lim="800000"/>
            <a:headEnd/>
            <a:tailEnd/>
          </a:ln>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Create Negotiations Strategy</a:t>
            </a:r>
          </a:p>
        </p:txBody>
      </p:sp>
      <p:sp>
        <p:nvSpPr>
          <p:cNvPr id="24" name="AutoShape 7"/>
          <p:cNvSpPr>
            <a:spLocks noChangeArrowheads="1"/>
          </p:cNvSpPr>
          <p:nvPr/>
        </p:nvSpPr>
        <p:spPr bwMode="auto">
          <a:xfrm>
            <a:off x="1917700" y="2954813"/>
            <a:ext cx="520700" cy="393700"/>
          </a:xfrm>
          <a:prstGeom prst="rightArrow">
            <a:avLst>
              <a:gd name="adj1" fmla="val 50000"/>
              <a:gd name="adj2" fmla="val 33065"/>
            </a:avLst>
          </a:prstGeom>
          <a:solidFill>
            <a:srgbClr val="00BBEE"/>
          </a:solidFill>
          <a:ln w="12700" algn="ctr">
            <a:solidFill>
              <a:srgbClr val="000000"/>
            </a:solidFill>
            <a:miter lim="800000"/>
            <a:headEnd/>
            <a:tailEnd/>
          </a:ln>
        </p:spPr>
        <p:txBody>
          <a:bodyPr wrap="none" lIns="0" tIns="0" rIns="0" bIns="0"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Arial" charset="0"/>
            </a:endParaRPr>
          </a:p>
        </p:txBody>
      </p:sp>
      <p:sp>
        <p:nvSpPr>
          <p:cNvPr id="25" name="Text Box 9"/>
          <p:cNvSpPr txBox="1">
            <a:spLocks noChangeArrowheads="1"/>
          </p:cNvSpPr>
          <p:nvPr/>
        </p:nvSpPr>
        <p:spPr bwMode="auto">
          <a:xfrm>
            <a:off x="746125" y="2500788"/>
            <a:ext cx="457200" cy="182563"/>
          </a:xfrm>
          <a:prstGeom prst="rect">
            <a:avLst/>
          </a:prstGeom>
          <a:noFill/>
          <a:ln w="12700" algn="ctr">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Step 1</a:t>
            </a:r>
          </a:p>
        </p:txBody>
      </p:sp>
      <p:sp>
        <p:nvSpPr>
          <p:cNvPr id="26" name="Text Box 13"/>
          <p:cNvSpPr txBox="1">
            <a:spLocks noChangeArrowheads="1"/>
          </p:cNvSpPr>
          <p:nvPr/>
        </p:nvSpPr>
        <p:spPr bwMode="auto">
          <a:xfrm>
            <a:off x="301625" y="3758088"/>
            <a:ext cx="1747838" cy="1551194"/>
          </a:xfrm>
          <a:prstGeom prst="rect">
            <a:avLst/>
          </a:prstGeom>
          <a:noFill/>
          <a:ln w="12700" algn="ctr">
            <a:noFill/>
            <a:miter lim="800000"/>
            <a:headEnd/>
            <a:tailEnd/>
          </a:ln>
        </p:spPr>
        <p:txBody>
          <a:bodyPr lIns="0" tIns="0" rIns="0" bIns="0">
            <a:spAutoFit/>
          </a:bodyPr>
          <a:lstStyle/>
          <a:p>
            <a:pPr marL="114300" indent="-114300" eaLnBrk="0" fontAlgn="base" hangingPunct="0">
              <a:lnSpc>
                <a:spcPct val="80000"/>
              </a:lnSpc>
              <a:spcBef>
                <a:spcPct val="0"/>
              </a:spcBef>
              <a:spcAft>
                <a:spcPct val="0"/>
              </a:spcAft>
              <a:buFontTx/>
              <a:buChar char="•"/>
            </a:pPr>
            <a:r>
              <a:rPr lang="en-US" sz="1400" dirty="0">
                <a:solidFill>
                  <a:srgbClr val="000000"/>
                </a:solidFill>
                <a:latin typeface="Arial" charset="0"/>
              </a:rPr>
              <a:t>Finalize organization of facts</a:t>
            </a:r>
          </a:p>
          <a:p>
            <a:pPr marL="114300" indent="-114300" eaLnBrk="0" fontAlgn="base" hangingPunct="0">
              <a:lnSpc>
                <a:spcPct val="80000"/>
              </a:lnSpc>
              <a:spcBef>
                <a:spcPct val="0"/>
              </a:spcBef>
              <a:spcAft>
                <a:spcPct val="0"/>
              </a:spcAft>
              <a:buFontTx/>
              <a:buChar char="•"/>
            </a:pPr>
            <a:r>
              <a:rPr lang="en-US" sz="1400" dirty="0">
                <a:solidFill>
                  <a:srgbClr val="000000"/>
                </a:solidFill>
                <a:latin typeface="Arial" charset="0"/>
              </a:rPr>
              <a:t>Document internal and supplier levers</a:t>
            </a:r>
          </a:p>
          <a:p>
            <a:pPr marL="114300" indent="-114300" eaLnBrk="0" fontAlgn="base" hangingPunct="0">
              <a:lnSpc>
                <a:spcPct val="80000"/>
              </a:lnSpc>
              <a:spcBef>
                <a:spcPct val="0"/>
              </a:spcBef>
              <a:spcAft>
                <a:spcPct val="0"/>
              </a:spcAft>
              <a:buFontTx/>
              <a:buChar char="•"/>
            </a:pPr>
            <a:r>
              <a:rPr lang="en-US" sz="1400" dirty="0">
                <a:solidFill>
                  <a:srgbClr val="000000"/>
                </a:solidFill>
                <a:latin typeface="Arial" charset="0"/>
              </a:rPr>
              <a:t>List internal and potential supplier issues to address and prepare “one-voice” responses</a:t>
            </a:r>
          </a:p>
        </p:txBody>
      </p:sp>
      <p:sp>
        <p:nvSpPr>
          <p:cNvPr id="28" name="Rectangle 25"/>
          <p:cNvSpPr>
            <a:spLocks noChangeAspect="1" noChangeArrowheads="1"/>
          </p:cNvSpPr>
          <p:nvPr/>
        </p:nvSpPr>
        <p:spPr bwMode="auto">
          <a:xfrm>
            <a:off x="2568575" y="2730976"/>
            <a:ext cx="1490663" cy="798512"/>
          </a:xfrm>
          <a:prstGeom prst="rect">
            <a:avLst/>
          </a:prstGeom>
          <a:solidFill>
            <a:srgbClr val="00BBEE"/>
          </a:solidFill>
          <a:ln w="6350" algn="ctr">
            <a:solidFill>
              <a:srgbClr val="000000"/>
            </a:solidFill>
            <a:miter lim="800000"/>
            <a:headEnd/>
            <a:tailEnd/>
          </a:ln>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Define Negotiations Approach</a:t>
            </a:r>
          </a:p>
        </p:txBody>
      </p:sp>
      <p:sp>
        <p:nvSpPr>
          <p:cNvPr id="29" name="AutoShape 26"/>
          <p:cNvSpPr>
            <a:spLocks noChangeArrowheads="1"/>
          </p:cNvSpPr>
          <p:nvPr/>
        </p:nvSpPr>
        <p:spPr bwMode="auto">
          <a:xfrm>
            <a:off x="4329113" y="2959576"/>
            <a:ext cx="520700" cy="393700"/>
          </a:xfrm>
          <a:prstGeom prst="rightArrow">
            <a:avLst>
              <a:gd name="adj1" fmla="val 50000"/>
              <a:gd name="adj2" fmla="val 33065"/>
            </a:avLst>
          </a:prstGeom>
          <a:solidFill>
            <a:srgbClr val="00BBEE"/>
          </a:solidFill>
          <a:ln w="12700" algn="ctr">
            <a:solidFill>
              <a:srgbClr val="000000"/>
            </a:solidFill>
            <a:miter lim="800000"/>
            <a:headEnd/>
            <a:tailEnd/>
          </a:ln>
        </p:spPr>
        <p:txBody>
          <a:bodyPr wrap="none" lIns="0" tIns="0" rIns="0" bIns="0"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Arial" charset="0"/>
            </a:endParaRPr>
          </a:p>
        </p:txBody>
      </p:sp>
      <p:sp>
        <p:nvSpPr>
          <p:cNvPr id="30" name="Text Box 27"/>
          <p:cNvSpPr txBox="1">
            <a:spLocks noChangeArrowheads="1"/>
          </p:cNvSpPr>
          <p:nvPr/>
        </p:nvSpPr>
        <p:spPr bwMode="auto">
          <a:xfrm>
            <a:off x="3021013" y="2505551"/>
            <a:ext cx="457200" cy="182562"/>
          </a:xfrm>
          <a:prstGeom prst="rect">
            <a:avLst/>
          </a:prstGeom>
          <a:noFill/>
          <a:ln w="12700" algn="ctr">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Step 2</a:t>
            </a:r>
          </a:p>
        </p:txBody>
      </p:sp>
      <p:sp>
        <p:nvSpPr>
          <p:cNvPr id="31" name="Text Box 28"/>
          <p:cNvSpPr txBox="1">
            <a:spLocks noChangeArrowheads="1"/>
          </p:cNvSpPr>
          <p:nvPr/>
        </p:nvSpPr>
        <p:spPr bwMode="auto">
          <a:xfrm>
            <a:off x="2576513" y="3762851"/>
            <a:ext cx="1747837" cy="1723549"/>
          </a:xfrm>
          <a:prstGeom prst="rect">
            <a:avLst/>
          </a:prstGeom>
          <a:noFill/>
          <a:ln w="12700" algn="ctr">
            <a:noFill/>
            <a:miter lim="800000"/>
            <a:headEnd/>
            <a:tailEnd/>
          </a:ln>
        </p:spPr>
        <p:txBody>
          <a:bodyPr lIns="0" tIns="0" rIns="0" bIns="0">
            <a:spAutoFit/>
          </a:bodyPr>
          <a:lstStyle/>
          <a:p>
            <a:pPr marL="114300" indent="-114300" eaLnBrk="0" fontAlgn="base" hangingPunct="0">
              <a:lnSpc>
                <a:spcPct val="80000"/>
              </a:lnSpc>
              <a:spcBef>
                <a:spcPct val="0"/>
              </a:spcBef>
              <a:spcAft>
                <a:spcPct val="0"/>
              </a:spcAft>
              <a:buFontTx/>
              <a:buChar char="•"/>
            </a:pPr>
            <a:r>
              <a:rPr lang="en-US" sz="1400" dirty="0">
                <a:solidFill>
                  <a:srgbClr val="000000"/>
                </a:solidFill>
                <a:latin typeface="Arial" charset="0"/>
              </a:rPr>
              <a:t>Establish internal and potential supplier goals and contract requirements</a:t>
            </a:r>
          </a:p>
          <a:p>
            <a:pPr marL="114300" indent="-114300" eaLnBrk="0" fontAlgn="base" hangingPunct="0">
              <a:lnSpc>
                <a:spcPct val="80000"/>
              </a:lnSpc>
              <a:spcBef>
                <a:spcPct val="0"/>
              </a:spcBef>
              <a:spcAft>
                <a:spcPct val="0"/>
              </a:spcAft>
              <a:buFontTx/>
              <a:buChar char="•"/>
            </a:pPr>
            <a:r>
              <a:rPr lang="en-US" sz="1400" dirty="0">
                <a:solidFill>
                  <a:srgbClr val="000000"/>
                </a:solidFill>
                <a:latin typeface="Arial" charset="0"/>
              </a:rPr>
              <a:t>Compose key messages</a:t>
            </a:r>
          </a:p>
          <a:p>
            <a:pPr marL="114300" indent="-114300" eaLnBrk="0" fontAlgn="base" hangingPunct="0">
              <a:lnSpc>
                <a:spcPct val="80000"/>
              </a:lnSpc>
              <a:spcBef>
                <a:spcPct val="0"/>
              </a:spcBef>
              <a:spcAft>
                <a:spcPct val="0"/>
              </a:spcAft>
              <a:buFontTx/>
              <a:buChar char="•"/>
            </a:pPr>
            <a:r>
              <a:rPr lang="en-US" sz="1400" dirty="0">
                <a:solidFill>
                  <a:srgbClr val="000000"/>
                </a:solidFill>
                <a:latin typeface="Arial" charset="0"/>
              </a:rPr>
              <a:t>Prepare FBN reference documents</a:t>
            </a:r>
          </a:p>
        </p:txBody>
      </p:sp>
      <p:sp>
        <p:nvSpPr>
          <p:cNvPr id="32" name="Rectangle 29"/>
          <p:cNvSpPr>
            <a:spLocks noChangeAspect="1" noChangeArrowheads="1"/>
          </p:cNvSpPr>
          <p:nvPr/>
        </p:nvSpPr>
        <p:spPr bwMode="auto">
          <a:xfrm>
            <a:off x="4999038" y="2735738"/>
            <a:ext cx="1490662" cy="798513"/>
          </a:xfrm>
          <a:prstGeom prst="rect">
            <a:avLst/>
          </a:prstGeom>
          <a:solidFill>
            <a:srgbClr val="00BBEE"/>
          </a:solidFill>
          <a:ln w="6350" algn="ctr">
            <a:solidFill>
              <a:srgbClr val="000000"/>
            </a:solidFill>
            <a:miter lim="800000"/>
            <a:headEnd/>
            <a:tailEnd/>
          </a:ln>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Plan Negotiations</a:t>
            </a:r>
          </a:p>
        </p:txBody>
      </p:sp>
      <p:sp>
        <p:nvSpPr>
          <p:cNvPr id="33" name="AutoShape 30"/>
          <p:cNvSpPr>
            <a:spLocks noChangeArrowheads="1"/>
          </p:cNvSpPr>
          <p:nvPr/>
        </p:nvSpPr>
        <p:spPr bwMode="auto">
          <a:xfrm>
            <a:off x="6632575" y="2964338"/>
            <a:ext cx="520700" cy="393700"/>
          </a:xfrm>
          <a:prstGeom prst="rightArrow">
            <a:avLst>
              <a:gd name="adj1" fmla="val 50000"/>
              <a:gd name="adj2" fmla="val 33065"/>
            </a:avLst>
          </a:prstGeom>
          <a:solidFill>
            <a:srgbClr val="00BBEE"/>
          </a:solidFill>
          <a:ln w="12700" algn="ctr">
            <a:solidFill>
              <a:srgbClr val="000000"/>
            </a:solidFill>
            <a:miter lim="800000"/>
            <a:headEnd/>
            <a:tailEnd/>
          </a:ln>
        </p:spPr>
        <p:txBody>
          <a:bodyPr wrap="none" lIns="0" tIns="0" rIns="0" bIns="0" anchor="ctr"/>
          <a:lstStyle/>
          <a:p>
            <a:pPr marL="0" marR="0" lvl="0" indent="0" defTabSz="914400" eaLnBrk="0" fontAlgn="base" latinLnBrk="0" hangingPunct="0">
              <a:lnSpc>
                <a:spcPct val="8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Arial" charset="0"/>
            </a:endParaRPr>
          </a:p>
        </p:txBody>
      </p:sp>
      <p:sp>
        <p:nvSpPr>
          <p:cNvPr id="34" name="Text Box 31"/>
          <p:cNvSpPr txBox="1">
            <a:spLocks noChangeArrowheads="1"/>
          </p:cNvSpPr>
          <p:nvPr/>
        </p:nvSpPr>
        <p:spPr bwMode="auto">
          <a:xfrm>
            <a:off x="5451475" y="2510313"/>
            <a:ext cx="457200" cy="182563"/>
          </a:xfrm>
          <a:prstGeom prst="rect">
            <a:avLst/>
          </a:prstGeom>
          <a:noFill/>
          <a:ln w="12700" algn="ctr">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Step 3</a:t>
            </a:r>
          </a:p>
        </p:txBody>
      </p:sp>
      <p:sp>
        <p:nvSpPr>
          <p:cNvPr id="35" name="Text Box 32"/>
          <p:cNvSpPr txBox="1">
            <a:spLocks noChangeArrowheads="1"/>
          </p:cNvSpPr>
          <p:nvPr/>
        </p:nvSpPr>
        <p:spPr bwMode="auto">
          <a:xfrm>
            <a:off x="5006975" y="3767613"/>
            <a:ext cx="1747838" cy="1551194"/>
          </a:xfrm>
          <a:prstGeom prst="rect">
            <a:avLst/>
          </a:prstGeom>
          <a:noFill/>
          <a:ln w="12700" algn="ctr">
            <a:noFill/>
            <a:miter lim="800000"/>
            <a:headEnd/>
            <a:tailEnd/>
          </a:ln>
        </p:spPr>
        <p:txBody>
          <a:bodyPr lIns="0" tIns="0" rIns="0" bIns="0">
            <a:spAutoFit/>
          </a:bodyPr>
          <a:lstStyle/>
          <a:p>
            <a:pPr marL="114300" indent="-114300" eaLnBrk="0" fontAlgn="base" hangingPunct="0">
              <a:lnSpc>
                <a:spcPct val="80000"/>
              </a:lnSpc>
              <a:spcBef>
                <a:spcPct val="0"/>
              </a:spcBef>
              <a:spcAft>
                <a:spcPct val="0"/>
              </a:spcAft>
              <a:buFontTx/>
              <a:buChar char="•"/>
            </a:pPr>
            <a:r>
              <a:rPr lang="en-US" sz="1400" dirty="0">
                <a:solidFill>
                  <a:srgbClr val="000000"/>
                </a:solidFill>
                <a:latin typeface="Arial" charset="0"/>
              </a:rPr>
              <a:t>Determine negotiations team roles</a:t>
            </a:r>
          </a:p>
          <a:p>
            <a:pPr marL="114300" indent="-114300" eaLnBrk="0" fontAlgn="base" hangingPunct="0">
              <a:lnSpc>
                <a:spcPct val="80000"/>
              </a:lnSpc>
              <a:spcBef>
                <a:spcPct val="0"/>
              </a:spcBef>
              <a:spcAft>
                <a:spcPct val="0"/>
              </a:spcAft>
              <a:buFontTx/>
              <a:buChar char="•"/>
            </a:pPr>
            <a:r>
              <a:rPr lang="en-US" sz="1400" dirty="0">
                <a:solidFill>
                  <a:srgbClr val="000000"/>
                </a:solidFill>
                <a:latin typeface="Arial" charset="0"/>
              </a:rPr>
              <a:t>Select formats, locations and timing</a:t>
            </a:r>
          </a:p>
          <a:p>
            <a:pPr marL="114300" indent="-114300" eaLnBrk="0" fontAlgn="base" hangingPunct="0">
              <a:lnSpc>
                <a:spcPct val="80000"/>
              </a:lnSpc>
              <a:spcBef>
                <a:spcPct val="0"/>
              </a:spcBef>
              <a:spcAft>
                <a:spcPct val="0"/>
              </a:spcAft>
              <a:buFontTx/>
              <a:buChar char="•"/>
            </a:pPr>
            <a:r>
              <a:rPr lang="en-US" sz="1400" dirty="0">
                <a:solidFill>
                  <a:srgbClr val="000000"/>
                </a:solidFill>
                <a:latin typeface="Arial" charset="0"/>
              </a:rPr>
              <a:t>Prepare and deliver Negotiation Strategy deliverable for review and approval</a:t>
            </a:r>
          </a:p>
        </p:txBody>
      </p:sp>
      <p:sp>
        <p:nvSpPr>
          <p:cNvPr id="36" name="Rectangle 33"/>
          <p:cNvSpPr>
            <a:spLocks noChangeAspect="1" noChangeArrowheads="1"/>
          </p:cNvSpPr>
          <p:nvPr/>
        </p:nvSpPr>
        <p:spPr bwMode="auto">
          <a:xfrm>
            <a:off x="7302500" y="2724626"/>
            <a:ext cx="1554163" cy="798512"/>
          </a:xfrm>
          <a:prstGeom prst="rect">
            <a:avLst/>
          </a:prstGeom>
          <a:solidFill>
            <a:srgbClr val="00BBEE"/>
          </a:solidFill>
          <a:ln w="6350" algn="ctr">
            <a:solidFill>
              <a:srgbClr val="000000"/>
            </a:solidFill>
            <a:miter lim="800000"/>
            <a:headEnd/>
            <a:tailEnd/>
          </a:ln>
        </p:spPr>
        <p:txBody>
          <a:bodyPr anchor="ctr"/>
          <a:lstStyle/>
          <a:p>
            <a:pPr marL="0" marR="0" lvl="0" indent="0" algn="ctr" defTabSz="914400" eaLnBrk="0" fontAlgn="base" latinLnBrk="0" hangingPunct="0">
              <a:lnSpc>
                <a:spcPct val="8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charset="0"/>
              </a:rPr>
              <a:t>Execute Negotiations</a:t>
            </a:r>
          </a:p>
        </p:txBody>
      </p:sp>
      <p:sp>
        <p:nvSpPr>
          <p:cNvPr id="37" name="Text Box 34"/>
          <p:cNvSpPr txBox="1">
            <a:spLocks noChangeArrowheads="1"/>
          </p:cNvSpPr>
          <p:nvPr/>
        </p:nvSpPr>
        <p:spPr bwMode="auto">
          <a:xfrm>
            <a:off x="7754938" y="2499201"/>
            <a:ext cx="457200" cy="182562"/>
          </a:xfrm>
          <a:prstGeom prst="rect">
            <a:avLst/>
          </a:prstGeom>
          <a:noFill/>
          <a:ln w="12700" algn="ctr">
            <a:noFill/>
            <a:miter lim="800000"/>
            <a:headEnd/>
            <a:tailEnd/>
          </a:ln>
        </p:spPr>
        <p:txBody>
          <a:bodyPr wrap="none" lIns="0" tIns="0" rIns="0" bIns="0">
            <a:spAutoFit/>
          </a:bodyPr>
          <a:lstStyle/>
          <a:p>
            <a:pPr eaLnBrk="0" fontAlgn="base" hangingPunct="0">
              <a:lnSpc>
                <a:spcPct val="80000"/>
              </a:lnSpc>
              <a:spcBef>
                <a:spcPct val="0"/>
              </a:spcBef>
              <a:spcAft>
                <a:spcPct val="0"/>
              </a:spcAft>
            </a:pPr>
            <a:r>
              <a:rPr lang="en-US" sz="1200" b="1" dirty="0">
                <a:solidFill>
                  <a:srgbClr val="000000"/>
                </a:solidFill>
                <a:latin typeface="Arial" charset="0"/>
              </a:rPr>
              <a:t>Step 4</a:t>
            </a:r>
          </a:p>
        </p:txBody>
      </p:sp>
      <p:sp>
        <p:nvSpPr>
          <p:cNvPr id="38" name="Text Box 35"/>
          <p:cNvSpPr txBox="1">
            <a:spLocks noChangeArrowheads="1"/>
          </p:cNvSpPr>
          <p:nvPr/>
        </p:nvSpPr>
        <p:spPr bwMode="auto">
          <a:xfrm>
            <a:off x="7310438" y="3756501"/>
            <a:ext cx="1604962" cy="1723549"/>
          </a:xfrm>
          <a:prstGeom prst="rect">
            <a:avLst/>
          </a:prstGeom>
          <a:noFill/>
          <a:ln w="12700" algn="ctr">
            <a:noFill/>
            <a:miter lim="800000"/>
            <a:headEnd/>
            <a:tailEnd/>
          </a:ln>
        </p:spPr>
        <p:txBody>
          <a:bodyPr lIns="0" tIns="0" rIns="0" bIns="0">
            <a:spAutoFit/>
          </a:bodyPr>
          <a:lstStyle/>
          <a:p>
            <a:pPr marL="114300" indent="-114300" eaLnBrk="0" fontAlgn="base" hangingPunct="0">
              <a:lnSpc>
                <a:spcPct val="80000"/>
              </a:lnSpc>
              <a:spcBef>
                <a:spcPct val="0"/>
              </a:spcBef>
              <a:spcAft>
                <a:spcPct val="0"/>
              </a:spcAft>
              <a:buFontTx/>
              <a:buChar char="•"/>
            </a:pPr>
            <a:r>
              <a:rPr lang="en-US" sz="1400" dirty="0">
                <a:solidFill>
                  <a:srgbClr val="000000"/>
                </a:solidFill>
                <a:latin typeface="Arial" charset="0"/>
              </a:rPr>
              <a:t>Conduct negotiations</a:t>
            </a:r>
          </a:p>
          <a:p>
            <a:pPr marL="114300" indent="-114300" eaLnBrk="0" fontAlgn="base" hangingPunct="0">
              <a:lnSpc>
                <a:spcPct val="80000"/>
              </a:lnSpc>
              <a:spcBef>
                <a:spcPct val="0"/>
              </a:spcBef>
              <a:spcAft>
                <a:spcPct val="0"/>
              </a:spcAft>
              <a:buFontTx/>
              <a:buChar char="•"/>
            </a:pPr>
            <a:r>
              <a:rPr lang="en-US" sz="1400" dirty="0">
                <a:solidFill>
                  <a:srgbClr val="000000"/>
                </a:solidFill>
                <a:latin typeface="Arial" charset="0"/>
              </a:rPr>
              <a:t>Prepare and deliver Bid Award Recommendation deliverable for review and approval</a:t>
            </a:r>
          </a:p>
          <a:p>
            <a:pPr marL="114300" indent="-114300" eaLnBrk="0" fontAlgn="base" hangingPunct="0">
              <a:lnSpc>
                <a:spcPct val="80000"/>
              </a:lnSpc>
              <a:spcBef>
                <a:spcPct val="0"/>
              </a:spcBef>
              <a:spcAft>
                <a:spcPct val="0"/>
              </a:spcAft>
              <a:buFontTx/>
              <a:buChar char="•"/>
            </a:pPr>
            <a:r>
              <a:rPr lang="en-US" sz="1400" dirty="0">
                <a:solidFill>
                  <a:srgbClr val="000000"/>
                </a:solidFill>
                <a:latin typeface="Arial" charset="0"/>
              </a:rPr>
              <a:t>Communicate final results</a:t>
            </a:r>
          </a:p>
        </p:txBody>
      </p:sp>
    </p:spTree>
    <p:extLst>
      <p:ext uri="{BB962C8B-B14F-4D97-AF65-F5344CB8AC3E}">
        <p14:creationId xmlns:p14="http://schemas.microsoft.com/office/powerpoint/2010/main" xmlns="" val="24434477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13&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strFormatTime&gt;%#m/%#d/%Y&lt;/m_strFormatTime&gt;&lt;/m_precDefaultDate&gt;&lt;m_precDefaultYear/&gt;&lt;m_precDefaultQuarter/&gt;&lt;m_precDefaultMonth/&gt;&lt;m_precDefaultWeek/&gt;&lt;m_precDefaultDay/&gt;&lt;m_mruColor&gt;&lt;m_vecMRU length=&quot;0&quot;/&gt;&lt;/m_mruColor&gt;&lt;m_eweekdayFirstOfWeek val=&quot;1&quot;/&gt;&lt;m_eweekdayFirstOfWorkweek val=&quot;2&quot;/&gt;&lt;m_eweekdayFirstOfWeekend val=&quot;7&quot;/&gt;&lt;/CPresentation&gt;&lt;/root&gt;"/>
  <p:tag name="THINKCELLUNDODONOTDELETE" val="0"/>
  <p:tag name="AGENDAHEIGHT" val="295.574961853027"/>
  <p:tag name="PAGENUMBER" val="1"/>
  <p:tag name="TEXTBOX" val="Comment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Qa73Hhed0e_dJboAaGl2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nP9pcz_oUUmsN0JX9LVdT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ZqcO0GN1aEyU84rZ4xZWR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gw9Z8FfRu0.ECDF.obiSz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NHNzoOku1k6Ywh2REkylm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Byv_AYwsjkWm90EYVebzL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9Dvd.SNuUOCgauALYIVK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SP4qmXv7PEebzum6KpSzZ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s3kOU0Yuz0y1WtIwhbFAE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1J.XuEgLUih6_16U.v8u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eUN7y7KABkaGE27g0VrVsg"/>
</p:tagLst>
</file>

<file path=ppt/tags/tag11.xml><?xml version="1.0" encoding="utf-8"?>
<p:tagLst xmlns:a="http://schemas.openxmlformats.org/drawingml/2006/main" xmlns:r="http://schemas.openxmlformats.org/officeDocument/2006/relationships" xmlns:p="http://schemas.openxmlformats.org/presentationml/2006/main">
  <p:tag name="AGENDA" val="TOC"/>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6K_6NI5ldUmtdd9TXEhkS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TkYqxMHrIEGMsoQRG6LGd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gHZPjt.XjkWFeod6KA4IT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_T42VP1leEKIZS1F_FPV.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A.eRkafIUkiCKC69zP22m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vgp4vqaOD0umuooaL02Ko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16S41rG9qkCKK8zcAlowi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h45eTtMw60..sHWvky9LN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ioVSKDZuHkyOOqFGqJOG_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Aoa97IfMFUKqI5frL3n3Qg"/>
</p:tagLst>
</file>

<file path=ppt/tags/tag12.xml><?xml version="1.0" encoding="utf-8"?>
<p:tagLst xmlns:a="http://schemas.openxmlformats.org/drawingml/2006/main" xmlns:r="http://schemas.openxmlformats.org/officeDocument/2006/relationships" xmlns:p="http://schemas.openxmlformats.org/presentationml/2006/main">
  <p:tag name="AGENDA" val="TOC1"/>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UsEXoAXAAk2DS05hRkyps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A18r8insK06Dwxp7QsOSj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tJtIZnjcYECB6dUoGzooQ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X..Ounz1jEebCD0FKI2bb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O7XLdXCorEKHbBMMX_m.N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5DZP.t53eEWCQ8.NlWbeP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ybIEntfIPUeRNKnjfUNZL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M52yYE50Q0SP7xmLm6iuj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FDNS.6d8XkG4K3Gcq8Bdj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13.xml><?xml version="1.0" encoding="utf-8"?>
<p:tagLst xmlns:a="http://schemas.openxmlformats.org/drawingml/2006/main" xmlns:r="http://schemas.openxmlformats.org/officeDocument/2006/relationships" xmlns:p="http://schemas.openxmlformats.org/presentationml/2006/main">
  <p:tag name="AGENDA" val="TOC1"/>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Vx3uxPn_JEeEIuKQFQBbY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ezTqGPSIz0.g2Oh_Mw7Pl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7dqs3D6nsk2pyKOZ_AqZO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sc3JHCwXcUe25ZTX2HVvC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XTFFHUBkF0eOUun970.ps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98mt3wuR8E.Dt3ZJYu4mU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X6j_R0cXEEObzilic8Zi4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To11JNhdCU24768jtmqCRQ"/>
</p:tagLst>
</file>

<file path=ppt/tags/tag14.xml><?xml version="1.0" encoding="utf-8"?>
<p:tagLst xmlns:a="http://schemas.openxmlformats.org/drawingml/2006/main" xmlns:r="http://schemas.openxmlformats.org/officeDocument/2006/relationships" xmlns:p="http://schemas.openxmlformats.org/presentationml/2006/main">
  <p:tag name="AGENDA" val="TOC1"/>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Zp3lZ1exg06iVYgQLQCgh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b6Gj3lyda0aVH8kI44oHF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GYFcAZ62ak6Cw8EqSX3Q6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LcLoRxV0DE.XYt1hWbweq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07GZCPujh0CARbc4m26uU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L7Zf0IzXT0qZRfRb4regd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GiNnl4N5.0iCc00pU4dBC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gBQBrEyXkUSoKt7trNIN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5Xl_.tAL.0GK1v4dnn3jA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0rVBeoQp.EaRBRYhUDozEA"/>
</p:tagLst>
</file>

<file path=ppt/tags/tag15.xml><?xml version="1.0" encoding="utf-8"?>
<p:tagLst xmlns:a="http://schemas.openxmlformats.org/drawingml/2006/main" xmlns:r="http://schemas.openxmlformats.org/officeDocument/2006/relationships" xmlns:p="http://schemas.openxmlformats.org/presentationml/2006/main">
  <p:tag name="AGENDA" val="TOC1"/>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7oNVvFOBfkm.6M1RwQOWY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Vx3uxPn_JEeEIuKQFQBbY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ezTqGPSIz0.g2Oh_Mw7Pl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EVyK3SZY70ClAHl50ojfw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FI249tE_xEGUo7r8YbQwg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QYfpbQRd60aSlGwW67h5u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dZdKxqb630CgBYsXa_wsV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ku_LOyEeM02Fhd3QngrVH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bJ0.xm6oJE2_SIVKzbLGY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yd0tKosQVkOEMLMc6lfr4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HBhIS9dbr0._lben2vP24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PZXeYXXZZ0K_0W24VZmpp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4T00B8d6P0qRSV_Ngz6Pw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oteU05TntUi7Rtvt0upmn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e3RNpIKwb0S505aicZXTB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zyXubwmQ2UKhaDGHAfjrB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xijQbwb9Y0yZzX__A9C_G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Vx3uxPn_JEeEIuKQFQBbY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UOyB9yPFw0uin47ED7duQ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7MsTiXYhaUaLYYuVBXc6c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54Lm9p3QMkmKOJ7pje2Qn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borhRTLE5Uq0kRiw6u7q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hxc31ziNTES3BkaFdpf3E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NPx74_u7A06xatabH6X48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0sSTZpoJ_0yA7RiKojT1B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lox9nEnPa0O5OuIRVfOpE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Ha2Lw1otdE6hSTYY39DjN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QYfpbQRd60aSlGwW67h5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ku_LOyEeM02Fhd3QngrVH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yd0tKosQVkOEMLMc6lfr4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4T00B8d6P0qRSV_Ngz6Pw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QYfpbQRd60aSlGwW67h5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ku_LOyEeM02Fhd3QngrVH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yd0tKosQVkOEMLMc6lfr4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4T00B8d6P0qRSV_Ngz6Pw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hxc31ziNTES3BkaFdpf3E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NPx74_u7A06xatabH6X48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0sSTZpoJ_0yA7RiKojT1B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lox9nEnPa0O5OuIRVfOpE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Ha2Lw1otdE6hSTYY39DjN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QYfpbQRd60aSlGwW67h5u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ku_LOyEeM02Fhd3QngrVH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yd0tKosQVkOEMLMc6lfr4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4T00B8d6P0qRSV_Ngz6Pw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vjXJx094UO2DRgoRUzn3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rdueXRH7YUCfhBE531uA5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e69nvrCOFkCFozAfZN0CX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sgxPx9VuEe.1RO1m_ccKg"/>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24/2013 9:31:24 AM"/>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zTqGPSIz0.g2Oh_Mw7Pl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eCr0Z70U4UailEZ3Ty_Ti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tb01f4QGbk6zRilhyyer1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USji8J8TE061vkIoSRyDL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_WFHJD2U8EqeG1dceSyAq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Vx3uxPn_JEeEIuKQFQBbY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ezTqGPSIz0.g2Oh_Mw7Plw"/>
</p:tagLst>
</file>

<file path=ppt/tags/tag209.xml><?xml version="1.0" encoding="utf-8"?>
<p:tagLst xmlns:a="http://schemas.openxmlformats.org/drawingml/2006/main" xmlns:r="http://schemas.openxmlformats.org/officeDocument/2006/relationships" xmlns:p="http://schemas.openxmlformats.org/presentationml/2006/main">
  <p:tag name="AGENDA" val="TOC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TFFHUBkF0eOUun970.psQ"/>
</p:tagLst>
</file>

<file path=ppt/tags/tag210.xml><?xml version="1.0" encoding="utf-8"?>
<p:tagLst xmlns:a="http://schemas.openxmlformats.org/drawingml/2006/main" xmlns:r="http://schemas.openxmlformats.org/officeDocument/2006/relationships" xmlns:p="http://schemas.openxmlformats.org/presentationml/2006/main">
  <p:tag name="AGENDA" val="TOC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63RQn4T2BUelhnQ_dPZBO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0waz8hEIDUy8bZDoYRtzN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217.xml><?xml version="1.0" encoding="utf-8"?>
<p:tagLst xmlns:a="http://schemas.openxmlformats.org/drawingml/2006/main" xmlns:r="http://schemas.openxmlformats.org/officeDocument/2006/relationships" xmlns:p="http://schemas.openxmlformats.org/presentationml/2006/main">
  <p:tag name="AGENDA" val="TOC1"/>
</p:tagLst>
</file>

<file path=ppt/tags/tag218.xml><?xml version="1.0" encoding="utf-8"?>
<p:tagLst xmlns:a="http://schemas.openxmlformats.org/drawingml/2006/main" xmlns:r="http://schemas.openxmlformats.org/officeDocument/2006/relationships" xmlns:p="http://schemas.openxmlformats.org/presentationml/2006/main">
  <p:tag name="AGENDA" val="TOC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b6Gj3lyda0aVH8kI44oHF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Vx3uxPn_JEeEIuKQFQBbY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MblDNHJMk61AYMa46b0X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sBfgyZ8hYkeVsQm2ctQls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f.lJVg9fsEeQed_xUIXxX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xz6f85OXQEe6eJ.WZD79h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Jh_5RQzCG0mw1H9O5yoKe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mZY0y_fiMEa_0u7HJjs2M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kKqE.BLEcEKLrySKSmBm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iNnl4N5.0iCc00pU4dBC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b98Aovr3SUCcMVQDyHwk9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kvSW7leD0uTSuFNbG.tW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cOrjj263G0q0MTk38C2Bi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f9zaKUiR4E6A6AD7348TW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3XT7Vg4V2E.avrI84jdb6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EKRYjgzVCk6YZp5qKQF9w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t1jC73SAF06Vy9B0lFvy4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EpVMmzGUqEaUhBlKV04tu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HXUxXTIT60u1wWpjjqZ9Z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Z8Ey9XI0x0uUJ_0SLpPMY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0LLxl7y5UqlHUgxYQiJf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1vgk68Rj1EOq534l54TRR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FozYWqWcnEqfoqSJhFtc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0Gpne8XSX0etxZHHMPKmx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EmRKHCTWKEewXE6W9hXBK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Pw3JPo3uP0u7BsYGsVTM9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lxfluOP21EuUk2B48C9dM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k_oNbR9vQUCfvEH_P6R3r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6ObmyKflkSz1EOpnJkUT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v9KYY7pekOqq9N9HJqx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Io39S_id2EmxYGnfni804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7dqs3D6nsk2pyKOZ_AqZO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AkJ6.EWr00CtohAOyfk_4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dC3S3lYbWUqgpL.RdvJvc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iPZc.YBDJEuXdL7zYomvv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kpH3JoUjYU6ZVlg892RzF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efNgk.xxREyW9YPrnVvxi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2r5qBLumMUKFcaseBqrOu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o82ipZG4NEqhs4y6dsEoI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0em_wn.F6UCXTlHXBIgMv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oLVpymDKqUuLvkavcp3FQ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cz50N4yAb0iPbhcc57KL2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sc3JHCwXcUe25ZTX2HVvC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H.7EE7apHkG7Jp77THw_1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sN89ztPW8U6AykjQ2zCig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NVRjHyK4c0ixxfUvHZM5M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HmoV3.RPKE6MfxI3gax9A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xyJHQsFP0akEa88qUewO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J2gH3oh_oUSkscjUI8upA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c29L1ZmVe02xxyhtwaQ19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EnR_xBBgmEKcooQwevo7T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8FdTUpSmoUacFrAVGhXbO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e4_RNMFRpEmgKd.8coghv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98mt3wuR8E.Dt3ZJYu4mU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uowOMlehEEGbF.BvvwK4u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35xwSrIu6UC2HwgcbRq_j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Ppi9vttTa0iJ7DHJLS_xf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zDS0WBiNTEeo3217P71oM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RbC4XpEQjkeQeT6Jcs70O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k1Xe8DFanUi2NSbfOp5H4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HPHW1Lgf3kuYuDtbMCcs_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tEpGT_6pTk.3j4B_srw73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JJltkW2e.UKEL_bidpoYw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KuwcvTyjbE6l5NOeV0iTG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6j_R0cXEEObzilic8Zi4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oLVpymDKqUuLvkavcp3FQ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Vx3uxPn_JEeEIuKQFQBbY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shAqYz2n9UKlVVLfIggw9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Q8GKiBpVb0.g45g0rCt6U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e4n7YL3sc0SJNt0d.FrVI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GEoNEPasjUe6zwOnfAlQD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38PXWxICZk2igTU0IqZH_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To11JNhdCU24768jtmqCR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Mnm.OHhd60Cdit_mJ_Cjx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J6SHwL3j0kCKHQCphQGc4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BaOf7XjCEE65jPCxP92Qh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FEglNZ6Qekiq0_FNUd6Hc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EYsko3j1XU.pOrMlUVF4w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TMd4gms..kipT1LRiC4C7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pheyBU87wkiA2LoOuBlQA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npKibVwDU0i7_t4IZTPCn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Uurmr4BvDkefsnfROGR_Q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HN342VuRXku.GAed1NBOSA"/>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24/2013 9:31:24 AM"/>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Zp3lZ1exg06iVYgQLQCgh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ZSEapQ5IzkqOwWsO1fpzO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jW.qBcmj4EeV09d0zDfz.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I3sAvN9a4kurJnFXjYS1r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bHnXYdUFDUim.z0ZqnxDj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gUnc7FZVokyJyG9Jq66jA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seRNdXITUmYjjghfmM6d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nvK8dtOAKU2WfYR.UOY30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Nq2koP28FkeVOCgyykEUQ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Nq2koP28FkeVOCgyykEUQ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poiHIYzZMU.ccjO5EgH8R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GYFcAZ62ak6Cw8EqSX3Q6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hccbxYw1NEeg_2oiZJOs7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d1lXkMLOykyM36e7OMQLAg"/>
</p:tagLst>
</file>

<file path=ppt/tags/tag312.xml><?xml version="1.0" encoding="utf-8"?>
<p:tagLst xmlns:a="http://schemas.openxmlformats.org/drawingml/2006/main" xmlns:r="http://schemas.openxmlformats.org/officeDocument/2006/relationships" xmlns:p="http://schemas.openxmlformats.org/presentationml/2006/main">
  <p:tag name="MCSTAMP" val="00"/>
</p:tagLst>
</file>

<file path=ppt/tags/tag313.xml><?xml version="1.0" encoding="utf-8"?>
<p:tagLst xmlns:a="http://schemas.openxmlformats.org/drawingml/2006/main" xmlns:r="http://schemas.openxmlformats.org/officeDocument/2006/relationships" xmlns:p="http://schemas.openxmlformats.org/presentationml/2006/main">
  <p:tag name="MCSTAMP" val="00"/>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Vx3uxPn_JEeEIuKQFQBbY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2r5qBLumMUKFcaseBqrOu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5y7J0kM6IkGbUdUEHiY_b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cLoRxV0DE.XYt1hWbweq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akIvCirPU06CCCf6pSnxM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UVfA6tFL6kimkweuN3Ykk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4_SBfWo6kEmeFW3W4Qie4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LNdjRRqyGUqcThucrd0xo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U2U.80KZCkCKr76ZCGrKh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kwwu2_QdJUK1oilPEvJIg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S7j6IM4X10S8Pm3MveYah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_JoNocur5ECz2CCmQVpG4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do00I.ywkeqL_6CS3SAE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PrD7PJoNA0exRiMCL_buX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07GZCPujh0CARbc4m26uU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7DCnq6qprkqnj7bFu72Fw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wbzDopkAI0ujccFbZourH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_QDrsw8Kc0eB6HuWvt7ej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jZZun_LbpkGF0c1NhX8av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eapXcKNtK0ehwKK1sOkWD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8gYfKWTtEUeoSywy_YMcp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oZheb5bhpUSrM5FoW745v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EX0GMyfqgkGiB_ZKIq1IJ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RUaIOAO6Yku7ue8.PuQa2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znanFMrh_ke7h_vwVpGlG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L7Zf0IzXT0qZRfRb4regd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2oVdDw61.EqbJVvorkqgJ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1aNN7wcvVUy9etJCbTkYI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ietDv3AKf0uc_9rf5wj2I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iESqz08I6EKsiZKzlTGPM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UlA_1s6alkuuPwqjhEwuq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H9BmiDzvaUqCRMqi3YgFp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zVLEK5QdBU2PyXxnvrniw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_3P99KjWEqAtsAtFpxkR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7DCnq6qprkqnj7bFu72Fw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7DCnq6qprkqnj7bFu72Fw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gBQBrEyXkUSoKt7trNINt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CWNVJusmUEe6VvE.1mDT5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znanFMrh_ke7h_vwVpGlG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qCmD4eKBoUC6SBifoHC2L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UwgPRU0ziEaOjWRn0gr78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9fHBmqTJrEiDmI_vKbETr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GjoEFLokbkOfI9fqBru3Z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XdfXJ8gumECOfQIOo4k2k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4Sm8hyHTaEWxRNmubkBhX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__Sp6zreh0CO5RouGWOwS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5Xl_.tAL.0GK1v4dnn3jA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iZI8Lp4s_Emlcqvjvyifh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Vx3uxPn_JEeEIuKQFQBbY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VY.nUB7fPUKXqLkdc8X8G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uQ5uyMLumkCSOB3IPKDvW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04qKhNnze0SjUxBWyJYkX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2W7t8kiGI0yvcgxjpPzdE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zQ3Pw0WTsUG_d36g1Be1v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3qaGjgqWgE6DkdqQNl76y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kM1qGXKMp06oqBEhfDASF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0rVBeoQp.EaRBRYhUDozE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4XL_T2FY2ES.c3Ulj03.D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fDOIxMNeJka_PcIyLqPqo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OSUgWRy2rkm8snIiE5Zy3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euJ11XZMTESBmuHN08iih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xrnRVVsq3kiek_HSotXA1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ZPGPbMb_pUWbl6K98P9b7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5Ch0PBdBf0mjdDLlCU7KY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XxgDLGmCVEmtLuER85EDa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yoJDoAner0.m.vBYRtViM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wsqKVaHds0mh947HII3ly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7oNVvFOBfkm.6M1RwQOWY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Be3F4dJjJUSXYnB4.CQgJ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yiTrCrS_J0W6irPXnin78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rMCfu.x.8EKHjQHAL_GSe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fXLbxEiUQk2NvBhfo0ozO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XGIDA9eXAEC1CguEAMIRU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HjSHX7cE0UCHQE7p1t_UW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Hm5o0qYhC0uUhMMYVJzCQ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uBJjAIPe06vXdNdqXYb4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BzQuUfqJkk6o29AeLpJWJ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2BOnTyJg80eXEvwE_rekr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msHPJFeJgEiSi.VnUih_r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oigMOi1LLECDAx3.IIYan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dYDtvW0WhUOwThLbP_AN5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PQsjYJy8O0CbxUOqyMUFP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6SamXdelRkSSHRpI4c5T1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MIbkUfFf2U21v0RNAWAT4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Eb6jxCwTHk6PG3_C3U.kw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GS8F_oiQB0aJ_USVWFbTa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1k6H_pBbV0iIgSvrGvVu_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Fshn.uaN3k26McHwrkXJs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Xwft8mMvQUW7O_GIdMVDeg"/>
</p:tagLst>
</file>

<file path=ppt/tags/tag4.xml><?xml version="1.0" encoding="utf-8"?>
<p:tagLst xmlns:a="http://schemas.openxmlformats.org/drawingml/2006/main" xmlns:r="http://schemas.openxmlformats.org/officeDocument/2006/relationships" xmlns:p="http://schemas.openxmlformats.org/presentationml/2006/main">
  <p:tag name="STYLE" val="AcnSubjectTitle"/>
  <p:tag name="DATE" val="8/24/2013 9:31:24 AM"/>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k0oluMJ3_0mXsLXF0fpBW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O6lLEMfBUUSrVBSfb7DisA"/>
</p:tagLst>
</file>

<file path=ppt/tags/tag401.xml><?xml version="1.0" encoding="utf-8"?>
<p:tagLst xmlns:a="http://schemas.openxmlformats.org/drawingml/2006/main" xmlns:r="http://schemas.openxmlformats.org/officeDocument/2006/relationships" xmlns:p="http://schemas.openxmlformats.org/presentationml/2006/main">
  <p:tag name="AGENDA" val="TOC1"/>
</p:tagLst>
</file>

<file path=ppt/tags/tag402.xml><?xml version="1.0" encoding="utf-8"?>
<p:tagLst xmlns:a="http://schemas.openxmlformats.org/drawingml/2006/main" xmlns:r="http://schemas.openxmlformats.org/officeDocument/2006/relationships" xmlns:p="http://schemas.openxmlformats.org/presentationml/2006/main">
  <p:tag name="AGENDA" val="TOC1"/>
</p:tagLst>
</file>

<file path=ppt/tags/tag403.xml><?xml version="1.0" encoding="utf-8"?>
<p:tagLst xmlns:a="http://schemas.openxmlformats.org/drawingml/2006/main" xmlns:r="http://schemas.openxmlformats.org/officeDocument/2006/relationships" xmlns:p="http://schemas.openxmlformats.org/presentationml/2006/main">
  <p:tag name="AGENDA" val="TOC1"/>
</p:tagLst>
</file>

<file path=ppt/tags/tag404.xml><?xml version="1.0" encoding="utf-8"?>
<p:tagLst xmlns:a="http://schemas.openxmlformats.org/drawingml/2006/main" xmlns:r="http://schemas.openxmlformats.org/officeDocument/2006/relationships" xmlns:p="http://schemas.openxmlformats.org/presentationml/2006/main">
  <p:tag name="AGENDA" val="TOC1"/>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uV_z_uYtuk64TwQmraPbr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MYLZ0COYzU23Q_iyRk9uRg"/>
</p:tagLst>
</file>

<file path=ppt/tags/tag411.xml><?xml version="1.0" encoding="utf-8"?>
<p:tagLst xmlns:a="http://schemas.openxmlformats.org/drawingml/2006/main" xmlns:r="http://schemas.openxmlformats.org/officeDocument/2006/relationships" xmlns:p="http://schemas.openxmlformats.org/presentationml/2006/main">
  <p:tag name="AGENDA" val="TOC1"/>
</p:tagLst>
</file>

<file path=ppt/tags/tag412.xml><?xml version="1.0" encoding="utf-8"?>
<p:tagLst xmlns:a="http://schemas.openxmlformats.org/drawingml/2006/main" xmlns:r="http://schemas.openxmlformats.org/officeDocument/2006/relationships" xmlns:p="http://schemas.openxmlformats.org/presentationml/2006/main">
  <p:tag name="AGENDA" val="TOC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pw8RknjwU.kM0QBEmIuV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5I9Vy0A5C0.GVN.wbLyHi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w16D2GCyNUeM3jMSXqtpg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hNVrWxfcKUuMJC7tJgOoj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LacIdBa4mkukIGQrKcJas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Y.uiiYrjKEWVccE6UcHB7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KgJiPVT_30GPB9bIMX2M2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nIpGWt_jHEy7u3hRiFjS7Q"/>
</p:tagLst>
</file>

<file path=ppt/tags/tag5.xml><?xml version="1.0" encoding="utf-8"?>
<p:tagLst xmlns:a="http://schemas.openxmlformats.org/drawingml/2006/main" xmlns:r="http://schemas.openxmlformats.org/officeDocument/2006/relationships" xmlns:p="http://schemas.openxmlformats.org/presentationml/2006/main">
  <p:tag name="STYLE" val="AcnFootnote"/>
  <p:tag name="DATE" val="8/24/2013 9:31:24 AM"/>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olMcrdo3EO6jbcY6sXBu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YkbQLCm7EC9y2KUthtI2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BZG1b0yDqk.ggpZ6wOgYr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ZScUUBDHkkSNNOWLjTNPJ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3PjARgqZnEqn8EL33u9eg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Ai3J6FO.H0iIRhYrPh_os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jcjaWmlD5ka5ncUMFBDwK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uTDUF7x10k.1qDi4Gsl6U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z5K0KZmGI02By8xb6U0y.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LDCsEumHPE2LaSscRzlLQ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IHk0v8QzkqodgPgn0RZE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giWDnryvx0KyQcqGV..gH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3KPz5jvY7UaLtr.1PyP1V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HFZZ.lxyAkqwfHY.9NnbI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nIpGWt_jHEy7u3hRiFjS7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zVAupnyaEEmYfh9ueflgG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vbM2g7UMSkGQDmT4QvVqP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GSCKpm28kaOFYDVgS8GN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GkXHlbe1ZEyXM4j5jYmgz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__ePjDxANk.F9ajdFTT0B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BmX3LreqpkqdVJGJ3Ujf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0thF9m6e40Gq02.1.CQxR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tlVMLDW5F0qqxjuMybvhp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qk3_jCKKD0O0Yqrwn3Sxp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_sEoWiCPlU6IAavv1M9dx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nrbfboaFt0qChssrNLNiN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6Y1WAKWu3UuajwDRZmQJH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F._NZZxV0C7pmIyOrtrP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U.zZoFR66E6_9_25eCmQx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3N7GMT0zE0mSOyqCl2Iuj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95tsrvMHKEOAL3mP2WSR6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oqjrZSkitUa_avxenpIK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cERpmCRwU.Pz7jvKWxfm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FPPmDItckqeHOC3zbhjY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HtgRdoGvy0edzkwuOxWZI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TqxNbxvFkOFJXLwzkMhE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a7AEweR5A0yBMQ_nWCPpa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eGOJHpSuESUqO2zsQKQG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q6o4X7OX.Ua4cD0t4tBH.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BQYi1oa7fkOZjCbGJf.th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c06BoYWMUSmxviH.gfh8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Z3.5sciQy0SRopItUIKQS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YyvqRZOwTES0VockvBmpz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ObMapS7hEKCjDE94g.ug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mCyYLkBskC0dlhXn4h1t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mpVmpRDb4kqVd4xOw4SD2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Nsnw81Eyc0G5fC9bkznqC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43X0pY6GMU6AQKVDCLlxF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FyR6WF9oJ0CN_B2GeRY.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T91p6qFtIESZLl2cRTfYL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w.RPCYImH02MJMvjRwaHV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26wizZ6V70WyhLTw443m3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lK2gac9ydku1JF8cFuISC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GCrz8OUzyk6NkLRxvUafKw"/>
</p:tagLst>
</file>

<file path=ppt/theme/theme1.xml><?xml version="1.0" encoding="utf-8"?>
<a:theme xmlns:a="http://schemas.openxmlformats.org/drawingml/2006/main" name="UCOP_P200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COP_P200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16">
    <a:dk1>
      <a:srgbClr val="000000"/>
    </a:dk1>
    <a:lt1>
      <a:srgbClr val="FFFFFF"/>
    </a:lt1>
    <a:dk2>
      <a:srgbClr val="F8F8F8"/>
    </a:dk2>
    <a:lt2>
      <a:srgbClr val="C0C0C0"/>
    </a:lt2>
    <a:accent1>
      <a:srgbClr val="00BBEE"/>
    </a:accent1>
    <a:accent2>
      <a:srgbClr val="DD4411"/>
    </a:accent2>
    <a:accent3>
      <a:srgbClr val="003344"/>
    </a:accent3>
    <a:accent4>
      <a:srgbClr val="BBBB00"/>
    </a:accent4>
    <a:accent5>
      <a:srgbClr val="666666"/>
    </a:accent5>
    <a:accent6>
      <a:srgbClr val="999977"/>
    </a:accent6>
    <a:hlink>
      <a:srgbClr val="00BBEE"/>
    </a:hlink>
    <a:folHlink>
      <a:srgbClr val="224433"/>
    </a:folHlink>
  </a:clrScheme>
  <a:fontScheme name="InterpretationA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oject Site Document" ma:contentTypeID="0x0101008A98423170284BEEB635F43C3CF4E98B0095ECBB4D476C5F4AA94064F9F9873DE6" ma:contentTypeVersion="0" ma:contentTypeDescription="" ma:contentTypeScope="" ma:versionID="d2108ba389ffc891174068bbeb0351ee">
  <xsd:schema xmlns:xsd="http://www.w3.org/2001/XMLSchema" xmlns:xs="http://www.w3.org/2001/XMLSchema" xmlns:p="http://schemas.microsoft.com/office/2006/metadata/properties" xmlns:ns2="93734B85-E54B-4937-A885-75F1D02241D8" targetNamespace="http://schemas.microsoft.com/office/2006/metadata/properties" ma:root="true" ma:fieldsID="33af6454ca8e01b0e931a34cf8a8fd92" ns2:_="">
    <xsd:import namespace="93734B85-E54B-4937-A885-75F1D02241D8"/>
    <xsd:element name="properties">
      <xsd:complexType>
        <xsd:sequence>
          <xsd:element name="documentManagement">
            <xsd:complexType>
              <xsd:all>
                <xsd:element ref="ns2:Status" minOccurs="0"/>
                <xsd:element ref="ns2: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734B85-E54B-4937-A885-75F1D02241D8" elementFormDefault="qualified">
    <xsd:import namespace="http://schemas.microsoft.com/office/2006/documentManagement/types"/>
    <xsd:import namespace="http://schemas.microsoft.com/office/infopath/2007/PartnerControls"/>
    <xsd:element name="Status" ma:index="8" nillable="true" ma:displayName="Status" ma:default="Draft" ma:internalName="Status">
      <xsd:simpleType>
        <xsd:restriction base="dms:Choice">
          <xsd:enumeration value="Draft"/>
          <xsd:enumeration value="Ready For Review"/>
          <xsd:enumeration value="Final"/>
        </xsd:restriction>
      </xsd:simpleType>
    </xsd:element>
    <xsd:element name="Links" ma:index="9" nillable="true" ma:displayName="Links" ma:internalName="Link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Links xmlns="93734B85-E54B-4937-A885-75F1D02241D8">&lt;?xml version="1.0" encoding="UTF-8"?&gt;&lt;Result&gt;&lt;NewXML&gt;&lt;PWSLinkDataSet xmlns="http://schemas.microsoft.com/office/project/server/webservices/PWSLinkDataSet/" /&gt;&lt;/NewXML&gt;&lt;ProjectUID&gt;00000000-0000-0000-0000-000000000000&lt;/ProjectUID&gt;&lt;OldXML&gt;&lt;PWSLinkDataSet xmlns="http://schemas.microsoft.com/office/project/server/webservices/PWSLinkDataSet/" /&gt;&lt;/OldXML&gt;&lt;ItemType&gt;3&lt;/ItemType&gt;&lt;PSURL&gt;&lt;/PSURL&gt;&lt;/Result&gt;</Links>
    <Status xmlns="93734B85-E54B-4937-A885-75F1D02241D8">Draft</Status>
  </documentManagement>
</p:properties>
</file>

<file path=customXml/itemProps1.xml><?xml version="1.0" encoding="utf-8"?>
<ds:datastoreItem xmlns:ds="http://schemas.openxmlformats.org/officeDocument/2006/customXml" ds:itemID="{D0B6ED2A-E938-4900-B28F-EFC4F4E8BBFB}">
  <ds:schemaRefs>
    <ds:schemaRef ds:uri="http://schemas.microsoft.com/sharepoint/v3/contenttype/forms"/>
  </ds:schemaRefs>
</ds:datastoreItem>
</file>

<file path=customXml/itemProps2.xml><?xml version="1.0" encoding="utf-8"?>
<ds:datastoreItem xmlns:ds="http://schemas.openxmlformats.org/officeDocument/2006/customXml" ds:itemID="{1F3474AE-8B7E-4A9C-897C-6BEBB5AAD3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734B85-E54B-4937-A885-75F1D02241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A28984-2BA1-4EEA-B9C9-47F9D0A7994F}">
  <ds:schemaRefs>
    <ds:schemaRef ds:uri="http://schemas.microsoft.com/office/2006/documentManagement/types"/>
    <ds:schemaRef ds:uri="http://schemas.microsoft.com/office/infopath/2007/PartnerControls"/>
    <ds:schemaRef ds:uri="93734B85-E54B-4937-A885-75F1D02241D8"/>
    <ds:schemaRef ds:uri="http://purl.org/dc/terms/"/>
    <ds:schemaRef ds:uri="http://schemas.microsoft.com/office/2006/metadata/properties"/>
    <ds:schemaRef ds:uri="http://purl.org/dc/dcmitype/"/>
    <ds:schemaRef ds:uri="http://purl.org/dc/elements/1.1/"/>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UCOP_P200_Template</Template>
  <TotalTime>37398</TotalTime>
  <Words>16085</Words>
  <Application>Microsoft Office PowerPoint</Application>
  <PresentationFormat>On-screen Show (4:3)</PresentationFormat>
  <Paragraphs>2864</Paragraphs>
  <Slides>119</Slides>
  <Notes>2</Notes>
  <HiddenSlides>0</HiddenSlides>
  <MMClips>0</MMClips>
  <ScaleCrop>false</ScaleCrop>
  <HeadingPairs>
    <vt:vector size="6" baseType="variant">
      <vt:variant>
        <vt:lpstr>Theme</vt:lpstr>
      </vt:variant>
      <vt:variant>
        <vt:i4>2</vt:i4>
      </vt:variant>
      <vt:variant>
        <vt:lpstr>Embedded OLE Servers</vt:lpstr>
      </vt:variant>
      <vt:variant>
        <vt:i4>5</vt:i4>
      </vt:variant>
      <vt:variant>
        <vt:lpstr>Slide Titles</vt:lpstr>
      </vt:variant>
      <vt:variant>
        <vt:i4>119</vt:i4>
      </vt:variant>
    </vt:vector>
  </HeadingPairs>
  <TitlesOfParts>
    <vt:vector size="126" baseType="lpstr">
      <vt:lpstr>UCOP_P200_Template</vt:lpstr>
      <vt:lpstr>1_UCOP_P200_Template</vt:lpstr>
      <vt:lpstr>think-cell Slide</vt:lpstr>
      <vt:lpstr>Worksheet</vt:lpstr>
      <vt:lpstr>Document</vt:lpstr>
      <vt:lpstr>Acrobat Document</vt:lpstr>
      <vt:lpstr>Presentation</vt:lpstr>
      <vt:lpstr>Slide 1</vt:lpstr>
      <vt:lpstr>Contents</vt:lpstr>
      <vt:lpstr>Agenda</vt:lpstr>
      <vt:lpstr>Agenda</vt:lpstr>
      <vt:lpstr>Conducting Sourcing Analysis</vt:lpstr>
      <vt:lpstr>Developing Industry Analysis</vt:lpstr>
      <vt:lpstr>What Can Industry Analysis Tell Us?</vt:lpstr>
      <vt:lpstr>Determining Industry Structure</vt:lpstr>
      <vt:lpstr>Measuring Industry Financials</vt:lpstr>
      <vt:lpstr>Industry Trends &amp; Dynamics</vt:lpstr>
      <vt:lpstr>Industry Trends &amp; Dynamics</vt:lpstr>
      <vt:lpstr>Identifying Leading Practices</vt:lpstr>
      <vt:lpstr>Conducting Sourcing Analysis</vt:lpstr>
      <vt:lpstr>Developing Supplier Analysis</vt:lpstr>
      <vt:lpstr>What can Supplier Analysis Tell Us?</vt:lpstr>
      <vt:lpstr>Assessing Supplier Capabilities</vt:lpstr>
      <vt:lpstr>Identifying Supplier Positioning</vt:lpstr>
      <vt:lpstr>Measuring Supplier Financials</vt:lpstr>
      <vt:lpstr>Conducting Sourcing Analysis</vt:lpstr>
      <vt:lpstr>Where does it fit in?</vt:lpstr>
      <vt:lpstr>Bearings: Category Profile</vt:lpstr>
      <vt:lpstr>Bearings: Internal Opportunity Assessment</vt:lpstr>
      <vt:lpstr>Bearings: External Market Assessment</vt:lpstr>
      <vt:lpstr>Determining Industry Structure</vt:lpstr>
      <vt:lpstr>Determining Competitive Forces</vt:lpstr>
      <vt:lpstr>Determining Key Trends</vt:lpstr>
      <vt:lpstr>Determining Supplier Financials</vt:lpstr>
      <vt:lpstr>Conducting Sourcing Analysis</vt:lpstr>
      <vt:lpstr>Total Cost of Ownership (TCO) Model</vt:lpstr>
      <vt:lpstr>Slide 30</vt:lpstr>
      <vt:lpstr>Slide 31</vt:lpstr>
      <vt:lpstr>Agenda</vt:lpstr>
      <vt:lpstr>Data Management Methods</vt:lpstr>
      <vt:lpstr>Data Cleansing Process</vt:lpstr>
      <vt:lpstr>How Do You Fit Into the Process?</vt:lpstr>
      <vt:lpstr>Data Extraction</vt:lpstr>
      <vt:lpstr>What is a Market Basket?</vt:lpstr>
      <vt:lpstr>RFP Lotting Strategies</vt:lpstr>
      <vt:lpstr>Data Prioritization Methods – The Pareto Principle</vt:lpstr>
      <vt:lpstr>Data Management Methods</vt:lpstr>
      <vt:lpstr>Ensure Data Has Item Level Detail</vt:lpstr>
      <vt:lpstr>Assess Wrongly Classified or One-Off Spend</vt:lpstr>
      <vt:lpstr>Remove Erroneous Line Items</vt:lpstr>
      <vt:lpstr>Data Prioritization Walk Through</vt:lpstr>
      <vt:lpstr>Agenda</vt:lpstr>
      <vt:lpstr>Creating &amp; Analyzing RFIs / RFPs</vt:lpstr>
      <vt:lpstr>Key Solicitation Documents</vt:lpstr>
      <vt:lpstr>Key Solicitation Documents</vt:lpstr>
      <vt:lpstr>How Does This Fit Into the Sourcing Process?</vt:lpstr>
      <vt:lpstr>Narrowing Down a Large Group of Suppliers</vt:lpstr>
      <vt:lpstr>How Do You Fit Into the Process?</vt:lpstr>
      <vt:lpstr>Creating &amp; Analyzing RFIs / RFPs</vt:lpstr>
      <vt:lpstr>Typical RFP Structure</vt:lpstr>
      <vt:lpstr>Typical Document Structure</vt:lpstr>
      <vt:lpstr>Starting With the End in Mind...</vt:lpstr>
      <vt:lpstr>Identifying Selection Criteria</vt:lpstr>
      <vt:lpstr>Weighting Selection Criteria</vt:lpstr>
      <vt:lpstr>“10-4” Process</vt:lpstr>
      <vt:lpstr>Example Weighting Selection Exercise</vt:lpstr>
      <vt:lpstr>Example Weighting Selection Exercise</vt:lpstr>
      <vt:lpstr>Evaluation Approaches</vt:lpstr>
      <vt:lpstr>Typical Award Scenarios</vt:lpstr>
      <vt:lpstr>Best Value Example </vt:lpstr>
      <vt:lpstr>Cost Per Quality Point Example </vt:lpstr>
      <vt:lpstr>Removing Pricing from the CPQP Equation</vt:lpstr>
      <vt:lpstr>Supplier Relationship Management</vt:lpstr>
      <vt:lpstr>Supplier Segmentation Approach</vt:lpstr>
      <vt:lpstr>Supplier Segmentation Approach</vt:lpstr>
      <vt:lpstr>Supplier Segmentation Approach</vt:lpstr>
      <vt:lpstr>Supplier Performance Management</vt:lpstr>
      <vt:lpstr>Supplier Scorecard Example</vt:lpstr>
      <vt:lpstr>Supplier Scorecard at UC</vt:lpstr>
      <vt:lpstr>Periodic Business Reviews</vt:lpstr>
      <vt:lpstr>Creating &amp; Analyzing RFIs / RFPs</vt:lpstr>
      <vt:lpstr>Focus on Questionnaires </vt:lpstr>
      <vt:lpstr>Company Information &amp; Financials</vt:lpstr>
      <vt:lpstr>Financial Analysis</vt:lpstr>
      <vt:lpstr>Comparable Ratios</vt:lpstr>
      <vt:lpstr>Financial Statement Analysis</vt:lpstr>
      <vt:lpstr>Distributor RFI Example</vt:lpstr>
      <vt:lpstr>Interpretation</vt:lpstr>
      <vt:lpstr>Interpretation</vt:lpstr>
      <vt:lpstr>Commercial Capabilities</vt:lpstr>
      <vt:lpstr>Distributor RFI Example</vt:lpstr>
      <vt:lpstr>Interpretation</vt:lpstr>
      <vt:lpstr>Technical Capabilities</vt:lpstr>
      <vt:lpstr>Technical Capabilities</vt:lpstr>
      <vt:lpstr>Technical Capabilities</vt:lpstr>
      <vt:lpstr>Distributor RFI Example</vt:lpstr>
      <vt:lpstr>Interpretation</vt:lpstr>
      <vt:lpstr>Creating &amp; Analyzing RFIs / RFPs</vt:lpstr>
      <vt:lpstr>Typical Award Scenarios</vt:lpstr>
      <vt:lpstr>Financial Definitions</vt:lpstr>
      <vt:lpstr>When to Apply Different Processes?</vt:lpstr>
      <vt:lpstr>Agenda</vt:lpstr>
      <vt:lpstr>What is Fact Based Negotiation?</vt:lpstr>
      <vt:lpstr>Why Fact Based Negotiation?</vt:lpstr>
      <vt:lpstr>How is This Different From the Standard Process?</vt:lpstr>
      <vt:lpstr>Approach to Fact-Based Negotiations</vt:lpstr>
      <vt:lpstr>Create Negotiations Strategy</vt:lpstr>
      <vt:lpstr>Define Negotiations Approach</vt:lpstr>
      <vt:lpstr>Define Negotiations Approach</vt:lpstr>
      <vt:lpstr>Define Negotiations Approach</vt:lpstr>
      <vt:lpstr>Define Negotiations Approach</vt:lpstr>
      <vt:lpstr>Plan Negotiations</vt:lpstr>
      <vt:lpstr>Execute Negotiations</vt:lpstr>
      <vt:lpstr>Execute Negotiations</vt:lpstr>
      <vt:lpstr>Agenda</vt:lpstr>
      <vt:lpstr>Key Excel Skills for Analysts</vt:lpstr>
      <vt:lpstr>Data Filters</vt:lpstr>
      <vt:lpstr>Pivot Tables</vt:lpstr>
      <vt:lpstr>VLookups</vt:lpstr>
      <vt:lpstr>IF Statements</vt:lpstr>
      <vt:lpstr>Conditional Formatting</vt:lpstr>
      <vt:lpstr>Excel – Working Exercise</vt:lpstr>
      <vt:lpstr>Agenda</vt:lpstr>
      <vt:lpstr>Strategic Sourcing Templates</vt:lpstr>
      <vt:lpstr>Strategic Sourcing Templates</vt:lpstr>
      <vt:lpstr>Other Templates and Tools</vt:lpstr>
    </vt:vector>
  </TitlesOfParts>
  <Company>Accenture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&lt;insert deck TITLE&gt; &lt;DATE&gt;</dc:title>
  <dc:creator>Wood, Zoe</dc:creator>
  <cp:lastModifiedBy>tlong</cp:lastModifiedBy>
  <cp:revision>990</cp:revision>
  <cp:lastPrinted>2013-08-23T01:21:00Z</cp:lastPrinted>
  <dcterms:created xsi:type="dcterms:W3CDTF">2013-06-06T17:19:12Z</dcterms:created>
  <dcterms:modified xsi:type="dcterms:W3CDTF">2014-07-29T23:52:10Z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0x0101008A98423170284BEEB635F43C3CF4E98B0095ECBB4D476C5F4AA94064F9F9873DE6</vt:lpwstr>
  </property>
  <property fmtid="{D5CDD505-2E9C-101B-9397-08002B2CF9AE}" pid="3" name="Owner">
    <vt:lpwstr/>
  </property>
</Properties>
</file>