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0" saveSubsetFonts="1">
  <p:sldMasterIdLst>
    <p:sldMasterId id="2147483648" r:id="rId1"/>
  </p:sldMasterIdLst>
  <p:notesMasterIdLst>
    <p:notesMasterId r:id="rId35"/>
  </p:notesMasterIdLst>
  <p:sldIdLst>
    <p:sldId id="257" r:id="rId2"/>
    <p:sldId id="332" r:id="rId3"/>
    <p:sldId id="323" r:id="rId4"/>
    <p:sldId id="260" r:id="rId5"/>
    <p:sldId id="258" r:id="rId6"/>
    <p:sldId id="288" r:id="rId7"/>
    <p:sldId id="294" r:id="rId8"/>
    <p:sldId id="259" r:id="rId9"/>
    <p:sldId id="340" r:id="rId10"/>
    <p:sldId id="333" r:id="rId11"/>
    <p:sldId id="324" r:id="rId12"/>
    <p:sldId id="266" r:id="rId13"/>
    <p:sldId id="334" r:id="rId14"/>
    <p:sldId id="325" r:id="rId15"/>
    <p:sldId id="268" r:id="rId16"/>
    <p:sldId id="272" r:id="rId17"/>
    <p:sldId id="326" r:id="rId18"/>
    <p:sldId id="273" r:id="rId19"/>
    <p:sldId id="270" r:id="rId20"/>
    <p:sldId id="327" r:id="rId21"/>
    <p:sldId id="271" r:id="rId22"/>
    <p:sldId id="342" r:id="rId23"/>
    <p:sldId id="343" r:id="rId24"/>
    <p:sldId id="344" r:id="rId25"/>
    <p:sldId id="336" r:id="rId26"/>
    <p:sldId id="337" r:id="rId27"/>
    <p:sldId id="338" r:id="rId28"/>
    <p:sldId id="286" r:id="rId29"/>
    <p:sldId id="302" r:id="rId30"/>
    <p:sldId id="320" r:id="rId31"/>
    <p:sldId id="312" r:id="rId32"/>
    <p:sldId id="319" r:id="rId33"/>
    <p:sldId id="317" r:id="rId34"/>
  </p:sldIdLst>
  <p:sldSz cx="9144000" cy="6858000" type="screen4x3"/>
  <p:notesSz cx="7315200" cy="9601200"/>
  <p:custDataLst>
    <p:tags r:id="rId36"/>
  </p:custDataLst>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BB36"/>
    <a:srgbClr val="FF006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895" autoAdjust="0"/>
    <p:restoredTop sz="94843" autoAdjust="0"/>
  </p:normalViewPr>
  <p:slideViewPr>
    <p:cSldViewPr>
      <p:cViewPr>
        <p:scale>
          <a:sx n="68" d="100"/>
          <a:sy n="68" d="100"/>
        </p:scale>
        <p:origin x="-3606" y="-9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9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171359" cy="481046"/>
          </a:xfrm>
          <a:prstGeom prst="rect">
            <a:avLst/>
          </a:prstGeom>
          <a:noFill/>
          <a:ln w="9525">
            <a:noFill/>
            <a:miter lim="800000"/>
            <a:headEnd/>
            <a:tailEnd/>
          </a:ln>
          <a:effectLst/>
        </p:spPr>
        <p:txBody>
          <a:bodyPr vert="horz" wrap="square" lIns="94854" tIns="47427" rIns="94854" bIns="47427" numCol="1" anchor="t" anchorCtr="0" compatLnSpc="1">
            <a:prstTxWarp prst="textNoShape">
              <a:avLst/>
            </a:prstTxWarp>
          </a:bodyPr>
          <a:lstStyle>
            <a:lvl1pPr eaLnBrk="0" hangingPunct="0">
              <a:defRPr sz="1200" b="0"/>
            </a:lvl1pPr>
          </a:lstStyle>
          <a:p>
            <a:pPr>
              <a:defRPr/>
            </a:pPr>
            <a:endParaRPr lang="en-US" dirty="0"/>
          </a:p>
        </p:txBody>
      </p:sp>
      <p:sp>
        <p:nvSpPr>
          <p:cNvPr id="47107" name="Rectangle 3"/>
          <p:cNvSpPr>
            <a:spLocks noGrp="1" noChangeArrowheads="1"/>
          </p:cNvSpPr>
          <p:nvPr>
            <p:ph type="dt" idx="1"/>
          </p:nvPr>
        </p:nvSpPr>
        <p:spPr bwMode="auto">
          <a:xfrm>
            <a:off x="4142183" y="0"/>
            <a:ext cx="3171359" cy="481046"/>
          </a:xfrm>
          <a:prstGeom prst="rect">
            <a:avLst/>
          </a:prstGeom>
          <a:noFill/>
          <a:ln w="9525">
            <a:noFill/>
            <a:miter lim="800000"/>
            <a:headEnd/>
            <a:tailEnd/>
          </a:ln>
          <a:effectLst/>
        </p:spPr>
        <p:txBody>
          <a:bodyPr vert="horz" wrap="square" lIns="94854" tIns="47427" rIns="94854" bIns="47427" numCol="1" anchor="t" anchorCtr="0" compatLnSpc="1">
            <a:prstTxWarp prst="textNoShape">
              <a:avLst/>
            </a:prstTxWarp>
          </a:bodyPr>
          <a:lstStyle>
            <a:lvl1pPr algn="r" eaLnBrk="0" hangingPunct="0">
              <a:defRPr sz="1200" b="0"/>
            </a:lvl1pPr>
          </a:lstStyle>
          <a:p>
            <a:pPr>
              <a:defRPr/>
            </a:pPr>
            <a:fld id="{3AA67FEC-9A93-468D-AC94-BBEE0540151E}" type="datetimeFigureOut">
              <a:rPr lang="en-US"/>
              <a:pPr>
                <a:defRPr/>
              </a:pPr>
              <a:t>12/16/2015</a:t>
            </a:fld>
            <a:endParaRPr lang="en-US" dirty="0"/>
          </a:p>
        </p:txBody>
      </p:sp>
      <p:sp>
        <p:nvSpPr>
          <p:cNvPr id="45060"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731853" y="4560898"/>
            <a:ext cx="5851496" cy="4321197"/>
          </a:xfrm>
          <a:prstGeom prst="rect">
            <a:avLst/>
          </a:prstGeom>
          <a:noFill/>
          <a:ln w="9525">
            <a:noFill/>
            <a:miter lim="800000"/>
            <a:headEnd/>
            <a:tailEnd/>
          </a:ln>
          <a:effectLst/>
        </p:spPr>
        <p:txBody>
          <a:bodyPr vert="horz" wrap="square" lIns="94854" tIns="47427" rIns="94854" bIns="4742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7110" name="Rectangle 6"/>
          <p:cNvSpPr>
            <a:spLocks noGrp="1" noChangeArrowheads="1"/>
          </p:cNvSpPr>
          <p:nvPr>
            <p:ph type="ftr" sz="quarter" idx="4"/>
          </p:nvPr>
        </p:nvSpPr>
        <p:spPr bwMode="auto">
          <a:xfrm>
            <a:off x="0" y="9118513"/>
            <a:ext cx="3171359" cy="481046"/>
          </a:xfrm>
          <a:prstGeom prst="rect">
            <a:avLst/>
          </a:prstGeom>
          <a:noFill/>
          <a:ln w="9525">
            <a:noFill/>
            <a:miter lim="800000"/>
            <a:headEnd/>
            <a:tailEnd/>
          </a:ln>
          <a:effectLst/>
        </p:spPr>
        <p:txBody>
          <a:bodyPr vert="horz" wrap="square" lIns="94854" tIns="47427" rIns="94854" bIns="47427" numCol="1" anchor="b" anchorCtr="0" compatLnSpc="1">
            <a:prstTxWarp prst="textNoShape">
              <a:avLst/>
            </a:prstTxWarp>
          </a:bodyPr>
          <a:lstStyle>
            <a:lvl1pPr eaLnBrk="0" hangingPunct="0">
              <a:defRPr sz="1200" b="0"/>
            </a:lvl1pPr>
          </a:lstStyle>
          <a:p>
            <a:pPr>
              <a:defRPr/>
            </a:pPr>
            <a:endParaRPr lang="en-US" dirty="0"/>
          </a:p>
        </p:txBody>
      </p:sp>
      <p:sp>
        <p:nvSpPr>
          <p:cNvPr id="47111" name="Rectangle 7"/>
          <p:cNvSpPr>
            <a:spLocks noGrp="1" noChangeArrowheads="1"/>
          </p:cNvSpPr>
          <p:nvPr>
            <p:ph type="sldNum" sz="quarter" idx="5"/>
          </p:nvPr>
        </p:nvSpPr>
        <p:spPr bwMode="auto">
          <a:xfrm>
            <a:off x="4142183" y="9118513"/>
            <a:ext cx="3171359" cy="481046"/>
          </a:xfrm>
          <a:prstGeom prst="rect">
            <a:avLst/>
          </a:prstGeom>
          <a:noFill/>
          <a:ln w="9525">
            <a:noFill/>
            <a:miter lim="800000"/>
            <a:headEnd/>
            <a:tailEnd/>
          </a:ln>
          <a:effectLst/>
        </p:spPr>
        <p:txBody>
          <a:bodyPr vert="horz" wrap="square" lIns="94854" tIns="47427" rIns="94854" bIns="47427" numCol="1" anchor="b" anchorCtr="0" compatLnSpc="1">
            <a:prstTxWarp prst="textNoShape">
              <a:avLst/>
            </a:prstTxWarp>
          </a:bodyPr>
          <a:lstStyle>
            <a:lvl1pPr algn="r" eaLnBrk="0" hangingPunct="0">
              <a:defRPr sz="1200" b="0"/>
            </a:lvl1pPr>
          </a:lstStyle>
          <a:p>
            <a:pPr>
              <a:defRPr/>
            </a:pPr>
            <a:fld id="{AE5A5958-34B4-41C0-800A-D22B7ADE780B}" type="slidenum">
              <a:rPr lang="en-US"/>
              <a:pPr>
                <a:defRPr/>
              </a:pPr>
              <a:t>‹#›</a:t>
            </a:fld>
            <a:endParaRPr lang="en-US" dirty="0"/>
          </a:p>
        </p:txBody>
      </p:sp>
    </p:spTree>
    <p:extLst>
      <p:ext uri="{BB962C8B-B14F-4D97-AF65-F5344CB8AC3E}">
        <p14:creationId xmlns:p14="http://schemas.microsoft.com/office/powerpoint/2010/main" val="22978562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pPr eaLnBrk="1" hangingPunct="1"/>
            <a:endParaRPr lang="en-US" b="1" i="1"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xfrm>
            <a:off x="730193" y="4559258"/>
            <a:ext cx="5854815" cy="4322838"/>
          </a:xfrm>
          <a:noFill/>
          <a:ln/>
        </p:spPr>
        <p:txBody>
          <a:bodyPr/>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pPr eaLnBrk="1" hangingPunct="1"/>
            <a:endParaRPr lang="en-US" sz="1000" b="1"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p:spPr>
        <p:txBody>
          <a:bodyPr/>
          <a:lstStyle/>
          <a:p>
            <a:pPr eaLnBrk="1" hangingPunct="1"/>
            <a:endParaRPr lang="en-US" b="1"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pPr eaLnBrk="1" hangingPunct="1"/>
            <a:endParaRPr lang="en-US" b="1"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pPr eaLnBrk="1" hangingPunct="1"/>
            <a:endParaRPr lang="en-US" b="1"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257300" y="720725"/>
            <a:ext cx="4800600" cy="3600450"/>
          </a:xfrm>
          <a:ln/>
        </p:spPr>
      </p:sp>
      <p:sp>
        <p:nvSpPr>
          <p:cNvPr id="76803" name="Rectangle 3"/>
          <p:cNvSpPr>
            <a:spLocks noGrp="1" noChangeArrowheads="1"/>
          </p:cNvSpPr>
          <p:nvPr>
            <p:ph type="body" idx="1"/>
          </p:nvPr>
        </p:nvSpPr>
        <p:spPr>
          <a:xfrm>
            <a:off x="731853" y="4560899"/>
            <a:ext cx="5851496" cy="4319555"/>
          </a:xfrm>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en-US" b="1"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2097FA42-A890-4407-A612-E911E59FAF89}" type="datetime1">
              <a:rPr lang="en-US" smtClean="0"/>
              <a:pPr>
                <a:defRPr/>
              </a:pPr>
              <a:t>12/16/2015</a:t>
            </a:fld>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DA16245A-FD3A-4EAD-9A07-D722AD7AEC01}"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AFF649F-4E53-417A-A90A-2E062F695330}" type="datetime1">
              <a:rPr lang="en-US" smtClean="0"/>
              <a:pPr>
                <a:defRPr/>
              </a:pPr>
              <a:t>12/16/2015</a:t>
            </a:fld>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F2513D96-3C00-4FA8-9787-35C14D5B30A9}"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145E0973-E55C-4DD6-9049-1E28C82504D1}" type="datetime1">
              <a:rPr lang="en-US" smtClean="0"/>
              <a:pPr>
                <a:defRPr/>
              </a:pPr>
              <a:t>12/16/2015</a:t>
            </a:fld>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3F53BE41-6B20-460B-A1C0-F05C0B430C49}" type="slidenum">
              <a:rPr lang="en-US" smtClean="0"/>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fld id="{BF6E3470-5D2B-483A-9689-1B292D14E3EE}" type="datetime1">
              <a:rPr lang="en-US" smtClean="0"/>
              <a:pPr>
                <a:defRPr/>
              </a:pPr>
              <a:t>12/16/2015</a:t>
            </a:fld>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8EC142CD-72AE-4193-9D88-79F508D92FA3}"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563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E0F2812C-1A58-483B-B609-75ADD7EE7F9C}" type="datetime1">
              <a:rPr lang="en-US" smtClean="0"/>
              <a:pPr>
                <a:defRPr/>
              </a:pPr>
              <a:t>12/16/2015</a:t>
            </a:fld>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C54F61B3-4A60-4B11-AD62-0F8271554570}"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190E2E8-B4AF-4CFA-BF68-4D60F898B971}" type="datetime1">
              <a:rPr lang="en-US" smtClean="0"/>
              <a:pPr>
                <a:defRPr/>
              </a:pPr>
              <a:t>12/16/2015</a:t>
            </a:fld>
            <a:endParaRPr lang="en-US" dirty="0"/>
          </a:p>
        </p:txBody>
      </p:sp>
      <p:sp>
        <p:nvSpPr>
          <p:cNvPr id="6" name="Rectangle 6"/>
          <p:cNvSpPr>
            <a:spLocks noGrp="1" noChangeArrowheads="1"/>
          </p:cNvSpPr>
          <p:nvPr>
            <p:ph type="sldNum" sz="quarter" idx="12"/>
          </p:nvPr>
        </p:nvSpPr>
        <p:spPr>
          <a:xfrm>
            <a:off x="3505200" y="6245225"/>
            <a:ext cx="2133600" cy="476250"/>
          </a:xfrm>
          <a:ln/>
        </p:spPr>
        <p:txBody>
          <a:bodyPr/>
          <a:lstStyle>
            <a:lvl1pPr algn="ctr">
              <a:defRPr/>
            </a:lvl1pPr>
          </a:lstStyle>
          <a:p>
            <a:pPr>
              <a:defRPr/>
            </a:pPr>
            <a:endParaRPr lang="en-US" dirty="0" smtClean="0"/>
          </a:p>
          <a:p>
            <a:pPr>
              <a:defRPr/>
            </a:pPr>
            <a:fld id="{AA925EB8-ED74-41E3-8558-3A437FAD28B1}"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24E82CC4-F1F4-4503-8F68-2C41E143A2A2}" type="datetime1">
              <a:rPr lang="en-US" smtClean="0"/>
              <a:pPr>
                <a:defRPr/>
              </a:pPr>
              <a:t>12/16/2015</a:t>
            </a:fld>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C4D6631A-9D39-476F-B80D-B5B4ACEDCFF8}"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904F5A46-50C7-4D02-BD31-F2FD230B25CD}" type="datetime1">
              <a:rPr lang="en-US" smtClean="0"/>
              <a:pPr>
                <a:defRPr/>
              </a:pPr>
              <a:t>12/16/2015</a:t>
            </a:fld>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91FDB24C-CE56-4450-AA16-229E28B54320}"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6A83B3E4-D6C2-42EE-9D5D-89FCF96911DB}" type="datetime1">
              <a:rPr lang="en-US" smtClean="0"/>
              <a:pPr>
                <a:defRPr/>
              </a:pPr>
              <a:t>12/16/2015</a:t>
            </a:fld>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CA109988-6128-4F65-9213-AE4CAF52EFA1}"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4A35B6F8-6780-4A4F-9EB7-B9E9A2689498}" type="datetime1">
              <a:rPr lang="en-US" smtClean="0"/>
              <a:pPr>
                <a:defRPr/>
              </a:pPr>
              <a:t>12/16/2015</a:t>
            </a:fld>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D716C3D4-7546-4FCC-B266-8727CBD14F50}"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7897199-E2DD-4CFF-8914-CED8D23CC122}" type="datetime1">
              <a:rPr lang="en-US" smtClean="0"/>
              <a:pPr>
                <a:defRPr/>
              </a:pPr>
              <a:t>12/16/2015</a:t>
            </a:fld>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2CE50994-37D9-4B56-A0DF-F6DB8FF197FC}"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8F2A6839-0D00-4D95-8445-5E37599950EA}" type="datetime1">
              <a:rPr lang="en-US" smtClean="0"/>
              <a:pPr>
                <a:defRPr/>
              </a:pPr>
              <a:t>12/16/2015</a:t>
            </a:fld>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1D21CF7B-8F82-46BA-9766-04BAB716367D}"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BDC3E74-BFA8-49D9-BB6C-1CBED30B9694}" type="datetime1">
              <a:rPr lang="en-US" smtClean="0"/>
              <a:pPr>
                <a:defRPr/>
              </a:pPr>
              <a:t>12/16/2015</a:t>
            </a:fld>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r>
              <a:rPr lang="en-US" dirty="0"/>
              <a:t/>
            </a:r>
            <a:br>
              <a:rPr lang="en-US" dirty="0"/>
            </a:br>
            <a:fld id="{1A6BA05E-FE10-418D-B460-43837BF6C6E4}"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533400" y="228600"/>
            <a:ext cx="82296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pPr>
              <a:defRPr/>
            </a:pPr>
            <a:fld id="{5DF9E20B-3561-49E2-B9FD-4DE59B7F5D0E}" type="datetime1">
              <a:rPr lang="en-US" smtClean="0"/>
              <a:pPr>
                <a:defRPr/>
              </a:pPr>
              <a:t>12/16/2015</a:t>
            </a:fld>
            <a:endParaRPr lang="en-US" dirty="0"/>
          </a:p>
        </p:txBody>
      </p:sp>
      <p:sp>
        <p:nvSpPr>
          <p:cNvPr id="1030" name="Rectangle 6"/>
          <p:cNvSpPr>
            <a:spLocks noGrp="1" noChangeArrowheads="1"/>
          </p:cNvSpPr>
          <p:nvPr>
            <p:ph type="sldNum" sz="quarter" idx="4"/>
          </p:nvPr>
        </p:nvSpPr>
        <p:spPr bwMode="auto">
          <a:xfrm>
            <a:off x="3505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chemeClr val="bg2"/>
                </a:solidFill>
              </a:defRPr>
            </a:lvl1pPr>
          </a:lstStyle>
          <a:p>
            <a:pPr>
              <a:defRPr/>
            </a:pPr>
            <a:r>
              <a:rPr lang="en-US" smtClean="0"/>
              <a:t/>
            </a:r>
            <a:br>
              <a:rPr lang="en-US" smtClean="0"/>
            </a:br>
            <a:fld id="{C1978C17-A842-4EA4-9271-BA2BEAF800ED}"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2800" b="1">
          <a:solidFill>
            <a:schemeClr val="accent2"/>
          </a:solidFill>
          <a:latin typeface="+mj-lt"/>
          <a:ea typeface="+mj-ea"/>
          <a:cs typeface="+mj-cs"/>
        </a:defRPr>
      </a:lvl1pPr>
      <a:lvl2pPr algn="ctr" rtl="0" eaLnBrk="0" fontAlgn="base" hangingPunct="0">
        <a:spcBef>
          <a:spcPct val="0"/>
        </a:spcBef>
        <a:spcAft>
          <a:spcPct val="0"/>
        </a:spcAft>
        <a:defRPr sz="2800" b="1">
          <a:solidFill>
            <a:schemeClr val="accent2"/>
          </a:solidFill>
          <a:latin typeface="Arial" charset="0"/>
        </a:defRPr>
      </a:lvl2pPr>
      <a:lvl3pPr algn="ctr" rtl="0" eaLnBrk="0" fontAlgn="base" hangingPunct="0">
        <a:spcBef>
          <a:spcPct val="0"/>
        </a:spcBef>
        <a:spcAft>
          <a:spcPct val="0"/>
        </a:spcAft>
        <a:defRPr sz="2800" b="1">
          <a:solidFill>
            <a:schemeClr val="accent2"/>
          </a:solidFill>
          <a:latin typeface="Arial" charset="0"/>
        </a:defRPr>
      </a:lvl3pPr>
      <a:lvl4pPr algn="ctr" rtl="0" eaLnBrk="0" fontAlgn="base" hangingPunct="0">
        <a:spcBef>
          <a:spcPct val="0"/>
        </a:spcBef>
        <a:spcAft>
          <a:spcPct val="0"/>
        </a:spcAft>
        <a:defRPr sz="2800" b="1">
          <a:solidFill>
            <a:schemeClr val="accent2"/>
          </a:solidFill>
          <a:latin typeface="Arial" charset="0"/>
        </a:defRPr>
      </a:lvl4pPr>
      <a:lvl5pPr algn="ctr" rtl="0" eaLnBrk="0" fontAlgn="base" hangingPunct="0">
        <a:spcBef>
          <a:spcPct val="0"/>
        </a:spcBef>
        <a:spcAft>
          <a:spcPct val="0"/>
        </a:spcAft>
        <a:defRPr sz="2800" b="1">
          <a:solidFill>
            <a:schemeClr val="accent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ucop.edu/ogc/coi/coord.html" TargetMode="External"/><Relationship Id="rId5" Type="http://schemas.openxmlformats.org/officeDocument/2006/relationships/hyperlink" Target="http://www.ucop.edu/ethics-compliance-audit-services/compliance/standards-of-ethical-conduct.html" TargetMode="External"/><Relationship Id="rId4" Type="http://schemas.openxmlformats.org/officeDocument/2006/relationships/image" Target="http://www.workplaceanswers.com/images/px.gif"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www.ucop.edu/ethics-compliance-audit-services/compliance/standards-of-ethical-conduct.html" TargetMode="External"/><Relationship Id="rId4" Type="http://schemas.openxmlformats.org/officeDocument/2006/relationships/image" Target="http://www.workplaceanswers.com/images/px.gif"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http://www.workplaceanswers.com/images/px.gif"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www.universityofcalifornia.edu/compliance/ethics/ethicalvalues.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www.ucop.edu/ethics-compliance-audit-services/compliance/standards-of-ethical-conduct.html" TargetMode="External"/><Relationship Id="rId5" Type="http://schemas.openxmlformats.org/officeDocument/2006/relationships/hyperlink" Target="http://www.ucop.edu/ucophome/policies/bfb/g39.pdf" TargetMode="External"/><Relationship Id="rId4" Type="http://schemas.openxmlformats.org/officeDocument/2006/relationships/hyperlink" Target="http://www.fppc.ca.gov/index.php?id=37"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www.ucop.edu/ethics-compliance-audit-services/compliance/standards-of-ethical-conduct.html" TargetMode="External"/><Relationship Id="rId4" Type="http://schemas.openxmlformats.org/officeDocument/2006/relationships/image" Target="http://www.workplaceanswers.com/images/px.gif"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ucop.edu/ethics-compliance-audit-services/compliance/standards-of-ethical-conduct.html"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www.ucop.edu/uc-whistleblower/campus-resources/index.html"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hyperlink" Target="http://www.ucop.edu/ethics-compliance-audit-services/compliance/standards-of-ethical-conduct.html"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universityofcalifornia.edu/hotline" TargetMode="External"/><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0.png"/><Relationship Id="rId4" Type="http://schemas.openxmlformats.org/officeDocument/2006/relationships/oleObject" Target="../embeddings/oleObject1.bin"/></Relationships>
</file>

<file path=ppt/slides/_rels/slide31.xml.rels><?xml version="1.0" encoding="UTF-8" standalone="yes"?>
<Relationships xmlns="http://schemas.openxmlformats.org/package/2006/relationships"><Relationship Id="rId8" Type="http://schemas.openxmlformats.org/officeDocument/2006/relationships/hyperlink" Target="http://universityofcalifornia.edu/hotline" TargetMode="External"/><Relationship Id="rId3" Type="http://schemas.openxmlformats.org/officeDocument/2006/relationships/hyperlink" Target="http://www.ucop.edu/uc-whistleblower/campus-resources/index.html" TargetMode="External"/><Relationship Id="rId7" Type="http://schemas.openxmlformats.org/officeDocument/2006/relationships/hyperlink" Target="http://www.ucop.edu/ogc/" TargetMode="External"/><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hyperlink" Target="mailto:sheryl.vacca@ucop.edu" TargetMode="External"/><Relationship Id="rId5" Type="http://schemas.openxmlformats.org/officeDocument/2006/relationships/hyperlink" Target="http://www.ucop.edu/ogc/campuscounsel.html" TargetMode="External"/><Relationship Id="rId4" Type="http://schemas.openxmlformats.org/officeDocument/2006/relationships/hyperlink" Target="http://www.ucop.edu/ethics-compliance-audit-services/compliance/campus-oversight-and-accountability-contacts.html" TargetMode="External"/><Relationship Id="rId9" Type="http://schemas.openxmlformats.org/officeDocument/2006/relationships/hyperlink" Target="https://ucsystems.ethicspointvp.com/custom/ucs_ccc/default.asp"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www.universityofcalifornia.edu/compliance/ethics/ethicalvalues.html"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www.ucop.edu/ethics-compliance-audit-services/_files/stmt-stds-ethics.pdf"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ucop.edu/ethics-compliance-audit-services/compliance/standards-of-ethical-conduct.html"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www.universityofcalifornia.edu/compliance/ethics/ethicalvalues.html"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6"/>
          <p:cNvSpPr>
            <a:spLocks noChangeArrowheads="1"/>
          </p:cNvSpPr>
          <p:nvPr/>
        </p:nvSpPr>
        <p:spPr bwMode="auto">
          <a:xfrm>
            <a:off x="2057400" y="4191000"/>
            <a:ext cx="5187950" cy="1190625"/>
          </a:xfrm>
          <a:prstGeom prst="rect">
            <a:avLst/>
          </a:prstGeom>
          <a:noFill/>
          <a:ln w="9525">
            <a:noFill/>
            <a:miter lim="800000"/>
            <a:headEnd/>
            <a:tailEnd/>
          </a:ln>
        </p:spPr>
        <p:txBody>
          <a:bodyPr wrap="none" anchor="ctr">
            <a:spAutoFit/>
          </a:bodyPr>
          <a:lstStyle/>
          <a:p>
            <a:pPr algn="ctr">
              <a:defRPr/>
            </a:pPr>
            <a:r>
              <a:rPr lang="en-US" sz="3600" dirty="0">
                <a:solidFill>
                  <a:schemeClr val="accent2"/>
                </a:solidFill>
                <a:effectLst>
                  <a:outerShdw blurRad="38100" dist="38100" dir="2700000" algn="tl">
                    <a:srgbClr val="C0C0C0"/>
                  </a:outerShdw>
                </a:effectLst>
              </a:rPr>
              <a:t>University of California</a:t>
            </a:r>
            <a:r>
              <a:rPr lang="en-US" sz="3600" b="0" dirty="0">
                <a:solidFill>
                  <a:schemeClr val="accent2"/>
                </a:solidFill>
                <a:effectLst>
                  <a:outerShdw blurRad="38100" dist="38100" dir="2700000" algn="tl">
                    <a:srgbClr val="C0C0C0"/>
                  </a:outerShdw>
                </a:effectLst>
              </a:rPr>
              <a:t/>
            </a:r>
            <a:br>
              <a:rPr lang="en-US" sz="3600" b="0" dirty="0">
                <a:solidFill>
                  <a:schemeClr val="accent2"/>
                </a:solidFill>
                <a:effectLst>
                  <a:outerShdw blurRad="38100" dist="38100" dir="2700000" algn="tl">
                    <a:srgbClr val="C0C0C0"/>
                  </a:outerShdw>
                </a:effectLst>
              </a:rPr>
            </a:br>
            <a:r>
              <a:rPr lang="en-US" sz="3600" b="0" dirty="0">
                <a:solidFill>
                  <a:schemeClr val="accent2"/>
                </a:solidFill>
                <a:effectLst>
                  <a:outerShdw blurRad="38100" dist="38100" dir="2700000" algn="tl">
                    <a:srgbClr val="C0C0C0"/>
                  </a:outerShdw>
                </a:effectLst>
              </a:rPr>
              <a:t> </a:t>
            </a:r>
            <a:r>
              <a:rPr lang="en-US" sz="3200" b="0" dirty="0">
                <a:solidFill>
                  <a:schemeClr val="accent2"/>
                </a:solidFill>
                <a:effectLst>
                  <a:outerShdw blurRad="38100" dist="38100" dir="2700000" algn="tl">
                    <a:srgbClr val="C0C0C0"/>
                  </a:outerShdw>
                </a:effectLst>
              </a:rPr>
              <a:t>Ethical Values &amp; Conduct</a:t>
            </a:r>
          </a:p>
        </p:txBody>
      </p:sp>
      <p:sp>
        <p:nvSpPr>
          <p:cNvPr id="4104" name="Text Box 8"/>
          <p:cNvSpPr txBox="1">
            <a:spLocks noChangeArrowheads="1"/>
          </p:cNvSpPr>
          <p:nvPr/>
        </p:nvSpPr>
        <p:spPr bwMode="auto">
          <a:xfrm>
            <a:off x="1981200" y="304800"/>
            <a:ext cx="5291138" cy="579438"/>
          </a:xfrm>
          <a:prstGeom prst="rect">
            <a:avLst/>
          </a:prstGeom>
          <a:noFill/>
          <a:ln w="9525">
            <a:noFill/>
            <a:miter lim="800000"/>
            <a:headEnd/>
            <a:tailEnd/>
          </a:ln>
          <a:effectLst/>
        </p:spPr>
        <p:txBody>
          <a:bodyPr>
            <a:spAutoFit/>
          </a:bodyPr>
          <a:lstStyle/>
          <a:p>
            <a:pPr algn="ctr">
              <a:defRPr/>
            </a:pPr>
            <a:r>
              <a:rPr lang="en-US" sz="3200" b="0" dirty="0">
                <a:effectLst>
                  <a:outerShdw blurRad="38100" dist="38100" dir="2700000" algn="tl">
                    <a:srgbClr val="C0C0C0"/>
                  </a:outerShdw>
                </a:effectLst>
                <a:latin typeface="Tahoma" charset="0"/>
              </a:rPr>
              <a:t>General Compliance Briefing</a:t>
            </a:r>
            <a:r>
              <a:rPr lang="en-US" sz="3200" dirty="0"/>
              <a:t> </a:t>
            </a:r>
          </a:p>
        </p:txBody>
      </p:sp>
      <p:sp>
        <p:nvSpPr>
          <p:cNvPr id="3076" name="Text Box 10"/>
          <p:cNvSpPr txBox="1">
            <a:spLocks noChangeArrowheads="1"/>
          </p:cNvSpPr>
          <p:nvPr/>
        </p:nvSpPr>
        <p:spPr bwMode="auto">
          <a:xfrm>
            <a:off x="1524000" y="5943600"/>
            <a:ext cx="6154738" cy="396875"/>
          </a:xfrm>
          <a:prstGeom prst="rect">
            <a:avLst/>
          </a:prstGeom>
          <a:noFill/>
          <a:ln w="9525">
            <a:noFill/>
            <a:miter lim="800000"/>
            <a:headEnd/>
            <a:tailEnd/>
          </a:ln>
        </p:spPr>
        <p:txBody>
          <a:bodyPr wrap="none">
            <a:spAutoFit/>
          </a:bodyPr>
          <a:lstStyle/>
          <a:p>
            <a:pPr algn="ctr"/>
            <a:r>
              <a:rPr lang="en-US" sz="1000" dirty="0"/>
              <a:t>Course Content ©</a:t>
            </a:r>
            <a:r>
              <a:rPr lang="en-US" sz="1000" dirty="0">
                <a:solidFill>
                  <a:srgbClr val="FF0000"/>
                </a:solidFill>
              </a:rPr>
              <a:t> </a:t>
            </a:r>
            <a:r>
              <a:rPr lang="en-US" sz="1000" dirty="0"/>
              <a:t>2012 Copyright The Regents of the University of California - All Rights Reserved.</a:t>
            </a:r>
          </a:p>
          <a:p>
            <a:pPr algn="ctr"/>
            <a:r>
              <a:rPr lang="en-US" sz="1000" dirty="0"/>
              <a:t>Some graphics copyright © </a:t>
            </a:r>
            <a:r>
              <a:rPr lang="en-US" sz="1000" dirty="0" smtClean="0"/>
              <a:t>2012 </a:t>
            </a:r>
            <a:r>
              <a:rPr lang="en-US" sz="1000" dirty="0"/>
              <a:t>Microsoft Corporation.</a:t>
            </a:r>
          </a:p>
        </p:txBody>
      </p:sp>
      <p:pic>
        <p:nvPicPr>
          <p:cNvPr id="3077" name="Picture 11" descr="uc_seal"/>
          <p:cNvPicPr>
            <a:picLocks noChangeAspect="1" noChangeArrowheads="1"/>
          </p:cNvPicPr>
          <p:nvPr/>
        </p:nvPicPr>
        <p:blipFill>
          <a:blip r:embed="rId3" cstate="print"/>
          <a:srcRect/>
          <a:stretch>
            <a:fillRect/>
          </a:stretch>
        </p:blipFill>
        <p:spPr bwMode="auto">
          <a:xfrm>
            <a:off x="3124200" y="1066800"/>
            <a:ext cx="2965450" cy="2971800"/>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20</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81000" y="152400"/>
            <a:ext cx="8229600" cy="639763"/>
          </a:xfrm>
        </p:spPr>
        <p:txBody>
          <a:bodyPr/>
          <a:lstStyle/>
          <a:p>
            <a:pPr eaLnBrk="1" hangingPunct="1"/>
            <a:r>
              <a:rPr lang="en-US" dirty="0" smtClean="0"/>
              <a:t>Scenario: Andrei’s Printer Problem</a:t>
            </a:r>
          </a:p>
        </p:txBody>
      </p:sp>
      <p:sp>
        <p:nvSpPr>
          <p:cNvPr id="12291" name="Rectangle 5"/>
          <p:cNvSpPr>
            <a:spLocks noChangeArrowheads="1"/>
          </p:cNvSpPr>
          <p:nvPr/>
        </p:nvSpPr>
        <p:spPr bwMode="auto">
          <a:xfrm>
            <a:off x="685800" y="914400"/>
            <a:ext cx="3886200" cy="2308225"/>
          </a:xfrm>
          <a:prstGeom prst="rect">
            <a:avLst/>
          </a:prstGeom>
          <a:noFill/>
          <a:ln w="9525" algn="ctr">
            <a:noFill/>
            <a:miter lim="800000"/>
            <a:headEnd/>
            <a:tailEnd/>
          </a:ln>
        </p:spPr>
        <p:txBody>
          <a:bodyPr>
            <a:spAutoFit/>
          </a:bodyPr>
          <a:lstStyle/>
          <a:p>
            <a:r>
              <a:rPr lang="en-US" sz="1200" b="0" dirty="0"/>
              <a:t>Andrei is a manager in a newly established unit and is responsible for selecting and purchasing all the office equipment for the </a:t>
            </a:r>
            <a:r>
              <a:rPr lang="en-US" sz="1200" b="0" dirty="0" smtClean="0"/>
              <a:t>unit. After </a:t>
            </a:r>
            <a:r>
              <a:rPr lang="en-US" sz="1200" b="0" dirty="0"/>
              <a:t>narrowing his selection to two vendors with similar products and pricing, he learns that one of the vendors offers a free printer for bulk purchases. Feeling inspired by the prospect of a free printer, he focuses his efforts on this company and ends up negotiating a large discount. Given the discount he negotiated, as well as all his extra efforts on this project, Andrei feels justified in accepting the printer for his home office. However, he isn’t sure if it would be appropriate to do so per UC policy. </a:t>
            </a:r>
          </a:p>
        </p:txBody>
      </p:sp>
      <p:sp>
        <p:nvSpPr>
          <p:cNvPr id="12292" name="Text Box 10"/>
          <p:cNvSpPr txBox="1">
            <a:spLocks noChangeArrowheads="1"/>
          </p:cNvSpPr>
          <p:nvPr/>
        </p:nvSpPr>
        <p:spPr bwMode="auto">
          <a:xfrm>
            <a:off x="609600" y="3657600"/>
            <a:ext cx="7391400" cy="2032000"/>
          </a:xfrm>
          <a:prstGeom prst="rect">
            <a:avLst/>
          </a:prstGeom>
          <a:noFill/>
          <a:ln w="9525">
            <a:noFill/>
            <a:miter lim="800000"/>
            <a:headEnd/>
            <a:tailEnd/>
          </a:ln>
        </p:spPr>
        <p:txBody>
          <a:bodyPr>
            <a:spAutoFit/>
          </a:bodyPr>
          <a:lstStyle/>
          <a:p>
            <a:r>
              <a:rPr lang="en-US" sz="1400" dirty="0"/>
              <a:t>Should Andrei accept the free</a:t>
            </a:r>
            <a:r>
              <a:rPr lang="en-US" sz="1400" dirty="0">
                <a:solidFill>
                  <a:srgbClr val="FF0000"/>
                </a:solidFill>
              </a:rPr>
              <a:t> </a:t>
            </a:r>
            <a:r>
              <a:rPr lang="en-US" sz="1400" dirty="0"/>
              <a:t>printer for his home office? </a:t>
            </a:r>
            <a:r>
              <a:rPr lang="en-US" sz="1400" b="0" dirty="0"/>
              <a:t>(You may select more than one option.)</a:t>
            </a:r>
          </a:p>
          <a:p>
            <a:endParaRPr lang="en-US" sz="1400" b="0" dirty="0"/>
          </a:p>
          <a:p>
            <a:r>
              <a:rPr lang="en-US" sz="1400" b="0" dirty="0"/>
              <a:t>A. No. There are laws and University policies that prevent acceptance of a significant gift from a vendor and participating in decisions to award business to that vendor. </a:t>
            </a:r>
          </a:p>
          <a:p>
            <a:r>
              <a:rPr lang="en-US" sz="1400" b="0" dirty="0"/>
              <a:t>B. Yes. Since the University has not increased his compensation in two years, he should be able to keep the printer as compensation.</a:t>
            </a:r>
          </a:p>
          <a:p>
            <a:r>
              <a:rPr lang="en-US" sz="1400" b="0" dirty="0"/>
              <a:t>C. Yes. It would be inappropriate to turn down such a gift.</a:t>
            </a:r>
          </a:p>
          <a:p>
            <a:r>
              <a:rPr lang="en-US" sz="1400" b="0" dirty="0"/>
              <a:t>D. No. Accepting the printer is a conflict of interest.</a:t>
            </a:r>
          </a:p>
        </p:txBody>
      </p:sp>
      <p:pic>
        <p:nvPicPr>
          <p:cNvPr id="7" name="Picture 6" descr="C:\Users\sphares\AppData\Local\Microsoft\Windows\Temporary Internet Files\Content.IE5\4I9XHNGK\MP900402148[1].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0" y="962025"/>
            <a:ext cx="2438400" cy="2072451"/>
          </a:xfrm>
          <a:prstGeom prst="rect">
            <a:avLst/>
          </a:prstGeom>
          <a:noFill/>
          <a:ln>
            <a:solidFill>
              <a:schemeClr val="tx1"/>
            </a:solidFill>
          </a:ln>
        </p:spPr>
      </p:pic>
      <p:sp>
        <p:nvSpPr>
          <p:cNvPr id="8" name="Slide Number Placeholder 7"/>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29</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81000" y="152400"/>
            <a:ext cx="8229600" cy="639763"/>
          </a:xfrm>
          <a:prstGeom prst="rect">
            <a:avLst/>
          </a:prstGeom>
        </p:spPr>
        <p:txBody>
          <a:bodyPr/>
          <a:lstStyle/>
          <a:p>
            <a:pPr algn="ctr">
              <a:defRPr/>
            </a:pPr>
            <a:r>
              <a:rPr lang="en-US" sz="2800" kern="0" dirty="0">
                <a:solidFill>
                  <a:schemeClr val="accent2"/>
                </a:solidFill>
                <a:latin typeface="+mj-lt"/>
                <a:ea typeface="+mj-ea"/>
                <a:cs typeface="+mj-cs"/>
              </a:rPr>
              <a:t>Scenario: Andrei’s Printer </a:t>
            </a:r>
            <a:r>
              <a:rPr lang="en-US" sz="2800" kern="0" dirty="0" smtClean="0">
                <a:solidFill>
                  <a:schemeClr val="accent2"/>
                </a:solidFill>
                <a:latin typeface="+mj-lt"/>
                <a:ea typeface="+mj-ea"/>
                <a:cs typeface="+mj-cs"/>
              </a:rPr>
              <a:t>Problem</a:t>
            </a:r>
            <a:endParaRPr lang="en-US" sz="2800" kern="0" dirty="0">
              <a:solidFill>
                <a:schemeClr val="accent2"/>
              </a:solidFill>
              <a:latin typeface="+mj-lt"/>
              <a:ea typeface="+mj-ea"/>
              <a:cs typeface="+mj-cs"/>
            </a:endParaRPr>
          </a:p>
        </p:txBody>
      </p:sp>
      <p:sp>
        <p:nvSpPr>
          <p:cNvPr id="13315" name="Text Box 13"/>
          <p:cNvSpPr txBox="1">
            <a:spLocks noChangeArrowheads="1"/>
          </p:cNvSpPr>
          <p:nvPr/>
        </p:nvSpPr>
        <p:spPr bwMode="auto">
          <a:xfrm>
            <a:off x="609600" y="2819400"/>
            <a:ext cx="8001000" cy="520700"/>
          </a:xfrm>
          <a:prstGeom prst="rect">
            <a:avLst/>
          </a:prstGeom>
          <a:noFill/>
          <a:ln w="3175">
            <a:solidFill>
              <a:schemeClr val="tx1"/>
            </a:solidFill>
            <a:miter lim="800000"/>
            <a:headEnd/>
            <a:tailEnd/>
          </a:ln>
        </p:spPr>
        <p:txBody>
          <a:bodyPr>
            <a:spAutoFit/>
          </a:bodyPr>
          <a:lstStyle/>
          <a:p>
            <a:r>
              <a:rPr lang="en-US" sz="1400" dirty="0"/>
              <a:t>Feedback Text</a:t>
            </a:r>
          </a:p>
          <a:p>
            <a:r>
              <a:rPr lang="en-US" sz="1400" b="0" dirty="0"/>
              <a:t>The best answers are A and D. Proceed to next page to read a discussion of this scenario.</a:t>
            </a:r>
          </a:p>
        </p:txBody>
      </p:sp>
      <p:sp>
        <p:nvSpPr>
          <p:cNvPr id="5" name="Slide Number Placeholder 4"/>
          <p:cNvSpPr>
            <a:spLocks noGrp="1"/>
          </p:cNvSpPr>
          <p:nvPr>
            <p:ph type="sldNum" sz="quarter" idx="12"/>
          </p:nvPr>
        </p:nvSpPr>
        <p:spPr/>
        <p:txBody>
          <a:bodyPr/>
          <a:lstStyle/>
          <a:p>
            <a:pPr>
              <a:defRPr/>
            </a:pPr>
            <a:r>
              <a:rPr lang="en-US" dirty="0" smtClean="0"/>
              <a:t/>
            </a:r>
            <a:br>
              <a:rPr lang="en-US" dirty="0" smtClean="0"/>
            </a:br>
            <a:fld id="{2CE50994-37D9-4B56-A0DF-F6DB8FF197FC}" type="slidenum">
              <a:rPr lang="en-US" smtClean="0"/>
              <a:pPr>
                <a:defRPr/>
              </a:pPr>
              <a:t>30</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457200" y="134938"/>
            <a:ext cx="8229600" cy="639762"/>
          </a:xfrm>
          <a:prstGeom prst="rect">
            <a:avLst/>
          </a:prstGeom>
          <a:noFill/>
          <a:ln w="9525">
            <a:noFill/>
            <a:miter lim="800000"/>
            <a:headEnd/>
            <a:tailEnd/>
          </a:ln>
        </p:spPr>
        <p:txBody>
          <a:bodyPr anchor="ctr"/>
          <a:lstStyle/>
          <a:p>
            <a:pPr algn="ctr"/>
            <a:r>
              <a:rPr lang="en-US" sz="2800" dirty="0">
                <a:solidFill>
                  <a:schemeClr val="accent2"/>
                </a:solidFill>
              </a:rPr>
              <a:t>Discussion: Andrei’s Printer </a:t>
            </a:r>
            <a:r>
              <a:rPr lang="en-US" sz="2800" dirty="0" smtClean="0">
                <a:solidFill>
                  <a:schemeClr val="accent2"/>
                </a:solidFill>
              </a:rPr>
              <a:t>Problem</a:t>
            </a:r>
            <a:endParaRPr lang="en-US" sz="2800" dirty="0">
              <a:solidFill>
                <a:schemeClr val="accent2"/>
              </a:solidFill>
            </a:endParaRPr>
          </a:p>
        </p:txBody>
      </p:sp>
      <p:sp>
        <p:nvSpPr>
          <p:cNvPr id="14339" name="AutoShape 19"/>
          <p:cNvSpPr>
            <a:spLocks noChangeAspect="1" noChangeArrowheads="1"/>
          </p:cNvSpPr>
          <p:nvPr/>
        </p:nvSpPr>
        <p:spPr bwMode="auto">
          <a:xfrm>
            <a:off x="8445500" y="474663"/>
            <a:ext cx="304800" cy="304800"/>
          </a:xfrm>
          <a:prstGeom prst="rect">
            <a:avLst/>
          </a:prstGeom>
          <a:noFill/>
          <a:ln w="9525">
            <a:noFill/>
            <a:miter lim="800000"/>
            <a:headEnd/>
            <a:tailEnd/>
          </a:ln>
        </p:spPr>
        <p:txBody>
          <a:bodyPr/>
          <a:lstStyle/>
          <a:p>
            <a:endParaRPr lang="en-US" b="0" dirty="0"/>
          </a:p>
        </p:txBody>
      </p:sp>
      <p:pic>
        <p:nvPicPr>
          <p:cNvPr id="14340" name="Picture 18" descr="http://www.workplaceanswers.com/images/px.gif"/>
          <p:cNvPicPr>
            <a:picLocks noChangeAspect="1" noChangeArrowheads="1"/>
          </p:cNvPicPr>
          <p:nvPr/>
        </p:nvPicPr>
        <p:blipFill>
          <a:blip r:embed="rId3" r:link="rId4"/>
          <a:srcRect/>
          <a:stretch>
            <a:fillRect/>
          </a:stretch>
        </p:blipFill>
        <p:spPr bwMode="auto">
          <a:xfrm>
            <a:off x="98425" y="1968500"/>
            <a:ext cx="9525" cy="0"/>
          </a:xfrm>
          <a:prstGeom prst="rect">
            <a:avLst/>
          </a:prstGeom>
          <a:noFill/>
          <a:ln w="9525">
            <a:noFill/>
            <a:miter lim="800000"/>
            <a:headEnd/>
            <a:tailEnd/>
          </a:ln>
        </p:spPr>
      </p:pic>
      <p:pic>
        <p:nvPicPr>
          <p:cNvPr id="14341" name="Picture 11" descr="http://www.workplaceanswers.com/images/px.gif"/>
          <p:cNvPicPr>
            <a:picLocks noChangeAspect="1" noChangeArrowheads="1"/>
          </p:cNvPicPr>
          <p:nvPr/>
        </p:nvPicPr>
        <p:blipFill>
          <a:blip r:embed="rId3" r:link="rId4"/>
          <a:srcRect/>
          <a:stretch>
            <a:fillRect/>
          </a:stretch>
        </p:blipFill>
        <p:spPr bwMode="auto">
          <a:xfrm>
            <a:off x="698500" y="4630738"/>
            <a:ext cx="114300" cy="114300"/>
          </a:xfrm>
          <a:prstGeom prst="rect">
            <a:avLst/>
          </a:prstGeom>
          <a:noFill/>
          <a:ln w="9525">
            <a:noFill/>
            <a:miter lim="800000"/>
            <a:headEnd/>
            <a:tailEnd/>
          </a:ln>
        </p:spPr>
      </p:pic>
      <p:pic>
        <p:nvPicPr>
          <p:cNvPr id="14342" name="Picture 10" descr="http://www.workplaceanswers.com/images/px.gif"/>
          <p:cNvPicPr>
            <a:picLocks noChangeAspect="1" noChangeArrowheads="1"/>
          </p:cNvPicPr>
          <p:nvPr/>
        </p:nvPicPr>
        <p:blipFill>
          <a:blip r:embed="rId3" r:link="rId4"/>
          <a:srcRect/>
          <a:stretch>
            <a:fillRect/>
          </a:stretch>
        </p:blipFill>
        <p:spPr bwMode="auto">
          <a:xfrm>
            <a:off x="698500" y="5148263"/>
            <a:ext cx="9525" cy="0"/>
          </a:xfrm>
          <a:prstGeom prst="rect">
            <a:avLst/>
          </a:prstGeom>
          <a:noFill/>
          <a:ln w="9525">
            <a:noFill/>
            <a:miter lim="800000"/>
            <a:headEnd/>
            <a:tailEnd/>
          </a:ln>
        </p:spPr>
      </p:pic>
      <p:pic>
        <p:nvPicPr>
          <p:cNvPr id="14343" name="Picture 6" descr="http://www.workplaceanswers.com/images/px.gif"/>
          <p:cNvPicPr>
            <a:picLocks noChangeAspect="1" noChangeArrowheads="1"/>
          </p:cNvPicPr>
          <p:nvPr/>
        </p:nvPicPr>
        <p:blipFill>
          <a:blip r:embed="rId3" r:link="rId4"/>
          <a:srcRect/>
          <a:stretch>
            <a:fillRect/>
          </a:stretch>
        </p:blipFill>
        <p:spPr bwMode="auto">
          <a:xfrm>
            <a:off x="698500" y="5892800"/>
            <a:ext cx="9525" cy="0"/>
          </a:xfrm>
          <a:prstGeom prst="rect">
            <a:avLst/>
          </a:prstGeom>
          <a:noFill/>
          <a:ln w="9525">
            <a:noFill/>
            <a:miter lim="800000"/>
            <a:headEnd/>
            <a:tailEnd/>
          </a:ln>
        </p:spPr>
      </p:pic>
      <p:pic>
        <p:nvPicPr>
          <p:cNvPr id="14344" name="Picture 8" descr="http://www.workplaceanswers.com/images/px.gif"/>
          <p:cNvPicPr>
            <a:picLocks noChangeAspect="1" noChangeArrowheads="1"/>
          </p:cNvPicPr>
          <p:nvPr/>
        </p:nvPicPr>
        <p:blipFill>
          <a:blip r:embed="rId3" r:link="rId4"/>
          <a:srcRect/>
          <a:stretch>
            <a:fillRect/>
          </a:stretch>
        </p:blipFill>
        <p:spPr bwMode="auto">
          <a:xfrm>
            <a:off x="98425" y="6045200"/>
            <a:ext cx="9525" cy="0"/>
          </a:xfrm>
          <a:prstGeom prst="rect">
            <a:avLst/>
          </a:prstGeom>
          <a:noFill/>
          <a:ln w="9525">
            <a:noFill/>
            <a:miter lim="800000"/>
            <a:headEnd/>
            <a:tailEnd/>
          </a:ln>
        </p:spPr>
      </p:pic>
      <p:sp>
        <p:nvSpPr>
          <p:cNvPr id="14345" name="Rectangle 22"/>
          <p:cNvSpPr>
            <a:spLocks noChangeArrowheads="1"/>
          </p:cNvSpPr>
          <p:nvPr/>
        </p:nvSpPr>
        <p:spPr bwMode="auto">
          <a:xfrm>
            <a:off x="88900" y="465138"/>
            <a:ext cx="609600" cy="0"/>
          </a:xfrm>
          <a:prstGeom prst="rect">
            <a:avLst/>
          </a:prstGeom>
          <a:noFill/>
          <a:ln w="9525">
            <a:noFill/>
            <a:miter lim="800000"/>
            <a:headEnd/>
            <a:tailEnd/>
          </a:ln>
        </p:spPr>
        <p:txBody>
          <a:bodyPr wrap="none">
            <a:spAutoFit/>
          </a:bodyPr>
          <a:lstStyle/>
          <a:p>
            <a:endParaRPr lang="en-US" b="0" dirty="0"/>
          </a:p>
        </p:txBody>
      </p:sp>
      <p:sp>
        <p:nvSpPr>
          <p:cNvPr id="14346" name="Rectangle 26"/>
          <p:cNvSpPr>
            <a:spLocks noChangeArrowheads="1"/>
          </p:cNvSpPr>
          <p:nvPr/>
        </p:nvSpPr>
        <p:spPr bwMode="auto">
          <a:xfrm>
            <a:off x="88900" y="465138"/>
            <a:ext cx="609600" cy="0"/>
          </a:xfrm>
          <a:prstGeom prst="rect">
            <a:avLst/>
          </a:prstGeom>
          <a:noFill/>
          <a:ln w="9525">
            <a:noFill/>
            <a:miter lim="800000"/>
            <a:headEnd/>
            <a:tailEnd/>
          </a:ln>
        </p:spPr>
        <p:txBody>
          <a:bodyPr wrap="none">
            <a:spAutoFit/>
          </a:bodyPr>
          <a:lstStyle/>
          <a:p>
            <a:endParaRPr lang="en-US" b="0" dirty="0"/>
          </a:p>
        </p:txBody>
      </p:sp>
      <p:sp>
        <p:nvSpPr>
          <p:cNvPr id="14347" name="Rectangle 29"/>
          <p:cNvSpPr>
            <a:spLocks noChangeArrowheads="1"/>
          </p:cNvSpPr>
          <p:nvPr/>
        </p:nvSpPr>
        <p:spPr bwMode="auto">
          <a:xfrm>
            <a:off x="88900" y="465138"/>
            <a:ext cx="609600" cy="0"/>
          </a:xfrm>
          <a:prstGeom prst="rect">
            <a:avLst/>
          </a:prstGeom>
          <a:noFill/>
          <a:ln w="9525">
            <a:noFill/>
            <a:miter lim="800000"/>
            <a:headEnd/>
            <a:tailEnd/>
          </a:ln>
        </p:spPr>
        <p:txBody>
          <a:bodyPr wrap="none">
            <a:spAutoFit/>
          </a:bodyPr>
          <a:lstStyle/>
          <a:p>
            <a:endParaRPr lang="en-US" b="0" dirty="0"/>
          </a:p>
        </p:txBody>
      </p:sp>
      <p:sp>
        <p:nvSpPr>
          <p:cNvPr id="14348" name="Rectangle 35"/>
          <p:cNvSpPr>
            <a:spLocks noChangeArrowheads="1"/>
          </p:cNvSpPr>
          <p:nvPr/>
        </p:nvSpPr>
        <p:spPr bwMode="auto">
          <a:xfrm>
            <a:off x="88900" y="465138"/>
            <a:ext cx="609600" cy="0"/>
          </a:xfrm>
          <a:prstGeom prst="rect">
            <a:avLst/>
          </a:prstGeom>
          <a:noFill/>
          <a:ln w="9525">
            <a:noFill/>
            <a:miter lim="800000"/>
            <a:headEnd/>
            <a:tailEnd/>
          </a:ln>
        </p:spPr>
        <p:txBody>
          <a:bodyPr wrap="none">
            <a:spAutoFit/>
          </a:bodyPr>
          <a:lstStyle/>
          <a:p>
            <a:endParaRPr lang="en-US" b="0" dirty="0"/>
          </a:p>
        </p:txBody>
      </p:sp>
      <p:sp>
        <p:nvSpPr>
          <p:cNvPr id="14349" name="Rectangle 37"/>
          <p:cNvSpPr>
            <a:spLocks noChangeArrowheads="1"/>
          </p:cNvSpPr>
          <p:nvPr/>
        </p:nvSpPr>
        <p:spPr bwMode="auto">
          <a:xfrm>
            <a:off x="88900" y="465138"/>
            <a:ext cx="609600" cy="0"/>
          </a:xfrm>
          <a:prstGeom prst="rect">
            <a:avLst/>
          </a:prstGeom>
          <a:noFill/>
          <a:ln w="9525">
            <a:noFill/>
            <a:miter lim="800000"/>
            <a:headEnd/>
            <a:tailEnd/>
          </a:ln>
        </p:spPr>
        <p:txBody>
          <a:bodyPr wrap="none">
            <a:spAutoFit/>
          </a:bodyPr>
          <a:lstStyle/>
          <a:p>
            <a:endParaRPr lang="en-US" b="0" dirty="0"/>
          </a:p>
        </p:txBody>
      </p:sp>
      <p:sp>
        <p:nvSpPr>
          <p:cNvPr id="14350" name="Rectangle 40"/>
          <p:cNvSpPr>
            <a:spLocks noChangeArrowheads="1"/>
          </p:cNvSpPr>
          <p:nvPr/>
        </p:nvSpPr>
        <p:spPr bwMode="auto">
          <a:xfrm>
            <a:off x="88900" y="465138"/>
            <a:ext cx="609600" cy="0"/>
          </a:xfrm>
          <a:prstGeom prst="rect">
            <a:avLst/>
          </a:prstGeom>
          <a:noFill/>
          <a:ln w="9525">
            <a:noFill/>
            <a:miter lim="800000"/>
            <a:headEnd/>
            <a:tailEnd/>
          </a:ln>
        </p:spPr>
        <p:txBody>
          <a:bodyPr wrap="none">
            <a:spAutoFit/>
          </a:bodyPr>
          <a:lstStyle/>
          <a:p>
            <a:endParaRPr lang="en-US" b="0" dirty="0"/>
          </a:p>
        </p:txBody>
      </p:sp>
      <p:sp>
        <p:nvSpPr>
          <p:cNvPr id="14351" name="Rectangle 42"/>
          <p:cNvSpPr>
            <a:spLocks noChangeArrowheads="1"/>
          </p:cNvSpPr>
          <p:nvPr/>
        </p:nvSpPr>
        <p:spPr bwMode="auto">
          <a:xfrm>
            <a:off x="88900" y="465138"/>
            <a:ext cx="609600" cy="0"/>
          </a:xfrm>
          <a:prstGeom prst="rect">
            <a:avLst/>
          </a:prstGeom>
          <a:noFill/>
          <a:ln w="9525">
            <a:noFill/>
            <a:miter lim="800000"/>
            <a:headEnd/>
            <a:tailEnd/>
          </a:ln>
        </p:spPr>
        <p:txBody>
          <a:bodyPr wrap="none">
            <a:spAutoFit/>
          </a:bodyPr>
          <a:lstStyle/>
          <a:p>
            <a:endParaRPr lang="en-US" b="0" dirty="0"/>
          </a:p>
        </p:txBody>
      </p:sp>
      <p:sp>
        <p:nvSpPr>
          <p:cNvPr id="14352" name="Rectangle 45"/>
          <p:cNvSpPr>
            <a:spLocks noChangeArrowheads="1"/>
          </p:cNvSpPr>
          <p:nvPr/>
        </p:nvSpPr>
        <p:spPr bwMode="auto">
          <a:xfrm>
            <a:off x="88900" y="465138"/>
            <a:ext cx="609600" cy="0"/>
          </a:xfrm>
          <a:prstGeom prst="rect">
            <a:avLst/>
          </a:prstGeom>
          <a:noFill/>
          <a:ln w="9525">
            <a:noFill/>
            <a:miter lim="800000"/>
            <a:headEnd/>
            <a:tailEnd/>
          </a:ln>
        </p:spPr>
        <p:txBody>
          <a:bodyPr wrap="none">
            <a:spAutoFit/>
          </a:bodyPr>
          <a:lstStyle/>
          <a:p>
            <a:endParaRPr lang="en-US" b="0" dirty="0"/>
          </a:p>
        </p:txBody>
      </p:sp>
      <p:sp>
        <p:nvSpPr>
          <p:cNvPr id="14353" name="Rectangle 47"/>
          <p:cNvSpPr>
            <a:spLocks noChangeArrowheads="1"/>
          </p:cNvSpPr>
          <p:nvPr/>
        </p:nvSpPr>
        <p:spPr bwMode="auto">
          <a:xfrm>
            <a:off x="88900" y="465138"/>
            <a:ext cx="609600" cy="0"/>
          </a:xfrm>
          <a:prstGeom prst="rect">
            <a:avLst/>
          </a:prstGeom>
          <a:noFill/>
          <a:ln w="9525">
            <a:noFill/>
            <a:miter lim="800000"/>
            <a:headEnd/>
            <a:tailEnd/>
          </a:ln>
        </p:spPr>
        <p:txBody>
          <a:bodyPr wrap="none">
            <a:spAutoFit/>
          </a:bodyPr>
          <a:lstStyle/>
          <a:p>
            <a:endParaRPr lang="en-US" b="0" dirty="0"/>
          </a:p>
        </p:txBody>
      </p:sp>
      <p:sp>
        <p:nvSpPr>
          <p:cNvPr id="14354" name="Rectangle 182"/>
          <p:cNvSpPr>
            <a:spLocks noChangeArrowheads="1"/>
          </p:cNvSpPr>
          <p:nvPr/>
        </p:nvSpPr>
        <p:spPr bwMode="auto">
          <a:xfrm>
            <a:off x="8445500" y="465138"/>
            <a:ext cx="609600" cy="3408362"/>
          </a:xfrm>
          <a:prstGeom prst="rect">
            <a:avLst/>
          </a:prstGeom>
          <a:noFill/>
          <a:ln w="9525">
            <a:noFill/>
            <a:miter lim="800000"/>
            <a:headEnd/>
            <a:tailEnd/>
          </a:ln>
        </p:spPr>
        <p:txBody>
          <a:bodyPr/>
          <a:lstStyle/>
          <a:p>
            <a:pPr>
              <a:spcBef>
                <a:spcPct val="20000"/>
              </a:spcBef>
            </a:pPr>
            <a:endParaRPr lang="en-US" sz="1200" b="0" dirty="0">
              <a:latin typeface="Verdana" pitchFamily="34" charset="0"/>
            </a:endParaRPr>
          </a:p>
        </p:txBody>
      </p:sp>
      <p:sp>
        <p:nvSpPr>
          <p:cNvPr id="14355" name="Line 238"/>
          <p:cNvSpPr>
            <a:spLocks noChangeShapeType="1"/>
          </p:cNvSpPr>
          <p:nvPr/>
        </p:nvSpPr>
        <p:spPr bwMode="auto">
          <a:xfrm>
            <a:off x="9055100" y="465138"/>
            <a:ext cx="0" cy="4429125"/>
          </a:xfrm>
          <a:prstGeom prst="line">
            <a:avLst/>
          </a:prstGeom>
          <a:noFill/>
          <a:ln w="9525">
            <a:noFill/>
            <a:round/>
            <a:headEnd/>
            <a:tailEnd/>
          </a:ln>
        </p:spPr>
        <p:txBody>
          <a:bodyPr/>
          <a:lstStyle/>
          <a:p>
            <a:endParaRPr lang="en-US" dirty="0"/>
          </a:p>
        </p:txBody>
      </p:sp>
      <p:graphicFrame>
        <p:nvGraphicFramePr>
          <p:cNvPr id="17650" name="Group 242"/>
          <p:cNvGraphicFramePr>
            <a:graphicFrameLocks noGrp="1"/>
          </p:cNvGraphicFramePr>
          <p:nvPr/>
        </p:nvGraphicFramePr>
        <p:xfrm>
          <a:off x="8445500" y="474663"/>
          <a:ext cx="600075" cy="518160"/>
        </p:xfrm>
        <a:graphic>
          <a:graphicData uri="http://schemas.openxmlformats.org/drawingml/2006/table">
            <a:tbl>
              <a:tblPr/>
              <a:tblGrid>
                <a:gridCol w="600075"/>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anchor="b" horzOverflow="overflow">
                    <a:lnL>
                      <a:noFill/>
                    </a:lnL>
                    <a:lnR>
                      <a:noFill/>
                    </a:lnR>
                    <a:lnT>
                      <a:noFill/>
                    </a:lnT>
                    <a:lnB>
                      <a:noFill/>
                    </a:lnB>
                    <a:lnTlToBr>
                      <a:noFill/>
                    </a:lnTlToBr>
                    <a:lnBlToTr>
                      <a:noFill/>
                    </a:lnBlToTr>
                    <a:noFill/>
                  </a:tcPr>
                </a:tc>
              </a:tr>
            </a:tbl>
          </a:graphicData>
        </a:graphic>
      </p:graphicFrame>
      <p:sp>
        <p:nvSpPr>
          <p:cNvPr id="13334" name="Rectangle 253"/>
          <p:cNvSpPr>
            <a:spLocks noChangeArrowheads="1"/>
          </p:cNvSpPr>
          <p:nvPr/>
        </p:nvSpPr>
        <p:spPr bwMode="auto">
          <a:xfrm>
            <a:off x="533400" y="977851"/>
            <a:ext cx="7848600" cy="2308324"/>
          </a:xfrm>
          <a:prstGeom prst="rect">
            <a:avLst/>
          </a:prstGeom>
          <a:noFill/>
          <a:ln w="9525">
            <a:noFill/>
            <a:miter lim="800000"/>
            <a:headEnd/>
            <a:tailEnd/>
          </a:ln>
        </p:spPr>
        <p:txBody>
          <a:bodyPr anchor="ctr">
            <a:spAutoFit/>
          </a:bodyPr>
          <a:lstStyle/>
          <a:p>
            <a:pPr>
              <a:defRPr/>
            </a:pPr>
            <a:r>
              <a:rPr lang="en-US" sz="1200" b="0" dirty="0"/>
              <a:t>The following </a:t>
            </a:r>
            <a:r>
              <a:rPr lang="en-US" sz="1200" b="0" dirty="0">
                <a:hlinkClick r:id="rId5"/>
              </a:rPr>
              <a:t>Standards of Ethical Conduct </a:t>
            </a:r>
            <a:r>
              <a:rPr lang="en-US" sz="1200" b="0" dirty="0"/>
              <a:t>apply: </a:t>
            </a:r>
          </a:p>
          <a:p>
            <a:pPr>
              <a:buFontTx/>
              <a:buChar char="•"/>
              <a:defRPr/>
            </a:pPr>
            <a:endParaRPr lang="en-US" sz="1200" b="0" dirty="0"/>
          </a:p>
          <a:p>
            <a:pPr marL="800100" lvl="1" indent="-342900">
              <a:defRPr/>
            </a:pPr>
            <a:r>
              <a:rPr lang="en-US" sz="1200" dirty="0"/>
              <a:t>4. </a:t>
            </a:r>
            <a:r>
              <a:rPr lang="en-US" sz="1200" dirty="0">
                <a:hlinkClick r:id="rId5"/>
              </a:rPr>
              <a:t>Compliance with Applicable Laws and Regulations</a:t>
            </a:r>
            <a:r>
              <a:rPr lang="en-US" sz="1200" dirty="0"/>
              <a:t/>
            </a:r>
            <a:br>
              <a:rPr lang="en-US" sz="1200" dirty="0"/>
            </a:br>
            <a:endParaRPr lang="en-US" sz="1200" dirty="0"/>
          </a:p>
          <a:p>
            <a:pPr marL="800100" lvl="1" indent="-342900">
              <a:defRPr/>
            </a:pPr>
            <a:r>
              <a:rPr lang="en-US" sz="1200" dirty="0"/>
              <a:t>5. </a:t>
            </a:r>
            <a:r>
              <a:rPr lang="en-US" sz="1200" dirty="0">
                <a:hlinkClick r:id="rId5"/>
              </a:rPr>
              <a:t>Compliance with Applicable University Policies, Procedures and Other Forms of Guidance</a:t>
            </a:r>
            <a:r>
              <a:rPr lang="en-US" sz="1200" dirty="0"/>
              <a:t/>
            </a:r>
            <a:br>
              <a:rPr lang="en-US" sz="1200" dirty="0"/>
            </a:br>
            <a:endParaRPr lang="en-US" sz="1200" dirty="0"/>
          </a:p>
          <a:p>
            <a:pPr marL="800100" lvl="1" indent="-342900">
              <a:defRPr/>
            </a:pPr>
            <a:r>
              <a:rPr lang="en-US" sz="1200" dirty="0"/>
              <a:t>6. </a:t>
            </a:r>
            <a:r>
              <a:rPr lang="en-US" sz="1200" dirty="0">
                <a:hlinkClick r:id="rId5"/>
              </a:rPr>
              <a:t>Conflicts of Interest or Commitment</a:t>
            </a:r>
            <a:endParaRPr lang="en-US" sz="1200" dirty="0"/>
          </a:p>
          <a:p>
            <a:pPr>
              <a:defRPr/>
            </a:pPr>
            <a:endParaRPr lang="en-US" sz="1200" dirty="0"/>
          </a:p>
          <a:p>
            <a:pPr>
              <a:defRPr/>
            </a:pPr>
            <a:r>
              <a:rPr lang="en-US" sz="1200" b="0" dirty="0"/>
              <a:t>Andrei may not accept the </a:t>
            </a:r>
            <a:r>
              <a:rPr lang="en-US" sz="1200" b="0" dirty="0" smtClean="0"/>
              <a:t>printer </a:t>
            </a:r>
            <a:r>
              <a:rPr lang="en-US" sz="1200" b="0" dirty="0"/>
              <a:t>because it is a violation of conflict of interest laws and the University’s gift </a:t>
            </a:r>
            <a:r>
              <a:rPr lang="en-US" sz="1200" b="0" dirty="0" smtClean="0"/>
              <a:t>policy. If </a:t>
            </a:r>
            <a:r>
              <a:rPr lang="en-US" sz="1200" b="0" dirty="0"/>
              <a:t>you have questions about whether or not a gift may be accepted, you should ask your supervisor or your location’s </a:t>
            </a:r>
            <a:r>
              <a:rPr lang="en-US" sz="1200" dirty="0">
                <a:hlinkClick r:id="rId6"/>
              </a:rPr>
              <a:t>COI Coordinator</a:t>
            </a:r>
            <a:r>
              <a:rPr lang="en-US" sz="1200" b="0" dirty="0"/>
              <a:t>, or call </a:t>
            </a:r>
            <a:r>
              <a:rPr lang="en-US" sz="1200" dirty="0"/>
              <a:t>1-800-403-4744</a:t>
            </a:r>
            <a:endParaRPr lang="en-US" dirty="0"/>
          </a:p>
          <a:p>
            <a:pPr>
              <a:defRPr/>
            </a:pPr>
            <a:r>
              <a:rPr lang="en-US" sz="1200" b="0" dirty="0"/>
              <a:t>. </a:t>
            </a:r>
          </a:p>
        </p:txBody>
      </p:sp>
      <p:sp>
        <p:nvSpPr>
          <p:cNvPr id="23" name="Slide Number Placeholder 22"/>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31</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33400" y="228600"/>
            <a:ext cx="8229600" cy="277813"/>
          </a:xfrm>
        </p:spPr>
        <p:txBody>
          <a:bodyPr/>
          <a:lstStyle/>
          <a:p>
            <a:pPr eaLnBrk="1" hangingPunct="1"/>
            <a:r>
              <a:rPr lang="en-US" dirty="0" smtClean="0"/>
              <a:t>Scenario: Favor </a:t>
            </a:r>
            <a:r>
              <a:rPr lang="en-US" dirty="0"/>
              <a:t>for </a:t>
            </a:r>
            <a:r>
              <a:rPr lang="en-US" dirty="0" smtClean="0"/>
              <a:t>Frank</a:t>
            </a:r>
          </a:p>
        </p:txBody>
      </p:sp>
      <p:sp>
        <p:nvSpPr>
          <p:cNvPr id="16387" name="Rectangle 5"/>
          <p:cNvSpPr>
            <a:spLocks noChangeArrowheads="1"/>
          </p:cNvSpPr>
          <p:nvPr/>
        </p:nvSpPr>
        <p:spPr bwMode="auto">
          <a:xfrm>
            <a:off x="558800" y="1066800"/>
            <a:ext cx="4495800" cy="2308324"/>
          </a:xfrm>
          <a:prstGeom prst="rect">
            <a:avLst/>
          </a:prstGeom>
          <a:noFill/>
          <a:ln w="9525">
            <a:noFill/>
            <a:miter lim="800000"/>
            <a:headEnd/>
            <a:tailEnd/>
          </a:ln>
        </p:spPr>
        <p:txBody>
          <a:bodyPr wrap="square" anchor="ctr">
            <a:spAutoFit/>
          </a:bodyPr>
          <a:lstStyle/>
          <a:p>
            <a:r>
              <a:rPr lang="en-US" sz="1200" b="0" dirty="0" smtClean="0"/>
              <a:t>Associate </a:t>
            </a:r>
            <a:r>
              <a:rPr lang="en-US" sz="1200" b="0" dirty="0"/>
              <a:t>Director of </a:t>
            </a:r>
            <a:r>
              <a:rPr lang="en-US" sz="1200" b="0" dirty="0" smtClean="0"/>
              <a:t>Facilities </a:t>
            </a:r>
            <a:r>
              <a:rPr lang="en-US" sz="1200" b="0" dirty="0"/>
              <a:t>Teresa retired last year and Director of </a:t>
            </a:r>
            <a:r>
              <a:rPr lang="en-US" sz="1200" b="0" dirty="0" smtClean="0"/>
              <a:t>Facilities </a:t>
            </a:r>
            <a:r>
              <a:rPr lang="en-US" sz="1200" b="0" dirty="0"/>
              <a:t>Dave needed the position filled quickly. Rather than publicly posting the position, Dave contracted with Frank, his former co-worker from a previous job. Dave knew that Frank had the basic qualifications for the position and wanted to work for the UC system. Meanwhile, several employees in the department were hoping to be considered for the position and planned to apply when it was posted. The position was not posted until </a:t>
            </a:r>
            <a:r>
              <a:rPr lang="en-US" sz="1200" b="0" dirty="0" smtClean="0"/>
              <a:t>twelve </a:t>
            </a:r>
            <a:r>
              <a:rPr lang="en-US" sz="1200" b="0" dirty="0"/>
              <a:t>months later and by that time Frank had acquired the experience to fulfill the job requirements. Frank was hired from a limited pool of applicants that included two long term staff members. </a:t>
            </a:r>
          </a:p>
        </p:txBody>
      </p:sp>
      <p:sp>
        <p:nvSpPr>
          <p:cNvPr id="16388" name="Rectangle 11"/>
          <p:cNvSpPr>
            <a:spLocks noChangeArrowheads="1"/>
          </p:cNvSpPr>
          <p:nvPr/>
        </p:nvSpPr>
        <p:spPr bwMode="auto">
          <a:xfrm>
            <a:off x="533400" y="3657600"/>
            <a:ext cx="8305800" cy="2524125"/>
          </a:xfrm>
          <a:prstGeom prst="rect">
            <a:avLst/>
          </a:prstGeom>
          <a:noFill/>
          <a:ln w="9525">
            <a:noFill/>
            <a:miter lim="800000"/>
            <a:headEnd/>
            <a:tailEnd/>
          </a:ln>
        </p:spPr>
        <p:txBody>
          <a:bodyPr>
            <a:spAutoFit/>
          </a:bodyPr>
          <a:lstStyle/>
          <a:p>
            <a:pPr>
              <a:spcBef>
                <a:spcPct val="50000"/>
              </a:spcBef>
            </a:pPr>
            <a:r>
              <a:rPr lang="en-US" dirty="0"/>
              <a:t>Which of the following are true statements? </a:t>
            </a:r>
            <a:r>
              <a:rPr lang="en-US" sz="1400" b="0" dirty="0"/>
              <a:t>(You may select more than one option.)</a:t>
            </a:r>
          </a:p>
          <a:p>
            <a:pPr>
              <a:spcBef>
                <a:spcPct val="50000"/>
              </a:spcBef>
            </a:pPr>
            <a:r>
              <a:rPr lang="en-US" sz="1400" b="0" dirty="0"/>
              <a:t>A. It is unfair for Director Dave to bypass the appropriate channels to fill an open position by contracting with a former colleague.  </a:t>
            </a:r>
          </a:p>
          <a:p>
            <a:pPr>
              <a:spcBef>
                <a:spcPct val="50000"/>
              </a:spcBef>
            </a:pPr>
            <a:r>
              <a:rPr lang="en-US" sz="1400" b="0" dirty="0"/>
              <a:t>B. Hiring for University jobs must follow relevant laws and University policies regarding open recruitment. </a:t>
            </a:r>
          </a:p>
          <a:p>
            <a:pPr>
              <a:spcBef>
                <a:spcPct val="50000"/>
              </a:spcBef>
            </a:pPr>
            <a:r>
              <a:rPr lang="en-US" sz="1400" b="0" dirty="0"/>
              <a:t>C. It was appropriate for Dave to contract with Frank because Dave wanted the position filled quickly and did not want to go through the normal recruitment process. </a:t>
            </a:r>
          </a:p>
          <a:p>
            <a:pPr>
              <a:spcBef>
                <a:spcPct val="50000"/>
              </a:spcBef>
            </a:pPr>
            <a:r>
              <a:rPr lang="en-US" sz="1400" b="0" dirty="0"/>
              <a:t>D. University values encourage fair dealing and honest interaction between management and staff in the recruitment and promotion process. </a:t>
            </a:r>
          </a:p>
        </p:txBody>
      </p:sp>
      <p:pic>
        <p:nvPicPr>
          <p:cNvPr id="7" name="Picture 6" descr="C:\Users\sphares\AppData\Local\Microsoft\Windows\Temporary Internet Files\Content.IE5\85GH04NS\MP900401447[1].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38800" y="1119459"/>
            <a:ext cx="2819400" cy="2255665"/>
          </a:xfrm>
          <a:prstGeom prst="rect">
            <a:avLst/>
          </a:prstGeom>
          <a:noFill/>
          <a:ln>
            <a:noFill/>
          </a:ln>
        </p:spPr>
      </p:pic>
      <p:sp>
        <p:nvSpPr>
          <p:cNvPr id="8" name="Slide Number Placeholder 7"/>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32</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33400" y="228600"/>
            <a:ext cx="8229600" cy="609600"/>
          </a:xfrm>
          <a:prstGeom prst="rect">
            <a:avLst/>
          </a:prstGeom>
        </p:spPr>
        <p:txBody>
          <a:bodyPr/>
          <a:lstStyle/>
          <a:p>
            <a:pPr algn="ctr">
              <a:defRPr/>
            </a:pPr>
            <a:r>
              <a:rPr lang="en-US" sz="2800" kern="0" dirty="0">
                <a:solidFill>
                  <a:schemeClr val="accent2"/>
                </a:solidFill>
                <a:latin typeface="+mj-lt"/>
                <a:ea typeface="+mj-ea"/>
                <a:cs typeface="+mj-cs"/>
              </a:rPr>
              <a:t>Scenario: Favor for </a:t>
            </a:r>
            <a:r>
              <a:rPr lang="en-US" sz="2800" kern="0" dirty="0" smtClean="0">
                <a:solidFill>
                  <a:schemeClr val="accent2"/>
                </a:solidFill>
                <a:latin typeface="+mj-lt"/>
                <a:ea typeface="+mj-ea"/>
                <a:cs typeface="+mj-cs"/>
              </a:rPr>
              <a:t>Frank</a:t>
            </a:r>
            <a:endParaRPr lang="en-US" sz="2800" kern="0" dirty="0">
              <a:solidFill>
                <a:schemeClr val="accent2"/>
              </a:solidFill>
              <a:latin typeface="+mj-lt"/>
              <a:ea typeface="+mj-ea"/>
              <a:cs typeface="+mj-cs"/>
            </a:endParaRPr>
          </a:p>
        </p:txBody>
      </p:sp>
      <p:sp>
        <p:nvSpPr>
          <p:cNvPr id="17411" name="Text Box 9"/>
          <p:cNvSpPr txBox="1">
            <a:spLocks noChangeArrowheads="1"/>
          </p:cNvSpPr>
          <p:nvPr/>
        </p:nvSpPr>
        <p:spPr bwMode="auto">
          <a:xfrm>
            <a:off x="685800" y="2971800"/>
            <a:ext cx="8001000" cy="520700"/>
          </a:xfrm>
          <a:prstGeom prst="rect">
            <a:avLst/>
          </a:prstGeom>
          <a:noFill/>
          <a:ln w="3175">
            <a:solidFill>
              <a:schemeClr val="tx1"/>
            </a:solidFill>
            <a:miter lim="800000"/>
            <a:headEnd/>
            <a:tailEnd/>
          </a:ln>
        </p:spPr>
        <p:txBody>
          <a:bodyPr>
            <a:spAutoFit/>
          </a:bodyPr>
          <a:lstStyle/>
          <a:p>
            <a:r>
              <a:rPr lang="en-US" sz="1400" dirty="0"/>
              <a:t>Feedback Text</a:t>
            </a:r>
          </a:p>
          <a:p>
            <a:r>
              <a:rPr lang="en-US" sz="1400" b="0" dirty="0"/>
              <a:t>The best answers are A, B, and D. Proceed to next page to read a discussion of this scenario.</a:t>
            </a:r>
          </a:p>
        </p:txBody>
      </p:sp>
      <p:sp>
        <p:nvSpPr>
          <p:cNvPr id="5" name="Slide Number Placeholder 4"/>
          <p:cNvSpPr>
            <a:spLocks noGrp="1"/>
          </p:cNvSpPr>
          <p:nvPr>
            <p:ph type="sldNum" sz="quarter" idx="12"/>
          </p:nvPr>
        </p:nvSpPr>
        <p:spPr/>
        <p:txBody>
          <a:bodyPr/>
          <a:lstStyle/>
          <a:p>
            <a:pPr>
              <a:defRPr/>
            </a:pPr>
            <a:r>
              <a:rPr lang="en-US" dirty="0" smtClean="0"/>
              <a:t/>
            </a:r>
            <a:br>
              <a:rPr lang="en-US" dirty="0" smtClean="0"/>
            </a:br>
            <a:fld id="{2CE50994-37D9-4B56-A0DF-F6DB8FF197FC}" type="slidenum">
              <a:rPr lang="en-US" smtClean="0"/>
              <a:pPr>
                <a:defRPr/>
              </a:pPr>
              <a:t>33</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15900"/>
            <a:ext cx="8229600" cy="571500"/>
          </a:xfrm>
        </p:spPr>
        <p:txBody>
          <a:bodyPr/>
          <a:lstStyle/>
          <a:p>
            <a:pPr eaLnBrk="1" hangingPunct="1"/>
            <a:r>
              <a:rPr lang="en-US" dirty="0" smtClean="0"/>
              <a:t>Discussion: Favor for Frank</a:t>
            </a:r>
            <a:endParaRPr lang="en-US" dirty="0"/>
          </a:p>
        </p:txBody>
      </p:sp>
      <p:pic>
        <p:nvPicPr>
          <p:cNvPr id="18435" name="Picture 8" descr="http://www.workplaceanswers.com/images/px.gif"/>
          <p:cNvPicPr>
            <a:picLocks noChangeAspect="1" noChangeArrowheads="1"/>
          </p:cNvPicPr>
          <p:nvPr/>
        </p:nvPicPr>
        <p:blipFill>
          <a:blip r:embed="rId3" r:link="rId4"/>
          <a:srcRect/>
          <a:stretch>
            <a:fillRect/>
          </a:stretch>
        </p:blipFill>
        <p:spPr bwMode="auto">
          <a:xfrm>
            <a:off x="698500" y="4567238"/>
            <a:ext cx="114300" cy="114300"/>
          </a:xfrm>
          <a:prstGeom prst="rect">
            <a:avLst/>
          </a:prstGeom>
          <a:noFill/>
          <a:ln w="9525">
            <a:noFill/>
            <a:miter lim="800000"/>
            <a:headEnd/>
            <a:tailEnd/>
          </a:ln>
        </p:spPr>
      </p:pic>
      <p:pic>
        <p:nvPicPr>
          <p:cNvPr id="18436" name="Picture 9" descr="http://www.workplaceanswers.com/images/px.gif"/>
          <p:cNvPicPr>
            <a:picLocks noChangeAspect="1" noChangeArrowheads="1"/>
          </p:cNvPicPr>
          <p:nvPr/>
        </p:nvPicPr>
        <p:blipFill>
          <a:blip r:embed="rId3" r:link="rId4"/>
          <a:srcRect/>
          <a:stretch>
            <a:fillRect/>
          </a:stretch>
        </p:blipFill>
        <p:spPr bwMode="auto">
          <a:xfrm>
            <a:off x="698500" y="5084763"/>
            <a:ext cx="9525" cy="0"/>
          </a:xfrm>
          <a:prstGeom prst="rect">
            <a:avLst/>
          </a:prstGeom>
          <a:noFill/>
          <a:ln w="9525">
            <a:noFill/>
            <a:miter lim="800000"/>
            <a:headEnd/>
            <a:tailEnd/>
          </a:ln>
        </p:spPr>
      </p:pic>
      <p:pic>
        <p:nvPicPr>
          <p:cNvPr id="18437" name="Picture 11" descr="http://www.workplaceanswers.com/images/px.gif"/>
          <p:cNvPicPr>
            <a:picLocks noChangeAspect="1" noChangeArrowheads="1"/>
          </p:cNvPicPr>
          <p:nvPr/>
        </p:nvPicPr>
        <p:blipFill>
          <a:blip r:embed="rId3" r:link="rId4"/>
          <a:srcRect/>
          <a:stretch>
            <a:fillRect/>
          </a:stretch>
        </p:blipFill>
        <p:spPr bwMode="auto">
          <a:xfrm>
            <a:off x="698500" y="5829300"/>
            <a:ext cx="9525" cy="0"/>
          </a:xfrm>
          <a:prstGeom prst="rect">
            <a:avLst/>
          </a:prstGeom>
          <a:noFill/>
          <a:ln w="9525">
            <a:noFill/>
            <a:miter lim="800000"/>
            <a:headEnd/>
            <a:tailEnd/>
          </a:ln>
        </p:spPr>
      </p:pic>
      <p:sp>
        <p:nvSpPr>
          <p:cNvPr id="16390" name="Rectangle 19"/>
          <p:cNvSpPr>
            <a:spLocks noChangeArrowheads="1"/>
          </p:cNvSpPr>
          <p:nvPr/>
        </p:nvSpPr>
        <p:spPr bwMode="auto">
          <a:xfrm>
            <a:off x="460717" y="914400"/>
            <a:ext cx="7848600" cy="4339650"/>
          </a:xfrm>
          <a:prstGeom prst="rect">
            <a:avLst/>
          </a:prstGeom>
          <a:noFill/>
          <a:ln w="9525">
            <a:noFill/>
            <a:miter lim="800000"/>
            <a:headEnd/>
            <a:tailEnd/>
          </a:ln>
        </p:spPr>
        <p:txBody>
          <a:bodyPr anchor="ctr">
            <a:spAutoFit/>
          </a:bodyPr>
          <a:lstStyle/>
          <a:p>
            <a:pPr>
              <a:defRPr/>
            </a:pPr>
            <a:r>
              <a:rPr lang="en-US" sz="1200" b="0" dirty="0"/>
              <a:t>The following </a:t>
            </a:r>
            <a:r>
              <a:rPr lang="en-US" sz="1200" b="0" dirty="0">
                <a:hlinkClick r:id="rId5"/>
              </a:rPr>
              <a:t>Standards of Ethical Conduct </a:t>
            </a:r>
            <a:r>
              <a:rPr lang="en-US" sz="1200" b="0" dirty="0"/>
              <a:t>apply: </a:t>
            </a:r>
          </a:p>
          <a:p>
            <a:pPr>
              <a:defRPr/>
            </a:pPr>
            <a:endParaRPr lang="en-US" sz="1200" b="0" dirty="0"/>
          </a:p>
          <a:p>
            <a:pPr marL="742950" lvl="1" indent="-285750">
              <a:defRPr/>
            </a:pPr>
            <a:r>
              <a:rPr lang="en-US" sz="1200" dirty="0"/>
              <a:t>1. </a:t>
            </a:r>
            <a:r>
              <a:rPr lang="en-US" sz="1200" dirty="0">
                <a:hlinkClick r:id="rId5"/>
              </a:rPr>
              <a:t>Fair Dealing</a:t>
            </a:r>
            <a:r>
              <a:rPr lang="en-US" sz="1200" dirty="0"/>
              <a:t/>
            </a:r>
            <a:br>
              <a:rPr lang="en-US" sz="1200" dirty="0"/>
            </a:br>
            <a:endParaRPr lang="en-US" sz="1200" dirty="0"/>
          </a:p>
          <a:p>
            <a:pPr marL="742950" lvl="1" indent="-285750">
              <a:defRPr/>
            </a:pPr>
            <a:r>
              <a:rPr lang="en-US" sz="1200" dirty="0"/>
              <a:t>2. </a:t>
            </a:r>
            <a:r>
              <a:rPr lang="en-US" sz="1200" dirty="0">
                <a:hlinkClick r:id="rId5"/>
              </a:rPr>
              <a:t>Individual Responsibility and Accountability</a:t>
            </a:r>
            <a:r>
              <a:rPr lang="en-US" sz="1200" dirty="0"/>
              <a:t/>
            </a:r>
            <a:br>
              <a:rPr lang="en-US" sz="1200" dirty="0"/>
            </a:br>
            <a:endParaRPr lang="en-US" sz="1200" dirty="0"/>
          </a:p>
          <a:p>
            <a:pPr marL="742950" lvl="1" indent="-285750">
              <a:defRPr/>
            </a:pPr>
            <a:r>
              <a:rPr lang="en-US" sz="1200" dirty="0"/>
              <a:t>4. </a:t>
            </a:r>
            <a:r>
              <a:rPr lang="en-US" sz="1200" dirty="0">
                <a:hlinkClick r:id="rId5"/>
              </a:rPr>
              <a:t>Compliance with Applicable Laws and Regulations</a:t>
            </a:r>
            <a:r>
              <a:rPr lang="en-US" sz="1200" dirty="0"/>
              <a:t/>
            </a:r>
            <a:br>
              <a:rPr lang="en-US" sz="1200" dirty="0"/>
            </a:br>
            <a:endParaRPr lang="en-US" sz="1200" dirty="0"/>
          </a:p>
          <a:p>
            <a:pPr marL="742950" lvl="1" indent="-285750">
              <a:defRPr/>
            </a:pPr>
            <a:r>
              <a:rPr lang="en-US" sz="1200" dirty="0"/>
              <a:t>5. </a:t>
            </a:r>
            <a:r>
              <a:rPr lang="en-US" sz="1200" dirty="0">
                <a:hlinkClick r:id="rId5"/>
              </a:rPr>
              <a:t>Compliance with Applicable University Policies, Procedures and Other Forms of Guidance</a:t>
            </a:r>
            <a:r>
              <a:rPr lang="en-US" sz="1200" dirty="0"/>
              <a:t/>
            </a:r>
            <a:br>
              <a:rPr lang="en-US" sz="1200" dirty="0"/>
            </a:br>
            <a:endParaRPr lang="en-US" sz="1200" dirty="0"/>
          </a:p>
          <a:p>
            <a:pPr marL="742950" lvl="1" indent="-285750">
              <a:defRPr/>
            </a:pPr>
            <a:r>
              <a:rPr lang="en-US" sz="1200" dirty="0"/>
              <a:t>10. </a:t>
            </a:r>
            <a:r>
              <a:rPr lang="en-US" sz="1200" dirty="0">
                <a:hlinkClick r:id="rId5"/>
              </a:rPr>
              <a:t>Use of University Resources</a:t>
            </a:r>
            <a:endParaRPr lang="en-US" sz="1200" b="0" dirty="0"/>
          </a:p>
          <a:p>
            <a:pPr>
              <a:defRPr/>
            </a:pPr>
            <a:endParaRPr lang="en-US" sz="1200" b="0" dirty="0"/>
          </a:p>
          <a:p>
            <a:pPr>
              <a:defRPr/>
            </a:pPr>
            <a:r>
              <a:rPr lang="en-US" sz="1200" b="0" dirty="0" smtClean="0"/>
              <a:t>Bypassing </a:t>
            </a:r>
            <a:r>
              <a:rPr lang="en-US" sz="1200" b="0" dirty="0"/>
              <a:t>the normal recruitment procedures is unfair to both internal staff seeking promotional opportunities and to external candidates interested in working for the University. Failing to go through the formal application process violates University policies that require open recruitment in most cases, and may also violate federal regulations. Furthermore, a University position is a resource and should be allocated to the best qualified candidate in a pool of qualified candidates.</a:t>
            </a:r>
          </a:p>
          <a:p>
            <a:pPr>
              <a:defRPr/>
            </a:pPr>
            <a:endParaRPr lang="en-US" sz="1200" b="0" dirty="0"/>
          </a:p>
          <a:p>
            <a:pPr>
              <a:defRPr/>
            </a:pPr>
            <a:r>
              <a:rPr lang="en-US" sz="1200" b="0" dirty="0"/>
              <a:t>If you have questions about whether or not human resources policies are being violated, you should ask your supervisor or the Human Resources department at your location. </a:t>
            </a:r>
          </a:p>
          <a:p>
            <a:pPr>
              <a:defRPr/>
            </a:pPr>
            <a:endParaRPr lang="en-US" sz="1200" b="0" dirty="0"/>
          </a:p>
          <a:p>
            <a:pPr>
              <a:defRPr/>
            </a:pPr>
            <a:endParaRPr lang="en-US" sz="1200" b="0" dirty="0"/>
          </a:p>
          <a:p>
            <a:pPr>
              <a:defRPr/>
            </a:pPr>
            <a:endParaRPr lang="en-US" sz="1200" b="0" dirty="0"/>
          </a:p>
        </p:txBody>
      </p:sp>
      <p:sp>
        <p:nvSpPr>
          <p:cNvPr id="8" name="Slide Number Placeholder 7"/>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34</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46038"/>
            <a:ext cx="8229600" cy="715962"/>
          </a:xfrm>
        </p:spPr>
        <p:txBody>
          <a:bodyPr/>
          <a:lstStyle/>
          <a:p>
            <a:pPr eaLnBrk="1" hangingPunct="1"/>
            <a:r>
              <a:rPr lang="en-US" dirty="0" smtClean="0"/>
              <a:t>Scenario: Ingrid’s Interests</a:t>
            </a:r>
          </a:p>
        </p:txBody>
      </p:sp>
      <p:sp>
        <p:nvSpPr>
          <p:cNvPr id="19459" name="Rectangle 4"/>
          <p:cNvSpPr>
            <a:spLocks noChangeArrowheads="1"/>
          </p:cNvSpPr>
          <p:nvPr/>
        </p:nvSpPr>
        <p:spPr bwMode="auto">
          <a:xfrm>
            <a:off x="533400" y="1228636"/>
            <a:ext cx="4648200" cy="1200329"/>
          </a:xfrm>
          <a:prstGeom prst="rect">
            <a:avLst/>
          </a:prstGeom>
          <a:noFill/>
          <a:ln w="9525">
            <a:noFill/>
            <a:miter lim="800000"/>
            <a:headEnd/>
            <a:tailEnd/>
          </a:ln>
        </p:spPr>
        <p:txBody>
          <a:bodyPr wrap="square" anchor="ctr">
            <a:spAutoFit/>
          </a:bodyPr>
          <a:lstStyle/>
          <a:p>
            <a:r>
              <a:rPr lang="en-US" sz="1200" b="0" dirty="0"/>
              <a:t>Ingrid is a budget officer in the School of </a:t>
            </a:r>
            <a:r>
              <a:rPr lang="en-US" sz="1200" b="0" dirty="0" smtClean="0"/>
              <a:t>Engineering. She </a:t>
            </a:r>
            <a:r>
              <a:rPr lang="en-US" sz="1200" b="0" dirty="0"/>
              <a:t>would like to serve on a </a:t>
            </a:r>
            <a:r>
              <a:rPr lang="en-US" sz="1200" b="0" dirty="0" smtClean="0"/>
              <a:t>committee that </a:t>
            </a:r>
            <a:r>
              <a:rPr lang="en-US" sz="1200" b="0" dirty="0"/>
              <a:t>will select a company to provide consulting services to the School of </a:t>
            </a:r>
            <a:r>
              <a:rPr lang="en-US" sz="1200" b="0" dirty="0" smtClean="0"/>
              <a:t>Engineering. Ingrid’s </a:t>
            </a:r>
            <a:r>
              <a:rPr lang="en-US" sz="1200" b="0" dirty="0"/>
              <a:t>husband works for one of the companies bidding on the work. However, he won't be working on the proposal, and if his company wins the bid, he wouldn't be part of the consulting job.</a:t>
            </a:r>
          </a:p>
        </p:txBody>
      </p:sp>
      <p:pic>
        <p:nvPicPr>
          <p:cNvPr id="19460" name="Picture 12" descr="http://www.workplaceanswers.com/images/px.gif"/>
          <p:cNvPicPr>
            <a:picLocks noChangeAspect="1" noChangeArrowheads="1"/>
          </p:cNvPicPr>
          <p:nvPr/>
        </p:nvPicPr>
        <p:blipFill>
          <a:blip r:embed="rId3" r:link="rId4"/>
          <a:srcRect/>
          <a:stretch>
            <a:fillRect/>
          </a:stretch>
        </p:blipFill>
        <p:spPr bwMode="auto">
          <a:xfrm>
            <a:off x="698500" y="5829300"/>
            <a:ext cx="9525" cy="0"/>
          </a:xfrm>
          <a:prstGeom prst="rect">
            <a:avLst/>
          </a:prstGeom>
          <a:noFill/>
          <a:ln w="9525">
            <a:noFill/>
            <a:miter lim="800000"/>
            <a:headEnd/>
            <a:tailEnd/>
          </a:ln>
        </p:spPr>
      </p:pic>
      <p:sp>
        <p:nvSpPr>
          <p:cNvPr id="19461" name="Rectangle 18"/>
          <p:cNvSpPr>
            <a:spLocks noChangeArrowheads="1"/>
          </p:cNvSpPr>
          <p:nvPr/>
        </p:nvSpPr>
        <p:spPr bwMode="auto">
          <a:xfrm>
            <a:off x="685800" y="4038600"/>
            <a:ext cx="7848600" cy="1828800"/>
          </a:xfrm>
          <a:prstGeom prst="rect">
            <a:avLst/>
          </a:prstGeom>
          <a:noFill/>
          <a:ln w="9525">
            <a:noFill/>
            <a:miter lim="800000"/>
            <a:headEnd/>
            <a:tailEnd/>
          </a:ln>
        </p:spPr>
        <p:txBody>
          <a:bodyPr/>
          <a:lstStyle/>
          <a:p>
            <a:pPr fontAlgn="b"/>
            <a:r>
              <a:rPr lang="en-US" sz="1200" b="0" dirty="0"/>
              <a:t>A. Ingrid's participation in a decision that involves her husband’s company violates University policy and state law. </a:t>
            </a:r>
            <a:br>
              <a:rPr lang="en-US" sz="1200" b="0" dirty="0"/>
            </a:br>
            <a:endParaRPr lang="en-US" sz="1200" b="0" dirty="0"/>
          </a:p>
          <a:p>
            <a:pPr fontAlgn="b"/>
            <a:r>
              <a:rPr lang="en-US" sz="1200" b="0" dirty="0"/>
              <a:t>B. Because Ingrid’s husband’s company could benefit as a result of the decision, Ingrid’s interests could be compromised in a number of ways. </a:t>
            </a:r>
            <a:br>
              <a:rPr lang="en-US" sz="1200" b="0" dirty="0"/>
            </a:br>
            <a:endParaRPr lang="en-US" sz="1200" b="0" dirty="0"/>
          </a:p>
          <a:p>
            <a:pPr fontAlgn="b"/>
            <a:r>
              <a:rPr lang="en-US" sz="1200" b="0" dirty="0"/>
              <a:t>C. Even if the bidding process means that the lowest bidder gets the consulting job, Ingrid's involvement in the decision could be regarded as unfair by the participants, creating the appearance of a conflict of interest. </a:t>
            </a:r>
            <a:br>
              <a:rPr lang="en-US" sz="1200" b="0" dirty="0"/>
            </a:br>
            <a:endParaRPr lang="en-US" sz="1200" b="0" dirty="0"/>
          </a:p>
          <a:p>
            <a:pPr fontAlgn="b"/>
            <a:r>
              <a:rPr lang="en-US" sz="1200" b="0" dirty="0"/>
              <a:t>D. All of the above </a:t>
            </a:r>
          </a:p>
        </p:txBody>
      </p:sp>
      <p:sp>
        <p:nvSpPr>
          <p:cNvPr id="19462" name="Rectangle 19"/>
          <p:cNvSpPr>
            <a:spLocks noChangeArrowheads="1"/>
          </p:cNvSpPr>
          <p:nvPr/>
        </p:nvSpPr>
        <p:spPr bwMode="auto">
          <a:xfrm>
            <a:off x="381000" y="3657600"/>
            <a:ext cx="7747000" cy="304800"/>
          </a:xfrm>
          <a:prstGeom prst="rect">
            <a:avLst/>
          </a:prstGeom>
          <a:noFill/>
          <a:ln w="9525">
            <a:noFill/>
            <a:miter lim="800000"/>
            <a:headEnd/>
            <a:tailEnd/>
          </a:ln>
        </p:spPr>
        <p:txBody>
          <a:bodyPr/>
          <a:lstStyle/>
          <a:p>
            <a:pPr fontAlgn="t"/>
            <a:r>
              <a:rPr lang="en-US" sz="1400" dirty="0"/>
              <a:t>Which of the following statements are true? </a:t>
            </a:r>
          </a:p>
        </p:txBody>
      </p:sp>
      <p:pic>
        <p:nvPicPr>
          <p:cNvPr id="15" name="Picture 14" descr="C:\Users\sphares\AppData\Local\Microsoft\Windows\Temporary Internet Files\Content.IE5\43Q3ZBK8\MP900448727[1].jpg"/>
          <p:cNvPicPr/>
          <p:nvPr/>
        </p:nvPicPr>
        <p:blipFill rotWithShape="1">
          <a:blip r:embed="rId5" cstate="print">
            <a:extLst>
              <a:ext uri="{28A0092B-C50C-407E-A947-70E740481C1C}">
                <a14:useLocalDpi xmlns:a14="http://schemas.microsoft.com/office/drawing/2010/main" val="0"/>
              </a:ext>
            </a:extLst>
          </a:blip>
          <a:srcRect l="16276"/>
          <a:stretch/>
        </p:blipFill>
        <p:spPr bwMode="auto">
          <a:xfrm>
            <a:off x="5472430" y="1228636"/>
            <a:ext cx="2655570" cy="2114550"/>
          </a:xfrm>
          <a:prstGeom prst="rect">
            <a:avLst/>
          </a:prstGeom>
          <a:noFill/>
          <a:ln>
            <a:solidFill>
              <a:schemeClr val="tx1"/>
            </a:solidFill>
          </a:ln>
          <a:extLst>
            <a:ext uri="{53640926-AAD7-44D8-BBD7-CCE9431645EC}">
              <a14:shadowObscured xmlns:a14="http://schemas.microsoft.com/office/drawing/2010/main"/>
            </a:ext>
          </a:extLst>
        </p:spPr>
      </p:pic>
      <p:sp>
        <p:nvSpPr>
          <p:cNvPr id="9" name="Slide Number Placeholder 8"/>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35</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304800"/>
            <a:ext cx="8229600" cy="715963"/>
          </a:xfrm>
          <a:prstGeom prst="rect">
            <a:avLst/>
          </a:prstGeom>
        </p:spPr>
        <p:txBody>
          <a:bodyPr/>
          <a:lstStyle/>
          <a:p>
            <a:pPr algn="ctr">
              <a:defRPr/>
            </a:pPr>
            <a:r>
              <a:rPr lang="en-US" sz="2800" kern="0" dirty="0">
                <a:solidFill>
                  <a:schemeClr val="accent2"/>
                </a:solidFill>
                <a:latin typeface="+mj-lt"/>
                <a:ea typeface="+mj-ea"/>
                <a:cs typeface="+mj-cs"/>
              </a:rPr>
              <a:t>Scenario: Ingrid’s Interests</a:t>
            </a:r>
          </a:p>
        </p:txBody>
      </p:sp>
      <p:sp>
        <p:nvSpPr>
          <p:cNvPr id="20483" name="Text Box 23"/>
          <p:cNvSpPr txBox="1">
            <a:spLocks noChangeArrowheads="1"/>
          </p:cNvSpPr>
          <p:nvPr/>
        </p:nvSpPr>
        <p:spPr bwMode="auto">
          <a:xfrm>
            <a:off x="533400" y="2971800"/>
            <a:ext cx="8001000" cy="520700"/>
          </a:xfrm>
          <a:prstGeom prst="rect">
            <a:avLst/>
          </a:prstGeom>
          <a:noFill/>
          <a:ln w="3175">
            <a:solidFill>
              <a:schemeClr val="tx1"/>
            </a:solidFill>
            <a:miter lim="800000"/>
            <a:headEnd/>
            <a:tailEnd/>
          </a:ln>
        </p:spPr>
        <p:txBody>
          <a:bodyPr>
            <a:spAutoFit/>
          </a:bodyPr>
          <a:lstStyle/>
          <a:p>
            <a:r>
              <a:rPr lang="en-US" sz="1400" dirty="0"/>
              <a:t>Feedback Text</a:t>
            </a:r>
          </a:p>
          <a:p>
            <a:r>
              <a:rPr lang="en-US" sz="1400" b="0" dirty="0"/>
              <a:t>The best answer is D. Proceed to next page to read a discussion of this scenario.</a:t>
            </a:r>
          </a:p>
        </p:txBody>
      </p:sp>
      <p:sp>
        <p:nvSpPr>
          <p:cNvPr id="5" name="Slide Number Placeholder 4"/>
          <p:cNvSpPr>
            <a:spLocks noGrp="1"/>
          </p:cNvSpPr>
          <p:nvPr>
            <p:ph type="sldNum" sz="quarter" idx="12"/>
          </p:nvPr>
        </p:nvSpPr>
        <p:spPr/>
        <p:txBody>
          <a:bodyPr/>
          <a:lstStyle/>
          <a:p>
            <a:pPr>
              <a:defRPr/>
            </a:pPr>
            <a:r>
              <a:rPr lang="en-US" dirty="0" smtClean="0"/>
              <a:t/>
            </a:r>
            <a:br>
              <a:rPr lang="en-US" dirty="0" smtClean="0"/>
            </a:br>
            <a:fld id="{2CE50994-37D9-4B56-A0DF-F6DB8FF197FC}" type="slidenum">
              <a:rPr lang="en-US" smtClean="0"/>
              <a:pPr>
                <a:defRPr/>
              </a:pPr>
              <a:t>36</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152400"/>
            <a:ext cx="8229600" cy="533400"/>
          </a:xfrm>
        </p:spPr>
        <p:txBody>
          <a:bodyPr/>
          <a:lstStyle/>
          <a:p>
            <a:pPr eaLnBrk="1" hangingPunct="1"/>
            <a:r>
              <a:rPr lang="en-US" dirty="0" smtClean="0"/>
              <a:t>Discussion: Ingrid’s Interests</a:t>
            </a:r>
          </a:p>
        </p:txBody>
      </p:sp>
      <p:sp>
        <p:nvSpPr>
          <p:cNvPr id="21507" name="Text Box 7">
            <a:hlinkClick r:id="rId3"/>
          </p:cNvPr>
          <p:cNvSpPr txBox="1">
            <a:spLocks noChangeArrowheads="1"/>
          </p:cNvSpPr>
          <p:nvPr/>
        </p:nvSpPr>
        <p:spPr bwMode="auto">
          <a:xfrm>
            <a:off x="457200" y="5410200"/>
            <a:ext cx="8382000" cy="1143000"/>
          </a:xfrm>
          <a:prstGeom prst="rect">
            <a:avLst/>
          </a:prstGeom>
          <a:solidFill>
            <a:srgbClr val="C0C0C0"/>
          </a:solidFill>
          <a:ln w="9525">
            <a:solidFill>
              <a:schemeClr val="bg2"/>
            </a:solidFill>
            <a:miter lim="800000"/>
            <a:headEnd/>
            <a:tailEnd/>
          </a:ln>
        </p:spPr>
        <p:txBody>
          <a:bodyPr lIns="274320" tIns="182880" rIns="274320" bIns="182880" anchor="ctr" anchorCtr="1">
            <a:spAutoFit/>
          </a:bodyPr>
          <a:lstStyle/>
          <a:p>
            <a:pPr>
              <a:lnSpc>
                <a:spcPct val="80000"/>
              </a:lnSpc>
              <a:spcBef>
                <a:spcPct val="20000"/>
              </a:spcBef>
            </a:pPr>
            <a:r>
              <a:rPr lang="en-US" dirty="0"/>
              <a:t>Additional Reading:</a:t>
            </a:r>
          </a:p>
          <a:p>
            <a:pPr algn="ctr">
              <a:lnSpc>
                <a:spcPct val="80000"/>
              </a:lnSpc>
              <a:spcBef>
                <a:spcPct val="20000"/>
              </a:spcBef>
            </a:pPr>
            <a:r>
              <a:rPr lang="en-US" b="0" dirty="0">
                <a:hlinkClick r:id="rId4"/>
              </a:rPr>
              <a:t>Public Officials’Obligations Under Political Reform Act </a:t>
            </a:r>
            <a:endParaRPr lang="en-US" b="0" dirty="0"/>
          </a:p>
          <a:p>
            <a:pPr algn="ctr">
              <a:lnSpc>
                <a:spcPct val="80000"/>
              </a:lnSpc>
              <a:spcBef>
                <a:spcPct val="20000"/>
              </a:spcBef>
            </a:pPr>
            <a:r>
              <a:rPr lang="en-US" b="0" dirty="0">
                <a:hlinkClick r:id="rId5"/>
              </a:rPr>
              <a:t>UC Policy on Conflict of Interest</a:t>
            </a:r>
            <a:r>
              <a:rPr lang="en-US" b="0" dirty="0"/>
              <a:t> (177k PDF)</a:t>
            </a:r>
            <a:r>
              <a:rPr lang="en-US" dirty="0"/>
              <a:t> </a:t>
            </a:r>
          </a:p>
        </p:txBody>
      </p:sp>
      <p:sp>
        <p:nvSpPr>
          <p:cNvPr id="21508" name="Text Box 8"/>
          <p:cNvSpPr txBox="1">
            <a:spLocks noChangeArrowheads="1"/>
          </p:cNvSpPr>
          <p:nvPr/>
        </p:nvSpPr>
        <p:spPr bwMode="auto">
          <a:xfrm>
            <a:off x="593725" y="914400"/>
            <a:ext cx="7940675" cy="4185761"/>
          </a:xfrm>
          <a:prstGeom prst="rect">
            <a:avLst/>
          </a:prstGeom>
          <a:noFill/>
          <a:ln w="9525">
            <a:noFill/>
            <a:miter lim="800000"/>
            <a:headEnd/>
            <a:tailEnd/>
          </a:ln>
        </p:spPr>
        <p:txBody>
          <a:bodyPr>
            <a:spAutoFit/>
          </a:bodyPr>
          <a:lstStyle/>
          <a:p>
            <a:r>
              <a:rPr lang="en-US" sz="1200" b="0" dirty="0"/>
              <a:t>The following </a:t>
            </a:r>
            <a:r>
              <a:rPr lang="en-US" sz="1200" b="0" dirty="0">
                <a:hlinkClick r:id="rId6"/>
              </a:rPr>
              <a:t>Standards of Ethical Conduct </a:t>
            </a:r>
            <a:r>
              <a:rPr lang="en-US" sz="1200" b="0" dirty="0"/>
              <a:t>apply: </a:t>
            </a:r>
          </a:p>
          <a:p>
            <a:r>
              <a:rPr lang="en-US" sz="1400" b="0" dirty="0"/>
              <a:t/>
            </a:r>
            <a:br>
              <a:rPr lang="en-US" sz="1400" b="0" dirty="0"/>
            </a:br>
            <a:endParaRPr lang="en-US" sz="1400" b="0" dirty="0"/>
          </a:p>
          <a:p>
            <a:pPr lvl="1"/>
            <a:r>
              <a:rPr lang="en-US" sz="1200" dirty="0"/>
              <a:t>1. </a:t>
            </a:r>
            <a:r>
              <a:rPr lang="en-US" sz="1200" dirty="0">
                <a:hlinkClick r:id="rId6"/>
              </a:rPr>
              <a:t>Fair Dealing</a:t>
            </a:r>
            <a:br>
              <a:rPr lang="en-US" sz="1200" dirty="0">
                <a:hlinkClick r:id="rId6"/>
              </a:rPr>
            </a:br>
            <a:r>
              <a:rPr lang="en-US" sz="1200" dirty="0"/>
              <a:t/>
            </a:r>
            <a:br>
              <a:rPr lang="en-US" sz="1200" dirty="0"/>
            </a:br>
            <a:r>
              <a:rPr lang="en-US" sz="1200" dirty="0"/>
              <a:t>5. </a:t>
            </a:r>
            <a:r>
              <a:rPr lang="en-US" sz="1200" dirty="0">
                <a:hlinkClick r:id="rId6"/>
              </a:rPr>
              <a:t>Compliance with Applicable University Policies, Procedures and Other Forms of Guidance</a:t>
            </a:r>
            <a:r>
              <a:rPr lang="en-US" sz="1200" dirty="0"/>
              <a:t/>
            </a:r>
            <a:br>
              <a:rPr lang="en-US" sz="1200" dirty="0"/>
            </a:br>
            <a:r>
              <a:rPr lang="en-US" sz="1200" dirty="0"/>
              <a:t/>
            </a:r>
            <a:br>
              <a:rPr lang="en-US" sz="1200" dirty="0"/>
            </a:br>
            <a:r>
              <a:rPr lang="en-US" sz="1200" dirty="0"/>
              <a:t>6. </a:t>
            </a:r>
            <a:r>
              <a:rPr lang="en-US" sz="1200" dirty="0">
                <a:hlinkClick r:id="rId6"/>
              </a:rPr>
              <a:t>Conflicts of Interest or Commitment</a:t>
            </a:r>
            <a:endParaRPr lang="en-US" sz="1200" dirty="0"/>
          </a:p>
          <a:p>
            <a:endParaRPr lang="en-US" sz="1200" dirty="0"/>
          </a:p>
          <a:p>
            <a:r>
              <a:rPr lang="en-US" sz="1400" b="0" dirty="0"/>
              <a:t>Even though the process requires selection of the lowest bid, and Ingrid’s husband will not personally gain if his company were selected, Ingrid has a financial interest in the University’s decision to select a consulting vendor and may not participate in any way in the decision. While she receives no direct income from her husband’s company, Ingrid’s community property interest in her husband’s salary is enough to constitute a conflict. She would also have a conflict of interest if the other individual in this scenario were a registered domestic partner, rather than her husband.</a:t>
            </a:r>
          </a:p>
          <a:p>
            <a:endParaRPr lang="en-US" sz="1400" b="0" dirty="0"/>
          </a:p>
          <a:p>
            <a:r>
              <a:rPr lang="en-US" sz="1400" b="0" dirty="0"/>
              <a:t>As long as Ingrid has an interest in the decision, she has a conflict of interest and may not participate. Even if the result of the process is that the lowest bidder gets the contract, Ingrid could be liable for civil and criminal penalties, because she would have violated the conflict of interest provisions of the Political Reform Act, which applies to all University employees.</a:t>
            </a:r>
          </a:p>
        </p:txBody>
      </p:sp>
      <p:sp>
        <p:nvSpPr>
          <p:cNvPr id="6" name="Slide Number Placeholder 5"/>
          <p:cNvSpPr>
            <a:spLocks noGrp="1"/>
          </p:cNvSpPr>
          <p:nvPr>
            <p:ph type="sldNum" sz="quarter" idx="12"/>
          </p:nvPr>
        </p:nvSpPr>
        <p:spPr>
          <a:xfrm>
            <a:off x="3505200" y="6381750"/>
            <a:ext cx="2133600" cy="476250"/>
          </a:xfrm>
        </p:spPr>
        <p:txBody>
          <a:bodyPr/>
          <a:lstStyle/>
          <a:p>
            <a:pPr>
              <a:defRPr/>
            </a:pPr>
            <a:r>
              <a:rPr lang="en-US" dirty="0" smtClean="0"/>
              <a:t/>
            </a:r>
            <a:br>
              <a:rPr lang="en-US" dirty="0" smtClean="0"/>
            </a:br>
            <a:fld id="{AA925EB8-ED74-41E3-8558-3A437FAD28B1}" type="slidenum">
              <a:rPr lang="en-US" smtClean="0"/>
              <a:pPr>
                <a:defRPr/>
              </a:pPr>
              <a:t>37</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0"/>
            <a:ext cx="8229600" cy="563563"/>
          </a:xfrm>
        </p:spPr>
        <p:txBody>
          <a:bodyPr/>
          <a:lstStyle/>
          <a:p>
            <a:pPr eaLnBrk="1" hangingPunct="1"/>
            <a:r>
              <a:rPr lang="en-US" dirty="0" smtClean="0"/>
              <a:t>Scenario: Cliff’s Consulting</a:t>
            </a:r>
          </a:p>
        </p:txBody>
      </p:sp>
      <p:sp>
        <p:nvSpPr>
          <p:cNvPr id="22531" name="Rectangle 5"/>
          <p:cNvSpPr>
            <a:spLocks noChangeArrowheads="1"/>
          </p:cNvSpPr>
          <p:nvPr/>
        </p:nvSpPr>
        <p:spPr bwMode="auto">
          <a:xfrm>
            <a:off x="381000" y="822325"/>
            <a:ext cx="4724400" cy="2857500"/>
          </a:xfrm>
          <a:prstGeom prst="rect">
            <a:avLst/>
          </a:prstGeom>
          <a:noFill/>
          <a:ln w="9525">
            <a:noFill/>
            <a:miter lim="800000"/>
            <a:headEnd/>
            <a:tailEnd/>
          </a:ln>
        </p:spPr>
        <p:txBody>
          <a:bodyPr anchor="ctr">
            <a:spAutoFit/>
          </a:bodyPr>
          <a:lstStyle/>
          <a:p>
            <a:r>
              <a:rPr lang="en-US" sz="1400" b="0" dirty="0"/>
              <a:t>Cliff is a junior faculty member in the History department who was recently hired to teach multiple sections of his specialty, Greek history. Cliff is also a talented web designer, and to make extra money, he recently entered into an outside consulting agreement with a company to design its website. The extra work is keeping him up very late at night, and to meet the company deadlines, he also uses many of his office hours to work on the website. Cliff is so tired that he is barely able to stay focused when lecturing. His students have been complaining that he is falling behind with grading, and his colleagues have also expressed concern about his lack of participation in department meetings.</a:t>
            </a:r>
          </a:p>
        </p:txBody>
      </p:sp>
      <p:sp>
        <p:nvSpPr>
          <p:cNvPr id="22532" name="Rectangle 8"/>
          <p:cNvSpPr>
            <a:spLocks noChangeArrowheads="1"/>
          </p:cNvSpPr>
          <p:nvPr/>
        </p:nvSpPr>
        <p:spPr bwMode="auto">
          <a:xfrm>
            <a:off x="381000" y="3733800"/>
            <a:ext cx="8458200" cy="1766888"/>
          </a:xfrm>
          <a:prstGeom prst="rect">
            <a:avLst/>
          </a:prstGeom>
          <a:noFill/>
          <a:ln w="9525">
            <a:noFill/>
            <a:miter lim="800000"/>
            <a:headEnd/>
            <a:tailEnd/>
          </a:ln>
        </p:spPr>
        <p:txBody>
          <a:bodyPr>
            <a:spAutoFit/>
          </a:bodyPr>
          <a:lstStyle/>
          <a:p>
            <a:pPr fontAlgn="t"/>
            <a:r>
              <a:rPr lang="en-US" b="0" dirty="0"/>
              <a:t>Should Cliff continue with his consulting arrangement while still a full-time employee of the University? </a:t>
            </a:r>
            <a:r>
              <a:rPr lang="en-US" sz="1400" b="0" dirty="0"/>
              <a:t>(You may select more than one option.)</a:t>
            </a:r>
          </a:p>
          <a:p>
            <a:pPr fontAlgn="t"/>
            <a:endParaRPr lang="en-US" b="0" dirty="0"/>
          </a:p>
          <a:p>
            <a:r>
              <a:rPr lang="en-US" sz="1400" b="0" dirty="0"/>
              <a:t>A. No. Cliff should make sure his outside interests do not interfere with his University responsibilities.</a:t>
            </a:r>
          </a:p>
          <a:p>
            <a:r>
              <a:rPr lang="en-US" sz="1400" b="0" dirty="0"/>
              <a:t>B. No. Cliff is not being respectful to his students and colleagues.</a:t>
            </a:r>
          </a:p>
          <a:p>
            <a:r>
              <a:rPr lang="en-US" sz="1400" b="0" dirty="0"/>
              <a:t>C. Yes. Cliff is probably just tired from having to teach so many sections of Greek history.  </a:t>
            </a:r>
          </a:p>
          <a:p>
            <a:r>
              <a:rPr lang="en-US" sz="1400" b="0" dirty="0"/>
              <a:t>D. No. Cliff is misusing University resources to work on outside activities for personal gain.</a:t>
            </a:r>
          </a:p>
        </p:txBody>
      </p:sp>
      <p:pic>
        <p:nvPicPr>
          <p:cNvPr id="22533" name="Picture 13" descr="greece"/>
          <p:cNvPicPr>
            <a:picLocks noChangeAspect="1" noChangeArrowheads="1"/>
          </p:cNvPicPr>
          <p:nvPr/>
        </p:nvPicPr>
        <p:blipFill>
          <a:blip r:embed="rId3" cstate="print"/>
          <a:srcRect/>
          <a:stretch>
            <a:fillRect/>
          </a:stretch>
        </p:blipFill>
        <p:spPr bwMode="auto">
          <a:xfrm>
            <a:off x="5257800" y="838200"/>
            <a:ext cx="2895600" cy="1925638"/>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38</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ChangeArrowheads="1"/>
          </p:cNvSpPr>
          <p:nvPr/>
        </p:nvSpPr>
        <p:spPr bwMode="auto">
          <a:xfrm>
            <a:off x="533400" y="685800"/>
            <a:ext cx="8229600" cy="4647426"/>
          </a:xfrm>
          <a:prstGeom prst="rect">
            <a:avLst/>
          </a:prstGeom>
          <a:noFill/>
          <a:ln w="9525">
            <a:noFill/>
            <a:miter lim="800000"/>
            <a:headEnd/>
            <a:tailEnd/>
          </a:ln>
        </p:spPr>
        <p:txBody>
          <a:bodyPr>
            <a:spAutoFit/>
          </a:bodyPr>
          <a:lstStyle/>
          <a:p>
            <a:pPr algn="ctr"/>
            <a:r>
              <a:rPr lang="en-US" dirty="0"/>
              <a:t/>
            </a:r>
            <a:br>
              <a:rPr lang="en-US" dirty="0"/>
            </a:br>
            <a:r>
              <a:rPr lang="en-US" sz="2800" dirty="0">
                <a:solidFill>
                  <a:schemeClr val="accent2"/>
                </a:solidFill>
              </a:rPr>
              <a:t>University of California Ethical Values &amp; Conduct Compliance Briefing </a:t>
            </a:r>
          </a:p>
          <a:p>
            <a:pPr algn="ctr"/>
            <a:endParaRPr lang="en-US" dirty="0"/>
          </a:p>
          <a:p>
            <a:pPr algn="ctr"/>
            <a:endParaRPr lang="en-US" dirty="0"/>
          </a:p>
          <a:p>
            <a:pPr algn="ctr"/>
            <a:r>
              <a:rPr lang="en-US" sz="2400" dirty="0"/>
              <a:t>This material is a copy of the online training version of this module.   </a:t>
            </a:r>
          </a:p>
          <a:p>
            <a:pPr algn="ctr"/>
            <a:endParaRPr lang="en-US" sz="2400" dirty="0"/>
          </a:p>
          <a:p>
            <a:pPr algn="ctr"/>
            <a:r>
              <a:rPr lang="en-US" sz="2400" dirty="0"/>
              <a:t>This material is provided for information purposes only and cannot be used for completion of the course requirement, unless used as course content for in person training and approved by UCOP ECAS. </a:t>
            </a:r>
          </a:p>
          <a:p>
            <a:endParaRPr lang="en-US" dirty="0"/>
          </a:p>
        </p:txBody>
      </p:sp>
      <p:sp>
        <p:nvSpPr>
          <p:cNvPr id="4" name="Slide Number Placeholder 3"/>
          <p:cNvSpPr>
            <a:spLocks noGrp="1"/>
          </p:cNvSpPr>
          <p:nvPr>
            <p:ph type="sldNum" sz="quarter" idx="12"/>
          </p:nvPr>
        </p:nvSpPr>
        <p:spPr/>
        <p:txBody>
          <a:bodyPr/>
          <a:lstStyle/>
          <a:p>
            <a:pPr>
              <a:defRPr/>
            </a:pPr>
            <a:r>
              <a:rPr lang="en-US" dirty="0" smtClean="0"/>
              <a:t/>
            </a:r>
            <a:br>
              <a:rPr lang="en-US" dirty="0" smtClean="0"/>
            </a:br>
            <a:fld id="{2CE50994-37D9-4B56-A0DF-F6DB8FF197FC}" type="slidenum">
              <a:rPr lang="en-US" smtClean="0"/>
              <a:pPr>
                <a:defRPr/>
              </a:pPr>
              <a:t>21</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33400" y="228600"/>
            <a:ext cx="8229600" cy="563563"/>
          </a:xfrm>
          <a:prstGeom prst="rect">
            <a:avLst/>
          </a:prstGeom>
        </p:spPr>
        <p:txBody>
          <a:bodyPr/>
          <a:lstStyle/>
          <a:p>
            <a:pPr algn="ctr">
              <a:defRPr/>
            </a:pPr>
            <a:r>
              <a:rPr lang="en-US" sz="2800" kern="0" dirty="0">
                <a:solidFill>
                  <a:schemeClr val="accent2"/>
                </a:solidFill>
                <a:latin typeface="+mj-lt"/>
                <a:ea typeface="+mj-ea"/>
                <a:cs typeface="+mj-cs"/>
              </a:rPr>
              <a:t>Scenario: Cliff’s Consulting</a:t>
            </a:r>
          </a:p>
        </p:txBody>
      </p:sp>
      <p:sp>
        <p:nvSpPr>
          <p:cNvPr id="23555" name="Text Box 12"/>
          <p:cNvSpPr txBox="1">
            <a:spLocks noChangeArrowheads="1"/>
          </p:cNvSpPr>
          <p:nvPr/>
        </p:nvSpPr>
        <p:spPr bwMode="auto">
          <a:xfrm>
            <a:off x="533400" y="3124200"/>
            <a:ext cx="8001000" cy="520700"/>
          </a:xfrm>
          <a:prstGeom prst="rect">
            <a:avLst/>
          </a:prstGeom>
          <a:noFill/>
          <a:ln w="3175">
            <a:solidFill>
              <a:schemeClr val="tx1"/>
            </a:solidFill>
            <a:miter lim="800000"/>
            <a:headEnd/>
            <a:tailEnd/>
          </a:ln>
        </p:spPr>
        <p:txBody>
          <a:bodyPr>
            <a:spAutoFit/>
          </a:bodyPr>
          <a:lstStyle/>
          <a:p>
            <a:r>
              <a:rPr lang="en-US" sz="1400" dirty="0"/>
              <a:t>Feedback Text</a:t>
            </a:r>
          </a:p>
          <a:p>
            <a:r>
              <a:rPr lang="en-US" sz="1400" b="0" dirty="0"/>
              <a:t>The best answers are A, B, and D. Proceed to next page to read a discussion of this scenario.</a:t>
            </a:r>
          </a:p>
        </p:txBody>
      </p:sp>
      <p:sp>
        <p:nvSpPr>
          <p:cNvPr id="5" name="Slide Number Placeholder 4"/>
          <p:cNvSpPr>
            <a:spLocks noGrp="1"/>
          </p:cNvSpPr>
          <p:nvPr>
            <p:ph type="sldNum" sz="quarter" idx="12"/>
          </p:nvPr>
        </p:nvSpPr>
        <p:spPr/>
        <p:txBody>
          <a:bodyPr/>
          <a:lstStyle/>
          <a:p>
            <a:pPr>
              <a:defRPr/>
            </a:pPr>
            <a:r>
              <a:rPr lang="en-US" dirty="0" smtClean="0"/>
              <a:t/>
            </a:r>
            <a:br>
              <a:rPr lang="en-US" dirty="0" smtClean="0"/>
            </a:br>
            <a:fld id="{2CE50994-37D9-4B56-A0DF-F6DB8FF197FC}" type="slidenum">
              <a:rPr lang="en-US" smtClean="0"/>
              <a:pPr>
                <a:defRPr/>
              </a:pPr>
              <a:t>39</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223838"/>
            <a:ext cx="8229600" cy="563562"/>
          </a:xfrm>
        </p:spPr>
        <p:txBody>
          <a:bodyPr/>
          <a:lstStyle/>
          <a:p>
            <a:pPr eaLnBrk="1" hangingPunct="1"/>
            <a:r>
              <a:rPr lang="en-US" dirty="0" smtClean="0"/>
              <a:t>Discussion: Cliff’s Consulting</a:t>
            </a:r>
          </a:p>
        </p:txBody>
      </p:sp>
      <p:pic>
        <p:nvPicPr>
          <p:cNvPr id="24579" name="Picture 9" descr="http://www.workplaceanswers.com/images/px.gif"/>
          <p:cNvPicPr>
            <a:picLocks noChangeAspect="1" noChangeArrowheads="1"/>
          </p:cNvPicPr>
          <p:nvPr/>
        </p:nvPicPr>
        <p:blipFill>
          <a:blip r:embed="rId3" r:link="rId4"/>
          <a:srcRect/>
          <a:stretch>
            <a:fillRect/>
          </a:stretch>
        </p:blipFill>
        <p:spPr bwMode="auto">
          <a:xfrm>
            <a:off x="698500" y="5084763"/>
            <a:ext cx="9525" cy="0"/>
          </a:xfrm>
          <a:prstGeom prst="rect">
            <a:avLst/>
          </a:prstGeom>
          <a:noFill/>
          <a:ln w="9525">
            <a:noFill/>
            <a:miter lim="800000"/>
            <a:headEnd/>
            <a:tailEnd/>
          </a:ln>
        </p:spPr>
      </p:pic>
      <p:pic>
        <p:nvPicPr>
          <p:cNvPr id="24580" name="Picture 10" descr="http://www.workplaceanswers.com/images/px.gif"/>
          <p:cNvPicPr>
            <a:picLocks noChangeAspect="1" noChangeArrowheads="1"/>
          </p:cNvPicPr>
          <p:nvPr/>
        </p:nvPicPr>
        <p:blipFill>
          <a:blip r:embed="rId3" r:link="rId4"/>
          <a:srcRect/>
          <a:stretch>
            <a:fillRect/>
          </a:stretch>
        </p:blipFill>
        <p:spPr bwMode="auto">
          <a:xfrm>
            <a:off x="698500" y="5829300"/>
            <a:ext cx="9525" cy="0"/>
          </a:xfrm>
          <a:prstGeom prst="rect">
            <a:avLst/>
          </a:prstGeom>
          <a:noFill/>
          <a:ln w="9525">
            <a:noFill/>
            <a:miter lim="800000"/>
            <a:headEnd/>
            <a:tailEnd/>
          </a:ln>
        </p:spPr>
      </p:pic>
      <p:sp>
        <p:nvSpPr>
          <p:cNvPr id="24581" name="Rectangle 18"/>
          <p:cNvSpPr>
            <a:spLocks noChangeArrowheads="1"/>
          </p:cNvSpPr>
          <p:nvPr/>
        </p:nvSpPr>
        <p:spPr bwMode="auto">
          <a:xfrm>
            <a:off x="533400" y="1049844"/>
            <a:ext cx="7848600" cy="3046988"/>
          </a:xfrm>
          <a:prstGeom prst="rect">
            <a:avLst/>
          </a:prstGeom>
          <a:noFill/>
          <a:ln w="9525">
            <a:noFill/>
            <a:miter lim="800000"/>
            <a:headEnd/>
            <a:tailEnd/>
          </a:ln>
        </p:spPr>
        <p:txBody>
          <a:bodyPr anchor="ctr">
            <a:spAutoFit/>
          </a:bodyPr>
          <a:lstStyle/>
          <a:p>
            <a:r>
              <a:rPr lang="en-US" sz="1200" b="0" dirty="0"/>
              <a:t>The following </a:t>
            </a:r>
            <a:r>
              <a:rPr lang="en-US" sz="1200" b="0" dirty="0">
                <a:hlinkClick r:id="rId5"/>
              </a:rPr>
              <a:t>Standards of Ethical Conduct </a:t>
            </a:r>
            <a:r>
              <a:rPr lang="en-US" sz="1200" b="0" dirty="0"/>
              <a:t>apply: </a:t>
            </a:r>
          </a:p>
          <a:p>
            <a:endParaRPr lang="en-US" sz="1200" b="0" dirty="0"/>
          </a:p>
          <a:p>
            <a:pPr marL="742950" lvl="1" indent="-285750"/>
            <a:r>
              <a:rPr lang="en-US" sz="1200" dirty="0"/>
              <a:t>3. </a:t>
            </a:r>
            <a:r>
              <a:rPr lang="en-US" sz="1200" dirty="0">
                <a:hlinkClick r:id="rId5"/>
              </a:rPr>
              <a:t>Respect for Others</a:t>
            </a:r>
            <a:r>
              <a:rPr lang="en-US" sz="1200" dirty="0"/>
              <a:t/>
            </a:r>
            <a:br>
              <a:rPr lang="en-US" sz="1200" dirty="0"/>
            </a:br>
            <a:endParaRPr lang="en-US" sz="1200" dirty="0"/>
          </a:p>
          <a:p>
            <a:pPr marL="742950" lvl="1" indent="-285750"/>
            <a:r>
              <a:rPr lang="en-US" sz="1200" dirty="0"/>
              <a:t>6. </a:t>
            </a:r>
            <a:r>
              <a:rPr lang="en-US" sz="1200" dirty="0">
                <a:hlinkClick r:id="rId5"/>
              </a:rPr>
              <a:t>Conflicts of Interest or Commitment</a:t>
            </a:r>
            <a:r>
              <a:rPr lang="en-US" sz="1200" dirty="0"/>
              <a:t/>
            </a:r>
            <a:br>
              <a:rPr lang="en-US" sz="1200" dirty="0"/>
            </a:br>
            <a:endParaRPr lang="en-US" sz="1200" dirty="0"/>
          </a:p>
          <a:p>
            <a:pPr marL="742950" lvl="1" indent="-285750"/>
            <a:r>
              <a:rPr lang="en-US" sz="1200" dirty="0"/>
              <a:t>10. </a:t>
            </a:r>
            <a:r>
              <a:rPr lang="en-US" sz="1200" dirty="0">
                <a:hlinkClick r:id="rId5"/>
              </a:rPr>
              <a:t>Use of University Resources</a:t>
            </a:r>
            <a:endParaRPr lang="en-US" sz="1200" dirty="0"/>
          </a:p>
          <a:p>
            <a:pPr marL="742950" lvl="1" indent="-285750"/>
            <a:endParaRPr lang="en-US" sz="1200" dirty="0"/>
          </a:p>
          <a:p>
            <a:r>
              <a:rPr lang="en-US" sz="1200" b="0" dirty="0"/>
              <a:t>While University employees may be able to hold outside jobs and enter into outside consulting agreements, Cliff’s primary problem in this scenario is that his outside interests are affecting his duties as a University employee. Because he is not fully participating in teaching/learning opportunities, either as a lecturer and as a colleague, he is not demonstrating respect for his colleagues and students. He is also misusing University time and resources for personal gain.</a:t>
            </a:r>
          </a:p>
          <a:p>
            <a:endParaRPr lang="en-US" sz="1200" b="0" dirty="0"/>
          </a:p>
          <a:p>
            <a:r>
              <a:rPr lang="en-US" sz="1200" b="0" dirty="0"/>
              <a:t>If you have questions about whether or not an outside professional activity is appropriate, you should ask your supervisor or the Academic Personnel office.  </a:t>
            </a:r>
          </a:p>
        </p:txBody>
      </p:sp>
      <p:sp>
        <p:nvSpPr>
          <p:cNvPr id="7" name="Slide Number Placeholder 6"/>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40</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0"/>
            <a:ext cx="8229600" cy="639763"/>
          </a:xfrm>
        </p:spPr>
        <p:txBody>
          <a:bodyPr/>
          <a:lstStyle/>
          <a:p>
            <a:pPr eaLnBrk="1" hangingPunct="1"/>
            <a:r>
              <a:rPr lang="en-US" dirty="0" smtClean="0"/>
              <a:t>Scenario: Grant Shell Games</a:t>
            </a:r>
          </a:p>
        </p:txBody>
      </p:sp>
      <p:sp>
        <p:nvSpPr>
          <p:cNvPr id="21507" name="Rectangle 4"/>
          <p:cNvSpPr>
            <a:spLocks noChangeArrowheads="1"/>
          </p:cNvSpPr>
          <p:nvPr/>
        </p:nvSpPr>
        <p:spPr bwMode="auto">
          <a:xfrm>
            <a:off x="228600" y="978696"/>
            <a:ext cx="5181600" cy="2462213"/>
          </a:xfrm>
          <a:prstGeom prst="rect">
            <a:avLst/>
          </a:prstGeom>
          <a:noFill/>
          <a:ln w="9525">
            <a:noFill/>
            <a:miter lim="800000"/>
            <a:headEnd/>
            <a:tailEnd/>
          </a:ln>
        </p:spPr>
        <p:txBody>
          <a:bodyPr wrap="square" anchor="ctr">
            <a:spAutoFit/>
          </a:bodyPr>
          <a:lstStyle/>
          <a:p>
            <a:r>
              <a:rPr lang="en-US" sz="1400" b="0" dirty="0"/>
              <a:t>Jessie is a researcher paid 100% on a grant fund in a small laboratory that is struggling to stay funded. Meredith, the principal investigator of the lab, asks Jessie to stop working on the project in order to work on a proposal which will help keep the lab afloat financially. Hayden, the departmental manager, notices that Jesse has been assisting with developing the proposal materials and inquires about the situation. Jessie confides that he is concerned that the workload associated with generating the proposal for the new project is preventing him from completing the work on the grant from which he is actually being paid. </a:t>
            </a:r>
          </a:p>
        </p:txBody>
      </p:sp>
      <p:sp>
        <p:nvSpPr>
          <p:cNvPr id="21516" name="Rectangle 19"/>
          <p:cNvSpPr>
            <a:spLocks noChangeArrowheads="1"/>
          </p:cNvSpPr>
          <p:nvPr/>
        </p:nvSpPr>
        <p:spPr bwMode="auto">
          <a:xfrm>
            <a:off x="457200" y="4046537"/>
            <a:ext cx="7558088" cy="296863"/>
          </a:xfrm>
          <a:prstGeom prst="rect">
            <a:avLst/>
          </a:prstGeom>
          <a:noFill/>
          <a:ln w="9525">
            <a:noFill/>
            <a:miter lim="800000"/>
            <a:headEnd/>
            <a:tailEnd/>
          </a:ln>
        </p:spPr>
        <p:txBody>
          <a:bodyPr/>
          <a:lstStyle/>
          <a:p>
            <a:pPr fontAlgn="t"/>
            <a:r>
              <a:rPr lang="en-US" sz="1600" dirty="0"/>
              <a:t>Which of the following statements related to this scenario are true?</a:t>
            </a:r>
          </a:p>
        </p:txBody>
      </p:sp>
      <p:sp>
        <p:nvSpPr>
          <p:cNvPr id="21522" name="Text Box 18"/>
          <p:cNvSpPr txBox="1">
            <a:spLocks noChangeArrowheads="1"/>
          </p:cNvSpPr>
          <p:nvPr/>
        </p:nvSpPr>
        <p:spPr bwMode="auto">
          <a:xfrm>
            <a:off x="441325" y="4362450"/>
            <a:ext cx="8169275" cy="2031325"/>
          </a:xfrm>
          <a:prstGeom prst="rect">
            <a:avLst/>
          </a:prstGeom>
          <a:noFill/>
          <a:ln w="9525">
            <a:noFill/>
            <a:miter lim="800000"/>
            <a:headEnd/>
            <a:tailEnd/>
          </a:ln>
          <a:effectLst/>
        </p:spPr>
        <p:txBody>
          <a:bodyPr>
            <a:spAutoFit/>
          </a:bodyPr>
          <a:lstStyle/>
          <a:p>
            <a:pPr marL="342900" indent="-342900">
              <a:buFontTx/>
              <a:buAutoNum type="alphaUcPeriod"/>
            </a:pPr>
            <a:r>
              <a:rPr lang="en-US" sz="1400" b="0" dirty="0"/>
              <a:t>As long as Jessie is getting the work done on the project he is paid from, it is OK to work on the new grant proposal.</a:t>
            </a:r>
          </a:p>
          <a:p>
            <a:pPr marL="342900" indent="-342900"/>
            <a:r>
              <a:rPr lang="en-US" sz="1400" b="0" dirty="0"/>
              <a:t>B.	If </a:t>
            </a:r>
            <a:r>
              <a:rPr lang="en-US" sz="1400" b="0" dirty="0" smtClean="0"/>
              <a:t>Jessie’s </a:t>
            </a:r>
            <a:r>
              <a:rPr lang="en-US" sz="1400" b="0" dirty="0"/>
              <a:t>time is charged 100% to the current grant and he is also working on a grant proposal, he and his supervisor Meredith are causing the grant to be falsely reported to the federal government.</a:t>
            </a:r>
          </a:p>
          <a:p>
            <a:pPr marL="342900" indent="-342900">
              <a:buAutoNum type="alphaUcPeriod" startAt="3"/>
            </a:pPr>
            <a:r>
              <a:rPr lang="en-US" sz="1400" b="0" dirty="0"/>
              <a:t>Internal controls may need to be strengthened to timely prevent or detect inaccurate charges</a:t>
            </a:r>
            <a:r>
              <a:rPr lang="en-US" sz="1400" b="0" dirty="0" smtClean="0"/>
              <a:t>.</a:t>
            </a:r>
          </a:p>
          <a:p>
            <a:pPr marL="342900" indent="-342900">
              <a:buAutoNum type="alphaUcPeriod" startAt="3"/>
            </a:pPr>
            <a:r>
              <a:rPr lang="en-US" sz="1400" b="0" dirty="0"/>
              <a:t>The situation involves an allegation of wrongdoing so Hayden should contact the Locally Designated Official (LDO).</a:t>
            </a:r>
          </a:p>
          <a:p>
            <a:pPr marL="342900" indent="-342900"/>
            <a:endParaRPr lang="en-US" sz="1400" b="0" dirty="0"/>
          </a:p>
        </p:txBody>
      </p:sp>
      <p:pic>
        <p:nvPicPr>
          <p:cNvPr id="21531" name="Picture 27" descr="spreadsheet"/>
          <p:cNvPicPr>
            <a:picLocks noChangeAspect="1" noChangeArrowheads="1"/>
          </p:cNvPicPr>
          <p:nvPr/>
        </p:nvPicPr>
        <p:blipFill>
          <a:blip r:embed="rId3" cstate="print"/>
          <a:srcRect/>
          <a:stretch>
            <a:fillRect/>
          </a:stretch>
        </p:blipFill>
        <p:spPr bwMode="auto">
          <a:xfrm>
            <a:off x="5638800" y="685800"/>
            <a:ext cx="3124200" cy="2233613"/>
          </a:xfrm>
          <a:prstGeom prst="rect">
            <a:avLst/>
          </a:prstGeom>
          <a:noFill/>
        </p:spPr>
      </p:pic>
      <p:sp>
        <p:nvSpPr>
          <p:cNvPr id="8" name="Slide Number Placeholder 7"/>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41</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Grp="1" noChangeArrowheads="1"/>
          </p:cNvSpPr>
          <p:nvPr>
            <p:ph type="title"/>
          </p:nvPr>
        </p:nvSpPr>
        <p:spPr>
          <a:prstGeom prst="rect">
            <a:avLst/>
          </a:prstGeom>
        </p:spPr>
        <p:txBody>
          <a:bodyPr/>
          <a:lstStyle/>
          <a:p>
            <a:pPr algn="ctr">
              <a:defRPr/>
            </a:pPr>
            <a:r>
              <a:rPr lang="en-US" sz="2800" kern="0" dirty="0">
                <a:solidFill>
                  <a:schemeClr val="accent2"/>
                </a:solidFill>
                <a:latin typeface="+mj-lt"/>
                <a:ea typeface="+mj-ea"/>
                <a:cs typeface="+mj-cs"/>
              </a:rPr>
              <a:t>Scenario: Grant </a:t>
            </a:r>
            <a:r>
              <a:rPr lang="en-US" sz="2800" kern="0" dirty="0" smtClean="0">
                <a:solidFill>
                  <a:schemeClr val="accent2"/>
                </a:solidFill>
                <a:latin typeface="+mj-lt"/>
                <a:ea typeface="+mj-ea"/>
                <a:cs typeface="+mj-cs"/>
              </a:rPr>
              <a:t>Shell Games</a:t>
            </a:r>
            <a:endParaRPr lang="en-US" sz="2800" kern="0" dirty="0">
              <a:solidFill>
                <a:schemeClr val="accent2"/>
              </a:solidFill>
              <a:latin typeface="+mj-lt"/>
              <a:ea typeface="+mj-ea"/>
              <a:cs typeface="+mj-cs"/>
            </a:endParaRPr>
          </a:p>
        </p:txBody>
      </p:sp>
      <p:sp>
        <p:nvSpPr>
          <p:cNvPr id="6" name="Text Box 17"/>
          <p:cNvSpPr txBox="1">
            <a:spLocks noChangeArrowheads="1"/>
          </p:cNvSpPr>
          <p:nvPr/>
        </p:nvSpPr>
        <p:spPr bwMode="auto">
          <a:xfrm>
            <a:off x="609600" y="2971800"/>
            <a:ext cx="8001000" cy="520700"/>
          </a:xfrm>
          <a:prstGeom prst="rect">
            <a:avLst/>
          </a:prstGeom>
          <a:noFill/>
          <a:ln w="3175">
            <a:solidFill>
              <a:schemeClr val="tx1"/>
            </a:solidFill>
            <a:miter lim="800000"/>
            <a:headEnd/>
            <a:tailEnd/>
          </a:ln>
        </p:spPr>
        <p:txBody>
          <a:bodyPr>
            <a:spAutoFit/>
          </a:bodyPr>
          <a:lstStyle/>
          <a:p>
            <a:r>
              <a:rPr lang="en-US" sz="1400" dirty="0"/>
              <a:t>Feedback Text</a:t>
            </a:r>
          </a:p>
          <a:p>
            <a:r>
              <a:rPr lang="en-US" sz="1400" b="0" dirty="0"/>
              <a:t>The best answers are </a:t>
            </a:r>
            <a:r>
              <a:rPr lang="en-US" sz="1400" b="0" dirty="0" smtClean="0"/>
              <a:t>B, </a:t>
            </a:r>
            <a:r>
              <a:rPr lang="en-US" sz="1400" b="0" dirty="0"/>
              <a:t>C, and D. Proceed to next page to read a discussion of this scenario.</a:t>
            </a:r>
          </a:p>
        </p:txBody>
      </p:sp>
      <p:sp>
        <p:nvSpPr>
          <p:cNvPr id="7" name="Slide Number Placeholder 6"/>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42</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3400" y="228600"/>
            <a:ext cx="8229600" cy="127000"/>
          </a:xfrm>
        </p:spPr>
        <p:txBody>
          <a:bodyPr/>
          <a:lstStyle/>
          <a:p>
            <a:pPr eaLnBrk="1" hangingPunct="1"/>
            <a:r>
              <a:rPr lang="en-US" dirty="0" smtClean="0"/>
              <a:t>Discussion: Grant Shell Games</a:t>
            </a:r>
          </a:p>
        </p:txBody>
      </p:sp>
      <p:sp>
        <p:nvSpPr>
          <p:cNvPr id="22533" name="Rectangle 7"/>
          <p:cNvSpPr>
            <a:spLocks noChangeArrowheads="1"/>
          </p:cNvSpPr>
          <p:nvPr/>
        </p:nvSpPr>
        <p:spPr bwMode="auto">
          <a:xfrm>
            <a:off x="762000" y="685215"/>
            <a:ext cx="7150100" cy="2123658"/>
          </a:xfrm>
          <a:prstGeom prst="rect">
            <a:avLst/>
          </a:prstGeom>
          <a:noFill/>
          <a:ln w="9525">
            <a:noFill/>
            <a:miter lim="800000"/>
            <a:headEnd/>
            <a:tailEnd/>
          </a:ln>
        </p:spPr>
        <p:txBody>
          <a:bodyPr anchor="ctr">
            <a:spAutoFit/>
          </a:bodyPr>
          <a:lstStyle/>
          <a:p>
            <a:pPr marL="342900" indent="-342900"/>
            <a:r>
              <a:rPr lang="en-US" sz="1200" b="0" dirty="0"/>
              <a:t>The following </a:t>
            </a:r>
            <a:r>
              <a:rPr lang="en-US" sz="1200" b="0" dirty="0">
                <a:hlinkClick r:id="rId3"/>
              </a:rPr>
              <a:t>Standards of Ethical Conduct </a:t>
            </a:r>
            <a:r>
              <a:rPr lang="en-US" sz="1200" b="0" dirty="0"/>
              <a:t>apply: </a:t>
            </a:r>
          </a:p>
          <a:p>
            <a:pPr marL="342900" indent="-342900"/>
            <a:endParaRPr lang="en-US" sz="1200" b="0" dirty="0"/>
          </a:p>
          <a:p>
            <a:pPr marL="800100" lvl="1" indent="-342900">
              <a:buFontTx/>
              <a:buAutoNum type="arabicPeriod" startAt="2"/>
            </a:pPr>
            <a:r>
              <a:rPr lang="en-US" sz="1200" dirty="0">
                <a:hlinkClick r:id="rId3"/>
              </a:rPr>
              <a:t>Individual Responsibility and Accountability</a:t>
            </a:r>
            <a:r>
              <a:rPr lang="en-US" sz="1200" dirty="0"/>
              <a:t/>
            </a:r>
            <a:br>
              <a:rPr lang="en-US" sz="1200" dirty="0"/>
            </a:br>
            <a:endParaRPr lang="en-US" sz="1200" dirty="0"/>
          </a:p>
          <a:p>
            <a:pPr marL="800100" lvl="1" indent="-342900">
              <a:buFontTx/>
              <a:buAutoNum type="arabicPeriod" startAt="4"/>
            </a:pPr>
            <a:r>
              <a:rPr lang="en-US" sz="1200" dirty="0">
                <a:hlinkClick r:id="rId3"/>
              </a:rPr>
              <a:t>Compliance with Applicable Laws and Regulations</a:t>
            </a:r>
            <a:r>
              <a:rPr lang="en-US" sz="1200" dirty="0"/>
              <a:t/>
            </a:r>
            <a:br>
              <a:rPr lang="en-US" sz="1200" dirty="0"/>
            </a:br>
            <a:endParaRPr lang="en-US" sz="1200" b="0" dirty="0"/>
          </a:p>
          <a:p>
            <a:pPr marL="800100" lvl="1" indent="-342900"/>
            <a:r>
              <a:rPr lang="en-US" sz="1200" dirty="0"/>
              <a:t>9.     </a:t>
            </a:r>
            <a:r>
              <a:rPr lang="en-US" sz="1200" dirty="0">
                <a:hlinkClick r:id="rId3"/>
              </a:rPr>
              <a:t>Internal Controls</a:t>
            </a:r>
            <a:r>
              <a:rPr lang="en-US" sz="1200" dirty="0"/>
              <a:t/>
            </a:r>
            <a:br>
              <a:rPr lang="en-US" sz="1200" dirty="0"/>
            </a:br>
            <a:endParaRPr lang="en-US" sz="1200" dirty="0"/>
          </a:p>
          <a:p>
            <a:pPr marL="800100" lvl="1" indent="-342900"/>
            <a:r>
              <a:rPr lang="en-US" sz="1200" dirty="0"/>
              <a:t>11.  </a:t>
            </a:r>
            <a:r>
              <a:rPr lang="en-US" sz="1200" dirty="0">
                <a:hlinkClick r:id="rId3"/>
              </a:rPr>
              <a:t>Financial Reporting</a:t>
            </a:r>
            <a:r>
              <a:rPr lang="en-US" sz="1200" dirty="0"/>
              <a:t/>
            </a:r>
            <a:br>
              <a:rPr lang="en-US" sz="1200" dirty="0"/>
            </a:br>
            <a:endParaRPr lang="en-US" sz="1200" dirty="0"/>
          </a:p>
          <a:p>
            <a:pPr marL="800100" lvl="1" indent="-342900"/>
            <a:r>
              <a:rPr lang="en-US" sz="1200" dirty="0"/>
              <a:t>12.  </a:t>
            </a:r>
            <a:r>
              <a:rPr lang="en-US" sz="1200" dirty="0">
                <a:hlinkClick r:id="rId3"/>
              </a:rPr>
              <a:t>Reporting Violations and Protection from Retaliation</a:t>
            </a:r>
            <a:endParaRPr lang="en-US" sz="1200" dirty="0"/>
          </a:p>
        </p:txBody>
      </p:sp>
      <p:sp>
        <p:nvSpPr>
          <p:cNvPr id="22534" name="Rectangle 8"/>
          <p:cNvSpPr>
            <a:spLocks noChangeArrowheads="1"/>
          </p:cNvSpPr>
          <p:nvPr/>
        </p:nvSpPr>
        <p:spPr bwMode="auto">
          <a:xfrm>
            <a:off x="685800" y="2921117"/>
            <a:ext cx="7658100" cy="3323987"/>
          </a:xfrm>
          <a:prstGeom prst="rect">
            <a:avLst/>
          </a:prstGeom>
          <a:noFill/>
          <a:ln w="9525">
            <a:noFill/>
            <a:miter lim="800000"/>
            <a:headEnd/>
            <a:tailEnd/>
          </a:ln>
        </p:spPr>
        <p:txBody>
          <a:bodyPr anchor="ctr">
            <a:spAutoFit/>
          </a:bodyPr>
          <a:lstStyle/>
          <a:p>
            <a:r>
              <a:rPr lang="en-US" sz="1400" b="0" dirty="0"/>
              <a:t>With the acceptance of research grants by the University comes a responsibility to use the research funds for the purpose for which they were intended. Research grants are critical to the University’s mission and should not be misused or abused. Each employee in this scenario must exercise responsibility and accountability to assure that grants are charged only for time actually worked and within the approved program for that grant. </a:t>
            </a:r>
          </a:p>
          <a:p>
            <a:endParaRPr lang="en-US" sz="1400" b="0" dirty="0"/>
          </a:p>
          <a:p>
            <a:r>
              <a:rPr lang="en-US" sz="1400" b="0" dirty="0"/>
              <a:t>In this scenario, Hayden has detected possible improper salary charges to a grant fund. She should discuss the situation with Meredith, the principal investigator, and make sure the salary charges are corrected while the proposal work is underway. She should also ask that, going forward, Meredith tell her in advance when she is redirecting her staff’s work assignments so that she may allocate salary charges appropriately. If improper salary charges were found and Meredith is not willing to correct the error, Hayden has the responsibility to consult with her location’s </a:t>
            </a:r>
            <a:r>
              <a:rPr lang="en-US" sz="1400" b="0" dirty="0" smtClean="0">
                <a:hlinkClick r:id="rId4"/>
              </a:rPr>
              <a:t>Locally Designated Official (LDO)</a:t>
            </a:r>
            <a:r>
              <a:rPr lang="en-US" sz="1400" b="0" dirty="0" smtClean="0"/>
              <a:t>, the </a:t>
            </a:r>
            <a:r>
              <a:rPr lang="en-US" sz="1400" b="0" dirty="0"/>
              <a:t>person who administers the Whistleblower Policy. Such reports are treated confidentially by the University, and those who make them are protected from retaliation</a:t>
            </a:r>
            <a:r>
              <a:rPr lang="en-US" sz="1400" b="0" dirty="0" smtClean="0"/>
              <a:t>.</a:t>
            </a:r>
            <a:endParaRPr lang="en-US" sz="1400" b="0" dirty="0"/>
          </a:p>
        </p:txBody>
      </p:sp>
      <p:sp>
        <p:nvSpPr>
          <p:cNvPr id="6" name="Slide Number Placeholder 5"/>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43</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28600"/>
            <a:ext cx="8229600" cy="457200"/>
          </a:xfrm>
        </p:spPr>
        <p:txBody>
          <a:bodyPr/>
          <a:lstStyle/>
          <a:p>
            <a:pPr eaLnBrk="1" hangingPunct="1"/>
            <a:r>
              <a:rPr lang="en-US" dirty="0" smtClean="0"/>
              <a:t>Scenario: Surly Sue</a:t>
            </a:r>
          </a:p>
        </p:txBody>
      </p:sp>
      <p:sp>
        <p:nvSpPr>
          <p:cNvPr id="31747" name="Rectangle 5"/>
          <p:cNvSpPr>
            <a:spLocks noChangeArrowheads="1"/>
          </p:cNvSpPr>
          <p:nvPr/>
        </p:nvSpPr>
        <p:spPr bwMode="auto">
          <a:xfrm>
            <a:off x="381000" y="1325563"/>
            <a:ext cx="5257800" cy="2247900"/>
          </a:xfrm>
          <a:prstGeom prst="rect">
            <a:avLst/>
          </a:prstGeom>
          <a:noFill/>
          <a:ln w="9525">
            <a:noFill/>
            <a:miter lim="800000"/>
            <a:headEnd/>
            <a:tailEnd/>
          </a:ln>
        </p:spPr>
        <p:txBody>
          <a:bodyPr anchor="ctr">
            <a:spAutoFit/>
          </a:bodyPr>
          <a:lstStyle/>
          <a:p>
            <a:r>
              <a:rPr lang="en-US" sz="1400" b="0" dirty="0"/>
              <a:t>Gretchen and Sue work together in the financial aid office. When Gretchen is forced to reschedule a meeting, Sue gets upset an yells at Gretchen for not giving her more notice. This is not the first time that this has happened. Sue has a well-known temper and has yelled at Gretchen before. Gretchen is uncomfortable around Sue and nervous about not doing anything to upset Sue. Gretchen has asked Sue not to yell but it still happens. Gretchen reported the situation to their supervisor, who brushed her off and told her to get a thicker skin. Gretchen avoids Sue and their work product suffers for it.</a:t>
            </a:r>
          </a:p>
        </p:txBody>
      </p:sp>
      <p:sp>
        <p:nvSpPr>
          <p:cNvPr id="31748" name="Rectangle 8"/>
          <p:cNvSpPr>
            <a:spLocks noChangeArrowheads="1"/>
          </p:cNvSpPr>
          <p:nvPr/>
        </p:nvSpPr>
        <p:spPr bwMode="auto">
          <a:xfrm>
            <a:off x="457200" y="4660900"/>
            <a:ext cx="8305800" cy="954088"/>
          </a:xfrm>
          <a:prstGeom prst="rect">
            <a:avLst/>
          </a:prstGeom>
          <a:noFill/>
          <a:ln w="9525">
            <a:noFill/>
            <a:miter lim="800000"/>
            <a:headEnd/>
            <a:tailEnd/>
          </a:ln>
        </p:spPr>
        <p:txBody>
          <a:bodyPr>
            <a:spAutoFit/>
          </a:bodyPr>
          <a:lstStyle/>
          <a:p>
            <a:r>
              <a:rPr lang="en-US" sz="1400" b="0" dirty="0"/>
              <a:t>A. Confront Sue in an angry manner. </a:t>
            </a:r>
          </a:p>
          <a:p>
            <a:r>
              <a:rPr lang="en-US" sz="1400" b="0" dirty="0"/>
              <a:t>B. Report Sue through the UC Whistleblower Hotline. </a:t>
            </a:r>
          </a:p>
          <a:p>
            <a:r>
              <a:rPr lang="en-US" sz="1400" b="0" dirty="0"/>
              <a:t>C. Be more accommodating to Sue and avoid interaction with her when possible. </a:t>
            </a:r>
          </a:p>
          <a:p>
            <a:r>
              <a:rPr lang="en-US" sz="1400" b="0" dirty="0"/>
              <a:t>D. Report her concerns to HR and/or Labor Relations.</a:t>
            </a:r>
          </a:p>
        </p:txBody>
      </p:sp>
      <p:sp>
        <p:nvSpPr>
          <p:cNvPr id="31749" name="Text Box 7"/>
          <p:cNvSpPr txBox="1">
            <a:spLocks noChangeArrowheads="1"/>
          </p:cNvSpPr>
          <p:nvPr/>
        </p:nvSpPr>
        <p:spPr bwMode="auto">
          <a:xfrm>
            <a:off x="457200" y="4203700"/>
            <a:ext cx="7848600" cy="641350"/>
          </a:xfrm>
          <a:prstGeom prst="rect">
            <a:avLst/>
          </a:prstGeom>
          <a:noFill/>
          <a:ln w="9525">
            <a:noFill/>
            <a:miter lim="800000"/>
            <a:headEnd/>
            <a:tailEnd/>
          </a:ln>
        </p:spPr>
        <p:txBody>
          <a:bodyPr>
            <a:spAutoFit/>
          </a:bodyPr>
          <a:lstStyle/>
          <a:p>
            <a:r>
              <a:rPr lang="en-US" b="0" dirty="0"/>
              <a:t>What should Gretchen do? </a:t>
            </a:r>
            <a:r>
              <a:rPr lang="en-US" sz="1400" b="0" dirty="0"/>
              <a:t>(You may select more than one option.)</a:t>
            </a:r>
          </a:p>
          <a:p>
            <a:endParaRPr lang="en-US" b="0"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87516" y="1325563"/>
            <a:ext cx="2409002" cy="1722437"/>
          </a:xfrm>
          <a:prstGeom prst="rect">
            <a:avLst/>
          </a:prstGeom>
        </p:spPr>
      </p:pic>
      <p:sp>
        <p:nvSpPr>
          <p:cNvPr id="8" name="Slide Number Placeholder 7"/>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44</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304800"/>
            <a:ext cx="8229600" cy="715963"/>
          </a:xfrm>
          <a:prstGeom prst="rect">
            <a:avLst/>
          </a:prstGeom>
        </p:spPr>
        <p:txBody>
          <a:bodyPr/>
          <a:lstStyle/>
          <a:p>
            <a:pPr algn="ctr">
              <a:defRPr/>
            </a:pPr>
            <a:r>
              <a:rPr lang="en-US" sz="2800" kern="0" dirty="0">
                <a:solidFill>
                  <a:schemeClr val="accent2"/>
                </a:solidFill>
                <a:latin typeface="+mj-lt"/>
                <a:ea typeface="+mj-ea"/>
                <a:cs typeface="+mj-cs"/>
              </a:rPr>
              <a:t>Scenario: Surly Sue</a:t>
            </a:r>
          </a:p>
        </p:txBody>
      </p:sp>
      <p:sp>
        <p:nvSpPr>
          <p:cNvPr id="32771" name="Text Box 21"/>
          <p:cNvSpPr txBox="1">
            <a:spLocks noChangeArrowheads="1"/>
          </p:cNvSpPr>
          <p:nvPr/>
        </p:nvSpPr>
        <p:spPr bwMode="auto">
          <a:xfrm>
            <a:off x="533400" y="2971800"/>
            <a:ext cx="8001000" cy="520700"/>
          </a:xfrm>
          <a:prstGeom prst="rect">
            <a:avLst/>
          </a:prstGeom>
          <a:noFill/>
          <a:ln w="3175">
            <a:solidFill>
              <a:schemeClr val="tx1"/>
            </a:solidFill>
            <a:miter lim="800000"/>
            <a:headEnd/>
            <a:tailEnd/>
          </a:ln>
        </p:spPr>
        <p:txBody>
          <a:bodyPr>
            <a:spAutoFit/>
          </a:bodyPr>
          <a:lstStyle/>
          <a:p>
            <a:r>
              <a:rPr lang="en-US" sz="1400" dirty="0"/>
              <a:t>Feedback Text</a:t>
            </a:r>
          </a:p>
          <a:p>
            <a:r>
              <a:rPr lang="en-US" sz="1400" b="0" dirty="0"/>
              <a:t>The best answers are B and D. Proceed to next page to read a discussion of this case study.</a:t>
            </a:r>
          </a:p>
        </p:txBody>
      </p:sp>
      <p:sp>
        <p:nvSpPr>
          <p:cNvPr id="5" name="Slide Number Placeholder 4"/>
          <p:cNvSpPr>
            <a:spLocks noGrp="1"/>
          </p:cNvSpPr>
          <p:nvPr>
            <p:ph type="sldNum" sz="quarter" idx="12"/>
          </p:nvPr>
        </p:nvSpPr>
        <p:spPr/>
        <p:txBody>
          <a:bodyPr/>
          <a:lstStyle/>
          <a:p>
            <a:pPr>
              <a:defRPr/>
            </a:pPr>
            <a:r>
              <a:rPr lang="en-US" dirty="0" smtClean="0"/>
              <a:t/>
            </a:r>
            <a:br>
              <a:rPr lang="en-US" dirty="0" smtClean="0"/>
            </a:br>
            <a:fld id="{2CE50994-37D9-4B56-A0DF-F6DB8FF197FC}" type="slidenum">
              <a:rPr lang="en-US" smtClean="0"/>
              <a:pPr>
                <a:defRPr/>
              </a:pPr>
              <a:t>45</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228600"/>
            <a:ext cx="8229600" cy="639763"/>
          </a:xfrm>
          <a:prstGeom prst="rect">
            <a:avLst/>
          </a:prstGeom>
        </p:spPr>
        <p:txBody>
          <a:bodyPr/>
          <a:lstStyle/>
          <a:p>
            <a:pPr algn="ctr">
              <a:defRPr/>
            </a:pPr>
            <a:r>
              <a:rPr lang="en-US" sz="2800" kern="0" dirty="0">
                <a:solidFill>
                  <a:schemeClr val="accent2"/>
                </a:solidFill>
                <a:latin typeface="+mj-lt"/>
                <a:ea typeface="+mj-ea"/>
                <a:cs typeface="+mj-cs"/>
              </a:rPr>
              <a:t>Discussion: Surly Sue</a:t>
            </a:r>
          </a:p>
        </p:txBody>
      </p:sp>
      <p:sp>
        <p:nvSpPr>
          <p:cNvPr id="33795" name="Rectangle 18"/>
          <p:cNvSpPr>
            <a:spLocks noChangeArrowheads="1"/>
          </p:cNvSpPr>
          <p:nvPr/>
        </p:nvSpPr>
        <p:spPr bwMode="auto">
          <a:xfrm>
            <a:off x="533400" y="865188"/>
            <a:ext cx="7848600" cy="3416300"/>
          </a:xfrm>
          <a:prstGeom prst="rect">
            <a:avLst/>
          </a:prstGeom>
          <a:noFill/>
          <a:ln w="9525">
            <a:noFill/>
            <a:miter lim="800000"/>
            <a:headEnd/>
            <a:tailEnd/>
          </a:ln>
        </p:spPr>
        <p:txBody>
          <a:bodyPr anchor="ctr">
            <a:spAutoFit/>
          </a:bodyPr>
          <a:lstStyle/>
          <a:p>
            <a:r>
              <a:rPr lang="en-US" sz="1200" b="0" dirty="0"/>
              <a:t>The following </a:t>
            </a:r>
            <a:r>
              <a:rPr lang="en-US" sz="1200" b="0" dirty="0">
                <a:hlinkClick r:id="rId2"/>
              </a:rPr>
              <a:t>Standards of Ethical Conduct </a:t>
            </a:r>
            <a:r>
              <a:rPr lang="en-US" sz="1200" b="0" dirty="0"/>
              <a:t>apply: </a:t>
            </a:r>
          </a:p>
          <a:p>
            <a:endParaRPr lang="en-US" sz="1200" b="0" dirty="0"/>
          </a:p>
          <a:p>
            <a:pPr marL="742950" lvl="1" indent="-285750"/>
            <a:r>
              <a:rPr lang="en-US" sz="1200" dirty="0"/>
              <a:t>1. </a:t>
            </a:r>
            <a:r>
              <a:rPr lang="en-US" sz="1200" dirty="0">
                <a:hlinkClick r:id="rId2"/>
              </a:rPr>
              <a:t>Fair Dealing</a:t>
            </a:r>
            <a:r>
              <a:rPr lang="en-US" sz="1200" dirty="0"/>
              <a:t/>
            </a:r>
            <a:br>
              <a:rPr lang="en-US" sz="1200" dirty="0"/>
            </a:br>
            <a:endParaRPr lang="en-US" sz="1200" dirty="0"/>
          </a:p>
          <a:p>
            <a:pPr marL="742950" lvl="1" indent="-285750"/>
            <a:r>
              <a:rPr lang="en-US" sz="1200" dirty="0"/>
              <a:t>2. </a:t>
            </a:r>
            <a:r>
              <a:rPr lang="en-US" sz="1200" dirty="0">
                <a:hlinkClick r:id="rId2"/>
              </a:rPr>
              <a:t>Individual Responsibility and Accountability </a:t>
            </a:r>
            <a:r>
              <a:rPr lang="en-US" sz="1200" dirty="0"/>
              <a:t/>
            </a:r>
            <a:br>
              <a:rPr lang="en-US" sz="1200" dirty="0"/>
            </a:br>
            <a:endParaRPr lang="en-US" sz="1200" dirty="0"/>
          </a:p>
          <a:p>
            <a:pPr marL="742950" lvl="1" indent="-285750"/>
            <a:r>
              <a:rPr lang="en-US" sz="1200" dirty="0"/>
              <a:t>3. </a:t>
            </a:r>
            <a:r>
              <a:rPr lang="en-US" sz="1200" dirty="0">
                <a:hlinkClick r:id="rId2"/>
              </a:rPr>
              <a:t>Respect for Others</a:t>
            </a:r>
            <a:endParaRPr lang="en-US" sz="1200" dirty="0"/>
          </a:p>
          <a:p>
            <a:pPr marL="742950" lvl="1" indent="-285750"/>
            <a:endParaRPr lang="en-US" sz="1200" dirty="0"/>
          </a:p>
          <a:p>
            <a:pPr marL="742950" lvl="1" indent="-285750"/>
            <a:r>
              <a:rPr lang="en-US" sz="1200" dirty="0"/>
              <a:t>5. </a:t>
            </a:r>
            <a:r>
              <a:rPr lang="en-US" sz="1200" dirty="0">
                <a:hlinkClick r:id="rId2"/>
              </a:rPr>
              <a:t>Compliance with Applicable University Policies, Procedures and Other Forms of Guidance</a:t>
            </a:r>
            <a:endParaRPr lang="en-US" sz="1200" dirty="0"/>
          </a:p>
          <a:p>
            <a:pPr marL="742950" lvl="1" indent="-285750"/>
            <a:endParaRPr lang="en-US" sz="1200" dirty="0"/>
          </a:p>
          <a:p>
            <a:pPr marL="742950" lvl="1" indent="-285750"/>
            <a:r>
              <a:rPr lang="en-US" sz="1200" dirty="0"/>
              <a:t>12. </a:t>
            </a:r>
            <a:r>
              <a:rPr lang="en-US" sz="1200" dirty="0">
                <a:hlinkClick r:id="rId2"/>
              </a:rPr>
              <a:t>Reporting Violations and Protection from Retaliation</a:t>
            </a:r>
            <a:endParaRPr lang="en-US" sz="1200" dirty="0"/>
          </a:p>
          <a:p>
            <a:pPr marL="742950" lvl="1" indent="-285750"/>
            <a:endParaRPr lang="en-US" sz="1200" dirty="0"/>
          </a:p>
          <a:p>
            <a:r>
              <a:rPr lang="en-US" sz="1200" b="0" dirty="0"/>
              <a:t>UC employees are expected to act in a respectful manner in all dealings with co-workers and the public at large. Sue’s outbursts are unacceptable and Gretchen was right to talk to their supervisor about it. The supervisor had a responsibility to do something about the complaint and failed. In this situation, </a:t>
            </a:r>
            <a:r>
              <a:rPr lang="en-US" sz="1200" b="0" dirty="0" smtClean="0"/>
              <a:t>Gretchen should </a:t>
            </a:r>
            <a:r>
              <a:rPr lang="en-US" sz="1200" b="0" dirty="0"/>
              <a:t>use alternate means of reporting </a:t>
            </a:r>
            <a:r>
              <a:rPr lang="en-US" sz="1200" b="0" dirty="0" smtClean="0"/>
              <a:t>Sue, </a:t>
            </a:r>
            <a:r>
              <a:rPr lang="en-US" sz="1200" b="0" dirty="0"/>
              <a:t>including , but not limited to, calling the UC Whistleblower Hotline, reporting Sue to Human Resources, Labor Relations, their supervisor’s supervisor, and/or her Locally Designated Official (LDO) .</a:t>
            </a:r>
          </a:p>
          <a:p>
            <a:endParaRPr lang="en-US" sz="1200" b="0" dirty="0"/>
          </a:p>
        </p:txBody>
      </p:sp>
      <p:sp>
        <p:nvSpPr>
          <p:cNvPr id="5" name="Slide Number Placeholder 4"/>
          <p:cNvSpPr>
            <a:spLocks noGrp="1"/>
          </p:cNvSpPr>
          <p:nvPr>
            <p:ph type="sldNum" sz="quarter" idx="12"/>
          </p:nvPr>
        </p:nvSpPr>
        <p:spPr/>
        <p:txBody>
          <a:bodyPr/>
          <a:lstStyle/>
          <a:p>
            <a:pPr>
              <a:defRPr/>
            </a:pPr>
            <a:r>
              <a:rPr lang="en-US" dirty="0" smtClean="0"/>
              <a:t/>
            </a:r>
            <a:br>
              <a:rPr lang="en-US" dirty="0" smtClean="0"/>
            </a:br>
            <a:fld id="{2CE50994-37D9-4B56-A0DF-F6DB8FF197FC}" type="slidenum">
              <a:rPr lang="en-US" smtClean="0"/>
              <a:pPr>
                <a:defRPr/>
              </a:pPr>
              <a:t>46</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04800" y="381000"/>
            <a:ext cx="8229600" cy="609600"/>
          </a:xfrm>
        </p:spPr>
        <p:txBody>
          <a:bodyPr anchor="t"/>
          <a:lstStyle/>
          <a:p>
            <a:pPr eaLnBrk="1" hangingPunct="1"/>
            <a:r>
              <a:rPr lang="en-US" dirty="0" smtClean="0"/>
              <a:t>The “Wall Street Journal Test”</a:t>
            </a:r>
          </a:p>
        </p:txBody>
      </p:sp>
      <p:sp>
        <p:nvSpPr>
          <p:cNvPr id="38915" name="Rectangle 4"/>
          <p:cNvSpPr>
            <a:spLocks noChangeArrowheads="1"/>
          </p:cNvSpPr>
          <p:nvPr/>
        </p:nvSpPr>
        <p:spPr bwMode="auto">
          <a:xfrm>
            <a:off x="762000" y="1203325"/>
            <a:ext cx="7772400" cy="2219325"/>
          </a:xfrm>
          <a:prstGeom prst="rect">
            <a:avLst/>
          </a:prstGeom>
          <a:noFill/>
          <a:ln w="9525">
            <a:noFill/>
            <a:miter lim="800000"/>
            <a:headEnd/>
            <a:tailEnd/>
          </a:ln>
        </p:spPr>
        <p:txBody>
          <a:bodyPr anchor="ctr">
            <a:spAutoFit/>
          </a:bodyPr>
          <a:lstStyle/>
          <a:p>
            <a:r>
              <a:rPr lang="en-US" sz="1400" b="0" dirty="0"/>
              <a:t>While the previous case studies demonstrate specific violations of the Standards of Ethical Conduct, not all situations are as clear-cut. There are some activities that, while legal and not explicitly prohibited by University policy, may not pass what is known as the “Wall Street Journal Test”. That is, if what you are doing were to appear on the front page of the newspaper, would you feel proud of your actions? </a:t>
            </a:r>
          </a:p>
          <a:p>
            <a:endParaRPr lang="en-US" sz="1400" b="0" dirty="0"/>
          </a:p>
          <a:p>
            <a:r>
              <a:rPr lang="en-US" sz="1400" b="0" dirty="0"/>
              <a:t>The easiest way to stay out of a trouble spot is to ask yourself in these situations, "Would I want to read about this in the newspaper or online?"</a:t>
            </a:r>
          </a:p>
          <a:p>
            <a:endParaRPr lang="en-US" sz="1400" b="0" dirty="0"/>
          </a:p>
          <a:p>
            <a:r>
              <a:rPr lang="en-US" sz="1400" b="0" dirty="0"/>
              <a:t>Other questions you might ask include:</a:t>
            </a:r>
          </a:p>
        </p:txBody>
      </p:sp>
      <p:sp>
        <p:nvSpPr>
          <p:cNvPr id="38916" name="Rectangle 5"/>
          <p:cNvSpPr>
            <a:spLocks noChangeArrowheads="1"/>
          </p:cNvSpPr>
          <p:nvPr/>
        </p:nvSpPr>
        <p:spPr bwMode="auto">
          <a:xfrm>
            <a:off x="838200" y="3763963"/>
            <a:ext cx="7772400" cy="1793875"/>
          </a:xfrm>
          <a:prstGeom prst="rect">
            <a:avLst/>
          </a:prstGeom>
          <a:noFill/>
          <a:ln w="9525">
            <a:noFill/>
            <a:miter lim="800000"/>
            <a:headEnd/>
            <a:tailEnd/>
          </a:ln>
        </p:spPr>
        <p:txBody>
          <a:bodyPr anchor="ctr">
            <a:spAutoFit/>
          </a:bodyPr>
          <a:lstStyle/>
          <a:p>
            <a:pPr>
              <a:buFontTx/>
              <a:buChar char="•"/>
            </a:pPr>
            <a:r>
              <a:rPr lang="en-US" sz="1400" b="0" dirty="0"/>
              <a:t>  How would I explain what I'm doing to my </a:t>
            </a:r>
            <a:r>
              <a:rPr lang="en-US" sz="1400" dirty="0"/>
              <a:t>family</a:t>
            </a:r>
            <a:r>
              <a:rPr lang="en-US" sz="1400" b="0" dirty="0"/>
              <a:t>? </a:t>
            </a:r>
          </a:p>
          <a:p>
            <a:endParaRPr lang="en-US" sz="1400" b="0" dirty="0"/>
          </a:p>
          <a:p>
            <a:pPr>
              <a:buFontTx/>
              <a:buChar char="•"/>
            </a:pPr>
            <a:r>
              <a:rPr lang="en-US" sz="1400" b="0" dirty="0"/>
              <a:t>  What would my </a:t>
            </a:r>
            <a:r>
              <a:rPr lang="en-US" sz="1400" dirty="0"/>
              <a:t>supervisor or colleagues </a:t>
            </a:r>
            <a:r>
              <a:rPr lang="en-US" sz="1400" b="0" dirty="0"/>
              <a:t>think about what I’m doing? </a:t>
            </a:r>
          </a:p>
          <a:p>
            <a:endParaRPr lang="en-US" sz="1400" b="0" dirty="0"/>
          </a:p>
          <a:p>
            <a:pPr>
              <a:buFontTx/>
              <a:buChar char="•"/>
            </a:pPr>
            <a:r>
              <a:rPr lang="en-US" sz="1400" b="0" dirty="0"/>
              <a:t>  Would talking about this at a non-University social event make me feel </a:t>
            </a:r>
            <a:r>
              <a:rPr lang="en-US" sz="1400" dirty="0"/>
              <a:t>embarrassed or uncomfortable</a:t>
            </a:r>
            <a:r>
              <a:rPr lang="en-US" sz="1400" b="0" dirty="0"/>
              <a:t>? </a:t>
            </a:r>
          </a:p>
          <a:p>
            <a:r>
              <a:rPr lang="en-US" sz="1400" b="0" dirty="0"/>
              <a:t> </a:t>
            </a:r>
          </a:p>
          <a:p>
            <a:pPr>
              <a:buFontTx/>
              <a:buChar char="•"/>
            </a:pPr>
            <a:r>
              <a:rPr lang="en-US" sz="1400" b="0" dirty="0"/>
              <a:t>  Am I uneasy when I hear about </a:t>
            </a:r>
            <a:r>
              <a:rPr lang="en-US" sz="1400" dirty="0"/>
              <a:t>colleagues</a:t>
            </a:r>
            <a:r>
              <a:rPr lang="en-US" sz="1400" b="0" dirty="0"/>
              <a:t> doing this?</a:t>
            </a:r>
          </a:p>
        </p:txBody>
      </p:sp>
      <p:sp>
        <p:nvSpPr>
          <p:cNvPr id="6" name="Slide Number Placeholder 5"/>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47</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Line 2"/>
          <p:cNvSpPr>
            <a:spLocks noChangeShapeType="1"/>
          </p:cNvSpPr>
          <p:nvPr/>
        </p:nvSpPr>
        <p:spPr bwMode="auto">
          <a:xfrm>
            <a:off x="368300" y="1130300"/>
            <a:ext cx="8229600" cy="0"/>
          </a:xfrm>
          <a:prstGeom prst="line">
            <a:avLst/>
          </a:prstGeom>
          <a:noFill/>
          <a:ln w="9525">
            <a:noFill/>
            <a:round/>
            <a:headEnd/>
            <a:tailEnd/>
          </a:ln>
        </p:spPr>
        <p:txBody>
          <a:bodyPr/>
          <a:lstStyle/>
          <a:p>
            <a:endParaRPr lang="en-US" dirty="0"/>
          </a:p>
        </p:txBody>
      </p:sp>
      <p:sp>
        <p:nvSpPr>
          <p:cNvPr id="39939" name="Line 3"/>
          <p:cNvSpPr>
            <a:spLocks noChangeShapeType="1"/>
          </p:cNvSpPr>
          <p:nvPr/>
        </p:nvSpPr>
        <p:spPr bwMode="auto">
          <a:xfrm>
            <a:off x="457200" y="6126163"/>
            <a:ext cx="8229600" cy="0"/>
          </a:xfrm>
          <a:prstGeom prst="line">
            <a:avLst/>
          </a:prstGeom>
          <a:noFill/>
          <a:ln w="9525">
            <a:noFill/>
            <a:round/>
            <a:headEnd/>
            <a:tailEnd/>
          </a:ln>
        </p:spPr>
        <p:txBody>
          <a:bodyPr/>
          <a:lstStyle/>
          <a:p>
            <a:endParaRPr lang="en-US" dirty="0"/>
          </a:p>
        </p:txBody>
      </p:sp>
      <p:sp>
        <p:nvSpPr>
          <p:cNvPr id="39940" name="Line 4"/>
          <p:cNvSpPr>
            <a:spLocks noChangeShapeType="1"/>
          </p:cNvSpPr>
          <p:nvPr/>
        </p:nvSpPr>
        <p:spPr bwMode="auto">
          <a:xfrm>
            <a:off x="457200" y="1600200"/>
            <a:ext cx="0" cy="4525963"/>
          </a:xfrm>
          <a:prstGeom prst="line">
            <a:avLst/>
          </a:prstGeom>
          <a:noFill/>
          <a:ln w="9525">
            <a:noFill/>
            <a:round/>
            <a:headEnd/>
            <a:tailEnd/>
          </a:ln>
        </p:spPr>
        <p:txBody>
          <a:bodyPr/>
          <a:lstStyle/>
          <a:p>
            <a:endParaRPr lang="en-US" dirty="0"/>
          </a:p>
        </p:txBody>
      </p:sp>
      <p:sp>
        <p:nvSpPr>
          <p:cNvPr id="39941" name="Line 5"/>
          <p:cNvSpPr>
            <a:spLocks noChangeShapeType="1"/>
          </p:cNvSpPr>
          <p:nvPr/>
        </p:nvSpPr>
        <p:spPr bwMode="auto">
          <a:xfrm>
            <a:off x="8686800" y="1600200"/>
            <a:ext cx="0" cy="4525963"/>
          </a:xfrm>
          <a:prstGeom prst="line">
            <a:avLst/>
          </a:prstGeom>
          <a:noFill/>
          <a:ln w="9525">
            <a:noFill/>
            <a:round/>
            <a:headEnd/>
            <a:tailEnd/>
          </a:ln>
        </p:spPr>
        <p:txBody>
          <a:bodyPr/>
          <a:lstStyle/>
          <a:p>
            <a:endParaRPr lang="en-US" dirty="0"/>
          </a:p>
        </p:txBody>
      </p:sp>
      <p:sp>
        <p:nvSpPr>
          <p:cNvPr id="39942" name="Rectangle 7"/>
          <p:cNvSpPr>
            <a:spLocks noChangeArrowheads="1"/>
          </p:cNvSpPr>
          <p:nvPr/>
        </p:nvSpPr>
        <p:spPr bwMode="auto">
          <a:xfrm>
            <a:off x="762000" y="1066800"/>
            <a:ext cx="7531100" cy="4800600"/>
          </a:xfrm>
          <a:prstGeom prst="rect">
            <a:avLst/>
          </a:prstGeom>
          <a:noFill/>
          <a:ln w="9525">
            <a:noFill/>
            <a:miter lim="800000"/>
            <a:headEnd/>
            <a:tailEnd/>
          </a:ln>
        </p:spPr>
        <p:txBody>
          <a:bodyPr/>
          <a:lstStyle/>
          <a:p>
            <a:pPr marL="342900" indent="-342900">
              <a:lnSpc>
                <a:spcPct val="90000"/>
              </a:lnSpc>
              <a:spcBef>
                <a:spcPct val="20000"/>
              </a:spcBef>
              <a:buFontTx/>
              <a:buChar char="•"/>
            </a:pPr>
            <a:r>
              <a:rPr lang="en-US" sz="1400" b="0" dirty="0"/>
              <a:t>Illegal activities and significant policy violations should always be reported in accordance with applicable laws and policies.</a:t>
            </a:r>
          </a:p>
          <a:p>
            <a:pPr marL="342900" indent="-342900">
              <a:lnSpc>
                <a:spcPct val="90000"/>
              </a:lnSpc>
              <a:spcBef>
                <a:spcPct val="20000"/>
              </a:spcBef>
              <a:buFontTx/>
              <a:buChar char="•"/>
            </a:pPr>
            <a:endParaRPr lang="en-US" sz="1400" b="0" dirty="0"/>
          </a:p>
          <a:p>
            <a:pPr marL="342900" indent="-342900">
              <a:lnSpc>
                <a:spcPct val="90000"/>
              </a:lnSpc>
              <a:spcBef>
                <a:spcPct val="20000"/>
              </a:spcBef>
              <a:buFontTx/>
              <a:buChar char="•"/>
            </a:pPr>
            <a:r>
              <a:rPr lang="en-US" sz="1400" b="0" dirty="0"/>
              <a:t>The University is committed to responsible evaluation of all reports of violations of the </a:t>
            </a:r>
            <a:r>
              <a:rPr lang="en-US" sz="1400" b="0" i="1" dirty="0"/>
              <a:t>Standards of Ethical Conduct</a:t>
            </a:r>
            <a:r>
              <a:rPr lang="en-US" sz="1400" b="0" dirty="0"/>
              <a:t> and/or alleged improper activities on the part of members of the University community. </a:t>
            </a:r>
          </a:p>
          <a:p>
            <a:pPr marL="342900" indent="-342900">
              <a:lnSpc>
                <a:spcPct val="90000"/>
              </a:lnSpc>
              <a:spcBef>
                <a:spcPct val="20000"/>
              </a:spcBef>
              <a:buFontTx/>
              <a:buChar char="•"/>
            </a:pPr>
            <a:endParaRPr lang="en-US" sz="1400" b="0" dirty="0"/>
          </a:p>
          <a:p>
            <a:pPr marL="342900" indent="-342900">
              <a:lnSpc>
                <a:spcPct val="90000"/>
              </a:lnSpc>
              <a:spcBef>
                <a:spcPct val="20000"/>
              </a:spcBef>
              <a:buFontTx/>
              <a:buChar char="•"/>
            </a:pPr>
            <a:r>
              <a:rPr lang="en-US" sz="1400" b="0" dirty="0"/>
              <a:t>The University has established processes for reporting and investigating any suspected wrongdoing, including an anonymous hotline people are encouraged to use if they don't feel comfortable bringing the matter forward openly. </a:t>
            </a:r>
          </a:p>
          <a:p>
            <a:pPr marL="342900" indent="-342900">
              <a:lnSpc>
                <a:spcPct val="90000"/>
              </a:lnSpc>
              <a:spcBef>
                <a:spcPct val="20000"/>
              </a:spcBef>
              <a:buFontTx/>
              <a:buChar char="•"/>
            </a:pPr>
            <a:endParaRPr lang="en-US" sz="1400" dirty="0"/>
          </a:p>
          <a:p>
            <a:pPr marL="342900" indent="-342900">
              <a:lnSpc>
                <a:spcPct val="90000"/>
              </a:lnSpc>
              <a:spcBef>
                <a:spcPct val="20000"/>
              </a:spcBef>
              <a:buFontTx/>
              <a:buChar char="•"/>
            </a:pPr>
            <a:r>
              <a:rPr lang="en-US" sz="1400" b="0" dirty="0"/>
              <a:t>An individual who is made aware of an improper act should consult with someone at a higher level of authority or with the Locally Designated Official (LDO) to determine how to handle the matter.</a:t>
            </a:r>
          </a:p>
          <a:p>
            <a:pPr marL="342900" indent="-342900">
              <a:lnSpc>
                <a:spcPct val="90000"/>
              </a:lnSpc>
              <a:spcBef>
                <a:spcPct val="20000"/>
              </a:spcBef>
              <a:buFontTx/>
              <a:buChar char="•"/>
            </a:pPr>
            <a:endParaRPr lang="en-US" sz="1400" b="0" dirty="0"/>
          </a:p>
        </p:txBody>
      </p:sp>
      <p:sp>
        <p:nvSpPr>
          <p:cNvPr id="39943" name="Text Box 10"/>
          <p:cNvSpPr txBox="1">
            <a:spLocks noChangeArrowheads="1"/>
          </p:cNvSpPr>
          <p:nvPr/>
        </p:nvSpPr>
        <p:spPr bwMode="auto">
          <a:xfrm>
            <a:off x="1600200" y="228600"/>
            <a:ext cx="5187950" cy="519113"/>
          </a:xfrm>
          <a:prstGeom prst="rect">
            <a:avLst/>
          </a:prstGeom>
          <a:noFill/>
          <a:ln w="9525">
            <a:noFill/>
            <a:miter lim="800000"/>
            <a:headEnd/>
            <a:tailEnd/>
          </a:ln>
        </p:spPr>
        <p:txBody>
          <a:bodyPr wrap="none">
            <a:spAutoFit/>
          </a:bodyPr>
          <a:lstStyle/>
          <a:p>
            <a:r>
              <a:rPr lang="en-US" sz="2800" dirty="0">
                <a:solidFill>
                  <a:schemeClr val="accent2"/>
                </a:solidFill>
              </a:rPr>
              <a:t>Reporting Improper Activities</a:t>
            </a:r>
          </a:p>
        </p:txBody>
      </p:sp>
      <p:sp>
        <p:nvSpPr>
          <p:cNvPr id="39944" name="Rectangle 10"/>
          <p:cNvSpPr>
            <a:spLocks noChangeArrowheads="1"/>
          </p:cNvSpPr>
          <p:nvPr/>
        </p:nvSpPr>
        <p:spPr bwMode="auto">
          <a:xfrm>
            <a:off x="914400" y="4953000"/>
            <a:ext cx="7543800" cy="914400"/>
          </a:xfrm>
          <a:prstGeom prst="rect">
            <a:avLst/>
          </a:prstGeom>
          <a:solidFill>
            <a:srgbClr val="FEBB36"/>
          </a:solidFill>
          <a:ln w="9525">
            <a:solidFill>
              <a:schemeClr val="tx1"/>
            </a:solidFill>
            <a:miter lim="800000"/>
            <a:headEnd/>
            <a:tailEnd/>
          </a:ln>
        </p:spPr>
        <p:txBody>
          <a:bodyPr wrap="none" anchor="ctr"/>
          <a:lstStyle/>
          <a:p>
            <a:pPr lvl="1" algn="ctr"/>
            <a:r>
              <a:rPr lang="en-US" b="0" dirty="0"/>
              <a:t>UC Whistleblower Hotline (anonymous/confidential) </a:t>
            </a:r>
          </a:p>
          <a:p>
            <a:pPr algn="ctr"/>
            <a:r>
              <a:rPr lang="en-US" b="0" dirty="0"/>
              <a:t>         (800) 403-4744 or </a:t>
            </a:r>
            <a:r>
              <a:rPr lang="en-US" b="0" dirty="0">
                <a:hlinkClick r:id="rId3"/>
              </a:rPr>
              <a:t>http://universityofcalifornia.edu/hotline</a:t>
            </a:r>
            <a:endParaRPr lang="en-US" b="0" dirty="0"/>
          </a:p>
        </p:txBody>
      </p:sp>
      <p:sp>
        <p:nvSpPr>
          <p:cNvPr id="10" name="Slide Number Placeholder 9"/>
          <p:cNvSpPr>
            <a:spLocks noGrp="1"/>
          </p:cNvSpPr>
          <p:nvPr>
            <p:ph type="sldNum" sz="quarter" idx="12"/>
          </p:nvPr>
        </p:nvSpPr>
        <p:spPr/>
        <p:txBody>
          <a:bodyPr/>
          <a:lstStyle/>
          <a:p>
            <a:pPr>
              <a:defRPr/>
            </a:pPr>
            <a:r>
              <a:rPr lang="en-US" dirty="0" smtClean="0"/>
              <a:t/>
            </a:r>
            <a:br>
              <a:rPr lang="en-US" dirty="0" smtClean="0"/>
            </a:br>
            <a:fld id="{8EC142CD-72AE-4193-9D88-79F508D92FA3}" type="slidenum">
              <a:rPr lang="en-US" smtClean="0"/>
              <a:pPr>
                <a:defRPr/>
              </a:pPr>
              <a:t>48</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z="2400" dirty="0" smtClean="0"/>
              <a:t>Introduction</a:t>
            </a:r>
          </a:p>
        </p:txBody>
      </p:sp>
      <p:sp>
        <p:nvSpPr>
          <p:cNvPr id="5123" name="Rectangle 3"/>
          <p:cNvSpPr>
            <a:spLocks noGrp="1" noChangeArrowheads="1"/>
          </p:cNvSpPr>
          <p:nvPr>
            <p:ph type="body" sz="half" idx="1"/>
          </p:nvPr>
        </p:nvSpPr>
        <p:spPr>
          <a:xfrm>
            <a:off x="457200" y="762000"/>
            <a:ext cx="6553200" cy="4495800"/>
          </a:xfrm>
        </p:spPr>
        <p:txBody>
          <a:bodyPr/>
          <a:lstStyle/>
          <a:p>
            <a:pPr marL="0" indent="0">
              <a:lnSpc>
                <a:spcPct val="120000"/>
              </a:lnSpc>
              <a:buFontTx/>
              <a:buNone/>
            </a:pPr>
            <a:r>
              <a:rPr lang="en-US" sz="1200" dirty="0" smtClean="0">
                <a:solidFill>
                  <a:srgbClr val="000000"/>
                </a:solidFill>
                <a:ea typeface="Times New Roman" pitchFamily="18" charset="0"/>
                <a:cs typeface="Arial" charset="0"/>
              </a:rPr>
              <a:t>Dear Colleagues:</a:t>
            </a:r>
            <a:br>
              <a:rPr lang="en-US" sz="1200" dirty="0" smtClean="0">
                <a:solidFill>
                  <a:srgbClr val="000000"/>
                </a:solidFill>
                <a:ea typeface="Times New Roman" pitchFamily="18" charset="0"/>
                <a:cs typeface="Arial" charset="0"/>
              </a:rPr>
            </a:br>
            <a:endParaRPr lang="en-US" sz="600" dirty="0" smtClean="0">
              <a:solidFill>
                <a:srgbClr val="000000"/>
              </a:solidFill>
              <a:ea typeface="Times New Roman" pitchFamily="18" charset="0"/>
              <a:cs typeface="Arial" charset="0"/>
            </a:endParaRPr>
          </a:p>
          <a:p>
            <a:pPr marL="0" indent="0">
              <a:lnSpc>
                <a:spcPct val="120000"/>
              </a:lnSpc>
              <a:buFontTx/>
              <a:buNone/>
            </a:pPr>
            <a:r>
              <a:rPr lang="en-US" sz="1200" dirty="0" smtClean="0">
                <a:solidFill>
                  <a:srgbClr val="000000"/>
                </a:solidFill>
                <a:ea typeface="Times New Roman" pitchFamily="18" charset="0"/>
                <a:cs typeface="Arial" charset="0"/>
              </a:rPr>
              <a:t>Supporting the University's mission of teaching, research, and public service requires a dedication to the highest ethical standards. All UC employees are expected to conduct University work in accordance with the University of California Statement of Ethical VaIues and Standards of EthicaI Conduct. In support of this expectation, we require that all University of California employees complete training in this area on a biennial basis.</a:t>
            </a:r>
          </a:p>
          <a:p>
            <a:pPr marL="0" indent="0">
              <a:lnSpc>
                <a:spcPct val="120000"/>
              </a:lnSpc>
              <a:buFontTx/>
              <a:buNone/>
            </a:pPr>
            <a:endParaRPr lang="en-US" sz="600" dirty="0" smtClean="0">
              <a:solidFill>
                <a:srgbClr val="000000"/>
              </a:solidFill>
              <a:ea typeface="Times New Roman" pitchFamily="18" charset="0"/>
              <a:cs typeface="Arial" charset="0"/>
            </a:endParaRPr>
          </a:p>
          <a:p>
            <a:pPr marL="0" indent="0">
              <a:lnSpc>
                <a:spcPct val="120000"/>
              </a:lnSpc>
              <a:buFontTx/>
              <a:buNone/>
            </a:pPr>
            <a:r>
              <a:rPr lang="en-US" sz="1200" dirty="0" smtClean="0">
                <a:solidFill>
                  <a:srgbClr val="000000"/>
                </a:solidFill>
                <a:ea typeface="Times New Roman" pitchFamily="18" charset="0"/>
                <a:cs typeface="Arial" charset="0"/>
              </a:rPr>
              <a:t>This training exists to remind each of us that the University of California acts from the values of honesty and integrity in all we do. Laws, rules, and regulations change frequently and, particularly in the current environment, there are increasing pressures to do more with less and to make decisions quickly. The training is intended as a reminder of the parameters within which we all must operate as stewards of a public institution.</a:t>
            </a:r>
          </a:p>
          <a:p>
            <a:pPr marL="0" indent="0">
              <a:lnSpc>
                <a:spcPct val="120000"/>
              </a:lnSpc>
              <a:buFontTx/>
              <a:buNone/>
            </a:pPr>
            <a:endParaRPr lang="en-US" sz="600" dirty="0" smtClean="0">
              <a:solidFill>
                <a:srgbClr val="000000"/>
              </a:solidFill>
              <a:ea typeface="Times New Roman" pitchFamily="18" charset="0"/>
              <a:cs typeface="Arial" charset="0"/>
            </a:endParaRPr>
          </a:p>
          <a:p>
            <a:pPr marL="0" indent="0">
              <a:lnSpc>
                <a:spcPct val="120000"/>
              </a:lnSpc>
              <a:buFontTx/>
              <a:buNone/>
            </a:pPr>
            <a:r>
              <a:rPr lang="en-US" sz="1200" dirty="0" smtClean="0">
                <a:solidFill>
                  <a:srgbClr val="000000"/>
                </a:solidFill>
                <a:ea typeface="Times New Roman" pitchFamily="18" charset="0"/>
                <a:cs typeface="Arial" charset="0"/>
              </a:rPr>
              <a:t>We encourage you to discuss this training with colleagues, to provide feedback, and to incorporate the Statement of Ethical Values and Standards of Ethical Conduct into your daily work culture. Our pledge is to support you in these efforts.</a:t>
            </a:r>
          </a:p>
          <a:p>
            <a:pPr marL="0" indent="0">
              <a:lnSpc>
                <a:spcPct val="120000"/>
              </a:lnSpc>
              <a:buFontTx/>
              <a:buNone/>
            </a:pPr>
            <a:endParaRPr lang="en-US" sz="600" dirty="0" smtClean="0">
              <a:solidFill>
                <a:srgbClr val="000000"/>
              </a:solidFill>
              <a:ea typeface="Times New Roman" pitchFamily="18" charset="0"/>
              <a:cs typeface="Arial" charset="0"/>
            </a:endParaRPr>
          </a:p>
          <a:p>
            <a:pPr marL="0" indent="0">
              <a:lnSpc>
                <a:spcPct val="120000"/>
              </a:lnSpc>
              <a:buFontTx/>
              <a:buNone/>
            </a:pPr>
            <a:r>
              <a:rPr lang="en-US" sz="1200" dirty="0" smtClean="0">
                <a:solidFill>
                  <a:srgbClr val="000000"/>
                </a:solidFill>
                <a:ea typeface="Times New Roman" pitchFamily="18" charset="0"/>
                <a:cs typeface="Arial" charset="0"/>
              </a:rPr>
              <a:t>Thank you for your steadfast commitment and service to the University of California, and for your important role in making the University of California an organization of which we can all be proud.</a:t>
            </a:r>
          </a:p>
          <a:p>
            <a:pPr marL="0" indent="0">
              <a:lnSpc>
                <a:spcPct val="120000"/>
              </a:lnSpc>
              <a:buFontTx/>
              <a:buNone/>
            </a:pPr>
            <a:r>
              <a:rPr lang="en-US" sz="1200" dirty="0" smtClean="0">
                <a:solidFill>
                  <a:srgbClr val="000000"/>
                </a:solidFill>
                <a:ea typeface="Times New Roman" pitchFamily="18" charset="0"/>
                <a:cs typeface="Arial" charset="0"/>
              </a:rPr>
              <a:t>			Sincerely,</a:t>
            </a:r>
          </a:p>
        </p:txBody>
      </p:sp>
      <p:graphicFrame>
        <p:nvGraphicFramePr>
          <p:cNvPr id="102404" name="Group 4"/>
          <p:cNvGraphicFramePr>
            <a:graphicFrameLocks noGrp="1"/>
          </p:cNvGraphicFramePr>
          <p:nvPr>
            <p:ph sz="half" idx="2"/>
            <p:extLst>
              <p:ext uri="{D42A27DB-BD31-4B8C-83A1-F6EECF244321}">
                <p14:modId xmlns:p14="http://schemas.microsoft.com/office/powerpoint/2010/main" val="1955474431"/>
              </p:ext>
            </p:extLst>
          </p:nvPr>
        </p:nvGraphicFramePr>
        <p:xfrm>
          <a:off x="533400" y="5791200"/>
          <a:ext cx="6781800" cy="594360"/>
        </p:xfrm>
        <a:graphic>
          <a:graphicData uri="http://schemas.openxmlformats.org/drawingml/2006/table">
            <a:tbl>
              <a:tblPr/>
              <a:tblGrid>
                <a:gridCol w="3390900"/>
                <a:gridCol w="3390900"/>
              </a:tblGrid>
              <a:tr h="258763">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txBody>
                  <a:tcPr horzOverflow="overflow">
                    <a:lnL>
                      <a:noFill/>
                    </a:lnL>
                    <a:lnR>
                      <a:noFill/>
                    </a:lnR>
                    <a:lnT>
                      <a:noFill/>
                    </a:lnT>
                    <a:lnB>
                      <a:noFill/>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Arial" charset="0"/>
                          <a:ea typeface="Times New Roman" pitchFamily="18" charset="0"/>
                          <a:cs typeface="Arial" charset="0"/>
                        </a:rPr>
                        <a:t>Sheryl Vacca</a:t>
                      </a:r>
                      <a:endParaRPr kumimoji="0" lang="en-US" sz="10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Arial" charset="0"/>
                          <a:ea typeface="Times New Roman" pitchFamily="18" charset="0"/>
                          <a:cs typeface="Arial" charset="0"/>
                        </a:rPr>
                        <a:t>Senior Vice President</a:t>
                      </a:r>
                      <a:endParaRPr kumimoji="0" lang="en-US" sz="10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Arial" charset="0"/>
                          <a:ea typeface="Times New Roman" pitchFamily="18" charset="0"/>
                          <a:cs typeface="Arial" charset="0"/>
                        </a:rPr>
                        <a:t>Chief Compliance &amp; Audit Officer</a:t>
                      </a:r>
                      <a:endParaRPr kumimoji="0" lang="en-US" sz="1000" b="0"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txBody>
                  <a:tcPr horzOverflow="overflow">
                    <a:lnL>
                      <a:noFill/>
                    </a:lnL>
                    <a:lnR>
                      <a:noFill/>
                    </a:lnR>
                    <a:lnT>
                      <a:noFill/>
                    </a:lnT>
                    <a:lnB>
                      <a:noFill/>
                    </a:lnB>
                    <a:lnTlToBr>
                      <a:noFill/>
                    </a:lnTlToBr>
                    <a:lnBlToTr>
                      <a:noFill/>
                    </a:lnBlToTr>
                    <a:noFill/>
                  </a:tcPr>
                </a:tc>
              </a:tr>
            </a:tbl>
          </a:graphicData>
        </a:graphic>
      </p:graphicFrame>
      <p:pic>
        <p:nvPicPr>
          <p:cNvPr id="5127" name="Picture 11" descr="file:///J:/Train/Compliance%20Training/Ethics%20Training/UC%20Ethics%20-%20eLearning%202009/new%20graphics/yudof-vacca.jpg"/>
          <p:cNvPicPr>
            <a:picLocks noChangeAspect="1" noChangeArrowheads="1"/>
          </p:cNvPicPr>
          <p:nvPr/>
        </p:nvPicPr>
        <p:blipFill rotWithShape="1">
          <a:blip r:embed="rId3" cstate="print"/>
          <a:srcRect t="50000"/>
          <a:stretch/>
        </p:blipFill>
        <p:spPr bwMode="auto">
          <a:xfrm>
            <a:off x="7010400" y="3276600"/>
            <a:ext cx="2133600" cy="2133600"/>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pPr>
              <a:defRPr/>
            </a:pPr>
            <a:r>
              <a:rPr lang="en-US" dirty="0" smtClean="0"/>
              <a:t/>
            </a:r>
            <a:br>
              <a:rPr lang="en-US" dirty="0" smtClean="0"/>
            </a:br>
            <a:fld id="{C54F61B3-4A60-4B11-AD62-0F8271554570}" type="slidenum">
              <a:rPr lang="en-US" smtClean="0"/>
              <a:pPr>
                <a:defRPr/>
              </a:pPr>
              <a:t>22</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idx="4294967295"/>
          </p:nvPr>
        </p:nvSpPr>
        <p:spPr>
          <a:xfrm>
            <a:off x="457200" y="152400"/>
            <a:ext cx="8229600" cy="533400"/>
          </a:xfrm>
        </p:spPr>
        <p:txBody>
          <a:bodyPr/>
          <a:lstStyle/>
          <a:p>
            <a:pPr eaLnBrk="1" hangingPunct="1"/>
            <a:r>
              <a:rPr lang="en-US" sz="1800" dirty="0" smtClean="0"/>
              <a:t>Decision-Tree for Reporting Compliance Concerns</a:t>
            </a:r>
          </a:p>
        </p:txBody>
      </p:sp>
      <p:graphicFrame>
        <p:nvGraphicFramePr>
          <p:cNvPr id="1026" name="Object 36"/>
          <p:cNvGraphicFramePr>
            <a:graphicFrameLocks noChangeAspect="1"/>
          </p:cNvGraphicFramePr>
          <p:nvPr/>
        </p:nvGraphicFramePr>
        <p:xfrm>
          <a:off x="533400" y="990600"/>
          <a:ext cx="7848600" cy="5175250"/>
        </p:xfrm>
        <a:graphic>
          <a:graphicData uri="http://schemas.openxmlformats.org/presentationml/2006/ole">
            <mc:AlternateContent xmlns:mc="http://schemas.openxmlformats.org/markup-compatibility/2006">
              <mc:Choice xmlns:v="urn:schemas-microsoft-com:vml" Requires="v">
                <p:oleObj spid="_x0000_s1048" name="Image" r:id="rId4" imgW="6095238" imgH="4019048" progId="">
                  <p:embed/>
                </p:oleObj>
              </mc:Choice>
              <mc:Fallback>
                <p:oleObj name="Image" r:id="rId4" imgW="6095238" imgH="4019048" progId="">
                  <p:embed/>
                  <p:pic>
                    <p:nvPicPr>
                      <p:cNvPr id="0" name="Picture 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990600"/>
                        <a:ext cx="7848600" cy="5175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Slide Number Placeholder 4"/>
          <p:cNvSpPr>
            <a:spLocks noGrp="1"/>
          </p:cNvSpPr>
          <p:nvPr>
            <p:ph type="sldNum" sz="quarter" idx="12"/>
          </p:nvPr>
        </p:nvSpPr>
        <p:spPr/>
        <p:txBody>
          <a:bodyPr/>
          <a:lstStyle/>
          <a:p>
            <a:pPr>
              <a:defRPr/>
            </a:pPr>
            <a:r>
              <a:rPr lang="en-US" dirty="0" smtClean="0"/>
              <a:t/>
            </a:r>
            <a:br>
              <a:rPr lang="en-US" dirty="0" smtClean="0"/>
            </a:br>
            <a:fld id="{2CE50994-37D9-4B56-A0DF-F6DB8FF197FC}" type="slidenum">
              <a:rPr lang="en-US" smtClean="0"/>
              <a:pPr>
                <a:defRPr/>
              </a:pPr>
              <a:t>49</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2455863" y="228600"/>
            <a:ext cx="4041775" cy="519113"/>
          </a:xfrm>
          <a:prstGeom prst="rect">
            <a:avLst/>
          </a:prstGeom>
          <a:noFill/>
          <a:ln w="9525">
            <a:noFill/>
            <a:miter lim="800000"/>
            <a:headEnd/>
            <a:tailEnd/>
          </a:ln>
        </p:spPr>
        <p:txBody>
          <a:bodyPr wrap="none">
            <a:spAutoFit/>
          </a:bodyPr>
          <a:lstStyle/>
          <a:p>
            <a:pPr algn="ctr" eaLnBrk="0" hangingPunct="0"/>
            <a:r>
              <a:rPr lang="en-US" sz="2800" dirty="0">
                <a:solidFill>
                  <a:schemeClr val="accent2"/>
                </a:solidFill>
              </a:rPr>
              <a:t>Reporting Contact Info</a:t>
            </a:r>
          </a:p>
        </p:txBody>
      </p:sp>
      <p:sp>
        <p:nvSpPr>
          <p:cNvPr id="40963" name="Text Box 3"/>
          <p:cNvSpPr txBox="1">
            <a:spLocks noChangeArrowheads="1"/>
          </p:cNvSpPr>
          <p:nvPr/>
        </p:nvSpPr>
        <p:spPr bwMode="auto">
          <a:xfrm>
            <a:off x="609600" y="1295400"/>
            <a:ext cx="6457089" cy="6093976"/>
          </a:xfrm>
          <a:prstGeom prst="rect">
            <a:avLst/>
          </a:prstGeom>
          <a:noFill/>
          <a:ln w="9525">
            <a:noFill/>
            <a:miter lim="800000"/>
            <a:headEnd/>
            <a:tailEnd/>
          </a:ln>
        </p:spPr>
        <p:txBody>
          <a:bodyPr wrap="none">
            <a:spAutoFit/>
          </a:bodyPr>
          <a:lstStyle/>
          <a:p>
            <a:pPr eaLnBrk="0" hangingPunct="0">
              <a:buFontTx/>
              <a:buChar char="•"/>
            </a:pPr>
            <a:r>
              <a:rPr lang="en-US" sz="2000" b="0" dirty="0"/>
              <a:t> Locally Designated Officials (LDO)</a:t>
            </a:r>
            <a:r>
              <a:rPr lang="en-US" sz="1600" b="0" dirty="0"/>
              <a:t/>
            </a:r>
            <a:br>
              <a:rPr lang="en-US" sz="1600" b="0" dirty="0"/>
            </a:br>
            <a:r>
              <a:rPr lang="en-US" sz="1600" b="0" dirty="0"/>
              <a:t> </a:t>
            </a:r>
            <a:r>
              <a:rPr lang="en-US" sz="1600" b="0" dirty="0" smtClean="0">
                <a:hlinkClick r:id="rId3"/>
              </a:rPr>
              <a:t>http://www.ucop.edu/uc-whistleblower/campus-resources/index.html </a:t>
            </a:r>
            <a:r>
              <a:rPr lang="en-US" sz="1600" b="0" dirty="0"/>
              <a:t/>
            </a:r>
            <a:br>
              <a:rPr lang="en-US" sz="1600" b="0" dirty="0"/>
            </a:br>
            <a:endParaRPr lang="en-US" sz="1600" b="0" dirty="0"/>
          </a:p>
          <a:p>
            <a:pPr eaLnBrk="0" hangingPunct="0">
              <a:buFontTx/>
              <a:buChar char="•"/>
            </a:pPr>
            <a:r>
              <a:rPr lang="en-US" sz="2000" b="0" dirty="0"/>
              <a:t> Campus Ethics and Compliance Officers (CECO)</a:t>
            </a:r>
            <a:r>
              <a:rPr lang="en-US" sz="1600" b="0" dirty="0"/>
              <a:t/>
            </a:r>
            <a:br>
              <a:rPr lang="en-US" sz="1600" b="0" dirty="0"/>
            </a:br>
            <a:r>
              <a:rPr lang="en-US" sz="1600" b="0" dirty="0"/>
              <a:t> </a:t>
            </a:r>
            <a:r>
              <a:rPr lang="en-US" sz="1600" b="0" dirty="0" smtClean="0">
                <a:hlinkClick r:id="rId4"/>
              </a:rPr>
              <a:t>http://www.ucop.edu/ethics-compliance-audit-services/compliance/</a:t>
            </a:r>
          </a:p>
          <a:p>
            <a:pPr eaLnBrk="0" hangingPunct="0"/>
            <a:r>
              <a:rPr lang="en-US" sz="1600" b="0" dirty="0" smtClean="0">
                <a:hlinkClick r:id="rId4"/>
              </a:rPr>
              <a:t>campus-oversight-and-accountability-contacts.html </a:t>
            </a:r>
            <a:r>
              <a:rPr lang="en-US" sz="1600" b="0" dirty="0"/>
              <a:t/>
            </a:r>
            <a:br>
              <a:rPr lang="en-US" sz="1600" b="0" dirty="0"/>
            </a:br>
            <a:endParaRPr lang="en-US" sz="1600" b="0" dirty="0"/>
          </a:p>
          <a:p>
            <a:pPr eaLnBrk="0" hangingPunct="0">
              <a:buFontTx/>
              <a:buChar char="•"/>
            </a:pPr>
            <a:r>
              <a:rPr lang="en-US" b="0" dirty="0"/>
              <a:t> </a:t>
            </a:r>
            <a:r>
              <a:rPr lang="en-US" sz="2000" b="0" dirty="0"/>
              <a:t>Campus Counsel</a:t>
            </a:r>
            <a:r>
              <a:rPr lang="en-US" b="0" dirty="0"/>
              <a:t/>
            </a:r>
            <a:br>
              <a:rPr lang="en-US" b="0" dirty="0"/>
            </a:br>
            <a:r>
              <a:rPr lang="en-US" b="0" dirty="0"/>
              <a:t>  </a:t>
            </a:r>
            <a:r>
              <a:rPr lang="en-US" sz="1600" b="0" dirty="0">
                <a:hlinkClick r:id="rId5"/>
              </a:rPr>
              <a:t>http://www.ucop.edu/ogc/campuscounsel.html</a:t>
            </a:r>
            <a:r>
              <a:rPr lang="en-US" sz="1600" b="0" dirty="0"/>
              <a:t> </a:t>
            </a:r>
          </a:p>
          <a:p>
            <a:pPr eaLnBrk="0" hangingPunct="0"/>
            <a:endParaRPr lang="en-US" sz="1600" b="0" dirty="0"/>
          </a:p>
          <a:p>
            <a:pPr eaLnBrk="0" hangingPunct="0">
              <a:buFontTx/>
              <a:buChar char="•"/>
            </a:pPr>
            <a:r>
              <a:rPr lang="en-US" sz="2000" b="0" dirty="0"/>
              <a:t> Chief Compliance and Audit Officer </a:t>
            </a:r>
            <a:r>
              <a:rPr lang="en-US" b="0" dirty="0"/>
              <a:t>Sheryl Vacca</a:t>
            </a:r>
            <a:r>
              <a:rPr lang="en-US" sz="1600" dirty="0"/>
              <a:t/>
            </a:r>
            <a:br>
              <a:rPr lang="en-US" sz="1600" dirty="0"/>
            </a:br>
            <a:r>
              <a:rPr lang="en-US" sz="1600" dirty="0"/>
              <a:t> 510-987-9090</a:t>
            </a:r>
            <a:r>
              <a:rPr lang="en-US" sz="1600" b="0" dirty="0"/>
              <a:t> or</a:t>
            </a:r>
            <a:r>
              <a:rPr lang="en-US" b="0" dirty="0"/>
              <a:t> </a:t>
            </a:r>
            <a:r>
              <a:rPr lang="en-US" sz="1600" b="0" dirty="0" smtClean="0">
                <a:hlinkClick r:id="rId6"/>
              </a:rPr>
              <a:t>sheryl.vacca@ucop.edu</a:t>
            </a:r>
            <a:endParaRPr lang="en-US" sz="1600" b="0" dirty="0"/>
          </a:p>
          <a:p>
            <a:pPr eaLnBrk="0" hangingPunct="0">
              <a:buFontTx/>
              <a:buChar char="•"/>
            </a:pPr>
            <a:endParaRPr lang="en-US" sz="1600" b="0" dirty="0">
              <a:hlinkClick r:id="rId7"/>
            </a:endParaRPr>
          </a:p>
          <a:p>
            <a:pPr eaLnBrk="0" hangingPunct="0">
              <a:buFontTx/>
              <a:buChar char="•"/>
            </a:pPr>
            <a:r>
              <a:rPr lang="en-US" sz="2000" b="0" dirty="0"/>
              <a:t> UC Whistleblower Hotline (anonymous/confidential) </a:t>
            </a:r>
            <a:br>
              <a:rPr lang="en-US" sz="2000" b="0" dirty="0"/>
            </a:br>
            <a:r>
              <a:rPr lang="en-US" sz="1600" b="0" dirty="0"/>
              <a:t>(800) 403-4744 or </a:t>
            </a:r>
            <a:r>
              <a:rPr lang="en-US" sz="1600" b="0" dirty="0">
                <a:hlinkClick r:id="rId8"/>
              </a:rPr>
              <a:t>http://</a:t>
            </a:r>
            <a:r>
              <a:rPr lang="en-US" sz="1600" b="0" dirty="0" smtClean="0">
                <a:hlinkClick r:id="rId8"/>
              </a:rPr>
              <a:t>universityofcalifornia.edu/hotline</a:t>
            </a:r>
            <a:endParaRPr lang="en-US" sz="1600" b="0" dirty="0" smtClean="0"/>
          </a:p>
          <a:p>
            <a:pPr eaLnBrk="0" hangingPunct="0"/>
            <a:endParaRPr lang="en-US" sz="1600" b="0" dirty="0"/>
          </a:p>
          <a:p>
            <a:pPr eaLnBrk="0" hangingPunct="0">
              <a:buFontTx/>
              <a:buChar char="•"/>
            </a:pPr>
            <a:r>
              <a:rPr lang="en-US" sz="2000" b="0" dirty="0" smtClean="0"/>
              <a:t> UC </a:t>
            </a:r>
            <a:r>
              <a:rPr lang="en-US" sz="2000" b="0" dirty="0"/>
              <a:t>Campus Climate </a:t>
            </a:r>
            <a:r>
              <a:rPr lang="en-US" sz="2000" b="0" dirty="0" smtClean="0"/>
              <a:t>Reporting</a:t>
            </a:r>
          </a:p>
          <a:p>
            <a:pPr eaLnBrk="0" hangingPunct="0"/>
            <a:r>
              <a:rPr lang="en-US" sz="2000" b="0" dirty="0"/>
              <a:t> </a:t>
            </a:r>
            <a:r>
              <a:rPr lang="en-US" sz="1600" b="0" dirty="0" smtClean="0">
                <a:hlinkClick r:id="rId9"/>
              </a:rPr>
              <a:t>https</a:t>
            </a:r>
            <a:r>
              <a:rPr lang="en-US" sz="1600" b="0" dirty="0">
                <a:hlinkClick r:id="rId9"/>
              </a:rPr>
              <a:t>://</a:t>
            </a:r>
            <a:r>
              <a:rPr lang="en-US" sz="1600" b="0" dirty="0" smtClean="0">
                <a:hlinkClick r:id="rId9"/>
              </a:rPr>
              <a:t>ucsystems.ethicspointvp.com/custom/ucs_ccc/default.asp</a:t>
            </a:r>
            <a:r>
              <a:rPr lang="en-US" sz="1600" b="0" dirty="0" smtClean="0"/>
              <a:t> </a:t>
            </a:r>
            <a:endParaRPr lang="en-US" sz="1600" b="0" dirty="0"/>
          </a:p>
          <a:p>
            <a:pPr eaLnBrk="0" hangingPunct="0">
              <a:buFontTx/>
              <a:buChar char="•"/>
            </a:pPr>
            <a:endParaRPr lang="en-US" sz="1600" b="0" dirty="0" smtClean="0"/>
          </a:p>
          <a:p>
            <a:pPr eaLnBrk="0" hangingPunct="0">
              <a:buFontTx/>
              <a:buChar char="•"/>
            </a:pPr>
            <a:endParaRPr lang="en-US" sz="1600" b="0" dirty="0"/>
          </a:p>
          <a:p>
            <a:pPr eaLnBrk="0" hangingPunct="0">
              <a:buFontTx/>
              <a:buChar char="•"/>
            </a:pPr>
            <a:endParaRPr lang="en-US" sz="2000" dirty="0"/>
          </a:p>
          <a:p>
            <a:pPr eaLnBrk="0" hangingPunct="0"/>
            <a:r>
              <a:rPr lang="en-US" sz="2000" dirty="0"/>
              <a:t>                       </a:t>
            </a:r>
          </a:p>
        </p:txBody>
      </p:sp>
      <p:sp>
        <p:nvSpPr>
          <p:cNvPr id="5" name="Slide Number Placeholder 4"/>
          <p:cNvSpPr>
            <a:spLocks noGrp="1"/>
          </p:cNvSpPr>
          <p:nvPr>
            <p:ph type="sldNum" sz="quarter" idx="12"/>
          </p:nvPr>
        </p:nvSpPr>
        <p:spPr/>
        <p:txBody>
          <a:bodyPr/>
          <a:lstStyle/>
          <a:p>
            <a:pPr>
              <a:defRPr/>
            </a:pPr>
            <a:r>
              <a:rPr lang="en-US" dirty="0" smtClean="0"/>
              <a:t/>
            </a:r>
            <a:br>
              <a:rPr lang="en-US" dirty="0" smtClean="0"/>
            </a:br>
            <a:fld id="{2CE50994-37D9-4B56-A0DF-F6DB8FF197FC}" type="slidenum">
              <a:rPr lang="en-US" smtClean="0"/>
              <a:pPr>
                <a:defRPr/>
              </a:pPr>
              <a:t>50</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381000" y="228600"/>
            <a:ext cx="8229600" cy="533400"/>
          </a:xfrm>
        </p:spPr>
        <p:txBody>
          <a:bodyPr anchor="t"/>
          <a:lstStyle/>
          <a:p>
            <a:pPr eaLnBrk="1" hangingPunct="1"/>
            <a:r>
              <a:rPr lang="en-US" dirty="0" smtClean="0"/>
              <a:t>Reminder: Your Employment Obligations </a:t>
            </a:r>
          </a:p>
        </p:txBody>
      </p:sp>
      <p:sp>
        <p:nvSpPr>
          <p:cNvPr id="41987" name="Rectangle 3"/>
          <p:cNvSpPr>
            <a:spLocks noChangeArrowheads="1"/>
          </p:cNvSpPr>
          <p:nvPr/>
        </p:nvSpPr>
        <p:spPr bwMode="auto">
          <a:xfrm>
            <a:off x="730250" y="990600"/>
            <a:ext cx="7951788" cy="3576364"/>
          </a:xfrm>
          <a:prstGeom prst="rect">
            <a:avLst/>
          </a:prstGeom>
          <a:noFill/>
          <a:ln w="9525" algn="ctr">
            <a:noFill/>
            <a:miter lim="800000"/>
            <a:headEnd/>
            <a:tailEnd/>
          </a:ln>
        </p:spPr>
        <p:txBody>
          <a:bodyPr>
            <a:spAutoFit/>
          </a:bodyPr>
          <a:lstStyle/>
          <a:p>
            <a:pPr marL="342900" indent="-342900">
              <a:lnSpc>
                <a:spcPct val="90000"/>
              </a:lnSpc>
              <a:spcBef>
                <a:spcPct val="20000"/>
              </a:spcBef>
            </a:pPr>
            <a:r>
              <a:rPr lang="en-US" sz="1400" b="0" dirty="0"/>
              <a:t>As this briefing has shown, it is critical that all members of the University community:</a:t>
            </a:r>
          </a:p>
          <a:p>
            <a:pPr marL="342900" indent="-342900">
              <a:lnSpc>
                <a:spcPct val="90000"/>
              </a:lnSpc>
              <a:spcBef>
                <a:spcPct val="20000"/>
              </a:spcBef>
            </a:pPr>
            <a:endParaRPr lang="en-US" sz="1400" b="0" dirty="0"/>
          </a:p>
          <a:p>
            <a:pPr marL="342900" indent="-342900">
              <a:lnSpc>
                <a:spcPct val="90000"/>
              </a:lnSpc>
              <a:spcBef>
                <a:spcPct val="20000"/>
              </a:spcBef>
              <a:buFontTx/>
              <a:buChar char="•"/>
            </a:pPr>
            <a:r>
              <a:rPr lang="en-US" sz="1400" b="0" dirty="0"/>
              <a:t>Know the applicable laws, regulations and policies that affect your employment responsibilities</a:t>
            </a:r>
          </a:p>
          <a:p>
            <a:pPr marL="342900" indent="-342900">
              <a:lnSpc>
                <a:spcPct val="90000"/>
              </a:lnSpc>
              <a:spcBef>
                <a:spcPct val="20000"/>
              </a:spcBef>
              <a:buFontTx/>
              <a:buChar char="•"/>
            </a:pPr>
            <a:endParaRPr lang="en-US" sz="1400" b="0" dirty="0"/>
          </a:p>
          <a:p>
            <a:pPr marL="342900" indent="-342900">
              <a:lnSpc>
                <a:spcPct val="90000"/>
              </a:lnSpc>
              <a:spcBef>
                <a:spcPct val="20000"/>
              </a:spcBef>
              <a:buFontTx/>
              <a:buChar char="•"/>
            </a:pPr>
            <a:r>
              <a:rPr lang="en-US" sz="1400" b="0" dirty="0"/>
              <a:t>Understand the </a:t>
            </a:r>
            <a:r>
              <a:rPr lang="en-US" sz="1400" b="0" i="1" dirty="0"/>
              <a:t>Statement of Ethical Values and Standards of Ethical Conduct</a:t>
            </a:r>
            <a:r>
              <a:rPr lang="en-US" sz="1400" b="0" dirty="0"/>
              <a:t> and University policies and procedures related to your employment responsibilities</a:t>
            </a:r>
          </a:p>
          <a:p>
            <a:pPr marL="342900" indent="-342900">
              <a:lnSpc>
                <a:spcPct val="90000"/>
              </a:lnSpc>
              <a:spcBef>
                <a:spcPct val="20000"/>
              </a:spcBef>
              <a:buFontTx/>
              <a:buChar char="•"/>
            </a:pPr>
            <a:endParaRPr lang="en-US" sz="1400" b="0" dirty="0"/>
          </a:p>
          <a:p>
            <a:pPr marL="342900" indent="-342900">
              <a:lnSpc>
                <a:spcPct val="90000"/>
              </a:lnSpc>
              <a:spcBef>
                <a:spcPct val="20000"/>
              </a:spcBef>
              <a:buFontTx/>
              <a:buChar char="•"/>
            </a:pPr>
            <a:r>
              <a:rPr lang="en-US" sz="1400" b="0" dirty="0"/>
              <a:t>Ensure your actions are consistent with the University </a:t>
            </a:r>
            <a:r>
              <a:rPr lang="en-US" sz="1400" b="0" i="1" dirty="0"/>
              <a:t>Statement of Ethical Values and Standards of Ethical Conduct</a:t>
            </a:r>
          </a:p>
          <a:p>
            <a:pPr marL="342900" indent="-342900">
              <a:lnSpc>
                <a:spcPct val="90000"/>
              </a:lnSpc>
              <a:spcBef>
                <a:spcPct val="20000"/>
              </a:spcBef>
              <a:buFontTx/>
              <a:buChar char="•"/>
            </a:pPr>
            <a:endParaRPr lang="en-US" sz="1400" b="0" dirty="0"/>
          </a:p>
          <a:p>
            <a:pPr marL="342900" indent="-342900">
              <a:lnSpc>
                <a:spcPct val="90000"/>
              </a:lnSpc>
              <a:spcBef>
                <a:spcPct val="20000"/>
              </a:spcBef>
              <a:buFontTx/>
              <a:buChar char="•"/>
            </a:pPr>
            <a:r>
              <a:rPr lang="en-US" sz="1400" b="0" dirty="0"/>
              <a:t>Report </a:t>
            </a:r>
            <a:r>
              <a:rPr lang="en-US" sz="1400" b="0" dirty="0" smtClean="0"/>
              <a:t>potential instances </a:t>
            </a:r>
            <a:r>
              <a:rPr lang="en-US" sz="1400" b="0" dirty="0"/>
              <a:t>of </a:t>
            </a:r>
            <a:r>
              <a:rPr lang="en-US" sz="1400" b="0" dirty="0" smtClean="0"/>
              <a:t>non-compliance and fraud</a:t>
            </a:r>
            <a:br>
              <a:rPr lang="en-US" sz="1400" b="0" dirty="0" smtClean="0"/>
            </a:br>
            <a:endParaRPr lang="en-US" sz="1400" b="0" dirty="0" smtClean="0"/>
          </a:p>
          <a:p>
            <a:pPr marL="342900" indent="-342900">
              <a:lnSpc>
                <a:spcPct val="90000"/>
              </a:lnSpc>
              <a:spcBef>
                <a:spcPct val="20000"/>
              </a:spcBef>
              <a:buFontTx/>
              <a:buChar char="•"/>
            </a:pPr>
            <a:r>
              <a:rPr lang="en-US" sz="1400" b="0" dirty="0" smtClean="0"/>
              <a:t>Understand </a:t>
            </a:r>
            <a:r>
              <a:rPr lang="en-US" sz="1400" b="0" dirty="0"/>
              <a:t>your rights and responsibilities under the UC Whistleblower Protection Policy</a:t>
            </a:r>
          </a:p>
          <a:p>
            <a:pPr>
              <a:lnSpc>
                <a:spcPct val="90000"/>
              </a:lnSpc>
              <a:spcBef>
                <a:spcPct val="20000"/>
              </a:spcBef>
            </a:pPr>
            <a:endParaRPr lang="en-US" sz="1400" b="0" dirty="0"/>
          </a:p>
          <a:p>
            <a:pPr marL="342900" indent="-342900">
              <a:lnSpc>
                <a:spcPct val="90000"/>
              </a:lnSpc>
              <a:spcBef>
                <a:spcPct val="20000"/>
              </a:spcBef>
              <a:buFontTx/>
              <a:buChar char="•"/>
            </a:pPr>
            <a:endParaRPr lang="en-US" sz="2000" b="0" dirty="0"/>
          </a:p>
        </p:txBody>
      </p:sp>
      <p:sp>
        <p:nvSpPr>
          <p:cNvPr id="5" name="Slide Number Placeholder 4"/>
          <p:cNvSpPr>
            <a:spLocks noGrp="1"/>
          </p:cNvSpPr>
          <p:nvPr>
            <p:ph type="sldNum" sz="quarter" idx="12"/>
          </p:nvPr>
        </p:nvSpPr>
        <p:spPr/>
        <p:txBody>
          <a:bodyPr/>
          <a:lstStyle/>
          <a:p>
            <a:pPr>
              <a:defRPr/>
            </a:pPr>
            <a:r>
              <a:rPr lang="en-US" dirty="0" smtClean="0"/>
              <a:t/>
            </a:r>
            <a:br>
              <a:rPr lang="en-US" dirty="0" smtClean="0"/>
            </a:br>
            <a:fld id="{2CE50994-37D9-4B56-A0DF-F6DB8FF197FC}" type="slidenum">
              <a:rPr lang="en-US" smtClean="0"/>
              <a:pPr>
                <a:defRPr/>
              </a:pPr>
              <a:t>51</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body" idx="1"/>
          </p:nvPr>
        </p:nvSpPr>
        <p:spPr>
          <a:xfrm>
            <a:off x="457200" y="533400"/>
            <a:ext cx="8229600" cy="5135563"/>
          </a:xfrm>
        </p:spPr>
        <p:txBody>
          <a:bodyPr/>
          <a:lstStyle/>
          <a:p>
            <a:pPr marL="0" indent="0" algn="ctr" eaLnBrk="1" hangingPunct="1">
              <a:spcBef>
                <a:spcPct val="0"/>
              </a:spcBef>
              <a:buFontTx/>
              <a:buNone/>
            </a:pPr>
            <a:r>
              <a:rPr lang="en-US" sz="1600" dirty="0" smtClean="0"/>
              <a:t/>
            </a:r>
            <a:br>
              <a:rPr lang="en-US" sz="1600" dirty="0" smtClean="0"/>
            </a:br>
            <a:r>
              <a:rPr lang="en-US" sz="2800" b="1" dirty="0" smtClean="0">
                <a:solidFill>
                  <a:schemeClr val="accent2"/>
                </a:solidFill>
              </a:rPr>
              <a:t>University of California Ethical Values &amp; Conduct Compliance Briefing </a:t>
            </a:r>
          </a:p>
          <a:p>
            <a:pPr marL="0" indent="0" algn="ctr" eaLnBrk="1" hangingPunct="1">
              <a:spcBef>
                <a:spcPct val="0"/>
              </a:spcBef>
              <a:buFontTx/>
              <a:buNone/>
            </a:pPr>
            <a:endParaRPr lang="en-US" sz="1600" dirty="0" smtClean="0"/>
          </a:p>
          <a:p>
            <a:pPr marL="0" indent="0" algn="ctr" eaLnBrk="1" hangingPunct="1">
              <a:spcBef>
                <a:spcPct val="0"/>
              </a:spcBef>
              <a:buFontTx/>
              <a:buNone/>
            </a:pPr>
            <a:r>
              <a:rPr lang="en-US" sz="1600" b="1" dirty="0" smtClean="0"/>
              <a:t>Although no single course can adequately address all potential ethical and compliance dilemmas you might face as an important member of the University community, we hope that the information provided in this briefing will better equip you to make the right decisions and to act in an ethical and compliant manner. Thank you for your participation</a:t>
            </a:r>
            <a:r>
              <a:rPr lang="en-US" sz="1600" dirty="0" smtClean="0"/>
              <a:t>.</a:t>
            </a:r>
          </a:p>
          <a:p>
            <a:pPr marL="0" indent="0" eaLnBrk="1" hangingPunct="1">
              <a:spcBef>
                <a:spcPct val="0"/>
              </a:spcBef>
              <a:buFontTx/>
              <a:buNone/>
            </a:pPr>
            <a:endParaRPr lang="en-US" sz="1600" dirty="0" smtClean="0"/>
          </a:p>
        </p:txBody>
      </p:sp>
      <p:sp>
        <p:nvSpPr>
          <p:cNvPr id="4" name="Slide Number Placeholder 3"/>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52</a:t>
            </a:fld>
            <a:endParaRPr 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274638"/>
            <a:ext cx="9144000" cy="563562"/>
          </a:xfrm>
        </p:spPr>
        <p:txBody>
          <a:bodyPr anchor="t"/>
          <a:lstStyle/>
          <a:p>
            <a:pPr eaLnBrk="1" hangingPunct="1"/>
            <a:r>
              <a:rPr lang="en-US" dirty="0" smtClean="0"/>
              <a:t>Briefing Objectives</a:t>
            </a:r>
          </a:p>
        </p:txBody>
      </p:sp>
      <p:sp>
        <p:nvSpPr>
          <p:cNvPr id="6147" name="Line 13"/>
          <p:cNvSpPr>
            <a:spLocks noChangeShapeType="1"/>
          </p:cNvSpPr>
          <p:nvPr/>
        </p:nvSpPr>
        <p:spPr bwMode="auto">
          <a:xfrm>
            <a:off x="457200" y="4681538"/>
            <a:ext cx="1588" cy="1643062"/>
          </a:xfrm>
          <a:prstGeom prst="line">
            <a:avLst/>
          </a:prstGeom>
          <a:noFill/>
          <a:ln w="9525">
            <a:noFill/>
            <a:round/>
            <a:headEnd/>
            <a:tailEnd/>
          </a:ln>
        </p:spPr>
        <p:txBody>
          <a:bodyPr/>
          <a:lstStyle/>
          <a:p>
            <a:endParaRPr lang="en-US" dirty="0"/>
          </a:p>
        </p:txBody>
      </p:sp>
      <p:sp>
        <p:nvSpPr>
          <p:cNvPr id="6148" name="Text Box 19"/>
          <p:cNvSpPr txBox="1">
            <a:spLocks noChangeArrowheads="1"/>
          </p:cNvSpPr>
          <p:nvPr/>
        </p:nvSpPr>
        <p:spPr bwMode="auto">
          <a:xfrm>
            <a:off x="457200" y="990600"/>
            <a:ext cx="8153400" cy="3865563"/>
          </a:xfrm>
          <a:prstGeom prst="rect">
            <a:avLst/>
          </a:prstGeom>
          <a:noFill/>
          <a:ln w="9525">
            <a:noFill/>
            <a:miter lim="800000"/>
            <a:headEnd/>
            <a:tailEnd/>
          </a:ln>
        </p:spPr>
        <p:txBody>
          <a:bodyPr>
            <a:spAutoFit/>
          </a:bodyPr>
          <a:lstStyle/>
          <a:p>
            <a:pPr>
              <a:lnSpc>
                <a:spcPct val="110000"/>
              </a:lnSpc>
            </a:pPr>
            <a:r>
              <a:rPr lang="en-US" sz="1400" b="0" dirty="0"/>
              <a:t>By the end of this briefing, you will have learned :</a:t>
            </a:r>
            <a:br>
              <a:rPr lang="en-US" sz="1400" b="0" dirty="0"/>
            </a:br>
            <a:endParaRPr lang="en-US" sz="1400" b="0" dirty="0"/>
          </a:p>
          <a:p>
            <a:pPr lvl="1">
              <a:lnSpc>
                <a:spcPct val="110000"/>
              </a:lnSpc>
              <a:buFontTx/>
              <a:buChar char="•"/>
            </a:pPr>
            <a:r>
              <a:rPr lang="en-US" sz="1400" b="0" dirty="0"/>
              <a:t> About expectations and obligations with respect to your University employment</a:t>
            </a:r>
          </a:p>
          <a:p>
            <a:pPr lvl="1">
              <a:lnSpc>
                <a:spcPct val="110000"/>
              </a:lnSpc>
              <a:buFontTx/>
              <a:buChar char="•"/>
            </a:pPr>
            <a:r>
              <a:rPr lang="en-US" sz="1400" b="0" dirty="0"/>
              <a:t> How the University’s ethical values and standards of ethical conduct apply to your work life</a:t>
            </a:r>
          </a:p>
          <a:p>
            <a:pPr lvl="1">
              <a:lnSpc>
                <a:spcPct val="110000"/>
              </a:lnSpc>
              <a:buFontTx/>
              <a:buChar char="•"/>
            </a:pPr>
            <a:r>
              <a:rPr lang="en-US" sz="1400" b="0" dirty="0"/>
              <a:t> How to report </a:t>
            </a:r>
            <a:r>
              <a:rPr lang="en-US" sz="1400" b="0" dirty="0" smtClean="0"/>
              <a:t>potential instances </a:t>
            </a:r>
            <a:r>
              <a:rPr lang="en-US" sz="1400" b="0" dirty="0"/>
              <a:t>of </a:t>
            </a:r>
            <a:r>
              <a:rPr lang="en-US" sz="1400" b="0" dirty="0" smtClean="0"/>
              <a:t>non-compliance and fraud</a:t>
            </a:r>
            <a:endParaRPr lang="en-US" sz="1400" b="0" dirty="0"/>
          </a:p>
          <a:p>
            <a:pPr lvl="1">
              <a:lnSpc>
                <a:spcPct val="110000"/>
              </a:lnSpc>
              <a:buFontTx/>
              <a:buChar char="•"/>
            </a:pPr>
            <a:r>
              <a:rPr lang="en-US" sz="1400" b="0" dirty="0"/>
              <a:t> </a:t>
            </a:r>
            <a:r>
              <a:rPr lang="en-US" sz="1400" b="0" dirty="0" smtClean="0"/>
              <a:t>About </a:t>
            </a:r>
            <a:r>
              <a:rPr lang="en-US" sz="1400" b="0" dirty="0"/>
              <a:t>the UC Whistleblower Protection Policy </a:t>
            </a:r>
          </a:p>
          <a:p>
            <a:pPr lvl="1">
              <a:lnSpc>
                <a:spcPct val="110000"/>
              </a:lnSpc>
              <a:buFontTx/>
              <a:buChar char="•"/>
            </a:pPr>
            <a:endParaRPr lang="en-US" sz="1400" b="0" dirty="0"/>
          </a:p>
          <a:p>
            <a:pPr>
              <a:lnSpc>
                <a:spcPct val="110000"/>
              </a:lnSpc>
            </a:pPr>
            <a:r>
              <a:rPr lang="en-US" sz="1400" b="0" dirty="0"/>
              <a:t>This briefing includes fictional scenarios which demonstrate the value of ethical awareness and compliance while helping you evaluate appropriate responses to situations similar to those you may experience while working at the University.</a:t>
            </a:r>
            <a:br>
              <a:rPr lang="en-US" sz="1400" b="0" dirty="0"/>
            </a:br>
            <a:endParaRPr lang="en-US" sz="1400" b="0" dirty="0"/>
          </a:p>
          <a:p>
            <a:pPr>
              <a:lnSpc>
                <a:spcPct val="110000"/>
              </a:lnSpc>
            </a:pPr>
            <a:r>
              <a:rPr lang="en-US" sz="1400" b="0" dirty="0"/>
              <a:t>The content of this briefing is intended for all members of the University community and should take approximately 20-30 minutes to complete.</a:t>
            </a:r>
          </a:p>
          <a:p>
            <a:pPr>
              <a:lnSpc>
                <a:spcPct val="110000"/>
              </a:lnSpc>
            </a:pPr>
            <a:endParaRPr lang="en-US" sz="1400" b="0" dirty="0"/>
          </a:p>
          <a:p>
            <a:pPr>
              <a:lnSpc>
                <a:spcPct val="110000"/>
              </a:lnSpc>
            </a:pPr>
            <a:endParaRPr lang="en-US" sz="1400" dirty="0"/>
          </a:p>
          <a:p>
            <a:pPr>
              <a:lnSpc>
                <a:spcPct val="110000"/>
              </a:lnSpc>
            </a:pPr>
            <a:endParaRPr lang="en-US" sz="1400" dirty="0"/>
          </a:p>
        </p:txBody>
      </p:sp>
      <p:sp>
        <p:nvSpPr>
          <p:cNvPr id="6" name="Slide Number Placeholder 5"/>
          <p:cNvSpPr>
            <a:spLocks noGrp="1"/>
          </p:cNvSpPr>
          <p:nvPr>
            <p:ph type="sldNum" sz="quarter" idx="12"/>
          </p:nvPr>
        </p:nvSpPr>
        <p:spPr/>
        <p:txBody>
          <a:bodyPr/>
          <a:lstStyle/>
          <a:p>
            <a:pPr>
              <a:defRPr/>
            </a:pPr>
            <a:r>
              <a:rPr lang="en-US" dirty="0" smtClean="0"/>
              <a:t/>
            </a:r>
            <a:br>
              <a:rPr lang="en-US" dirty="0" smtClean="0"/>
            </a:br>
            <a:fld id="{8EC142CD-72AE-4193-9D88-79F508D92FA3}" type="slidenum">
              <a:rPr lang="en-US" smtClean="0"/>
              <a:pPr>
                <a:defRPr/>
              </a:pPr>
              <a:t>23</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5"/>
          <p:cNvSpPr>
            <a:spLocks noGrp="1" noChangeArrowheads="1"/>
          </p:cNvSpPr>
          <p:nvPr>
            <p:ph type="ctrTitle"/>
          </p:nvPr>
        </p:nvSpPr>
        <p:spPr>
          <a:xfrm>
            <a:off x="609600" y="280988"/>
            <a:ext cx="7772400" cy="376237"/>
          </a:xfrm>
        </p:spPr>
        <p:txBody>
          <a:bodyPr anchor="t"/>
          <a:lstStyle/>
          <a:p>
            <a:pPr eaLnBrk="1" hangingPunct="1"/>
            <a:r>
              <a:rPr lang="en-US" dirty="0" smtClean="0"/>
              <a:t>Statement of Ethical Values</a:t>
            </a:r>
            <a:br>
              <a:rPr lang="en-US" dirty="0" smtClean="0"/>
            </a:br>
            <a:endParaRPr lang="en-US" dirty="0" smtClean="0"/>
          </a:p>
        </p:txBody>
      </p:sp>
      <p:sp>
        <p:nvSpPr>
          <p:cNvPr id="7171" name="Rectangle 17"/>
          <p:cNvSpPr>
            <a:spLocks noChangeArrowheads="1"/>
          </p:cNvSpPr>
          <p:nvPr/>
        </p:nvSpPr>
        <p:spPr bwMode="auto">
          <a:xfrm>
            <a:off x="0" y="1543050"/>
            <a:ext cx="9144000" cy="0"/>
          </a:xfrm>
          <a:prstGeom prst="rect">
            <a:avLst/>
          </a:prstGeom>
          <a:noFill/>
          <a:ln w="9525">
            <a:noFill/>
            <a:miter lim="800000"/>
            <a:headEnd/>
            <a:tailEnd/>
          </a:ln>
        </p:spPr>
        <p:txBody>
          <a:bodyPr wrap="none" anchor="ctr">
            <a:spAutoFit/>
          </a:bodyPr>
          <a:lstStyle/>
          <a:p>
            <a:endParaRPr lang="en-US" b="0" dirty="0"/>
          </a:p>
        </p:txBody>
      </p:sp>
      <p:sp>
        <p:nvSpPr>
          <p:cNvPr id="7172" name="Rectangle 6"/>
          <p:cNvSpPr>
            <a:spLocks noChangeArrowheads="1"/>
          </p:cNvSpPr>
          <p:nvPr/>
        </p:nvSpPr>
        <p:spPr bwMode="auto">
          <a:xfrm>
            <a:off x="533400" y="868363"/>
            <a:ext cx="8153400" cy="5137150"/>
          </a:xfrm>
          <a:prstGeom prst="rect">
            <a:avLst/>
          </a:prstGeom>
          <a:noFill/>
          <a:ln w="9525">
            <a:noFill/>
            <a:miter lim="800000"/>
            <a:headEnd/>
            <a:tailEnd/>
          </a:ln>
        </p:spPr>
        <p:txBody>
          <a:bodyPr anchor="ctr">
            <a:spAutoFit/>
          </a:bodyPr>
          <a:lstStyle/>
          <a:p>
            <a:r>
              <a:rPr lang="en-US" sz="1200" b="0" i="1" dirty="0"/>
              <a:t>Adopted by The Regents of the University of California, May, 2005</a:t>
            </a:r>
            <a:br>
              <a:rPr lang="en-US" sz="1200" b="0" i="1" dirty="0"/>
            </a:br>
            <a:endParaRPr lang="en-US" sz="1200" b="0" dirty="0"/>
          </a:p>
          <a:p>
            <a:r>
              <a:rPr lang="en-US" sz="1400" b="0" dirty="0"/>
              <a:t>Members of the University of California community are committed to the highest ethical standards in furtherance of our mission of teaching, research and public service. We recognize that we hold the University in trust for the people of the State of California. Our policies, procedures, and standards provide guidance for application of the ethical values stated below in our daily life and work as members of this community. </a:t>
            </a:r>
            <a:br>
              <a:rPr lang="en-US" sz="1400" b="0" dirty="0"/>
            </a:br>
            <a:endParaRPr lang="en-US" sz="1400" b="0" dirty="0"/>
          </a:p>
          <a:p>
            <a:r>
              <a:rPr lang="en-US" sz="1400" dirty="0"/>
              <a:t>We are committed to:</a:t>
            </a:r>
          </a:p>
          <a:p>
            <a:pPr lvl="1"/>
            <a:r>
              <a:rPr lang="en-US" sz="1400" dirty="0"/>
              <a:t/>
            </a:r>
            <a:br>
              <a:rPr lang="en-US" sz="1400" dirty="0"/>
            </a:br>
            <a:r>
              <a:rPr lang="en-US" sz="1400" dirty="0"/>
              <a:t>Integrity</a:t>
            </a:r>
          </a:p>
          <a:p>
            <a:pPr lvl="1"/>
            <a:r>
              <a:rPr lang="en-US" sz="1400" b="0" dirty="0"/>
              <a:t>We will conduct ourselves with integrity in our dealings with and on behalf of the University. </a:t>
            </a:r>
          </a:p>
          <a:p>
            <a:pPr lvl="1"/>
            <a:r>
              <a:rPr lang="en-US" sz="1400" dirty="0"/>
              <a:t/>
            </a:r>
            <a:br>
              <a:rPr lang="en-US" sz="1400" dirty="0"/>
            </a:br>
            <a:r>
              <a:rPr lang="en-US" sz="1400" dirty="0"/>
              <a:t>Excellence </a:t>
            </a:r>
          </a:p>
          <a:p>
            <a:pPr lvl="1"/>
            <a:r>
              <a:rPr lang="en-US" sz="1400" b="0" dirty="0"/>
              <a:t>We will conscientiously strive for excellence in our work.</a:t>
            </a:r>
          </a:p>
          <a:p>
            <a:pPr lvl="1"/>
            <a:r>
              <a:rPr lang="en-US" sz="1400" dirty="0"/>
              <a:t/>
            </a:r>
            <a:br>
              <a:rPr lang="en-US" sz="1400" dirty="0"/>
            </a:br>
            <a:r>
              <a:rPr lang="en-US" sz="1400" dirty="0"/>
              <a:t>Accountability </a:t>
            </a:r>
          </a:p>
          <a:p>
            <a:pPr lvl="1"/>
            <a:r>
              <a:rPr lang="en-US" sz="1400" b="0" dirty="0"/>
              <a:t>We will be accountable as individuals and as members of this community for our ethical conduct and for compliance with applicable laws and University policies and directives.</a:t>
            </a:r>
          </a:p>
          <a:p>
            <a:pPr lvl="1"/>
            <a:r>
              <a:rPr lang="en-US" sz="1400" dirty="0"/>
              <a:t/>
            </a:r>
            <a:br>
              <a:rPr lang="en-US" sz="1400" dirty="0"/>
            </a:br>
            <a:r>
              <a:rPr lang="en-US" sz="1400" dirty="0"/>
              <a:t>Respect </a:t>
            </a:r>
          </a:p>
          <a:p>
            <a:pPr lvl="1"/>
            <a:r>
              <a:rPr lang="en-US" sz="1400" b="0" dirty="0"/>
              <a:t>We will respect the rights and dignity of others.</a:t>
            </a:r>
            <a:br>
              <a:rPr lang="en-US" sz="1400" b="0" dirty="0"/>
            </a:br>
            <a:r>
              <a:rPr lang="en-US" sz="1400" b="0" dirty="0"/>
              <a:t/>
            </a:r>
            <a:br>
              <a:rPr lang="en-US" sz="1400" b="0" dirty="0"/>
            </a:br>
            <a:endParaRPr lang="en-US" sz="1400" b="0" dirty="0"/>
          </a:p>
        </p:txBody>
      </p:sp>
      <p:sp>
        <p:nvSpPr>
          <p:cNvPr id="7173" name="Text Box 7">
            <a:hlinkClick r:id="rId3"/>
          </p:cNvPr>
          <p:cNvSpPr txBox="1">
            <a:spLocks noChangeArrowheads="1"/>
          </p:cNvSpPr>
          <p:nvPr/>
        </p:nvSpPr>
        <p:spPr bwMode="auto">
          <a:xfrm>
            <a:off x="1289050" y="5715000"/>
            <a:ext cx="6819900" cy="593725"/>
          </a:xfrm>
          <a:prstGeom prst="rect">
            <a:avLst/>
          </a:prstGeom>
          <a:solidFill>
            <a:srgbClr val="C0C0C0"/>
          </a:solidFill>
          <a:ln w="9525">
            <a:solidFill>
              <a:schemeClr val="bg2"/>
            </a:solidFill>
            <a:miter lim="800000"/>
            <a:headEnd/>
            <a:tailEnd/>
          </a:ln>
        </p:spPr>
        <p:txBody>
          <a:bodyPr wrap="none" lIns="274320" tIns="182880" rIns="274320" bIns="182880" anchor="ctr" anchorCtr="1">
            <a:spAutoFit/>
          </a:bodyPr>
          <a:lstStyle/>
          <a:p>
            <a:pPr>
              <a:lnSpc>
                <a:spcPct val="80000"/>
              </a:lnSpc>
              <a:spcBef>
                <a:spcPct val="20000"/>
              </a:spcBef>
            </a:pPr>
            <a:r>
              <a:rPr lang="en-US" dirty="0"/>
              <a:t>Additional Reading:</a:t>
            </a:r>
            <a:r>
              <a:rPr lang="en-US" b="0" dirty="0"/>
              <a:t> </a:t>
            </a:r>
            <a:r>
              <a:rPr lang="en-US" b="0" dirty="0">
                <a:hlinkClick r:id="rId4"/>
              </a:rPr>
              <a:t>Statement of Ethical Values</a:t>
            </a:r>
            <a:r>
              <a:rPr lang="en-US" b="0" dirty="0"/>
              <a:t> (213k PDF)</a:t>
            </a:r>
          </a:p>
        </p:txBody>
      </p:sp>
      <p:sp>
        <p:nvSpPr>
          <p:cNvPr id="7" name="Slide Number Placeholder 6"/>
          <p:cNvSpPr>
            <a:spLocks noGrp="1"/>
          </p:cNvSpPr>
          <p:nvPr>
            <p:ph type="sldNum" sz="quarter" idx="12"/>
          </p:nvPr>
        </p:nvSpPr>
        <p:spPr/>
        <p:txBody>
          <a:bodyPr/>
          <a:lstStyle/>
          <a:p>
            <a:pPr>
              <a:defRPr/>
            </a:pPr>
            <a:r>
              <a:rPr lang="en-US" dirty="0" smtClean="0"/>
              <a:t/>
            </a:r>
            <a:br>
              <a:rPr lang="en-US" dirty="0" smtClean="0"/>
            </a:br>
            <a:fld id="{DA16245A-FD3A-4EAD-9A07-D722AD7AEC01}" type="slidenum">
              <a:rPr lang="en-US" smtClean="0"/>
              <a:pPr>
                <a:defRPr/>
              </a:pPr>
              <a:t>24</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762000" y="228600"/>
            <a:ext cx="7772400" cy="533400"/>
          </a:xfrm>
        </p:spPr>
        <p:txBody>
          <a:bodyPr anchor="t"/>
          <a:lstStyle/>
          <a:p>
            <a:pPr eaLnBrk="1" hangingPunct="1"/>
            <a:r>
              <a:rPr lang="en-US" dirty="0" smtClean="0"/>
              <a:t>Standards of Ethical Conduct</a:t>
            </a:r>
          </a:p>
        </p:txBody>
      </p:sp>
      <p:sp>
        <p:nvSpPr>
          <p:cNvPr id="8195" name="Rectangle 3"/>
          <p:cNvSpPr>
            <a:spLocks noChangeArrowheads="1"/>
          </p:cNvSpPr>
          <p:nvPr/>
        </p:nvSpPr>
        <p:spPr bwMode="auto">
          <a:xfrm>
            <a:off x="0" y="1543050"/>
            <a:ext cx="9144000" cy="0"/>
          </a:xfrm>
          <a:prstGeom prst="rect">
            <a:avLst/>
          </a:prstGeom>
          <a:noFill/>
          <a:ln w="9525">
            <a:noFill/>
            <a:miter lim="800000"/>
            <a:headEnd/>
            <a:tailEnd/>
          </a:ln>
        </p:spPr>
        <p:txBody>
          <a:bodyPr wrap="none" anchor="ctr">
            <a:spAutoFit/>
          </a:bodyPr>
          <a:lstStyle/>
          <a:p>
            <a:endParaRPr lang="en-US" b="0" dirty="0"/>
          </a:p>
        </p:txBody>
      </p:sp>
      <p:sp>
        <p:nvSpPr>
          <p:cNvPr id="8196" name="Rectangle 6"/>
          <p:cNvSpPr>
            <a:spLocks noChangeArrowheads="1"/>
          </p:cNvSpPr>
          <p:nvPr/>
        </p:nvSpPr>
        <p:spPr bwMode="auto">
          <a:xfrm>
            <a:off x="609600" y="655201"/>
            <a:ext cx="8077200" cy="5047536"/>
          </a:xfrm>
          <a:prstGeom prst="rect">
            <a:avLst/>
          </a:prstGeom>
          <a:noFill/>
          <a:ln w="9525">
            <a:noFill/>
            <a:miter lim="800000"/>
            <a:headEnd/>
            <a:tailEnd/>
          </a:ln>
        </p:spPr>
        <p:txBody>
          <a:bodyPr anchor="ctr">
            <a:spAutoFit/>
          </a:bodyPr>
          <a:lstStyle/>
          <a:p>
            <a:r>
              <a:rPr lang="en-US" sz="1200" b="0" i="1" dirty="0"/>
              <a:t>Adopted by The Regents of the University of California, May, 2005</a:t>
            </a:r>
          </a:p>
          <a:p>
            <a:endParaRPr lang="en-US" sz="1200" b="0" i="1" dirty="0"/>
          </a:p>
          <a:p>
            <a:r>
              <a:rPr lang="en-US" sz="1400" b="0" dirty="0"/>
              <a:t>All members of the University community , including The Regents, Officers of The Regents, faculty and other academic personnel, staff, students, volunteers, contractors, agents and others associated with the University are</a:t>
            </a:r>
            <a:r>
              <a:rPr lang="en-US" sz="1400" b="0" dirty="0">
                <a:solidFill>
                  <a:srgbClr val="FF0066"/>
                </a:solidFill>
              </a:rPr>
              <a:t> </a:t>
            </a:r>
            <a:r>
              <a:rPr lang="en-US" sz="1400" b="0" dirty="0"/>
              <a:t>expected to abide by these </a:t>
            </a:r>
            <a:r>
              <a:rPr lang="en-US" sz="1400" b="0" i="1" dirty="0"/>
              <a:t>Standards of Ethical Conduct:</a:t>
            </a:r>
            <a:br>
              <a:rPr lang="en-US" sz="1400" b="0" i="1" dirty="0"/>
            </a:br>
            <a:endParaRPr lang="en-US" sz="1400" b="0" dirty="0"/>
          </a:p>
          <a:p>
            <a:pPr marL="800100" lvl="1" indent="-342900">
              <a:buFontTx/>
              <a:buAutoNum type="arabicPeriod"/>
            </a:pPr>
            <a:r>
              <a:rPr lang="en-US" sz="1400" dirty="0">
                <a:hlinkClick r:id="rId3"/>
              </a:rPr>
              <a:t>Fair Dealing</a:t>
            </a:r>
            <a:endParaRPr lang="en-US" sz="1400" b="0" dirty="0"/>
          </a:p>
          <a:p>
            <a:pPr marL="800100" lvl="1" indent="-342900">
              <a:buFontTx/>
              <a:buAutoNum type="arabicPeriod"/>
            </a:pPr>
            <a:r>
              <a:rPr lang="en-US" sz="1400" dirty="0">
                <a:hlinkClick r:id="rId3"/>
              </a:rPr>
              <a:t>Individual Responsibility and Accountability</a:t>
            </a:r>
            <a:endParaRPr lang="en-US" sz="1400" b="0" dirty="0"/>
          </a:p>
          <a:p>
            <a:pPr marL="800100" lvl="1" indent="-342900">
              <a:buFontTx/>
              <a:buAutoNum type="arabicPeriod"/>
            </a:pPr>
            <a:r>
              <a:rPr lang="en-US" sz="1400" dirty="0">
                <a:hlinkClick r:id="rId3"/>
              </a:rPr>
              <a:t>Respect for Others</a:t>
            </a:r>
            <a:endParaRPr lang="en-US" sz="1400" b="0" dirty="0"/>
          </a:p>
          <a:p>
            <a:pPr marL="800100" lvl="1" indent="-342900">
              <a:buFontTx/>
              <a:buAutoNum type="arabicPeriod"/>
            </a:pPr>
            <a:r>
              <a:rPr lang="en-US" sz="1400" dirty="0">
                <a:hlinkClick r:id="rId3"/>
              </a:rPr>
              <a:t>Compliance with Applicable Laws and Regulations</a:t>
            </a:r>
            <a:endParaRPr lang="en-US" sz="1400" b="0" dirty="0"/>
          </a:p>
          <a:p>
            <a:pPr marL="800100" lvl="1" indent="-342900">
              <a:buFontTx/>
              <a:buAutoNum type="arabicPeriod"/>
            </a:pPr>
            <a:r>
              <a:rPr lang="en-US" sz="1400" dirty="0">
                <a:hlinkClick r:id="rId3"/>
              </a:rPr>
              <a:t>Compliance with Applicable University Policies, Procedures and Other</a:t>
            </a:r>
            <a:r>
              <a:rPr lang="en-US" sz="1400" b="0" dirty="0">
                <a:hlinkClick r:id="rId3"/>
              </a:rPr>
              <a:t/>
            </a:r>
            <a:br>
              <a:rPr lang="en-US" sz="1400" b="0" dirty="0">
                <a:hlinkClick r:id="rId3"/>
              </a:rPr>
            </a:br>
            <a:r>
              <a:rPr lang="en-US" sz="1400" dirty="0">
                <a:hlinkClick r:id="rId3"/>
              </a:rPr>
              <a:t>Forms of Guidance</a:t>
            </a:r>
            <a:endParaRPr lang="en-US" sz="1400" b="0" dirty="0"/>
          </a:p>
          <a:p>
            <a:pPr marL="800100" lvl="1" indent="-342900">
              <a:buFontTx/>
              <a:buAutoNum type="arabicPeriod"/>
            </a:pPr>
            <a:r>
              <a:rPr lang="en-US" sz="1400" dirty="0">
                <a:hlinkClick r:id="rId3"/>
              </a:rPr>
              <a:t>Conflicts of Interest or Commitment</a:t>
            </a:r>
            <a:endParaRPr lang="en-US" sz="1400" b="0" dirty="0"/>
          </a:p>
          <a:p>
            <a:pPr marL="800100" lvl="1" indent="-342900">
              <a:buFontTx/>
              <a:buAutoNum type="arabicPeriod"/>
            </a:pPr>
            <a:r>
              <a:rPr lang="en-US" sz="1400" dirty="0">
                <a:hlinkClick r:id="rId3"/>
              </a:rPr>
              <a:t>Ethical Conduct of Research</a:t>
            </a:r>
            <a:endParaRPr lang="en-US" sz="1400" b="0" dirty="0"/>
          </a:p>
          <a:p>
            <a:pPr marL="800100" lvl="1" indent="-342900">
              <a:buFontTx/>
              <a:buAutoNum type="arabicPeriod"/>
            </a:pPr>
            <a:r>
              <a:rPr lang="en-US" sz="1400" dirty="0">
                <a:hlinkClick r:id="rId3"/>
              </a:rPr>
              <a:t>Records: Confidentiality/Privacy and Access</a:t>
            </a:r>
            <a:endParaRPr lang="en-US" sz="1400" b="0" dirty="0"/>
          </a:p>
          <a:p>
            <a:pPr marL="800100" lvl="1" indent="-342900">
              <a:buFontTx/>
              <a:buAutoNum type="arabicPeriod"/>
            </a:pPr>
            <a:r>
              <a:rPr lang="en-US" sz="1400" dirty="0">
                <a:hlinkClick r:id="rId3"/>
              </a:rPr>
              <a:t>Internal Controls</a:t>
            </a:r>
            <a:endParaRPr lang="en-US" sz="1400" b="0" dirty="0"/>
          </a:p>
          <a:p>
            <a:pPr marL="800100" lvl="1" indent="-342900">
              <a:buFontTx/>
              <a:buAutoNum type="arabicPeriod"/>
            </a:pPr>
            <a:r>
              <a:rPr lang="en-US" sz="1400" dirty="0">
                <a:hlinkClick r:id="rId3"/>
              </a:rPr>
              <a:t>Use of University Resources</a:t>
            </a:r>
            <a:endParaRPr lang="en-US" sz="1400" b="0" dirty="0"/>
          </a:p>
          <a:p>
            <a:pPr marL="800100" lvl="1" indent="-342900">
              <a:buFontTx/>
              <a:buAutoNum type="arabicPeriod"/>
            </a:pPr>
            <a:r>
              <a:rPr lang="en-US" sz="1400" dirty="0">
                <a:hlinkClick r:id="rId3"/>
              </a:rPr>
              <a:t>Financial Reporting</a:t>
            </a:r>
            <a:endParaRPr lang="en-US" sz="1400" b="0" dirty="0"/>
          </a:p>
          <a:p>
            <a:pPr marL="800100" lvl="1" indent="-342900">
              <a:buFontTx/>
              <a:buAutoNum type="arabicPeriod"/>
            </a:pPr>
            <a:r>
              <a:rPr lang="en-US" sz="1400" dirty="0">
                <a:hlinkClick r:id="rId3"/>
              </a:rPr>
              <a:t>Reporting Violations and Protection from Retaliation </a:t>
            </a:r>
            <a:endParaRPr lang="en-US" sz="1400" dirty="0"/>
          </a:p>
          <a:p>
            <a:endParaRPr lang="en-US" sz="1400" b="0" dirty="0"/>
          </a:p>
          <a:p>
            <a:r>
              <a:rPr lang="en-US" sz="1400" b="0" dirty="0"/>
              <a:t>Pursuit of the University of California mission of teaching, research and public service requires a commitment to ethical conduct by all. The</a:t>
            </a:r>
            <a:r>
              <a:rPr lang="en-US" sz="1400" b="0" i="1" dirty="0"/>
              <a:t> Standards of Ethical Conduct </a:t>
            </a:r>
            <a:r>
              <a:rPr lang="en-US" sz="1400" b="0" dirty="0"/>
              <a:t>reflect our belief in ethical, legal and professional behavior in all of our dealings inside and outside the University.</a:t>
            </a:r>
            <a:r>
              <a:rPr lang="en-US" b="0" dirty="0"/>
              <a:t>  </a:t>
            </a:r>
          </a:p>
        </p:txBody>
      </p:sp>
      <p:sp>
        <p:nvSpPr>
          <p:cNvPr id="8197" name="Text Box 7">
            <a:hlinkClick r:id="rId4"/>
          </p:cNvPr>
          <p:cNvSpPr txBox="1">
            <a:spLocks noChangeArrowheads="1"/>
          </p:cNvSpPr>
          <p:nvPr/>
        </p:nvSpPr>
        <p:spPr bwMode="auto">
          <a:xfrm>
            <a:off x="1828800" y="5715000"/>
            <a:ext cx="5740400" cy="593725"/>
          </a:xfrm>
          <a:prstGeom prst="rect">
            <a:avLst/>
          </a:prstGeom>
          <a:solidFill>
            <a:srgbClr val="C0C0C0"/>
          </a:solidFill>
          <a:ln w="9525">
            <a:solidFill>
              <a:schemeClr val="bg2"/>
            </a:solidFill>
            <a:miter lim="800000"/>
            <a:headEnd/>
            <a:tailEnd/>
          </a:ln>
        </p:spPr>
        <p:txBody>
          <a:bodyPr wrap="none" lIns="274320" tIns="182880" rIns="274320" bIns="182880" anchor="ctr" anchorCtr="1">
            <a:spAutoFit/>
          </a:bodyPr>
          <a:lstStyle/>
          <a:p>
            <a:pPr>
              <a:lnSpc>
                <a:spcPct val="80000"/>
              </a:lnSpc>
              <a:spcBef>
                <a:spcPct val="20000"/>
              </a:spcBef>
            </a:pPr>
            <a:r>
              <a:rPr lang="en-US" dirty="0"/>
              <a:t>Additional Reading:</a:t>
            </a:r>
            <a:r>
              <a:rPr lang="en-US" b="0" dirty="0"/>
              <a:t> </a:t>
            </a:r>
            <a:r>
              <a:rPr lang="en-US" b="0" dirty="0">
                <a:solidFill>
                  <a:schemeClr val="hlink"/>
                </a:solidFill>
                <a:hlinkClick r:id="rId3"/>
              </a:rPr>
              <a:t>Standards of Ethical Conduct</a:t>
            </a:r>
            <a:endParaRPr lang="en-US" b="0" dirty="0">
              <a:solidFill>
                <a:schemeClr val="hlink"/>
              </a:solidFill>
            </a:endParaRPr>
          </a:p>
        </p:txBody>
      </p:sp>
      <p:sp>
        <p:nvSpPr>
          <p:cNvPr id="7" name="Slide Number Placeholder 6"/>
          <p:cNvSpPr>
            <a:spLocks noGrp="1"/>
          </p:cNvSpPr>
          <p:nvPr>
            <p:ph type="sldNum" sz="quarter" idx="12"/>
          </p:nvPr>
        </p:nvSpPr>
        <p:spPr/>
        <p:txBody>
          <a:bodyPr/>
          <a:lstStyle/>
          <a:p>
            <a:pPr>
              <a:defRPr/>
            </a:pPr>
            <a:r>
              <a:rPr lang="en-US" dirty="0" smtClean="0"/>
              <a:t/>
            </a:r>
            <a:br>
              <a:rPr lang="en-US" dirty="0" smtClean="0"/>
            </a:br>
            <a:fld id="{DA16245A-FD3A-4EAD-9A07-D722AD7AEC01}" type="slidenum">
              <a:rPr lang="en-US" smtClean="0"/>
              <a:pPr>
                <a:defRPr/>
              </a:pPr>
              <a:t>25</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81000" y="228600"/>
            <a:ext cx="8229600" cy="533400"/>
          </a:xfrm>
        </p:spPr>
        <p:txBody>
          <a:bodyPr anchor="t"/>
          <a:lstStyle/>
          <a:p>
            <a:pPr eaLnBrk="1" hangingPunct="1"/>
            <a:r>
              <a:rPr lang="en-US" dirty="0" smtClean="0"/>
              <a:t>Your Employment Obligations </a:t>
            </a:r>
          </a:p>
        </p:txBody>
      </p:sp>
      <p:sp>
        <p:nvSpPr>
          <p:cNvPr id="9219" name="Rectangle 3"/>
          <p:cNvSpPr>
            <a:spLocks noChangeArrowheads="1"/>
          </p:cNvSpPr>
          <p:nvPr/>
        </p:nvSpPr>
        <p:spPr bwMode="auto">
          <a:xfrm>
            <a:off x="730250" y="990600"/>
            <a:ext cx="7951788" cy="3914775"/>
          </a:xfrm>
          <a:prstGeom prst="rect">
            <a:avLst/>
          </a:prstGeom>
          <a:noFill/>
          <a:ln w="9525" algn="ctr">
            <a:noFill/>
            <a:miter lim="800000"/>
            <a:headEnd/>
            <a:tailEnd/>
          </a:ln>
        </p:spPr>
        <p:txBody>
          <a:bodyPr>
            <a:spAutoFit/>
          </a:bodyPr>
          <a:lstStyle/>
          <a:p>
            <a:pPr marL="342900" indent="-342900">
              <a:lnSpc>
                <a:spcPct val="90000"/>
              </a:lnSpc>
              <a:spcBef>
                <a:spcPct val="20000"/>
              </a:spcBef>
              <a:buFont typeface="Wingdings" pitchFamily="2" charset="2"/>
              <a:buNone/>
            </a:pPr>
            <a:r>
              <a:rPr lang="en-US" sz="1400" b="0" dirty="0"/>
              <a:t>As an employee of the University of California, it is important that you:</a:t>
            </a:r>
          </a:p>
          <a:p>
            <a:pPr marL="342900" indent="-342900">
              <a:lnSpc>
                <a:spcPct val="90000"/>
              </a:lnSpc>
              <a:spcBef>
                <a:spcPct val="20000"/>
              </a:spcBef>
              <a:buFont typeface="Wingdings" pitchFamily="2" charset="2"/>
              <a:buNone/>
            </a:pPr>
            <a:endParaRPr lang="en-US" sz="1400" b="0" dirty="0"/>
          </a:p>
          <a:p>
            <a:pPr marL="742950" lvl="1" indent="-285750">
              <a:lnSpc>
                <a:spcPct val="90000"/>
              </a:lnSpc>
              <a:spcBef>
                <a:spcPct val="20000"/>
              </a:spcBef>
              <a:buFont typeface="Wingdings" pitchFamily="2" charset="2"/>
              <a:buChar char="§"/>
            </a:pPr>
            <a:r>
              <a:rPr lang="en-US" sz="1400" b="0" dirty="0"/>
              <a:t>Know the applicable laws, regulations and policies that affect your employment responsibilities</a:t>
            </a:r>
          </a:p>
          <a:p>
            <a:pPr marL="742950" lvl="1" indent="-285750">
              <a:lnSpc>
                <a:spcPct val="90000"/>
              </a:lnSpc>
              <a:spcBef>
                <a:spcPct val="20000"/>
              </a:spcBef>
              <a:buFont typeface="Wingdings" pitchFamily="2" charset="2"/>
              <a:buChar char="§"/>
            </a:pPr>
            <a:endParaRPr lang="en-US" sz="1400" b="0" dirty="0"/>
          </a:p>
          <a:p>
            <a:pPr marL="742950" lvl="1" indent="-285750">
              <a:lnSpc>
                <a:spcPct val="90000"/>
              </a:lnSpc>
              <a:spcBef>
                <a:spcPct val="20000"/>
              </a:spcBef>
              <a:buFont typeface="Wingdings" pitchFamily="2" charset="2"/>
              <a:buChar char="§"/>
            </a:pPr>
            <a:r>
              <a:rPr lang="en-US" sz="1400" b="0" dirty="0"/>
              <a:t>Understand the </a:t>
            </a:r>
            <a:r>
              <a:rPr lang="en-US" sz="1400" b="0" i="1" dirty="0"/>
              <a:t>Statement of Ethical Values and Standards of Ethical Conduct</a:t>
            </a:r>
            <a:r>
              <a:rPr lang="en-US" sz="1400" b="0" dirty="0"/>
              <a:t> and University policies and procedures related to your employment responsibilities</a:t>
            </a:r>
          </a:p>
          <a:p>
            <a:pPr marL="742950" lvl="1" indent="-285750">
              <a:lnSpc>
                <a:spcPct val="90000"/>
              </a:lnSpc>
              <a:spcBef>
                <a:spcPct val="20000"/>
              </a:spcBef>
              <a:buFont typeface="Wingdings" pitchFamily="2" charset="2"/>
              <a:buChar char="§"/>
            </a:pPr>
            <a:endParaRPr lang="en-US" sz="1400" b="0" dirty="0"/>
          </a:p>
          <a:p>
            <a:pPr marL="742950" lvl="1" indent="-285750">
              <a:lnSpc>
                <a:spcPct val="90000"/>
              </a:lnSpc>
              <a:spcBef>
                <a:spcPct val="20000"/>
              </a:spcBef>
              <a:buFont typeface="Wingdings" pitchFamily="2" charset="2"/>
              <a:buChar char="§"/>
            </a:pPr>
            <a:r>
              <a:rPr lang="en-US" sz="1400" b="0" dirty="0"/>
              <a:t>Ensure your actions are consistent with the </a:t>
            </a:r>
            <a:r>
              <a:rPr lang="en-US" sz="1400" b="0" i="1" dirty="0"/>
              <a:t>Statement of Ethical Values and Standards of Ethical Conduct</a:t>
            </a:r>
          </a:p>
          <a:p>
            <a:pPr marL="742950" lvl="1" indent="-285750">
              <a:lnSpc>
                <a:spcPct val="90000"/>
              </a:lnSpc>
              <a:spcBef>
                <a:spcPct val="20000"/>
              </a:spcBef>
              <a:buFont typeface="Wingdings" pitchFamily="2" charset="2"/>
              <a:buChar char="§"/>
            </a:pPr>
            <a:endParaRPr lang="en-US" sz="1400" b="0" dirty="0"/>
          </a:p>
          <a:p>
            <a:pPr marL="742950" lvl="1" indent="-285750">
              <a:lnSpc>
                <a:spcPct val="90000"/>
              </a:lnSpc>
              <a:spcBef>
                <a:spcPct val="20000"/>
              </a:spcBef>
              <a:buFont typeface="Wingdings" pitchFamily="2" charset="2"/>
              <a:buChar char="§"/>
            </a:pPr>
            <a:r>
              <a:rPr lang="en-US" sz="1400" b="0" dirty="0"/>
              <a:t>Report </a:t>
            </a:r>
            <a:r>
              <a:rPr lang="en-US" sz="1400" b="0" dirty="0" smtClean="0"/>
              <a:t>potential instances </a:t>
            </a:r>
            <a:r>
              <a:rPr lang="en-US" sz="1400" b="0" dirty="0"/>
              <a:t>of </a:t>
            </a:r>
            <a:r>
              <a:rPr lang="en-US" sz="1400" b="0" dirty="0" smtClean="0"/>
              <a:t>non-compliance and fraud</a:t>
            </a:r>
            <a:endParaRPr lang="en-US" sz="1400" b="0" dirty="0"/>
          </a:p>
          <a:p>
            <a:pPr marL="742950" lvl="1" indent="-285750">
              <a:lnSpc>
                <a:spcPct val="90000"/>
              </a:lnSpc>
              <a:spcBef>
                <a:spcPct val="20000"/>
              </a:spcBef>
              <a:buFont typeface="Wingdings" pitchFamily="2" charset="2"/>
              <a:buChar char="§"/>
            </a:pPr>
            <a:endParaRPr lang="en-US" sz="1400" b="0" dirty="0"/>
          </a:p>
          <a:p>
            <a:pPr marL="742950" lvl="1" indent="-285750">
              <a:lnSpc>
                <a:spcPct val="90000"/>
              </a:lnSpc>
              <a:spcBef>
                <a:spcPct val="20000"/>
              </a:spcBef>
              <a:buFont typeface="Wingdings" pitchFamily="2" charset="2"/>
              <a:buChar char="§"/>
            </a:pPr>
            <a:r>
              <a:rPr lang="en-US" sz="1400" b="0" dirty="0"/>
              <a:t>Understand your rights and responsibilities under the UC Whistleblower Protection Policy</a:t>
            </a:r>
          </a:p>
          <a:p>
            <a:pPr marL="342900" indent="-342900">
              <a:lnSpc>
                <a:spcPct val="90000"/>
              </a:lnSpc>
              <a:spcBef>
                <a:spcPct val="20000"/>
              </a:spcBef>
              <a:buFont typeface="Wingdings" pitchFamily="2" charset="2"/>
              <a:buChar char="ü"/>
            </a:pPr>
            <a:endParaRPr lang="en-US" sz="2000" b="0" dirty="0"/>
          </a:p>
          <a:p>
            <a:pPr marL="342900" indent="-342900">
              <a:lnSpc>
                <a:spcPct val="90000"/>
              </a:lnSpc>
              <a:spcBef>
                <a:spcPct val="20000"/>
              </a:spcBef>
              <a:buFont typeface="Wingdings" pitchFamily="2" charset="2"/>
              <a:buChar char="ü"/>
            </a:pPr>
            <a:endParaRPr lang="en-US" sz="2000" b="0" dirty="0"/>
          </a:p>
        </p:txBody>
      </p:sp>
      <p:sp>
        <p:nvSpPr>
          <p:cNvPr id="5" name="Slide Number Placeholder 4"/>
          <p:cNvSpPr>
            <a:spLocks noGrp="1"/>
          </p:cNvSpPr>
          <p:nvPr>
            <p:ph type="sldNum" sz="quarter" idx="12"/>
          </p:nvPr>
        </p:nvSpPr>
        <p:spPr/>
        <p:txBody>
          <a:bodyPr/>
          <a:lstStyle/>
          <a:p>
            <a:pPr>
              <a:defRPr/>
            </a:pPr>
            <a:r>
              <a:rPr lang="en-US" dirty="0" smtClean="0"/>
              <a:t/>
            </a:r>
            <a:br>
              <a:rPr lang="en-US" dirty="0" smtClean="0"/>
            </a:br>
            <a:fld id="{AA925EB8-ED74-41E3-8558-3A437FAD28B1}" type="slidenum">
              <a:rPr lang="en-US" smtClean="0"/>
              <a:pPr>
                <a:defRPr/>
              </a:pPr>
              <a:t>26</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18"/>
          <p:cNvSpPr>
            <a:spLocks noChangeShapeType="1"/>
          </p:cNvSpPr>
          <p:nvPr/>
        </p:nvSpPr>
        <p:spPr bwMode="auto">
          <a:xfrm>
            <a:off x="457200" y="1600200"/>
            <a:ext cx="8229600" cy="0"/>
          </a:xfrm>
          <a:prstGeom prst="line">
            <a:avLst/>
          </a:prstGeom>
          <a:noFill/>
          <a:ln w="9525">
            <a:noFill/>
            <a:round/>
            <a:headEnd/>
            <a:tailEnd/>
          </a:ln>
        </p:spPr>
        <p:txBody>
          <a:bodyPr/>
          <a:lstStyle/>
          <a:p>
            <a:endParaRPr lang="en-US" dirty="0"/>
          </a:p>
        </p:txBody>
      </p:sp>
      <p:sp>
        <p:nvSpPr>
          <p:cNvPr id="10243" name="Line 19"/>
          <p:cNvSpPr>
            <a:spLocks noChangeShapeType="1"/>
          </p:cNvSpPr>
          <p:nvPr/>
        </p:nvSpPr>
        <p:spPr bwMode="auto">
          <a:xfrm>
            <a:off x="457200" y="8048625"/>
            <a:ext cx="8229600" cy="0"/>
          </a:xfrm>
          <a:prstGeom prst="line">
            <a:avLst/>
          </a:prstGeom>
          <a:noFill/>
          <a:ln w="9525">
            <a:noFill/>
            <a:round/>
            <a:headEnd/>
            <a:tailEnd/>
          </a:ln>
        </p:spPr>
        <p:txBody>
          <a:bodyPr/>
          <a:lstStyle/>
          <a:p>
            <a:endParaRPr lang="en-US" dirty="0"/>
          </a:p>
        </p:txBody>
      </p:sp>
      <p:sp>
        <p:nvSpPr>
          <p:cNvPr id="10244" name="Line 20"/>
          <p:cNvSpPr>
            <a:spLocks noChangeShapeType="1"/>
          </p:cNvSpPr>
          <p:nvPr/>
        </p:nvSpPr>
        <p:spPr bwMode="auto">
          <a:xfrm>
            <a:off x="457200" y="1600200"/>
            <a:ext cx="0" cy="6448425"/>
          </a:xfrm>
          <a:prstGeom prst="line">
            <a:avLst/>
          </a:prstGeom>
          <a:noFill/>
          <a:ln w="9525">
            <a:noFill/>
            <a:round/>
            <a:headEnd/>
            <a:tailEnd/>
          </a:ln>
        </p:spPr>
        <p:txBody>
          <a:bodyPr/>
          <a:lstStyle/>
          <a:p>
            <a:endParaRPr lang="en-US" dirty="0"/>
          </a:p>
        </p:txBody>
      </p:sp>
      <p:sp>
        <p:nvSpPr>
          <p:cNvPr id="10245" name="Line 21"/>
          <p:cNvSpPr>
            <a:spLocks noChangeShapeType="1"/>
          </p:cNvSpPr>
          <p:nvPr/>
        </p:nvSpPr>
        <p:spPr bwMode="auto">
          <a:xfrm>
            <a:off x="8686800" y="1600200"/>
            <a:ext cx="0" cy="6448425"/>
          </a:xfrm>
          <a:prstGeom prst="line">
            <a:avLst/>
          </a:prstGeom>
          <a:noFill/>
          <a:ln w="9525">
            <a:noFill/>
            <a:round/>
            <a:headEnd/>
            <a:tailEnd/>
          </a:ln>
        </p:spPr>
        <p:txBody>
          <a:bodyPr/>
          <a:lstStyle/>
          <a:p>
            <a:endParaRPr lang="en-US" dirty="0"/>
          </a:p>
        </p:txBody>
      </p:sp>
      <p:sp>
        <p:nvSpPr>
          <p:cNvPr id="10246" name="Rectangle 35"/>
          <p:cNvSpPr>
            <a:spLocks noChangeArrowheads="1"/>
          </p:cNvSpPr>
          <p:nvPr/>
        </p:nvSpPr>
        <p:spPr bwMode="auto">
          <a:xfrm>
            <a:off x="685800" y="1676400"/>
            <a:ext cx="7924800" cy="3200400"/>
          </a:xfrm>
          <a:prstGeom prst="rect">
            <a:avLst/>
          </a:prstGeom>
          <a:noFill/>
          <a:ln w="9525">
            <a:noFill/>
            <a:miter lim="800000"/>
            <a:headEnd/>
            <a:tailEnd/>
          </a:ln>
        </p:spPr>
        <p:txBody>
          <a:bodyPr/>
          <a:lstStyle/>
          <a:p>
            <a:pPr fontAlgn="b"/>
            <a:r>
              <a:rPr lang="en-US" sz="1400" b="0" dirty="0"/>
              <a:t>Ethics and compliance are not new to the University of California. Many University locations, divisions and the faculty already have longstanding ethical codes of their own, as well as "Principles of Community" addressing our shared commitment to respect each others’ roles, diverse backgrounds and personal responsibilities. Ethical and compliant practices are core to the University and its mission of teaching, research and public service.</a:t>
            </a:r>
          </a:p>
          <a:p>
            <a:pPr fontAlgn="b"/>
            <a:endParaRPr lang="en-US" sz="1400" b="0" dirty="0"/>
          </a:p>
          <a:p>
            <a:pPr fontAlgn="b"/>
            <a:r>
              <a:rPr lang="en-US" sz="1400" b="0" dirty="0"/>
              <a:t>The purpose of this briefing is to raise continued awareness of University’s </a:t>
            </a:r>
            <a:r>
              <a:rPr lang="en-US" sz="1400" b="0" i="1" dirty="0"/>
              <a:t>Statement of Ethical Values</a:t>
            </a:r>
            <a:r>
              <a:rPr lang="en-US" sz="1400" b="0" dirty="0"/>
              <a:t> and </a:t>
            </a:r>
            <a:r>
              <a:rPr lang="en-US" sz="1400" b="0" i="1" dirty="0"/>
              <a:t>Standards of Ethical Conduct</a:t>
            </a:r>
            <a:r>
              <a:rPr lang="en-US" sz="1400" b="0" dirty="0"/>
              <a:t> and to convey University employment obligations with respect to ethical and compliant behavior. The purpose is not to teach University policy but to familiarize University employees with important ethics and compliance information, issues and resources</a:t>
            </a:r>
            <a:r>
              <a:rPr lang="en-US" sz="1400" b="0" dirty="0" smtClean="0"/>
              <a:t>.</a:t>
            </a:r>
          </a:p>
          <a:p>
            <a:pPr fontAlgn="b"/>
            <a:endParaRPr lang="en-US" sz="1400" b="0" dirty="0"/>
          </a:p>
        </p:txBody>
      </p:sp>
      <p:sp>
        <p:nvSpPr>
          <p:cNvPr id="10247" name="Line 39"/>
          <p:cNvSpPr>
            <a:spLocks noChangeShapeType="1"/>
          </p:cNvSpPr>
          <p:nvPr/>
        </p:nvSpPr>
        <p:spPr bwMode="auto">
          <a:xfrm>
            <a:off x="457200" y="1600200"/>
            <a:ext cx="8229600" cy="0"/>
          </a:xfrm>
          <a:prstGeom prst="line">
            <a:avLst/>
          </a:prstGeom>
          <a:noFill/>
          <a:ln w="9525">
            <a:noFill/>
            <a:round/>
            <a:headEnd/>
            <a:tailEnd/>
          </a:ln>
        </p:spPr>
        <p:txBody>
          <a:bodyPr/>
          <a:lstStyle/>
          <a:p>
            <a:endParaRPr lang="en-US" dirty="0"/>
          </a:p>
        </p:txBody>
      </p:sp>
      <p:sp>
        <p:nvSpPr>
          <p:cNvPr id="10248" name="Line 41"/>
          <p:cNvSpPr>
            <a:spLocks noChangeShapeType="1"/>
          </p:cNvSpPr>
          <p:nvPr/>
        </p:nvSpPr>
        <p:spPr bwMode="auto">
          <a:xfrm>
            <a:off x="457200" y="1600200"/>
            <a:ext cx="0" cy="4525963"/>
          </a:xfrm>
          <a:prstGeom prst="line">
            <a:avLst/>
          </a:prstGeom>
          <a:noFill/>
          <a:ln w="9525">
            <a:noFill/>
            <a:round/>
            <a:headEnd/>
            <a:tailEnd/>
          </a:ln>
        </p:spPr>
        <p:txBody>
          <a:bodyPr/>
          <a:lstStyle/>
          <a:p>
            <a:endParaRPr lang="en-US" dirty="0"/>
          </a:p>
        </p:txBody>
      </p:sp>
      <p:sp>
        <p:nvSpPr>
          <p:cNvPr id="10249" name="Line 42"/>
          <p:cNvSpPr>
            <a:spLocks noChangeShapeType="1"/>
          </p:cNvSpPr>
          <p:nvPr/>
        </p:nvSpPr>
        <p:spPr bwMode="auto">
          <a:xfrm>
            <a:off x="8686800" y="1600200"/>
            <a:ext cx="0" cy="4525963"/>
          </a:xfrm>
          <a:prstGeom prst="line">
            <a:avLst/>
          </a:prstGeom>
          <a:noFill/>
          <a:ln w="9525">
            <a:noFill/>
            <a:round/>
            <a:headEnd/>
            <a:tailEnd/>
          </a:ln>
        </p:spPr>
        <p:txBody>
          <a:bodyPr/>
          <a:lstStyle/>
          <a:p>
            <a:endParaRPr lang="en-US" dirty="0"/>
          </a:p>
        </p:txBody>
      </p:sp>
      <p:sp>
        <p:nvSpPr>
          <p:cNvPr id="10250" name="Rectangle 2"/>
          <p:cNvSpPr>
            <a:spLocks noChangeArrowheads="1"/>
          </p:cNvSpPr>
          <p:nvPr/>
        </p:nvSpPr>
        <p:spPr bwMode="auto">
          <a:xfrm>
            <a:off x="0" y="228600"/>
            <a:ext cx="9144000" cy="1219200"/>
          </a:xfrm>
          <a:prstGeom prst="rect">
            <a:avLst/>
          </a:prstGeom>
          <a:noFill/>
          <a:ln w="9525" algn="ctr">
            <a:noFill/>
            <a:miter lim="800000"/>
            <a:headEnd/>
            <a:tailEnd/>
          </a:ln>
        </p:spPr>
        <p:txBody>
          <a:bodyPr/>
          <a:lstStyle/>
          <a:p>
            <a:pPr algn="ctr"/>
            <a:r>
              <a:rPr lang="en-US" sz="2800" dirty="0">
                <a:solidFill>
                  <a:schemeClr val="accent2"/>
                </a:solidFill>
              </a:rPr>
              <a:t>Ethics and Compliance at the University:</a:t>
            </a:r>
            <a:br>
              <a:rPr lang="en-US" sz="2800" dirty="0">
                <a:solidFill>
                  <a:schemeClr val="accent2"/>
                </a:solidFill>
              </a:rPr>
            </a:br>
            <a:r>
              <a:rPr lang="en-US" sz="2800" dirty="0">
                <a:solidFill>
                  <a:schemeClr val="accent2"/>
                </a:solidFill>
              </a:rPr>
              <a:t>Principles &amp; Practices</a:t>
            </a:r>
          </a:p>
        </p:txBody>
      </p:sp>
      <p:sp>
        <p:nvSpPr>
          <p:cNvPr id="12" name="Slide Number Placeholder 11"/>
          <p:cNvSpPr>
            <a:spLocks noGrp="1"/>
          </p:cNvSpPr>
          <p:nvPr>
            <p:ph type="sldNum" sz="quarter" idx="12"/>
          </p:nvPr>
        </p:nvSpPr>
        <p:spPr/>
        <p:txBody>
          <a:bodyPr/>
          <a:lstStyle/>
          <a:p>
            <a:pPr>
              <a:defRPr/>
            </a:pPr>
            <a:r>
              <a:rPr lang="en-US" dirty="0" smtClean="0"/>
              <a:t/>
            </a:r>
            <a:br>
              <a:rPr lang="en-US" dirty="0" smtClean="0"/>
            </a:br>
            <a:fld id="{8EC142CD-72AE-4193-9D88-79F508D92FA3}" type="slidenum">
              <a:rPr lang="en-US" smtClean="0"/>
              <a:pPr>
                <a:defRPr/>
              </a:pPr>
              <a:t>27</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University of California’s</a:t>
            </a:r>
            <a:br>
              <a:rPr lang="en-US" dirty="0" smtClean="0"/>
            </a:br>
            <a:r>
              <a:rPr lang="en-US" dirty="0" smtClean="0"/>
              <a:t>Fraud Risk Management Program</a:t>
            </a:r>
            <a:endParaRPr lang="en-US" dirty="0"/>
          </a:p>
        </p:txBody>
      </p:sp>
      <p:sp>
        <p:nvSpPr>
          <p:cNvPr id="5" name="Rectangle 4"/>
          <p:cNvSpPr/>
          <p:nvPr/>
        </p:nvSpPr>
        <p:spPr>
          <a:xfrm>
            <a:off x="304800" y="1066800"/>
            <a:ext cx="8610600" cy="4462760"/>
          </a:xfrm>
          <a:prstGeom prst="rect">
            <a:avLst/>
          </a:prstGeom>
        </p:spPr>
        <p:txBody>
          <a:bodyPr wrap="square">
            <a:spAutoFit/>
          </a:bodyPr>
          <a:lstStyle/>
          <a:p>
            <a:endParaRPr lang="en-US" sz="1600" b="0" dirty="0" smtClean="0"/>
          </a:p>
          <a:p>
            <a:r>
              <a:rPr lang="en-US" sz="1400" b="0" dirty="0" smtClean="0"/>
              <a:t>Being an employee of the University of California invests us as stewards of the public trust. We have a unique mission of research, education and public service to the citizens of California, and during these difficult financial times we must be vigilant to assure that resources are protected and used wisely. </a:t>
            </a:r>
          </a:p>
          <a:p>
            <a:endParaRPr lang="en-US" sz="1400" b="0" dirty="0"/>
          </a:p>
          <a:p>
            <a:r>
              <a:rPr lang="en-US" sz="1400" b="0" dirty="0" smtClean="0"/>
              <a:t>Fraud can be defined as any intentional act or omission designed to deceive others, resulting in the victim suffering a loss and/or the perpetrator achieving a gain.</a:t>
            </a:r>
            <a:endParaRPr lang="en-US" sz="1400" b="0" baseline="-25000" dirty="0" smtClean="0"/>
          </a:p>
          <a:p>
            <a:endParaRPr lang="en-US" sz="1400" b="0" dirty="0" smtClean="0"/>
          </a:p>
          <a:p>
            <a:r>
              <a:rPr lang="en-US" sz="1400" b="0" dirty="0" smtClean="0"/>
              <a:t>Understanding what fraud is and what types of programs are in place at UC to prevent or detect fraud is a key element of everyone’s job description. Proactively, UC leadership has decided to establish fraud risk management programs at each location. Typically the program includes policies, procedures, increased education and training, awareness campaigns, and audit and monitoring activities, and may be integrated within the campus or laboratory’s internal audit, ethics and compliance risk, or risk services programs.  However, oversight of the program should remain at the highest level – typically at the campus or laboratory’s ethics and compliance risk committee.</a:t>
            </a:r>
          </a:p>
          <a:p>
            <a:endParaRPr lang="en-US" sz="1400" b="0" dirty="0"/>
          </a:p>
          <a:p>
            <a:r>
              <a:rPr lang="en-US" sz="1400" b="0" dirty="0" smtClean="0"/>
              <a:t>The following scenarios provide an insight into fraud awareness and establish a foundation for fraud management. Utilizing the confidential and anonymous Whistleblower Hotline to report potential instances of fraud, waste and abuse is a key step in preserving UC’s resources.</a:t>
            </a:r>
          </a:p>
          <a:p>
            <a:endParaRPr lang="en-US" sz="1600" b="0" dirty="0">
              <a:solidFill>
                <a:srgbClr val="FF0000"/>
              </a:solidFill>
            </a:endParaRPr>
          </a:p>
        </p:txBody>
      </p:sp>
      <p:sp>
        <p:nvSpPr>
          <p:cNvPr id="6" name="Slide Number Placeholder 5"/>
          <p:cNvSpPr>
            <a:spLocks noGrp="1"/>
          </p:cNvSpPr>
          <p:nvPr>
            <p:ph type="sldNum" sz="quarter" idx="12"/>
          </p:nvPr>
        </p:nvSpPr>
        <p:spPr/>
        <p:txBody>
          <a:bodyPr/>
          <a:lstStyle/>
          <a:p>
            <a:pPr>
              <a:defRPr/>
            </a:pPr>
            <a:r>
              <a:rPr lang="en-US" dirty="0" smtClean="0"/>
              <a:t/>
            </a:r>
            <a:br>
              <a:rPr lang="en-US" dirty="0" smtClean="0"/>
            </a:br>
            <a:fld id="{8EC142CD-72AE-4193-9D88-79F508D92FA3}" type="slidenum">
              <a:rPr lang="en-US" smtClean="0"/>
              <a:pPr>
                <a:defRPr/>
              </a:pPr>
              <a:t>28</a:t>
            </a:fld>
            <a:endParaRPr lang="en-US"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7&quot;/&gt;&lt;/object&gt;&lt;object type=&quot;3&quot; unique_id=&quot;10005&quot;&gt;&lt;property id=&quot;20148&quot; value=&quot;5&quot;/&gt;&lt;property id=&quot;20300&quot; value=&quot;Slide 4 - &amp;quot;Statement of Ethical Values&amp;#x0D;&amp;#x0A;&amp;quot;&quot;/&gt;&lt;property id=&quot;20307&quot; value=&quot;258&quot;/&gt;&lt;/object&gt;&lt;object type=&quot;3&quot; unique_id=&quot;10006&quot;&gt;&lt;property id=&quot;20148&quot; value=&quot;5&quot;/&gt;&lt;property id=&quot;20300&quot; value=&quot;Slide 5 - &amp;quot;Standards of Ethical Conduct&amp;quot;&quot;/&gt;&lt;property id=&quot;20307&quot; value=&quot;288&quot;/&gt;&lt;/object&gt;&lt;object type=&quot;3&quot; unique_id=&quot;10007&quot;&gt;&lt;property id=&quot;20148&quot; value=&quot;5&quot;/&gt;&lt;property id=&quot;20300&quot; value=&quot;Slide 3 - &amp;quot;Briefing Objectives&amp;quot;&quot;/&gt;&lt;property id=&quot;20307&quot; value=&quot;260&quot;/&gt;&lt;/object&gt;&lt;object type=&quot;3&quot; unique_id=&quot;10008&quot;&gt;&lt;property id=&quot;20148&quot; value=&quot;5&quot;/&gt;&lt;property id=&quot;20300&quot; value=&quot;Slide 6 - &amp;quot;Your Employment Obligations &amp;quot;&quot;/&gt;&lt;property id=&quot;20307&quot; value=&quot;294&quot;/&gt;&lt;/object&gt;&lt;object type=&quot;3&quot; unique_id=&quot;10009&quot;&gt;&lt;property id=&quot;20148&quot; value=&quot;5&quot;/&gt;&lt;property id=&quot;20300&quot; value=&quot;Slide 7&quot;/&gt;&lt;property id=&quot;20307&quot; value=&quot;259&quot;/&gt;&lt;/object&gt;&lt;object type=&quot;3&quot; unique_id=&quot;10010&quot;&gt;&lt;property id=&quot;20148&quot; value=&quot;5&quot;/&gt;&lt;property id=&quot;20300&quot; value=&quot;Slide 23 - &amp;quot;The “Wall Street Journal Test”&amp;quot;&quot;/&gt;&lt;property id=&quot;20307&quot; value=&quot;286&quot;/&gt;&lt;/object&gt;&lt;object type=&quot;3&quot; unique_id=&quot;10011&quot;&gt;&lt;property id=&quot;20148&quot; value=&quot;5&quot;/&gt;&lt;property id=&quot;20300&quot; value=&quot;Slide 8 - &amp;quot;Scenario: Andrei’s Aloha Arrangement&amp;quot;&quot;/&gt;&lt;property id=&quot;20307&quot; value=&quot;265&quot;/&gt;&lt;/object&gt;&lt;object type=&quot;3&quot; unique_id=&quot;10012&quot;&gt;&lt;property id=&quot;20148&quot; value=&quot;5&quot;/&gt;&lt;property id=&quot;20300&quot; value=&quot;Slide 9&quot;/&gt;&lt;property id=&quot;20307&quot; value=&quot;266&quot;/&gt;&lt;/object&gt;&lt;object type=&quot;3&quot; unique_id=&quot;10013&quot;&gt;&lt;property id=&quot;20148&quot; value=&quot;5&quot;/&gt;&lt;property id=&quot;20300&quot; value=&quot;Slide 10 - &amp;quot;Scenario: Favor for Faye?&amp;quot;&quot;/&gt;&lt;property id=&quot;20307&quot; value=&quot;267&quot;/&gt;&lt;/object&gt;&lt;object type=&quot;3&quot; unique_id=&quot;10014&quot;&gt;&lt;property id=&quot;20148&quot; value=&quot;5&quot;/&gt;&lt;property id=&quot;20300&quot; value=&quot;Slide 11 - &amp;quot;Discussion: Favor for Faye?&amp;quot;&quot;/&gt;&lt;property id=&quot;20307&quot; value=&quot;268&quot;/&gt;&lt;/object&gt;&lt;object type=&quot;3&quot; unique_id=&quot;10016&quot;&gt;&lt;property id=&quot;20148&quot; value=&quot;5&quot;/&gt;&lt;property id=&quot;20300&quot; value=&quot;Slide 12 - &amp;quot;Scenario: Ingrid’s Interests&amp;quot;&quot;/&gt;&lt;property id=&quot;20307&quot; value=&quot;272&quot;/&gt;&lt;/object&gt;&lt;object type=&quot;3&quot; unique_id=&quot;10017&quot;&gt;&lt;property id=&quot;20148&quot; value=&quot;5&quot;/&gt;&lt;property id=&quot;20300&quot; value=&quot;Slide 13 - &amp;quot;Discussion: Ingrid’s Interests&amp;quot;&quot;/&gt;&lt;property id=&quot;20307&quot; value=&quot;273&quot;/&gt;&lt;/object&gt;&lt;object type=&quot;3&quot; unique_id=&quot;10018&quot;&gt;&lt;property id=&quot;20148&quot; value=&quot;5&quot;/&gt;&lt;property id=&quot;20300&quot; value=&quot;Slide 14 - &amp;quot;Scenario: Cliff’s Consulting&amp;quot;&quot;/&gt;&lt;property id=&quot;20307&quot; value=&quot;270&quot;/&gt;&lt;/object&gt;&lt;object type=&quot;3&quot; unique_id=&quot;10019&quot;&gt;&lt;property id=&quot;20148&quot; value=&quot;5&quot;/&gt;&lt;property id=&quot;20300&quot; value=&quot;Slide 15 - &amp;quot;Discussion: Cliff’s Consulting&amp;quot;&quot;/&gt;&lt;property id=&quot;20307&quot; value=&quot;271&quot;/&gt;&lt;/object&gt;&lt;object type=&quot;3&quot; unique_id=&quot;10020&quot;&gt;&lt;property id=&quot;20148&quot; value=&quot;5&quot;/&gt;&lt;property id=&quot;20300&quot; value=&quot;Slide 16 - &amp;quot;Scenario: Grant Fund Hopscotch&amp;quot;&quot;/&gt;&lt;property id=&quot;20307&quot; value=&quot;276&quot;/&gt;&lt;/object&gt;&lt;object type=&quot;3&quot; unique_id=&quot;10021&quot;&gt;&lt;property id=&quot;20148&quot; value=&quot;5&quot;/&gt;&lt;property id=&quot;20300&quot; value=&quot;Slide 17 - &amp;quot;Discussion: Grant Fund Hopscotch&amp;quot;&quot;/&gt;&lt;property id=&quot;20307&quot; value=&quot;277&quot;/&gt;&lt;/object&gt;&lt;object type=&quot;3&quot; unique_id=&quot;10022&quot;&gt;&lt;property id=&quot;20148&quot; value=&quot;5&quot;/&gt;&lt;property id=&quot;20300&quot; value=&quot;Slide 18 - &amp;quot;Scenario: Supplies for Schools&amp;quot;&quot;/&gt;&lt;property id=&quot;20307&quot; value=&quot;278&quot;/&gt;&lt;/object&gt;&lt;object type=&quot;3&quot; unique_id=&quot;10023&quot;&gt;&lt;property id=&quot;20148&quot; value=&quot;5&quot;/&gt;&lt;property id=&quot;20300&quot; value=&quot;Slide 19 - &amp;quot;Discussion: Supplies for Schools&amp;quot;&quot;/&gt;&lt;property id=&quot;20307&quot; value=&quot;279&quot;/&gt;&lt;/object&gt;&lt;object type=&quot;3&quot; unique_id=&quot;10025&quot;&gt;&lt;property id=&quot;20148&quot; value=&quot;5&quot;/&gt;&lt;property id=&quot;20300&quot; value=&quot;Slide 20 - &amp;quot;Scenario: Let’s Talk About It&amp;quot;&quot;/&gt;&lt;property id=&quot;20307&quot; value=&quot;281&quot;/&gt;&lt;/object&gt;&lt;object type=&quot;3&quot; unique_id=&quot;10026&quot;&gt;&lt;property id=&quot;20148&quot; value=&quot;5&quot;/&gt;&lt;property id=&quot;20300&quot; value=&quot;Slide 21 - &amp;quot;Scenario: Let’s Talk About It (cont’d.)&amp;quot;&quot;/&gt;&lt;property id=&quot;20307&quot; value=&quot;282&quot;/&gt;&lt;/object&gt;&lt;object type=&quot;3&quot; unique_id=&quot;10028&quot;&gt;&lt;property id=&quot;20148&quot; value=&quot;5&quot;/&gt;&lt;property id=&quot;20300&quot; value=&quot;Slide 26&quot;/&gt;&lt;property id=&quot;20307&quot; value=&quot;312&quot;/&gt;&lt;/object&gt;&lt;object type=&quot;3&quot; unique_id=&quot;10029&quot;&gt;&lt;property id=&quot;20148&quot; value=&quot;5&quot;/&gt;&lt;property id=&quot;20300&quot; value=&quot;Slide 24&quot;/&gt;&lt;property id=&quot;20307&quot; value=&quot;302&quot;/&gt;&lt;/object&gt;&lt;object type=&quot;3&quot; unique_id=&quot;10854&quot;&gt;&lt;property id=&quot;20148&quot; value=&quot;5&quot;/&gt;&lt;property id=&quot;20300&quot; value=&quot;Slide 28&quot;/&gt;&lt;property id=&quot;20307&quot; value=&quot;317&quot;/&gt;&lt;/object&gt;&lt;object type=&quot;3&quot; unique_id=&quot;11692&quot;&gt;&lt;property id=&quot;20148&quot; value=&quot;5&quot;/&gt;&lt;property id=&quot;20300&quot; value=&quot;Slide 27 - &amp;quot;Reminder: Your Employment Obligations &amp;quot;&quot;/&gt;&lt;property id=&quot;20307&quot; value=&quot;319&quot;/&gt;&lt;/object&gt;&lt;object type=&quot;3&quot; unique_id=&quot;11903&quot;&gt;&lt;property id=&quot;20148&quot; value=&quot;5&quot;/&gt;&lt;property id=&quot;20300&quot; value=&quot;Slide 25 - &amp;quot;Decision-Tree for Reporting Compliance Concerns&amp;quot;&quot;/&gt;&lt;property id=&quot;20307&quot; value=&quot;320&quot;/&gt;&lt;/object&gt;&lt;object type=&quot;3&quot; unique_id=&quot;11965&quot;&gt;&lt;property id=&quot;20148&quot; value=&quot;5&quot;/&gt;&lt;property id=&quot;20300&quot; value=&quot;Slide 22 - &amp;quot;Discussion: Let’s Talk About It&amp;quot;&quot;/&gt;&lt;property id=&quot;20307&quot; value=&quot;322&quot;/&gt;&lt;/object&gt;&lt;object type=&quot;3&quot; unique_id=&quot;15991&quot;&gt;&lt;property id=&quot;20148&quot; value=&quot;5&quot;/&gt;&lt;property id=&quot;20300&quot; value=&quot;Slide 2 - &amp;quot;Introduction&amp;quot;&quot;/&gt;&lt;property id=&quot;20307&quot; value=&quot;323&quot;/&gt;&lt;/object&gt;&lt;/object&gt;&lt;/object&gt;&lt;/database&gt;"/>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7713</TotalTime>
  <Words>2682</Words>
  <Application>Microsoft Office PowerPoint</Application>
  <PresentationFormat>On-screen Show (4:3)</PresentationFormat>
  <Paragraphs>305</Paragraphs>
  <Slides>33</Slides>
  <Notes>24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Default Design</vt:lpstr>
      <vt:lpstr>Image</vt:lpstr>
      <vt:lpstr>PowerPoint Presentation</vt:lpstr>
      <vt:lpstr>PowerPoint Presentation</vt:lpstr>
      <vt:lpstr>Introduction</vt:lpstr>
      <vt:lpstr>Briefing Objectives</vt:lpstr>
      <vt:lpstr>Statement of Ethical Values </vt:lpstr>
      <vt:lpstr>Standards of Ethical Conduct</vt:lpstr>
      <vt:lpstr>Your Employment Obligations </vt:lpstr>
      <vt:lpstr>PowerPoint Presentation</vt:lpstr>
      <vt:lpstr>University of California’s Fraud Risk Management Program</vt:lpstr>
      <vt:lpstr>Scenario: Andrei’s Printer Problem</vt:lpstr>
      <vt:lpstr>PowerPoint Presentation</vt:lpstr>
      <vt:lpstr>PowerPoint Presentation</vt:lpstr>
      <vt:lpstr>Scenario: Favor for Frank</vt:lpstr>
      <vt:lpstr>PowerPoint Presentation</vt:lpstr>
      <vt:lpstr>Discussion: Favor for Frank</vt:lpstr>
      <vt:lpstr>Scenario: Ingrid’s Interests</vt:lpstr>
      <vt:lpstr>PowerPoint Presentation</vt:lpstr>
      <vt:lpstr>Discussion: Ingrid’s Interests</vt:lpstr>
      <vt:lpstr>Scenario: Cliff’s Consulting</vt:lpstr>
      <vt:lpstr>PowerPoint Presentation</vt:lpstr>
      <vt:lpstr>Discussion: Cliff’s Consulting</vt:lpstr>
      <vt:lpstr>Scenario: Grant Shell Games</vt:lpstr>
      <vt:lpstr>Scenario: Grant Shell Games</vt:lpstr>
      <vt:lpstr>Discussion: Grant Shell Games</vt:lpstr>
      <vt:lpstr>Scenario: Surly Sue</vt:lpstr>
      <vt:lpstr>PowerPoint Presentation</vt:lpstr>
      <vt:lpstr>PowerPoint Presentation</vt:lpstr>
      <vt:lpstr>The “Wall Street Journal Test”</vt:lpstr>
      <vt:lpstr>PowerPoint Presentation</vt:lpstr>
      <vt:lpstr>Decision-Tree for Reporting Compliance Concerns</vt:lpstr>
      <vt:lpstr>PowerPoint Presentation</vt:lpstr>
      <vt:lpstr>Reminder: Your Employment Obligations </vt:lpstr>
      <vt:lpstr>PowerPoint Presentation</vt:lpstr>
    </vt:vector>
  </TitlesOfParts>
  <Company>UCOP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University of California</dc:creator>
  <cp:lastModifiedBy>Windows User</cp:lastModifiedBy>
  <cp:revision>405</cp:revision>
  <dcterms:created xsi:type="dcterms:W3CDTF">2008-11-13T18:40:03Z</dcterms:created>
  <dcterms:modified xsi:type="dcterms:W3CDTF">2015-12-16T16:17:14Z</dcterms:modified>
</cp:coreProperties>
</file>