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7" r:id="rId3"/>
    <p:sldId id="258" r:id="rId4"/>
    <p:sldId id="259" r:id="rId5"/>
    <p:sldId id="260" r:id="rId6"/>
    <p:sldId id="261" r:id="rId7"/>
    <p:sldId id="262" r:id="rId8"/>
    <p:sldId id="269" r:id="rId9"/>
    <p:sldId id="273" r:id="rId10"/>
    <p:sldId id="263" r:id="rId11"/>
    <p:sldId id="274" r:id="rId12"/>
    <p:sldId id="275" r:id="rId13"/>
    <p:sldId id="276" r:id="rId14"/>
    <p:sldId id="277" r:id="rId15"/>
    <p:sldId id="279" r:id="rId16"/>
    <p:sldId id="280" r:id="rId17"/>
    <p:sldId id="281" r:id="rId18"/>
    <p:sldId id="282" r:id="rId19"/>
    <p:sldId id="283" r:id="rId20"/>
    <p:sldId id="284" r:id="rId21"/>
    <p:sldId id="285" r:id="rId22"/>
    <p:sldId id="286" r:id="rId23"/>
    <p:sldId id="287" r:id="rId24"/>
    <p:sldId id="288" r:id="rId25"/>
    <p:sldId id="290" r:id="rId26"/>
    <p:sldId id="291" r:id="rId27"/>
    <p:sldId id="293" r:id="rId28"/>
    <p:sldId id="295" r:id="rId29"/>
    <p:sldId id="296" r:id="rId30"/>
    <p:sldId id="297" r:id="rId31"/>
    <p:sldId id="298" r:id="rId32"/>
    <p:sldId id="299" r:id="rId33"/>
    <p:sldId id="300" r:id="rId34"/>
    <p:sldId id="301" r:id="rId35"/>
    <p:sldId id="303" r:id="rId36"/>
    <p:sldId id="302" r:id="rId37"/>
    <p:sldId id="304" r:id="rId38"/>
    <p:sldId id="305" r:id="rId39"/>
    <p:sldId id="307" r:id="rId40"/>
    <p:sldId id="265" r:id="rId41"/>
    <p:sldId id="266" r:id="rId42"/>
    <p:sldId id="267" r:id="rId43"/>
    <p:sldId id="312" r:id="rId44"/>
    <p:sldId id="308" r:id="rId45"/>
    <p:sldId id="309" r:id="rId46"/>
    <p:sldId id="313" r:id="rId47"/>
  </p:sldIdLst>
  <p:sldSz cx="9144000" cy="6858000" type="screen4x3"/>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71" autoAdjust="0"/>
    <p:restoredTop sz="74928" autoAdjust="0"/>
  </p:normalViewPr>
  <p:slideViewPr>
    <p:cSldViewPr>
      <p:cViewPr>
        <p:scale>
          <a:sx n="66" d="100"/>
          <a:sy n="66" d="100"/>
        </p:scale>
        <p:origin x="-2934" y="-5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C59D9E-CB3C-4AB6-ABFC-6DBF98FEB98A}" type="datetimeFigureOut">
              <a:rPr lang="en-US" smtClean="0"/>
              <a:pPr/>
              <a:t>12/16/2015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3F7C14-9719-4A36-94B8-BCD44A01CF13}" type="slidenum">
              <a:rPr lang="en-US" smtClean="0"/>
              <a:pPr/>
              <a:t>‹#›</a:t>
            </a:fld>
            <a:endParaRPr lang="en-US"/>
          </a:p>
        </p:txBody>
      </p:sp>
    </p:spTree>
    <p:extLst>
      <p:ext uri="{BB962C8B-B14F-4D97-AF65-F5344CB8AC3E}">
        <p14:creationId xmlns:p14="http://schemas.microsoft.com/office/powerpoint/2010/main" val="38783158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en-US" dirty="0" smtClean="0">
              <a:solidFill>
                <a:srgbClr val="7030A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smtClean="0"/>
          </a:p>
        </p:txBody>
      </p:sp>
      <p:sp>
        <p:nvSpPr>
          <p:cNvPr id="4" name="Slide Number Placeholder 3"/>
          <p:cNvSpPr>
            <a:spLocks noGrp="1"/>
          </p:cNvSpPr>
          <p:nvPr>
            <p:ph type="sldNum" sz="quarter" idx="10"/>
          </p:nvPr>
        </p:nvSpPr>
        <p:spPr/>
        <p:txBody>
          <a:bodyPr/>
          <a:lstStyle/>
          <a:p>
            <a:fld id="{8E3F7C14-9719-4A36-94B8-BCD44A01CF13}" type="slidenum">
              <a:rPr lang="en-US" smtClean="0"/>
              <a:pPr/>
              <a:t>10</a:t>
            </a:fld>
            <a:endParaRPr lang="en-US"/>
          </a:p>
        </p:txBody>
      </p:sp>
    </p:spTree>
    <p:extLst>
      <p:ext uri="{BB962C8B-B14F-4D97-AF65-F5344CB8AC3E}">
        <p14:creationId xmlns:p14="http://schemas.microsoft.com/office/powerpoint/2010/main" val="587054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11</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12</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13</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14</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15</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Verdana"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(capitalized “Investigator(s)”</a:t>
            </a:r>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18</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19</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7030A0"/>
              </a:solidFill>
            </a:endParaRPr>
          </a:p>
        </p:txBody>
      </p:sp>
      <p:sp>
        <p:nvSpPr>
          <p:cNvPr id="4" name="Slide Number Placeholder 3"/>
          <p:cNvSpPr>
            <a:spLocks noGrp="1"/>
          </p:cNvSpPr>
          <p:nvPr>
            <p:ph type="sldNum" sz="quarter" idx="10"/>
          </p:nvPr>
        </p:nvSpPr>
        <p:spPr/>
        <p:txBody>
          <a:bodyPr/>
          <a:lstStyle/>
          <a:p>
            <a:fld id="{8E3F7C14-9719-4A36-94B8-BCD44A01CF13}" type="slidenum">
              <a:rPr lang="en-US" smtClean="0"/>
              <a:pPr/>
              <a:t>2</a:t>
            </a:fld>
            <a:endParaRPr lang="en-US"/>
          </a:p>
        </p:txBody>
      </p:sp>
    </p:spTree>
    <p:extLst>
      <p:ext uri="{BB962C8B-B14F-4D97-AF65-F5344CB8AC3E}">
        <p14:creationId xmlns:p14="http://schemas.microsoft.com/office/powerpoint/2010/main" val="1441607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4325" indent="-224325"/>
            <a:endParaRPr lang="en-US" b="1" dirty="0" smtClean="0">
              <a:solidFill>
                <a:schemeClr val="tx1"/>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700" dirty="0">
              <a:latin typeface="Verdana"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24</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25</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26</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27</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28</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29</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xfrm>
            <a:off x="684556" y="4342150"/>
            <a:ext cx="5488889" cy="4116989"/>
          </a:xfrm>
          <a:noFill/>
          <a:ln/>
        </p:spPr>
        <p:txBody>
          <a:bodyPr/>
          <a:lstStyle/>
          <a:p>
            <a:pPr eaLnBrk="1" hangingPunct="1"/>
            <a:endParaRPr lang="en-US" dirty="0" smtClean="0">
              <a:solidFill>
                <a:srgbClr val="7030A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30</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i="1"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31</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Verdana"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t>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aseline="0"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endParaRPr lang="en-US" sz="1000" b="1"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pPr eaLnBrk="1" hangingPunct="1"/>
            <a:endParaRPr lang="en-US" b="1" dirty="0" smtClean="0">
              <a:solidFill>
                <a:srgbClr val="FF0000"/>
              </a:solidFil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pPr eaLnBrk="1" hangingPunct="1"/>
            <a:endParaRPr lang="en-US" b="1" dirty="0" smtClean="0">
              <a:solidFill>
                <a:srgbClr val="FF0000"/>
              </a:solidFil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u="none" dirty="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8</a:t>
            </a:fld>
            <a:endParaRPr lang="en-US"/>
          </a:p>
        </p:txBody>
      </p:sp>
    </p:spTree>
    <p:extLst>
      <p:ext uri="{BB962C8B-B14F-4D97-AF65-F5344CB8AC3E}">
        <p14:creationId xmlns:p14="http://schemas.microsoft.com/office/powerpoint/2010/main" val="4177291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3F7C14-9719-4A36-94B8-BCD44A01CF13}" type="slidenum">
              <a:rPr lang="en-US" smtClean="0"/>
              <a:pPr/>
              <a:t>9</a:t>
            </a:fld>
            <a:endParaRPr lang="en-US"/>
          </a:p>
        </p:txBody>
      </p:sp>
    </p:spTree>
    <p:extLst>
      <p:ext uri="{BB962C8B-B14F-4D97-AF65-F5344CB8AC3E}">
        <p14:creationId xmlns:p14="http://schemas.microsoft.com/office/powerpoint/2010/main" val="4177291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8E223DEE-6236-427C-B2B4-8F1B6AF8F7FB}" type="datetime1">
              <a:rPr lang="en-US"/>
              <a:pPr>
                <a:defRPr/>
              </a:pPr>
              <a:t>12/16/2015</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
            </a:r>
            <a:br>
              <a:rPr lang="en-US"/>
            </a:br>
            <a:r>
              <a:rPr lang="en-US"/>
              <a:t>UC Ethical Values &amp; Conduct - Generic - v4</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
            </a:r>
            <a:br>
              <a:rPr lang="en-US"/>
            </a:br>
            <a:r>
              <a:rPr lang="en-US"/>
              <a:t>Slide </a:t>
            </a:r>
            <a:fld id="{C54F61B3-4A60-4B11-AD62-0F8271554570}" type="slidenum">
              <a:rPr lang="en-US"/>
              <a:pPr>
                <a:defRPr/>
              </a:pPr>
              <a:t>‹#›</a:t>
            </a:fld>
            <a:endParaRPr lang="en-US"/>
          </a:p>
        </p:txBody>
      </p:sp>
    </p:spTree>
    <p:extLst>
      <p:ext uri="{BB962C8B-B14F-4D97-AF65-F5344CB8AC3E}">
        <p14:creationId xmlns:p14="http://schemas.microsoft.com/office/powerpoint/2010/main" val="1149938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8BD65DE9-F575-42D7-8DEE-AFAFD5250C78}" type="datetime1">
              <a:rPr lang="en-US"/>
              <a:pPr>
                <a:defRPr/>
              </a:pPr>
              <a:t>12/16/2015</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
            </a:r>
            <a:br>
              <a:rPr lang="en-US"/>
            </a:br>
            <a:r>
              <a:rPr lang="en-US"/>
              <a:t>UC Ethical Values &amp; Conduct - Generic - v4</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
            </a:r>
            <a:br>
              <a:rPr lang="en-US"/>
            </a:br>
            <a:r>
              <a:rPr lang="en-US"/>
              <a:t>Slide </a:t>
            </a:r>
            <a:fld id="{8EC142CD-72AE-4193-9D88-79F508D92FA3}" type="slidenum">
              <a:rPr lang="en-US"/>
              <a:pPr>
                <a:defRPr/>
              </a:pPr>
              <a:t>‹#›</a:t>
            </a:fld>
            <a:endParaRPr lang="en-US"/>
          </a:p>
        </p:txBody>
      </p:sp>
    </p:spTree>
    <p:extLst>
      <p:ext uri="{BB962C8B-B14F-4D97-AF65-F5344CB8AC3E}">
        <p14:creationId xmlns:p14="http://schemas.microsoft.com/office/powerpoint/2010/main" val="2581982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ppc.ca.gov/forms/700-11-12/700-U-11-12.pdf"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ucop.edu/research-policy-analysis-coordination/policies-guidance/conflict-of-interest/list-of-non-governmental-entities-exempt-from-disclosure-requirement.html"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cop.edu/research-policy-analysis-coordination/policies-guidance/conflict-of-interest/index.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policy.ucop.edu/doc/2300011"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3" Type="http://schemas.openxmlformats.org/officeDocument/2006/relationships/hyperlink" Target="http://universityofcalifornia.edu/hotline" TargetMode="External"/><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0.png"/><Relationship Id="rId4" Type="http://schemas.openxmlformats.org/officeDocument/2006/relationships/oleObject" Target="../embeddings/oleObject1.bin"/></Relationships>
</file>

<file path=ppt/slides/_rels/slide42.xml.rels><?xml version="1.0" encoding="UTF-8" standalone="yes"?>
<Relationships xmlns="http://schemas.openxmlformats.org/package/2006/relationships"><Relationship Id="rId8" Type="http://schemas.openxmlformats.org/officeDocument/2006/relationships/hyperlink" Target="http://universityofcalifornia.edu/hotline" TargetMode="External"/><Relationship Id="rId3" Type="http://schemas.openxmlformats.org/officeDocument/2006/relationships/hyperlink" Target="http://www.ucop.edu/uc-whistleblower/campus-resources/index.html" TargetMode="External"/><Relationship Id="rId7" Type="http://schemas.openxmlformats.org/officeDocument/2006/relationships/hyperlink" Target="http://www.ucop.edu/ogc/"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 Id="rId6" Type="http://schemas.openxmlformats.org/officeDocument/2006/relationships/hyperlink" Target="mailto:sheryl.vacca@ucop.edu" TargetMode="External"/><Relationship Id="rId5" Type="http://schemas.openxmlformats.org/officeDocument/2006/relationships/hyperlink" Target="http://www.ucop.edu/ogc/campuscounsel.html" TargetMode="External"/><Relationship Id="rId4" Type="http://schemas.openxmlformats.org/officeDocument/2006/relationships/hyperlink" Target="http://www.ucop.edu/ethics-compliance-audit-services/compliance/campus-ethics-compliance-officers.html" TargetMode="External"/><Relationship Id="rId9" Type="http://schemas.openxmlformats.org/officeDocument/2006/relationships/hyperlink" Target="https://ucsystems.ethicspointvp.com/custom/ucs_ccc/default.asp"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policy.ucop.edu/doc/2300036/APM-190-Appx-A2"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hyperlink" Target="http://www.ucop.edu/raohome/cgmemos/11-05.pdf" TargetMode="External"/><Relationship Id="rId3" Type="http://schemas.openxmlformats.org/officeDocument/2006/relationships/hyperlink" Target="http://www.ucop.edu/research-policy-analysis-coordination/policies-guidance/conflict-of-interest/index.html" TargetMode="External"/><Relationship Id="rId7" Type="http://schemas.openxmlformats.org/officeDocument/2006/relationships/hyperlink" Target="http://policy.ucop.edu/doc/2300125"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hyperlink" Target="http://policy.ucop.edu/doc/2300014" TargetMode="External"/><Relationship Id="rId5" Type="http://schemas.openxmlformats.org/officeDocument/2006/relationships/hyperlink" Target="http://policy.ucop.edu/doc/2300013" TargetMode="External"/><Relationship Id="rId4" Type="http://schemas.openxmlformats.org/officeDocument/2006/relationships/hyperlink" Target="http://policy.ucop.edu/doc/2300011" TargetMode="External"/></Relationships>
</file>

<file path=ppt/slides/_rels/slide45.xml.rels><?xml version="1.0" encoding="UTF-8" standalone="yes"?>
<Relationships xmlns="http://schemas.openxmlformats.org/package/2006/relationships"><Relationship Id="rId8" Type="http://schemas.openxmlformats.org/officeDocument/2006/relationships/hyperlink" Target="http://www.fda.gov/downloads/RegulatoryInformation/Guidances/UCM256525.pdf" TargetMode="External"/><Relationship Id="rId3" Type="http://schemas.openxmlformats.org/officeDocument/2006/relationships/hyperlink" Target="http://www.fppc.ca.gov/legal/regs/current/18702.4.pdf" TargetMode="External"/><Relationship Id="rId7" Type="http://schemas.openxmlformats.org/officeDocument/2006/relationships/hyperlink" Target="http://grants.nih.gov/grants/policy/coi/fcoi_final_rule.pdf" TargetMode="External"/><Relationship Id="rId2" Type="http://schemas.openxmlformats.org/officeDocument/2006/relationships/notesSlide" Target="../notesSlides/notesSlide45.xml"/><Relationship Id="rId1" Type="http://schemas.openxmlformats.org/officeDocument/2006/relationships/slideLayout" Target="../slideLayouts/slideLayout7.xml"/><Relationship Id="rId6" Type="http://schemas.openxmlformats.org/officeDocument/2006/relationships/hyperlink" Target="http://grants.nih.gov/grants/policy/coi/tutorial2011/fcoi.htm" TargetMode="External"/><Relationship Id="rId5" Type="http://schemas.openxmlformats.org/officeDocument/2006/relationships/hyperlink" Target="http://grants.nih.gov/grants/policy/policy.htm" TargetMode="External"/><Relationship Id="rId4" Type="http://schemas.openxmlformats.org/officeDocument/2006/relationships/hyperlink" Target="http://www.nsf.gov/pubs/manuals/gpm05_131/index.jsp" TargetMode="External"/></Relationships>
</file>

<file path=ppt/slides/_rels/slide46.xml.rels><?xml version="1.0" encoding="UTF-8" standalone="yes"?>
<Relationships xmlns="http://schemas.openxmlformats.org/package/2006/relationships"><Relationship Id="rId8" Type="http://schemas.openxmlformats.org/officeDocument/2006/relationships/hyperlink" Target="http://www.ncbi.nlm.nih.gov/books/NBK22942/" TargetMode="External"/><Relationship Id="rId3" Type="http://schemas.openxmlformats.org/officeDocument/2006/relationships/hyperlink" Target="http://sds.hss.cmu.edu/media/pdfs/loewenstein/GiftstoPhyscians.pdf" TargetMode="External"/><Relationship Id="rId7" Type="http://schemas.openxmlformats.org/officeDocument/2006/relationships/hyperlink" Target="http://www.medsch.ucla.edu/public/korenman/default.htm"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 Id="rId6" Type="http://schemas.openxmlformats.org/officeDocument/2006/relationships/hyperlink" Target="http://oullier.free.fr/teaching/M2/neuroeco/articles/Trust/King-Casas_2005_Science_Neuroeco_TrustReputation.pdf" TargetMode="External"/><Relationship Id="rId11" Type="http://schemas.openxmlformats.org/officeDocument/2006/relationships/hyperlink" Target="http://www.ncbi.nlm.nih.gov/pubmed/19949717" TargetMode="External"/><Relationship Id="rId5" Type="http://schemas.openxmlformats.org/officeDocument/2006/relationships/hyperlink" Target="http://www.sciencedirect.com/science/article/pii/S152994301100533X" TargetMode="External"/><Relationship Id="rId10" Type="http://schemas.openxmlformats.org/officeDocument/2006/relationships/hyperlink" Target="http://ori.hhs.gov/documents/rcrintro.pdf" TargetMode="External"/><Relationship Id="rId4" Type="http://schemas.openxmlformats.org/officeDocument/2006/relationships/hyperlink" Target="http://www.springerlink.com/content/ygq7w5643868ux55/fulltext.pdf" TargetMode="External"/><Relationship Id="rId9" Type="http://schemas.openxmlformats.org/officeDocument/2006/relationships/hyperlink" Target="http://www.ncbi.nlm.nih.gov/pubmed/1134762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universityofcalifornia.edu/compliance/ethics/ethicalvalues.htm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policy.ucop.edu/doc/1100172"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ucop.edu/ethics-compliance-audit-services/compliance/standards-of-ethical-conduct.html"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http://www.universityofcalifornia.edu/compliance/ethics/ethicalvalues.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policy.ucop.edu/doc/1100563/WhistleblowerProtectio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ucop.edu/ethics-compliance-audit-services/compliance/research-compliance/conflict-of-interest.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ucop.edu/ethics-compliance-audit-services/compliance/campus-oversight-and-accountability-contact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6"/>
          <p:cNvSpPr>
            <a:spLocks noChangeArrowheads="1"/>
          </p:cNvSpPr>
          <p:nvPr/>
        </p:nvSpPr>
        <p:spPr bwMode="auto">
          <a:xfrm>
            <a:off x="2508801" y="4530804"/>
            <a:ext cx="4285147" cy="1077218"/>
          </a:xfrm>
          <a:prstGeom prst="rect">
            <a:avLst/>
          </a:prstGeom>
          <a:noFill/>
          <a:ln w="9525">
            <a:noFill/>
            <a:miter lim="800000"/>
            <a:headEnd/>
            <a:tailEnd/>
          </a:ln>
        </p:spPr>
        <p:txBody>
          <a:bodyPr wrap="none" anchor="ctr">
            <a:spAutoFit/>
          </a:bodyPr>
          <a:lstStyle/>
          <a:p>
            <a:pPr algn="ctr">
              <a:defRPr/>
            </a:pPr>
            <a:r>
              <a:rPr lang="en-US" sz="3200" dirty="0">
                <a:latin typeface="Arial" pitchFamily="34" charset="0"/>
                <a:cs typeface="Arial" pitchFamily="34" charset="0"/>
              </a:rPr>
              <a:t>University of California</a:t>
            </a:r>
            <a:r>
              <a:rPr lang="en-US" sz="3200" b="0" dirty="0">
                <a:latin typeface="Arial" pitchFamily="34" charset="0"/>
                <a:cs typeface="Arial" pitchFamily="34" charset="0"/>
              </a:rPr>
              <a:t/>
            </a:r>
            <a:br>
              <a:rPr lang="en-US" sz="3200" b="0" dirty="0">
                <a:latin typeface="Arial" pitchFamily="34" charset="0"/>
                <a:cs typeface="Arial" pitchFamily="34" charset="0"/>
              </a:rPr>
            </a:br>
            <a:endParaRPr lang="en-US" sz="3200" b="0" dirty="0">
              <a:latin typeface="Arial" pitchFamily="34" charset="0"/>
              <a:cs typeface="Arial" pitchFamily="34" charset="0"/>
            </a:endParaRPr>
          </a:p>
        </p:txBody>
      </p:sp>
      <p:sp>
        <p:nvSpPr>
          <p:cNvPr id="4104" name="Text Box 8"/>
          <p:cNvSpPr txBox="1">
            <a:spLocks noChangeArrowheads="1"/>
          </p:cNvSpPr>
          <p:nvPr/>
        </p:nvSpPr>
        <p:spPr bwMode="auto">
          <a:xfrm>
            <a:off x="1143000" y="152400"/>
            <a:ext cx="7315200" cy="1077218"/>
          </a:xfrm>
          <a:prstGeom prst="rect">
            <a:avLst/>
          </a:prstGeom>
          <a:noFill/>
          <a:ln w="9525">
            <a:noFill/>
            <a:miter lim="800000"/>
            <a:headEnd/>
            <a:tailEnd/>
          </a:ln>
          <a:effectLst/>
        </p:spPr>
        <p:txBody>
          <a:bodyPr wrap="square">
            <a:spAutoFit/>
          </a:bodyPr>
          <a:lstStyle/>
          <a:p>
            <a:pPr algn="ctr">
              <a:defRPr/>
            </a:pPr>
            <a:r>
              <a:rPr lang="en-US" sz="3200" b="0" dirty="0" smtClean="0">
                <a:latin typeface="Arial" pitchFamily="34" charset="0"/>
                <a:cs typeface="Arial" pitchFamily="34" charset="0"/>
              </a:rPr>
              <a:t>Compliance &amp; Conflict of Interest</a:t>
            </a:r>
          </a:p>
          <a:p>
            <a:pPr algn="ctr">
              <a:defRPr/>
            </a:pPr>
            <a:r>
              <a:rPr lang="en-US" sz="3200" b="0" dirty="0" smtClean="0">
                <a:latin typeface="Arial" pitchFamily="34" charset="0"/>
                <a:cs typeface="Arial" pitchFamily="34" charset="0"/>
              </a:rPr>
              <a:t>for Researchers Briefing (COIR)</a:t>
            </a:r>
            <a:endParaRPr lang="en-US" sz="3200" b="0" dirty="0">
              <a:latin typeface="Arial" pitchFamily="34" charset="0"/>
              <a:cs typeface="Arial" pitchFamily="34" charset="0"/>
            </a:endParaRPr>
          </a:p>
        </p:txBody>
      </p:sp>
      <p:sp>
        <p:nvSpPr>
          <p:cNvPr id="3076" name="Text Box 10"/>
          <p:cNvSpPr txBox="1">
            <a:spLocks noChangeArrowheads="1"/>
          </p:cNvSpPr>
          <p:nvPr/>
        </p:nvSpPr>
        <p:spPr bwMode="auto">
          <a:xfrm>
            <a:off x="1130707" y="5943600"/>
            <a:ext cx="6941324" cy="461665"/>
          </a:xfrm>
          <a:prstGeom prst="rect">
            <a:avLst/>
          </a:prstGeom>
          <a:noFill/>
          <a:ln w="9525">
            <a:noFill/>
            <a:miter lim="800000"/>
            <a:headEnd/>
            <a:tailEnd/>
          </a:ln>
        </p:spPr>
        <p:txBody>
          <a:bodyPr wrap="none">
            <a:spAutoFit/>
          </a:bodyPr>
          <a:lstStyle/>
          <a:p>
            <a:pPr algn="ctr"/>
            <a:r>
              <a:rPr lang="en-US" sz="1200" dirty="0">
                <a:latin typeface="Arial" pitchFamily="34" charset="0"/>
                <a:cs typeface="Arial" pitchFamily="34" charset="0"/>
              </a:rPr>
              <a:t>Course Content © 2012 Copyright The Regents of the University of California - All Rights Reserved.</a:t>
            </a:r>
          </a:p>
          <a:p>
            <a:pPr algn="ctr"/>
            <a:r>
              <a:rPr lang="en-US" sz="1200" dirty="0">
                <a:latin typeface="Arial" pitchFamily="34" charset="0"/>
                <a:cs typeface="Arial" pitchFamily="34" charset="0"/>
              </a:rPr>
              <a:t>Some graphics copyright © 2009 Microsoft Corporation.</a:t>
            </a:r>
          </a:p>
        </p:txBody>
      </p:sp>
      <p:pic>
        <p:nvPicPr>
          <p:cNvPr id="3077" name="Picture 11" descr="uc_seal"/>
          <p:cNvPicPr>
            <a:picLocks noChangeAspect="1" noChangeArrowheads="1"/>
          </p:cNvPicPr>
          <p:nvPr/>
        </p:nvPicPr>
        <p:blipFill>
          <a:blip r:embed="rId3" cstate="print"/>
          <a:srcRect/>
          <a:stretch>
            <a:fillRect/>
          </a:stretch>
        </p:blipFill>
        <p:spPr bwMode="auto">
          <a:xfrm>
            <a:off x="3124200" y="1447800"/>
            <a:ext cx="2965450" cy="2971800"/>
          </a:xfrm>
          <a:prstGeom prst="rect">
            <a:avLst/>
          </a:prstGeom>
          <a:noFill/>
          <a:ln w="9525">
            <a:noFill/>
            <a:miter lim="800000"/>
            <a:headEnd/>
            <a:tailEnd/>
          </a:ln>
        </p:spPr>
      </p:pic>
    </p:spTree>
    <p:extLst>
      <p:ext uri="{BB962C8B-B14F-4D97-AF65-F5344CB8AC3E}">
        <p14:creationId xmlns:p14="http://schemas.microsoft.com/office/powerpoint/2010/main" val="3738156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52400"/>
            <a:ext cx="8229600" cy="609600"/>
          </a:xfrm>
        </p:spPr>
        <p:txBody>
          <a:bodyPr>
            <a:normAutofit/>
          </a:bodyPr>
          <a:lstStyle/>
          <a:p>
            <a:r>
              <a:rPr lang="en-US" sz="2800" dirty="0">
                <a:latin typeface="Arial" pitchFamily="34" charset="0"/>
                <a:cs typeface="Arial" pitchFamily="34" charset="0"/>
              </a:rPr>
              <a:t>Conflict of Interest for Researchers</a:t>
            </a:r>
          </a:p>
        </p:txBody>
      </p:sp>
      <p:sp>
        <p:nvSpPr>
          <p:cNvPr id="4" name="Rectangle 3"/>
          <p:cNvSpPr/>
          <p:nvPr/>
        </p:nvSpPr>
        <p:spPr>
          <a:xfrm>
            <a:off x="533400" y="1066800"/>
            <a:ext cx="8001000" cy="2308324"/>
          </a:xfrm>
          <a:prstGeom prst="rect">
            <a:avLst/>
          </a:prstGeom>
        </p:spPr>
        <p:txBody>
          <a:bodyPr wrap="square">
            <a:spAutoFit/>
          </a:bodyPr>
          <a:lstStyle/>
          <a:p>
            <a:r>
              <a:rPr lang="en-US" sz="1600" dirty="0">
                <a:latin typeface="Arial" pitchFamily="34" charset="0"/>
                <a:cs typeface="Arial" pitchFamily="34" charset="0"/>
              </a:rPr>
              <a:t>The following section of this briefing includes scenarios that highlight some common financial conflicts of interest at the University of </a:t>
            </a:r>
            <a:r>
              <a:rPr lang="en-US" sz="1600" dirty="0" smtClean="0">
                <a:latin typeface="Arial" pitchFamily="34" charset="0"/>
                <a:cs typeface="Arial" pitchFamily="34" charset="0"/>
              </a:rPr>
              <a:t>California.  </a:t>
            </a:r>
            <a:r>
              <a:rPr lang="en-US" sz="1600" dirty="0">
                <a:latin typeface="Arial" pitchFamily="34" charset="0"/>
                <a:cs typeface="Arial" pitchFamily="34" charset="0"/>
              </a:rPr>
              <a:t>These scenarios are meant to highlight some key federal and state rules </a:t>
            </a:r>
            <a:r>
              <a:rPr lang="en-US" sz="1600" dirty="0" smtClean="0">
                <a:latin typeface="Arial" pitchFamily="34" charset="0"/>
                <a:cs typeface="Arial" pitchFamily="34" charset="0"/>
              </a:rPr>
              <a:t>with </a:t>
            </a:r>
            <a:r>
              <a:rPr lang="en-US" sz="1600" dirty="0">
                <a:latin typeface="Arial" pitchFamily="34" charset="0"/>
                <a:cs typeface="Arial" pitchFamily="34" charset="0"/>
              </a:rPr>
              <a:t>which the University and individually funded researchers must comply.  Please note that not all conflict of interest requirements by federal or state regulators are covered. </a:t>
            </a:r>
          </a:p>
          <a:p>
            <a:endParaRPr lang="en-US" sz="1600" dirty="0">
              <a:latin typeface="Arial" pitchFamily="34" charset="0"/>
              <a:cs typeface="Arial" pitchFamily="34" charset="0"/>
            </a:endParaRPr>
          </a:p>
          <a:p>
            <a:r>
              <a:rPr lang="en-US" sz="1600" dirty="0">
                <a:latin typeface="Arial" pitchFamily="34" charset="0"/>
                <a:cs typeface="Arial" pitchFamily="34" charset="0"/>
              </a:rPr>
              <a:t>While not all funding sources and scenarios will be covered </a:t>
            </a:r>
            <a:r>
              <a:rPr lang="en-US" sz="1600" dirty="0" smtClean="0">
                <a:latin typeface="Arial" pitchFamily="34" charset="0"/>
                <a:cs typeface="Arial" pitchFamily="34" charset="0"/>
              </a:rPr>
              <a:t>or </a:t>
            </a:r>
            <a:r>
              <a:rPr lang="en-US" sz="1600" dirty="0">
                <a:latin typeface="Arial" pitchFamily="34" charset="0"/>
                <a:cs typeface="Arial" pitchFamily="34" charset="0"/>
              </a:rPr>
              <a:t>are applicable to all researchers viewing this course, we have focused on regulations that apply to the University’s most common sponsors. </a:t>
            </a:r>
          </a:p>
        </p:txBody>
      </p:sp>
    </p:spTree>
    <p:extLst>
      <p:ext uri="{BB962C8B-B14F-4D97-AF65-F5344CB8AC3E}">
        <p14:creationId xmlns:p14="http://schemas.microsoft.com/office/powerpoint/2010/main" val="1501869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dirty="0">
                <a:latin typeface="Arial" pitchFamily="34" charset="0"/>
                <a:cs typeface="Arial" pitchFamily="34" charset="0"/>
              </a:rPr>
              <a:t>What is a Financial Conflict of Interest? </a:t>
            </a:r>
            <a:br>
              <a:rPr lang="en-US" sz="2800" dirty="0">
                <a:latin typeface="Arial" pitchFamily="34" charset="0"/>
                <a:cs typeface="Arial" pitchFamily="34" charset="0"/>
              </a:rPr>
            </a:b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1066800"/>
            <a:ext cx="8229600" cy="5135563"/>
          </a:xfrm>
        </p:spPr>
        <p:txBody>
          <a:bodyPr>
            <a:normAutofit/>
          </a:bodyPr>
          <a:lstStyle/>
          <a:p>
            <a:pPr marL="0" indent="0">
              <a:buNone/>
            </a:pPr>
            <a:r>
              <a:rPr lang="en-US" sz="1600" dirty="0">
                <a:latin typeface="Arial" pitchFamily="34" charset="0"/>
                <a:cs typeface="Arial" pitchFamily="34" charset="0"/>
              </a:rPr>
              <a:t>In the University research setting, financial conflicts of interest can be defined several ways. </a:t>
            </a:r>
            <a:r>
              <a:rPr lang="en-US" sz="1600" dirty="0" smtClean="0">
                <a:latin typeface="Arial" pitchFamily="34" charset="0"/>
                <a:cs typeface="Arial" pitchFamily="34" charset="0"/>
              </a:rPr>
              <a:t>For </a:t>
            </a:r>
            <a:r>
              <a:rPr lang="en-US" sz="1600" dirty="0">
                <a:latin typeface="Arial" pitchFamily="34" charset="0"/>
                <a:cs typeface="Arial" pitchFamily="34" charset="0"/>
              </a:rPr>
              <a:t>example, The American Association of Universities report on </a:t>
            </a:r>
            <a:r>
              <a:rPr lang="en-US" sz="1600" i="1" dirty="0">
                <a:latin typeface="Arial" pitchFamily="34" charset="0"/>
                <a:cs typeface="Arial" pitchFamily="34" charset="0"/>
              </a:rPr>
              <a:t>Managing Individual and Institutional Conflicts of Interest</a:t>
            </a:r>
            <a:r>
              <a:rPr lang="en-US" sz="1600" dirty="0">
                <a:latin typeface="Arial" pitchFamily="34" charset="0"/>
                <a:cs typeface="Arial" pitchFamily="34" charset="0"/>
              </a:rPr>
              <a:t> (2001) defines individual conflicts of interest as “…situations in which financial considerations may compromise, or have the appearance of compromising, an investigator’s professional judgment in conducting or reporting research “. The Public Health Service regulation on “Objectivity in Research” and the National Science Foundation’s “Investigator Financial Disclosure Policy” both indicate that a conflict of interest exists when the reviewer(s) “reasonably determine that a significant financial interest could directly and significantly affect the design, conduct or reporting of…” the sponsored project. </a:t>
            </a:r>
          </a:p>
          <a:p>
            <a:pPr marL="0" indent="0">
              <a:buNone/>
            </a:pPr>
            <a:r>
              <a:rPr lang="en-US" sz="1600" dirty="0">
                <a:latin typeface="Arial" pitchFamily="34" charset="0"/>
                <a:cs typeface="Arial" pitchFamily="34" charset="0"/>
              </a:rPr>
              <a:t>								</a:t>
            </a:r>
          </a:p>
          <a:p>
            <a:pPr marL="0" indent="0">
              <a:buNone/>
            </a:pPr>
            <a:r>
              <a:rPr lang="en-US" sz="1600" dirty="0">
                <a:latin typeface="Arial" pitchFamily="34" charset="0"/>
                <a:cs typeface="Arial" pitchFamily="34" charset="0"/>
              </a:rPr>
              <a:t>Having a financial conflict of interest is not wrong. However, a financial conflict of interest may create the appearance of impropriety that can undermine confidence in the conflicted individual or organization. While these conflicts cannot always be avoided, they should routinely be disclosed and a process put in place to manage, reduce or eliminate them if possible. </a:t>
            </a:r>
          </a:p>
          <a:p>
            <a:pPr marL="0" indent="0">
              <a:buNone/>
            </a:pPr>
            <a:r>
              <a:rPr lang="en-US" sz="1600" dirty="0">
                <a:latin typeface="Arial" pitchFamily="34" charset="0"/>
                <a:cs typeface="Arial" pitchFamily="34" charset="0"/>
              </a:rPr>
              <a:t/>
            </a:r>
            <a:br>
              <a:rPr lang="en-US" sz="1600" dirty="0">
                <a:latin typeface="Arial" pitchFamily="34" charset="0"/>
                <a:cs typeface="Arial" pitchFamily="34" charset="0"/>
              </a:rPr>
            </a:b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2524090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dirty="0">
                <a:latin typeface="Arial" pitchFamily="34" charset="0"/>
                <a:cs typeface="Arial" pitchFamily="34" charset="0"/>
              </a:rPr>
              <a:t>Who Issues Conflict of Interest Regulations</a:t>
            </a:r>
            <a:r>
              <a:rPr lang="en-US" sz="2800" dirty="0" smtClean="0">
                <a:latin typeface="Arial" pitchFamily="34" charset="0"/>
                <a:cs typeface="Arial" pitchFamily="34" charset="0"/>
              </a:rPr>
              <a:t>?</a:t>
            </a:r>
            <a:r>
              <a:rPr lang="en-US" sz="2800" b="1" dirty="0">
                <a:latin typeface="Arial" pitchFamily="34" charset="0"/>
                <a:cs typeface="Arial" pitchFamily="34" charset="0"/>
              </a:rPr>
              <a:t/>
            </a:r>
            <a:br>
              <a:rPr lang="en-US" sz="2800" b="1" dirty="0">
                <a:latin typeface="Arial" pitchFamily="34" charset="0"/>
                <a:cs typeface="Arial" pitchFamily="34" charset="0"/>
              </a:rPr>
            </a:br>
            <a:endParaRPr lang="en-US" sz="2800" b="1" dirty="0">
              <a:latin typeface="Arial" pitchFamily="34" charset="0"/>
              <a:cs typeface="Arial" pitchFamily="34" charset="0"/>
            </a:endParaRPr>
          </a:p>
        </p:txBody>
      </p:sp>
      <p:sp>
        <p:nvSpPr>
          <p:cNvPr id="4" name="Content Placeholder 3"/>
          <p:cNvSpPr>
            <a:spLocks noGrp="1"/>
          </p:cNvSpPr>
          <p:nvPr>
            <p:ph idx="1"/>
          </p:nvPr>
        </p:nvSpPr>
        <p:spPr>
          <a:xfrm>
            <a:off x="457200" y="990600"/>
            <a:ext cx="8458200" cy="7315200"/>
          </a:xfrm>
        </p:spPr>
        <p:txBody>
          <a:bodyPr>
            <a:noAutofit/>
          </a:bodyPr>
          <a:lstStyle/>
          <a:p>
            <a:pPr marL="0" indent="0">
              <a:buNone/>
            </a:pPr>
            <a:r>
              <a:rPr lang="en-US" sz="1400" dirty="0">
                <a:latin typeface="Arial" pitchFamily="34" charset="0"/>
                <a:cs typeface="Arial" pitchFamily="34" charset="0"/>
              </a:rPr>
              <a:t>Some key agencies that issue Conflict of Interest (COI) regulations applicable to the conduct of research are the following: </a:t>
            </a:r>
          </a:p>
          <a:p>
            <a:pPr marL="0" indent="0">
              <a:buNone/>
            </a:pPr>
            <a:endParaRPr lang="en-US" sz="1400" dirty="0">
              <a:latin typeface="Arial" pitchFamily="34" charset="0"/>
              <a:cs typeface="Arial" pitchFamily="34" charset="0"/>
            </a:endParaRPr>
          </a:p>
          <a:p>
            <a:pPr marL="0" indent="0">
              <a:buNone/>
            </a:pPr>
            <a:r>
              <a:rPr lang="en-US" sz="1400" b="1" dirty="0">
                <a:latin typeface="Arial" pitchFamily="34" charset="0"/>
                <a:cs typeface="Arial" pitchFamily="34" charset="0"/>
              </a:rPr>
              <a:t>State of California</a:t>
            </a:r>
            <a:endParaRPr lang="en-US" sz="1400" dirty="0">
              <a:latin typeface="Arial" pitchFamily="34" charset="0"/>
              <a:cs typeface="Arial" pitchFamily="34" charset="0"/>
            </a:endParaRPr>
          </a:p>
          <a:p>
            <a:pPr marL="0" indent="0">
              <a:buNone/>
            </a:pPr>
            <a:r>
              <a:rPr lang="en-US" sz="1400" dirty="0">
                <a:latin typeface="Arial" pitchFamily="34" charset="0"/>
                <a:cs typeface="Arial" pitchFamily="34" charset="0"/>
              </a:rPr>
              <a:t>Like many other states, California has its own conflict of interest laws. </a:t>
            </a:r>
            <a:r>
              <a:rPr lang="en-US" sz="1400" dirty="0"/>
              <a:t>One such </a:t>
            </a:r>
            <a:r>
              <a:rPr lang="en-US" sz="1400" dirty="0" smtClean="0"/>
              <a:t>law addressing public </a:t>
            </a:r>
            <a:r>
              <a:rPr lang="en-US" sz="1400" dirty="0"/>
              <a:t>official  </a:t>
            </a:r>
            <a:r>
              <a:rPr lang="en-US" sz="1400" dirty="0" smtClean="0"/>
              <a:t>financial </a:t>
            </a:r>
            <a:r>
              <a:rPr lang="en-US" sz="1400" dirty="0"/>
              <a:t>conflict of interest is the California Political Reform Act</a:t>
            </a:r>
            <a:r>
              <a:rPr lang="en-US" sz="1400" dirty="0" smtClean="0">
                <a:latin typeface="Arial" pitchFamily="34" charset="0"/>
                <a:cs typeface="Arial" pitchFamily="34" charset="0"/>
              </a:rPr>
              <a:t>.</a:t>
            </a:r>
            <a:r>
              <a:rPr lang="en-US" sz="1400" dirty="0">
                <a:latin typeface="Arial" pitchFamily="34" charset="0"/>
                <a:cs typeface="Arial" pitchFamily="34" charset="0"/>
              </a:rPr>
              <a:t> </a:t>
            </a:r>
            <a:r>
              <a:rPr lang="en-US" sz="1400" dirty="0" smtClean="0">
                <a:latin typeface="Arial" pitchFamily="34" charset="0"/>
                <a:cs typeface="Arial" pitchFamily="34" charset="0"/>
              </a:rPr>
              <a:t> Under </a:t>
            </a:r>
            <a:r>
              <a:rPr lang="en-US" sz="1400" dirty="0">
                <a:latin typeface="Arial" pitchFamily="34" charset="0"/>
                <a:cs typeface="Arial" pitchFamily="34" charset="0"/>
              </a:rPr>
              <a:t>the California Political Reform Act, the thresholds for disclosure for researchers are more restrictive than some federal regulations, but apply only to funds from “non-governmental agencies”, i.e. for-profit and not-for-profit sponsors.</a:t>
            </a:r>
          </a:p>
          <a:p>
            <a:pPr marL="0" indent="0">
              <a:buNone/>
            </a:pPr>
            <a:endParaRPr lang="en-US" sz="1400" dirty="0">
              <a:latin typeface="Arial" pitchFamily="34" charset="0"/>
              <a:cs typeface="Arial" pitchFamily="34" charset="0"/>
            </a:endParaRPr>
          </a:p>
          <a:p>
            <a:pPr marL="0" indent="0">
              <a:buNone/>
            </a:pPr>
            <a:r>
              <a:rPr lang="en-US" sz="1400" b="1" dirty="0">
                <a:latin typeface="Arial" pitchFamily="34" charset="0"/>
                <a:cs typeface="Arial" pitchFamily="34" charset="0"/>
              </a:rPr>
              <a:t>Federal Sponsors</a:t>
            </a:r>
            <a:endParaRPr lang="en-US" sz="1400" dirty="0">
              <a:latin typeface="Arial" pitchFamily="34" charset="0"/>
              <a:cs typeface="Arial" pitchFamily="34" charset="0"/>
            </a:endParaRPr>
          </a:p>
          <a:p>
            <a:pPr marL="0" indent="0">
              <a:buNone/>
            </a:pPr>
            <a:r>
              <a:rPr lang="en-US" sz="1400" dirty="0">
                <a:latin typeface="Arial" pitchFamily="34" charset="0"/>
                <a:cs typeface="Arial" pitchFamily="34" charset="0"/>
              </a:rPr>
              <a:t>Several federal sponsors/regulators of University research have their own COI regulations or guidance. Concerns about the actual or potential adverse effect of financial interests on research prompted the Public Health Service (which includes NIH) and the National Science Foundation (NSF) to first issue conflict of interest rules in the mid-1990’s. While the Public Health Service (PHS) and NSF are two federal agencies with specific COI</a:t>
            </a:r>
            <a:r>
              <a:rPr lang="en-US" sz="1400" dirty="0">
                <a:solidFill>
                  <a:srgbClr val="FF0000"/>
                </a:solidFill>
                <a:latin typeface="Arial" pitchFamily="34" charset="0"/>
                <a:cs typeface="Arial" pitchFamily="34" charset="0"/>
              </a:rPr>
              <a:t> </a:t>
            </a:r>
            <a:r>
              <a:rPr lang="en-US" sz="1400" dirty="0">
                <a:latin typeface="Arial" pitchFamily="34" charset="0"/>
                <a:cs typeface="Arial" pitchFamily="34" charset="0"/>
              </a:rPr>
              <a:t>requirements, all federal agencies expect any COI to be managed by the institution awarded the funding, even if the agency has no specific policies</a:t>
            </a:r>
          </a:p>
          <a:p>
            <a:pPr marL="0" indent="0">
              <a:buNone/>
            </a:pPr>
            <a:endParaRPr lang="en-US" sz="1400" dirty="0">
              <a:latin typeface="Arial" pitchFamily="34" charset="0"/>
              <a:cs typeface="Arial" pitchFamily="34" charset="0"/>
            </a:endParaRPr>
          </a:p>
          <a:p>
            <a:pPr marL="0" indent="0">
              <a:buNone/>
            </a:pPr>
            <a:r>
              <a:rPr lang="en-US" sz="1400" dirty="0">
                <a:latin typeface="Arial" pitchFamily="34" charset="0"/>
                <a:cs typeface="Arial" pitchFamily="34" charset="0"/>
              </a:rPr>
              <a:t>These policies require research institutions to establish administrative procedures for:</a:t>
            </a:r>
          </a:p>
          <a:p>
            <a:r>
              <a:rPr lang="en-US" sz="1400" dirty="0">
                <a:latin typeface="Arial" pitchFamily="34" charset="0"/>
                <a:cs typeface="Arial" pitchFamily="34" charset="0"/>
              </a:rPr>
              <a:t> Collecting disclosures of financial interests before proposals for research support are </a:t>
            </a:r>
            <a:r>
              <a:rPr lang="en-US" sz="1400" dirty="0" smtClean="0">
                <a:latin typeface="Arial" pitchFamily="34" charset="0"/>
                <a:cs typeface="Arial" pitchFamily="34" charset="0"/>
              </a:rPr>
              <a:t>submitted</a:t>
            </a:r>
            <a:r>
              <a:rPr lang="en-US" sz="1400" dirty="0">
                <a:latin typeface="Arial" pitchFamily="34" charset="0"/>
                <a:cs typeface="Arial" pitchFamily="34" charset="0"/>
              </a:rPr>
              <a:t/>
            </a:r>
            <a:br>
              <a:rPr lang="en-US" sz="1400" dirty="0">
                <a:latin typeface="Arial" pitchFamily="34" charset="0"/>
                <a:cs typeface="Arial" pitchFamily="34" charset="0"/>
              </a:rPr>
            </a:b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Conducting </a:t>
            </a:r>
            <a:r>
              <a:rPr lang="en-US" sz="1400" dirty="0">
                <a:latin typeface="Arial" pitchFamily="34" charset="0"/>
                <a:cs typeface="Arial" pitchFamily="34" charset="0"/>
              </a:rPr>
              <a:t>reviews to determine whether these financial interests constitute conflicts of interest that need to be </a:t>
            </a:r>
            <a:r>
              <a:rPr lang="en-US" sz="1400" i="1" dirty="0">
                <a:latin typeface="Arial" pitchFamily="34" charset="0"/>
                <a:cs typeface="Arial" pitchFamily="34" charset="0"/>
              </a:rPr>
              <a:t>eliminated, reduced or managed, before awards can be accepted.</a:t>
            </a:r>
          </a:p>
          <a:p>
            <a:pPr marL="0" indent="0">
              <a:buNone/>
            </a:pPr>
            <a:r>
              <a:rPr lang="en-US" sz="1400" dirty="0"/>
              <a:t/>
            </a:r>
            <a:br>
              <a:rPr lang="en-US" sz="1400" dirty="0"/>
            </a:br>
            <a:r>
              <a:rPr lang="en-US" sz="1400" b="1" dirty="0"/>
              <a:t> </a:t>
            </a:r>
            <a:endParaRPr lang="en-US" sz="1400" dirty="0"/>
          </a:p>
          <a:p>
            <a:pPr marL="0" indent="0">
              <a:buNone/>
            </a:pPr>
            <a:endParaRPr lang="en-US" sz="1400" dirty="0"/>
          </a:p>
        </p:txBody>
      </p:sp>
    </p:spTree>
    <p:extLst>
      <p:ext uri="{BB962C8B-B14F-4D97-AF65-F5344CB8AC3E}">
        <p14:creationId xmlns:p14="http://schemas.microsoft.com/office/powerpoint/2010/main" val="18645470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dirty="0"/>
              <a:t/>
            </a:r>
            <a:br>
              <a:rPr lang="en-US" sz="2800" dirty="0"/>
            </a:br>
            <a:r>
              <a:rPr lang="en-US" sz="2800" dirty="0">
                <a:latin typeface="Arial" pitchFamily="34" charset="0"/>
                <a:cs typeface="Arial" pitchFamily="34" charset="0"/>
              </a:rPr>
              <a:t>How Does the University Manage Conflicts </a:t>
            </a:r>
            <a:r>
              <a:rPr lang="en-US" sz="2800" dirty="0" smtClean="0">
                <a:latin typeface="Arial" pitchFamily="34" charset="0"/>
                <a:cs typeface="Arial" pitchFamily="34" charset="0"/>
              </a:rPr>
              <a:t>of Interest?</a:t>
            </a:r>
            <a:r>
              <a:rPr lang="en-US" sz="2800" dirty="0"/>
              <a:t/>
            </a:r>
            <a:br>
              <a:rPr lang="en-US" sz="2800" dirty="0"/>
            </a:br>
            <a:endParaRPr lang="en-US" sz="2800" dirty="0"/>
          </a:p>
        </p:txBody>
      </p:sp>
      <p:sp>
        <p:nvSpPr>
          <p:cNvPr id="4" name="Content Placeholder 3"/>
          <p:cNvSpPr>
            <a:spLocks noGrp="1"/>
          </p:cNvSpPr>
          <p:nvPr>
            <p:ph idx="1"/>
          </p:nvPr>
        </p:nvSpPr>
        <p:spPr>
          <a:xfrm>
            <a:off x="457200" y="1112837"/>
            <a:ext cx="8382000" cy="4906963"/>
          </a:xfrm>
        </p:spPr>
        <p:txBody>
          <a:bodyPr>
            <a:noAutofit/>
          </a:bodyPr>
          <a:lstStyle/>
          <a:p>
            <a:pPr marL="0" indent="0">
              <a:lnSpc>
                <a:spcPct val="120000"/>
              </a:lnSpc>
              <a:buNone/>
            </a:pPr>
            <a:r>
              <a:rPr lang="en-US" sz="1400" b="1" dirty="0">
                <a:latin typeface="Arial" pitchFamily="34" charset="0"/>
                <a:cs typeface="Arial" pitchFamily="34" charset="0"/>
              </a:rPr>
              <a:t>Managing a conflict </a:t>
            </a:r>
            <a:r>
              <a:rPr lang="en-US" sz="1400" dirty="0">
                <a:latin typeface="Arial" pitchFamily="34" charset="0"/>
                <a:cs typeface="Arial" pitchFamily="34" charset="0"/>
              </a:rPr>
              <a:t>means finding a way to prevent the </a:t>
            </a:r>
            <a:r>
              <a:rPr lang="en-US" sz="1400" dirty="0" smtClean="0">
                <a:latin typeface="Arial" pitchFamily="34" charset="0"/>
                <a:cs typeface="Arial" pitchFamily="34" charset="0"/>
              </a:rPr>
              <a:t>interest </a:t>
            </a:r>
            <a:r>
              <a:rPr lang="en-US" sz="1400" dirty="0">
                <a:latin typeface="Arial" pitchFamily="34" charset="0"/>
                <a:cs typeface="Arial" pitchFamily="34" charset="0"/>
              </a:rPr>
              <a:t>from adversely influencing the research. Some management options used by the University include (but are not limited to</a:t>
            </a:r>
            <a:r>
              <a:rPr lang="en-US" sz="1400" dirty="0" smtClean="0">
                <a:latin typeface="Arial" pitchFamily="34" charset="0"/>
                <a:cs typeface="Arial" pitchFamily="34" charset="0"/>
              </a:rPr>
              <a:t>):</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Requiring </a:t>
            </a:r>
            <a:r>
              <a:rPr lang="en-US" sz="1400" dirty="0">
                <a:latin typeface="Arial" pitchFamily="34" charset="0"/>
                <a:cs typeface="Arial" pitchFamily="34" charset="0"/>
              </a:rPr>
              <a:t>disclosure of financial interests in presentations, publications and the informed consent process so that others are aware of potential conflicts and can act </a:t>
            </a:r>
            <a:r>
              <a:rPr lang="en-US" sz="1400" dirty="0" smtClean="0">
                <a:latin typeface="Arial" pitchFamily="34" charset="0"/>
                <a:cs typeface="Arial" pitchFamily="34" charset="0"/>
              </a:rPr>
              <a:t>accordingly;</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Monitoring </a:t>
            </a:r>
            <a:r>
              <a:rPr lang="en-US" sz="1400" dirty="0">
                <a:latin typeface="Arial" pitchFamily="34" charset="0"/>
                <a:cs typeface="Arial" pitchFamily="34" charset="0"/>
              </a:rPr>
              <a:t>the research or checking research results for accuracy and </a:t>
            </a:r>
            <a:r>
              <a:rPr lang="en-US" sz="1400" dirty="0" smtClean="0">
                <a:latin typeface="Arial" pitchFamily="34" charset="0"/>
                <a:cs typeface="Arial" pitchFamily="34" charset="0"/>
              </a:rPr>
              <a:t>objectivity;</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r>
              <a:rPr lang="en-US" sz="1400" dirty="0" smtClean="0">
                <a:latin typeface="Arial" pitchFamily="34" charset="0"/>
                <a:cs typeface="Arial" pitchFamily="34" charset="0"/>
              </a:rPr>
              <a:t>Reducing </a:t>
            </a:r>
            <a:r>
              <a:rPr lang="en-US" sz="1400" dirty="0">
                <a:latin typeface="Arial" pitchFamily="34" charset="0"/>
                <a:cs typeface="Arial" pitchFamily="34" charset="0"/>
              </a:rPr>
              <a:t>the personal income received from the research, or removing the person with the conflict from crucial steps in the research process, such as the interpretation of data or participating in a particular review </a:t>
            </a:r>
            <a:r>
              <a:rPr lang="en-US" sz="1400" dirty="0" smtClean="0">
                <a:latin typeface="Arial" pitchFamily="34" charset="0"/>
                <a:cs typeface="Arial" pitchFamily="34" charset="0"/>
              </a:rPr>
              <a:t>decision.</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pPr marL="0" indent="0">
              <a:buNone/>
            </a:pPr>
            <a:r>
              <a:rPr lang="en-US" sz="1400" dirty="0" smtClean="0">
                <a:latin typeface="Arial" pitchFamily="34" charset="0"/>
                <a:cs typeface="Arial" pitchFamily="34" charset="0"/>
              </a:rPr>
              <a:t>The </a:t>
            </a:r>
            <a:r>
              <a:rPr lang="en-US" sz="1400" dirty="0">
                <a:latin typeface="Arial" pitchFamily="34" charset="0"/>
                <a:cs typeface="Arial" pitchFamily="34" charset="0"/>
              </a:rPr>
              <a:t>campus designated official or Conflict Of Interest (COI) Review Committee will determine the appropriate management strategy and convey this to the Chancellor or Lab Director or their </a:t>
            </a:r>
            <a:r>
              <a:rPr lang="en-US" sz="1400" dirty="0" smtClean="0">
                <a:latin typeface="Arial" pitchFamily="34" charset="0"/>
                <a:cs typeface="Arial" pitchFamily="34" charset="0"/>
              </a:rPr>
              <a:t>designees. On </a:t>
            </a:r>
            <a:r>
              <a:rPr lang="en-US" sz="1400" dirty="0">
                <a:latin typeface="Arial" pitchFamily="34" charset="0"/>
                <a:cs typeface="Arial" pitchFamily="34" charset="0"/>
              </a:rPr>
              <a:t>most </a:t>
            </a:r>
            <a:r>
              <a:rPr lang="en-US" sz="1400" dirty="0" smtClean="0">
                <a:latin typeface="Arial" pitchFamily="34" charset="0"/>
                <a:cs typeface="Arial" pitchFamily="34" charset="0"/>
              </a:rPr>
              <a:t>campuses, the designated official </a:t>
            </a:r>
            <a:r>
              <a:rPr lang="en-US" sz="1400" dirty="0">
                <a:latin typeface="Arial" pitchFamily="34" charset="0"/>
                <a:cs typeface="Arial" pitchFamily="34" charset="0"/>
              </a:rPr>
              <a:t>is the Vice Chancellor for Research. </a:t>
            </a:r>
            <a:endParaRPr lang="en-US" sz="1400" dirty="0" smtClean="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If </a:t>
            </a:r>
            <a:r>
              <a:rPr lang="en-US" sz="1400" dirty="0">
                <a:latin typeface="Arial" pitchFamily="34" charset="0"/>
                <a:cs typeface="Arial" pitchFamily="34" charset="0"/>
              </a:rPr>
              <a:t>conflicts cannot be effectively managed they must be </a:t>
            </a:r>
            <a:r>
              <a:rPr lang="en-US" sz="1400" dirty="0" smtClean="0">
                <a:latin typeface="Arial" pitchFamily="34" charset="0"/>
                <a:cs typeface="Arial" pitchFamily="34" charset="0"/>
              </a:rPr>
              <a:t>eliminated. </a:t>
            </a:r>
            <a:r>
              <a:rPr lang="en-US" sz="1400" b="1" dirty="0" smtClean="0">
                <a:latin typeface="Arial" pitchFamily="34" charset="0"/>
                <a:cs typeface="Arial" pitchFamily="34" charset="0"/>
              </a:rPr>
              <a:t>Elimination of </a:t>
            </a:r>
            <a:r>
              <a:rPr lang="en-US" sz="1400" b="1" dirty="0">
                <a:latin typeface="Arial" pitchFamily="34" charset="0"/>
                <a:cs typeface="Arial" pitchFamily="34" charset="0"/>
              </a:rPr>
              <a:t>the conflict </a:t>
            </a:r>
            <a:r>
              <a:rPr lang="en-US" sz="1400" dirty="0">
                <a:latin typeface="Arial" pitchFamily="34" charset="0"/>
                <a:cs typeface="Arial" pitchFamily="34" charset="0"/>
              </a:rPr>
              <a:t>may require such measures as divesting equity or resigning from a board.</a:t>
            </a:r>
          </a:p>
          <a:p>
            <a:pPr marL="0" indent="0">
              <a:buNone/>
            </a:pPr>
            <a:r>
              <a:rPr lang="en-US" sz="1400" b="1" dirty="0">
                <a:latin typeface="Arial" pitchFamily="34" charset="0"/>
                <a:cs typeface="Arial" pitchFamily="34" charset="0"/>
              </a:rPr>
              <a:t> </a:t>
            </a:r>
            <a:endParaRPr lang="en-US" sz="1400" dirty="0">
              <a:latin typeface="Arial" pitchFamily="34" charset="0"/>
              <a:cs typeface="Arial" pitchFamily="34" charset="0"/>
            </a:endParaRPr>
          </a:p>
          <a:p>
            <a:pPr marL="0" indent="0">
              <a:buNone/>
            </a:pPr>
            <a:r>
              <a:rPr lang="en-US" sz="1400" dirty="0">
                <a:latin typeface="Arial" pitchFamily="34" charset="0"/>
                <a:cs typeface="Arial" pitchFamily="34" charset="0"/>
              </a:rPr>
              <a:t/>
            </a:r>
            <a:br>
              <a:rPr lang="en-US" sz="1400" dirty="0">
                <a:latin typeface="Arial" pitchFamily="34" charset="0"/>
                <a:cs typeface="Arial" pitchFamily="34" charset="0"/>
              </a:rPr>
            </a:br>
            <a:r>
              <a:rPr lang="en-US" sz="1400" b="1" dirty="0">
                <a:latin typeface="Arial" pitchFamily="34" charset="0"/>
                <a:cs typeface="Arial" pitchFamily="34" charset="0"/>
              </a:rPr>
              <a:t> </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3235700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dirty="0"/>
              <a:t/>
            </a:r>
            <a:br>
              <a:rPr lang="en-US" sz="2800" dirty="0"/>
            </a:br>
            <a:r>
              <a:rPr lang="en-US" sz="2800" dirty="0">
                <a:latin typeface="Arial" pitchFamily="34" charset="0"/>
                <a:cs typeface="Arial" pitchFamily="34" charset="0"/>
              </a:rPr>
              <a:t>State of California Conflict of Interest </a:t>
            </a:r>
            <a:r>
              <a:rPr lang="en-US" sz="2800" dirty="0" smtClean="0">
                <a:latin typeface="Arial" pitchFamily="34" charset="0"/>
                <a:cs typeface="Arial" pitchFamily="34" charset="0"/>
              </a:rPr>
              <a:t>Regulations</a:t>
            </a:r>
            <a:r>
              <a:rPr lang="en-US" sz="2800" dirty="0"/>
              <a:t/>
            </a:r>
            <a:br>
              <a:rPr lang="en-US" sz="2800" dirty="0"/>
            </a:br>
            <a:endParaRPr lang="en-US" sz="2800" dirty="0"/>
          </a:p>
        </p:txBody>
      </p:sp>
      <p:sp>
        <p:nvSpPr>
          <p:cNvPr id="4" name="Content Placeholder 3"/>
          <p:cNvSpPr>
            <a:spLocks noGrp="1"/>
          </p:cNvSpPr>
          <p:nvPr>
            <p:ph idx="1"/>
          </p:nvPr>
        </p:nvSpPr>
        <p:spPr>
          <a:xfrm>
            <a:off x="457200" y="1371600"/>
            <a:ext cx="8229600" cy="5135563"/>
          </a:xfrm>
        </p:spPr>
        <p:txBody>
          <a:bodyPr>
            <a:normAutofit/>
          </a:bodyPr>
          <a:lstStyle/>
          <a:p>
            <a:pPr marL="0" indent="0">
              <a:buNone/>
            </a:pPr>
            <a:r>
              <a:rPr lang="en-US" sz="1600" dirty="0">
                <a:latin typeface="Arial" pitchFamily="34" charset="0"/>
                <a:cs typeface="Arial" pitchFamily="34" charset="0"/>
              </a:rPr>
              <a:t>Regulations promulgated by the Fair Political Practices Commission pursuant to the </a:t>
            </a:r>
            <a:r>
              <a:rPr lang="en-US" sz="1600" b="1" dirty="0">
                <a:latin typeface="Arial" pitchFamily="34" charset="0"/>
                <a:cs typeface="Arial" pitchFamily="34" charset="0"/>
              </a:rPr>
              <a:t>California Political Reform Act </a:t>
            </a:r>
            <a:r>
              <a:rPr lang="en-US" sz="1600" dirty="0">
                <a:latin typeface="Arial" pitchFamily="34" charset="0"/>
                <a:cs typeface="Arial" pitchFamily="34" charset="0"/>
              </a:rPr>
              <a:t>require all University employees with “principal responsibility for a research project” to disclose their financial interests in certain non-governmental sponsors of their </a:t>
            </a:r>
            <a:r>
              <a:rPr lang="en-US" sz="1600" dirty="0" smtClean="0">
                <a:latin typeface="Arial" pitchFamily="34" charset="0"/>
                <a:cs typeface="Arial" pitchFamily="34" charset="0"/>
              </a:rPr>
              <a:t>research. These </a:t>
            </a:r>
            <a:r>
              <a:rPr lang="en-US" sz="1600" dirty="0">
                <a:latin typeface="Arial" pitchFamily="34" charset="0"/>
                <a:cs typeface="Arial" pitchFamily="34" charset="0"/>
              </a:rPr>
              <a:t>sponsors include private companies or non-profit entities. With each request for research support through contracts and grants, and before gifts earmarked for a specific research project or specific person may be accepted, University researchers must file the </a:t>
            </a:r>
            <a:r>
              <a:rPr lang="en-US" sz="1600" u="sng" dirty="0">
                <a:latin typeface="Arial" pitchFamily="34" charset="0"/>
                <a:cs typeface="Arial" pitchFamily="34" charset="0"/>
                <a:hlinkClick r:id="rId3"/>
              </a:rPr>
              <a:t>Form 700-U</a:t>
            </a:r>
            <a:r>
              <a:rPr lang="en-US" sz="1600" dirty="0">
                <a:latin typeface="Arial" pitchFamily="34" charset="0"/>
                <a:cs typeface="Arial" pitchFamily="34" charset="0"/>
              </a:rPr>
              <a:t> with their respective campuses to disclose their financial interests in the sponsoring entity.  </a:t>
            </a:r>
          </a:p>
          <a:p>
            <a:pPr marL="0" indent="0">
              <a:buNone/>
            </a:pPr>
            <a:r>
              <a:rPr lang="en-US" sz="1600" dirty="0">
                <a:latin typeface="Arial" pitchFamily="34" charset="0"/>
                <a:cs typeface="Arial" pitchFamily="34" charset="0"/>
              </a:rPr>
              <a:t> </a:t>
            </a:r>
          </a:p>
          <a:p>
            <a:pPr marL="0" indent="0">
              <a:buNone/>
            </a:pPr>
            <a:r>
              <a:rPr lang="en-US" sz="1600" dirty="0">
                <a:latin typeface="Arial" pitchFamily="34" charset="0"/>
                <a:cs typeface="Arial" pitchFamily="34" charset="0"/>
              </a:rPr>
              <a:t>Research funding by certain nonprofit entities will not trigger disclosure.</a:t>
            </a:r>
          </a:p>
          <a:p>
            <a:r>
              <a:rPr lang="en-US" sz="1600" u="sng" dirty="0">
                <a:latin typeface="Arial" pitchFamily="34" charset="0"/>
                <a:cs typeface="Arial" pitchFamily="34" charset="0"/>
                <a:hlinkClick r:id="rId4"/>
              </a:rPr>
              <a:t>List of Non-governmental Entities Exempt From Disclosure Requirement</a:t>
            </a:r>
            <a:r>
              <a:rPr lang="en-US" sz="1600" dirty="0">
                <a:latin typeface="Arial" pitchFamily="34" charset="0"/>
                <a:cs typeface="Arial" pitchFamily="34" charset="0"/>
              </a:rPr>
              <a:t> </a:t>
            </a:r>
            <a:r>
              <a:rPr lang="en-US" sz="1800" b="1" dirty="0">
                <a:latin typeface="Arial" pitchFamily="34" charset="0"/>
                <a:cs typeface="Arial" pitchFamily="34" charset="0"/>
              </a:rPr>
              <a:t> </a:t>
            </a:r>
            <a:endParaRPr lang="en-US" sz="1800" dirty="0">
              <a:latin typeface="Arial" pitchFamily="34" charset="0"/>
              <a:cs typeface="Arial" pitchFamily="34" charset="0"/>
            </a:endParaRPr>
          </a:p>
          <a:p>
            <a:pPr marL="0" indent="0">
              <a:buNone/>
            </a:pPr>
            <a:r>
              <a:rPr lang="en-US" sz="2000" dirty="0"/>
              <a:t/>
            </a:r>
            <a:br>
              <a:rPr lang="en-US" sz="2000" dirty="0"/>
            </a:br>
            <a:r>
              <a:rPr lang="en-US" sz="2000" b="1" dirty="0"/>
              <a:t> </a:t>
            </a:r>
            <a:endParaRPr lang="en-US" sz="2000" dirty="0"/>
          </a:p>
          <a:p>
            <a:pPr marL="0" indent="0">
              <a:buNone/>
            </a:pPr>
            <a:endParaRPr lang="en-US" sz="2000" dirty="0"/>
          </a:p>
        </p:txBody>
      </p:sp>
    </p:spTree>
    <p:extLst>
      <p:ext uri="{BB962C8B-B14F-4D97-AF65-F5344CB8AC3E}">
        <p14:creationId xmlns:p14="http://schemas.microsoft.com/office/powerpoint/2010/main" val="2576071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87362"/>
          </a:xfrm>
        </p:spPr>
        <p:txBody>
          <a:bodyPr>
            <a:noAutofit/>
          </a:bodyPr>
          <a:lstStyle/>
          <a:p>
            <a:r>
              <a:rPr lang="en-US" sz="2800" dirty="0">
                <a:latin typeface="Arial" pitchFamily="34" charset="0"/>
                <a:cs typeface="Arial" pitchFamily="34" charset="0"/>
              </a:rPr>
              <a:t/>
            </a:r>
            <a:br>
              <a:rPr lang="en-US" sz="2800" dirty="0">
                <a:latin typeface="Arial" pitchFamily="34" charset="0"/>
                <a:cs typeface="Arial" pitchFamily="34" charset="0"/>
              </a:rPr>
            </a:br>
            <a:r>
              <a:rPr lang="en-US" sz="2800" dirty="0">
                <a:latin typeface="Arial" pitchFamily="34" charset="0"/>
                <a:cs typeface="Arial" pitchFamily="34" charset="0"/>
              </a:rPr>
              <a:t>State of California Conflict of Interest </a:t>
            </a:r>
            <a:r>
              <a:rPr lang="en-US" sz="2800" dirty="0" smtClean="0">
                <a:latin typeface="Arial" pitchFamily="34" charset="0"/>
                <a:cs typeface="Arial" pitchFamily="34" charset="0"/>
              </a:rPr>
              <a:t>Regulations</a:t>
            </a:r>
            <a:r>
              <a:rPr lang="en-US" sz="2800" dirty="0">
                <a:latin typeface="Arial" pitchFamily="34" charset="0"/>
                <a:cs typeface="Arial" pitchFamily="34" charset="0"/>
              </a:rPr>
              <a:t/>
            </a:r>
            <a:br>
              <a:rPr lang="en-US" sz="2800" dirty="0">
                <a:latin typeface="Arial" pitchFamily="34" charset="0"/>
                <a:cs typeface="Arial" pitchFamily="34" charset="0"/>
              </a:rPr>
            </a:br>
            <a:endParaRPr lang="en-US" sz="2800" dirty="0">
              <a:latin typeface="Arial" pitchFamily="34" charset="0"/>
              <a:cs typeface="Arial" pitchFamily="34" charset="0"/>
            </a:endParaRPr>
          </a:p>
        </p:txBody>
      </p:sp>
      <p:sp>
        <p:nvSpPr>
          <p:cNvPr id="4" name="Content Placeholder 3"/>
          <p:cNvSpPr>
            <a:spLocks noGrp="1"/>
          </p:cNvSpPr>
          <p:nvPr>
            <p:ph idx="1"/>
          </p:nvPr>
        </p:nvSpPr>
        <p:spPr>
          <a:xfrm>
            <a:off x="381000" y="762000"/>
            <a:ext cx="8458200" cy="5287963"/>
          </a:xfrm>
        </p:spPr>
        <p:txBody>
          <a:bodyPr>
            <a:noAutofit/>
          </a:bodyPr>
          <a:lstStyle/>
          <a:p>
            <a:pPr marL="0" indent="0">
              <a:buNone/>
            </a:pPr>
            <a:r>
              <a:rPr lang="en-US" sz="1400" b="1" dirty="0" smtClean="0">
                <a:latin typeface="Arial" pitchFamily="34" charset="0"/>
                <a:cs typeface="Arial" pitchFamily="34" charset="0"/>
              </a:rPr>
              <a:t>What am I required to disclose?</a:t>
            </a:r>
            <a:br>
              <a:rPr lang="en-US" sz="1400" b="1" dirty="0" smtClean="0">
                <a:latin typeface="Arial" pitchFamily="34" charset="0"/>
                <a:cs typeface="Arial" pitchFamily="34" charset="0"/>
              </a:rPr>
            </a:br>
            <a:endParaRPr lang="en-US" sz="700" b="1" dirty="0" smtClean="0">
              <a:latin typeface="Arial" pitchFamily="34" charset="0"/>
              <a:cs typeface="Arial" pitchFamily="34" charset="0"/>
            </a:endParaRPr>
          </a:p>
          <a:p>
            <a:pPr marL="0" indent="0">
              <a:buNone/>
            </a:pPr>
            <a:r>
              <a:rPr lang="en-US" sz="1400" dirty="0" smtClean="0">
                <a:latin typeface="Arial" pitchFamily="34" charset="0"/>
                <a:cs typeface="Arial" pitchFamily="34" charset="0"/>
              </a:rPr>
              <a:t>Financial </a:t>
            </a:r>
            <a:r>
              <a:rPr lang="en-US" sz="1400" dirty="0">
                <a:latin typeface="Arial" pitchFamily="34" charset="0"/>
                <a:cs typeface="Arial" pitchFamily="34" charset="0"/>
              </a:rPr>
              <a:t>interest has a different meaning under California law than it does under federal regulations and policy. Under California law, an </a:t>
            </a:r>
            <a:r>
              <a:rPr lang="en-US" sz="1400" dirty="0" smtClean="0">
                <a:latin typeface="Arial" pitchFamily="34" charset="0"/>
                <a:cs typeface="Arial" pitchFamily="34" charset="0"/>
              </a:rPr>
              <a:t>Investigator </a:t>
            </a:r>
            <a:r>
              <a:rPr lang="en-US" sz="1400" dirty="0">
                <a:latin typeface="Arial" pitchFamily="34" charset="0"/>
                <a:cs typeface="Arial" pitchFamily="34" charset="0"/>
              </a:rPr>
              <a:t>(on his/her own behalf  and on behalf of his/her spouse or registered domestic partner, and dependent children) must disclose financial interests in the entity from which research support is being sought. </a:t>
            </a:r>
            <a:r>
              <a:rPr lang="en-US" sz="1400" dirty="0" smtClean="0">
                <a:latin typeface="Arial" pitchFamily="34" charset="0"/>
                <a:cs typeface="Arial" pitchFamily="34" charset="0"/>
              </a:rPr>
              <a:t>Under </a:t>
            </a:r>
            <a:r>
              <a:rPr lang="en-US" sz="1400" dirty="0">
                <a:latin typeface="Arial" pitchFamily="34" charset="0"/>
                <a:cs typeface="Arial" pitchFamily="34" charset="0"/>
              </a:rPr>
              <a:t>the California regulations, as implemented by the University, the following definitions </a:t>
            </a:r>
            <a:r>
              <a:rPr lang="en-US" sz="1400" dirty="0" smtClean="0">
                <a:latin typeface="Arial" pitchFamily="34" charset="0"/>
                <a:cs typeface="Arial" pitchFamily="34" charset="0"/>
              </a:rPr>
              <a:t>apply:</a:t>
            </a:r>
            <a:br>
              <a:rPr lang="en-US" sz="1400" dirty="0" smtClean="0">
                <a:latin typeface="Arial" pitchFamily="34" charset="0"/>
                <a:cs typeface="Arial" pitchFamily="34" charset="0"/>
              </a:rPr>
            </a:br>
            <a:endParaRPr lang="en-US" sz="700" dirty="0">
              <a:latin typeface="Arial" pitchFamily="34" charset="0"/>
              <a:cs typeface="Arial" pitchFamily="34" charset="0"/>
            </a:endParaRPr>
          </a:p>
          <a:p>
            <a:r>
              <a:rPr lang="en-US" sz="1400" b="1" dirty="0">
                <a:latin typeface="Arial" pitchFamily="34" charset="0"/>
                <a:cs typeface="Arial" pitchFamily="34" charset="0"/>
              </a:rPr>
              <a:t>Investment</a:t>
            </a:r>
            <a:r>
              <a:rPr lang="en-US" sz="1400" dirty="0">
                <a:latin typeface="Arial" pitchFamily="34" charset="0"/>
                <a:cs typeface="Arial" pitchFamily="34" charset="0"/>
              </a:rPr>
              <a:t> - any financial interest in the entity which totals $2,000 or more. Please note that mutual funds that include the entity are </a:t>
            </a:r>
            <a:r>
              <a:rPr lang="en-US" sz="1400" dirty="0" smtClean="0">
                <a:latin typeface="Arial" pitchFamily="34" charset="0"/>
                <a:cs typeface="Arial" pitchFamily="34" charset="0"/>
              </a:rPr>
              <a:t>excluded.</a:t>
            </a:r>
            <a:br>
              <a:rPr lang="en-US" sz="1400" dirty="0" smtClean="0">
                <a:latin typeface="Arial" pitchFamily="34" charset="0"/>
                <a:cs typeface="Arial" pitchFamily="34" charset="0"/>
              </a:rPr>
            </a:br>
            <a:endParaRPr lang="en-US" sz="700" dirty="0" smtClean="0">
              <a:latin typeface="Arial" pitchFamily="34" charset="0"/>
              <a:cs typeface="Arial" pitchFamily="34" charset="0"/>
            </a:endParaRPr>
          </a:p>
          <a:p>
            <a:r>
              <a:rPr lang="en-US" sz="1400" b="1" dirty="0" smtClean="0">
                <a:latin typeface="Arial" pitchFamily="34" charset="0"/>
                <a:cs typeface="Arial" pitchFamily="34" charset="0"/>
              </a:rPr>
              <a:t>Income</a:t>
            </a:r>
            <a:r>
              <a:rPr lang="en-US" sz="1400" dirty="0" smtClean="0">
                <a:latin typeface="Arial" pitchFamily="34" charset="0"/>
                <a:cs typeface="Arial" pitchFamily="34" charset="0"/>
              </a:rPr>
              <a:t> </a:t>
            </a:r>
            <a:r>
              <a:rPr lang="en-US" sz="1400" dirty="0">
                <a:latin typeface="Arial" pitchFamily="34" charset="0"/>
                <a:cs typeface="Arial" pitchFamily="34" charset="0"/>
              </a:rPr>
              <a:t>– any payment from the entity including salary, wages, honoraria, consulting fees, expert witness fees, advances, proceeds from sale, or loan which totals $500 or more during the previous 12 </a:t>
            </a:r>
            <a:r>
              <a:rPr lang="en-US" sz="1400" dirty="0" smtClean="0">
                <a:latin typeface="Arial" pitchFamily="34" charset="0"/>
                <a:cs typeface="Arial" pitchFamily="34" charset="0"/>
              </a:rPr>
              <a:t>months.</a:t>
            </a:r>
          </a:p>
          <a:p>
            <a:r>
              <a:rPr lang="en-US" sz="1400" b="1" dirty="0">
                <a:latin typeface="Arial" pitchFamily="34" charset="0"/>
                <a:cs typeface="Arial" pitchFamily="34" charset="0"/>
              </a:rPr>
              <a:t>Gift</a:t>
            </a:r>
            <a:r>
              <a:rPr lang="en-US" sz="1400" dirty="0">
                <a:latin typeface="Arial" pitchFamily="34" charset="0"/>
                <a:cs typeface="Arial" pitchFamily="34" charset="0"/>
              </a:rPr>
              <a:t> – anything of value provided by the entity to the </a:t>
            </a:r>
            <a:r>
              <a:rPr lang="en-US" sz="1400" dirty="0" smtClean="0">
                <a:latin typeface="Arial" pitchFamily="34" charset="0"/>
                <a:cs typeface="Arial" pitchFamily="34" charset="0"/>
              </a:rPr>
              <a:t>Investigator </a:t>
            </a:r>
            <a:r>
              <a:rPr lang="en-US" sz="1400" dirty="0">
                <a:latin typeface="Arial" pitchFamily="34" charset="0"/>
                <a:cs typeface="Arial" pitchFamily="34" charset="0"/>
              </a:rPr>
              <a:t>for which the </a:t>
            </a:r>
            <a:r>
              <a:rPr lang="en-US" sz="1400" dirty="0" smtClean="0">
                <a:latin typeface="Arial" pitchFamily="34" charset="0"/>
                <a:cs typeface="Arial" pitchFamily="34" charset="0"/>
              </a:rPr>
              <a:t>Investigator </a:t>
            </a:r>
            <a:r>
              <a:rPr lang="en-US" sz="1400" dirty="0">
                <a:latin typeface="Arial" pitchFamily="34" charset="0"/>
                <a:cs typeface="Arial" pitchFamily="34" charset="0"/>
              </a:rPr>
              <a:t>has not provided equal or greater consideration, including items of value such as loan forgiveness. The gift is reportable if its value is $50 or more.</a:t>
            </a:r>
          </a:p>
          <a:p>
            <a:pPr marL="0" indent="0">
              <a:buNone/>
            </a:pPr>
            <a:endParaRPr lang="en-US" sz="700" b="1" dirty="0">
              <a:latin typeface="Arial" pitchFamily="34" charset="0"/>
              <a:cs typeface="Arial" pitchFamily="34" charset="0"/>
            </a:endParaRPr>
          </a:p>
          <a:p>
            <a:r>
              <a:rPr lang="en-US" sz="1400" b="1" dirty="0">
                <a:latin typeface="Arial" pitchFamily="34" charset="0"/>
                <a:cs typeface="Arial" pitchFamily="34" charset="0"/>
              </a:rPr>
              <a:t>Loan</a:t>
            </a:r>
            <a:r>
              <a:rPr lang="en-US" sz="1400" dirty="0">
                <a:latin typeface="Arial" pitchFamily="34" charset="0"/>
                <a:cs typeface="Arial" pitchFamily="34" charset="0"/>
              </a:rPr>
              <a:t> – loans received or outstanding from the entity if greater than $500. </a:t>
            </a:r>
            <a:br>
              <a:rPr lang="en-US" sz="1400" dirty="0">
                <a:latin typeface="Arial" pitchFamily="34" charset="0"/>
                <a:cs typeface="Arial" pitchFamily="34" charset="0"/>
              </a:rPr>
            </a:br>
            <a:endParaRPr lang="en-US" sz="700" dirty="0">
              <a:latin typeface="Arial" pitchFamily="34" charset="0"/>
              <a:cs typeface="Arial" pitchFamily="34" charset="0"/>
            </a:endParaRPr>
          </a:p>
          <a:p>
            <a:r>
              <a:rPr lang="en-US" sz="1400" b="1" dirty="0">
                <a:latin typeface="Arial" pitchFamily="34" charset="0"/>
                <a:cs typeface="Arial" pitchFamily="34" charset="0"/>
              </a:rPr>
              <a:t>Travel payments</a:t>
            </a:r>
            <a:r>
              <a:rPr lang="en-US" sz="1400" dirty="0">
                <a:latin typeface="Arial" pitchFamily="34" charset="0"/>
                <a:cs typeface="Arial" pitchFamily="34" charset="0"/>
              </a:rPr>
              <a:t> – advances and reimbursements for travel and related expenses, including lodging and meals from the entity. Depending on the circumstances, a travel payment may be treated as a gift (if the value of the services provided is not equal to or greater than the travel payments), or income (if value of the services provided is equal to or greater than the travel payments). </a:t>
            </a:r>
            <a:br>
              <a:rPr lang="en-US" sz="1400" dirty="0">
                <a:latin typeface="Arial" pitchFamily="34" charset="0"/>
                <a:cs typeface="Arial" pitchFamily="34" charset="0"/>
              </a:rPr>
            </a:br>
            <a:endParaRPr lang="en-US" sz="700" dirty="0">
              <a:latin typeface="Arial" pitchFamily="34" charset="0"/>
              <a:cs typeface="Arial" pitchFamily="34" charset="0"/>
            </a:endParaRPr>
          </a:p>
          <a:p>
            <a:r>
              <a:rPr lang="en-US" sz="1400" b="1" dirty="0">
                <a:latin typeface="Arial" pitchFamily="34" charset="0"/>
                <a:cs typeface="Arial" pitchFamily="34" charset="0"/>
              </a:rPr>
              <a:t>Management position</a:t>
            </a:r>
            <a:r>
              <a:rPr lang="en-US" sz="1400" dirty="0">
                <a:latin typeface="Arial" pitchFamily="34" charset="0"/>
                <a:cs typeface="Arial" pitchFamily="34" charset="0"/>
              </a:rPr>
              <a:t> – such as board member, consultant, member of scientific advisory board, director, officer, partner, or trustee held in the entity by the </a:t>
            </a:r>
            <a:r>
              <a:rPr lang="en-US" sz="1400" dirty="0" smtClean="0">
                <a:latin typeface="Arial" pitchFamily="34" charset="0"/>
                <a:cs typeface="Arial" pitchFamily="34" charset="0"/>
              </a:rPr>
              <a:t>Investigator.</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marL="0" indent="0">
              <a:buNone/>
            </a:pPr>
            <a:r>
              <a:rPr lang="en-US" sz="1800" dirty="0">
                <a:latin typeface="Arial" pitchFamily="34" charset="0"/>
                <a:cs typeface="Arial" pitchFamily="34" charset="0"/>
              </a:rPr>
              <a:t/>
            </a:r>
            <a:br>
              <a:rPr lang="en-US" sz="1800" dirty="0">
                <a:latin typeface="Arial" pitchFamily="34" charset="0"/>
                <a:cs typeface="Arial" pitchFamily="34" charset="0"/>
              </a:rPr>
            </a:br>
            <a:r>
              <a:rPr lang="en-US" sz="1800" b="1" dirty="0">
                <a:latin typeface="Arial" pitchFamily="34" charset="0"/>
                <a:cs typeface="Arial" pitchFamily="34" charset="0"/>
              </a:rPr>
              <a:t> </a:t>
            </a:r>
            <a:endParaRPr lang="en-US" sz="1800" dirty="0">
              <a:latin typeface="Arial" pitchFamily="34" charset="0"/>
              <a:cs typeface="Arial" pitchFamily="34" charset="0"/>
            </a:endParaRPr>
          </a:p>
          <a:p>
            <a:pPr marL="0" indent="0">
              <a:buNone/>
            </a:pPr>
            <a:endParaRPr lang="en-US" sz="1800" dirty="0">
              <a:latin typeface="Arial" pitchFamily="34" charset="0"/>
              <a:cs typeface="Arial" pitchFamily="34" charset="0"/>
            </a:endParaRPr>
          </a:p>
        </p:txBody>
      </p:sp>
    </p:spTree>
    <p:extLst>
      <p:ext uri="{BB962C8B-B14F-4D97-AF65-F5344CB8AC3E}">
        <p14:creationId xmlns:p14="http://schemas.microsoft.com/office/powerpoint/2010/main" val="1686241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495300" y="12700"/>
            <a:ext cx="8229600" cy="609600"/>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Autofit/>
          </a:bodyPr>
          <a:lstStyle/>
          <a:p>
            <a:pPr eaLnBrk="1" hangingPunct="1"/>
            <a:r>
              <a:rPr lang="en-US" sz="2800" dirty="0" smtClean="0">
                <a:latin typeface="Arial" pitchFamily="34" charset="0"/>
                <a:cs typeface="Arial" pitchFamily="34" charset="0"/>
              </a:rPr>
              <a:t>Scenario: Election Day</a:t>
            </a:r>
          </a:p>
        </p:txBody>
      </p:sp>
      <p:sp>
        <p:nvSpPr>
          <p:cNvPr id="39940" name="Rectangle 3"/>
          <p:cNvSpPr>
            <a:spLocks noGrp="1" noChangeArrowheads="1"/>
          </p:cNvSpPr>
          <p:nvPr>
            <p:ph type="body" idx="1"/>
          </p:nvPr>
        </p:nvSpPr>
        <p:spPr>
          <a:xfrm>
            <a:off x="609600" y="990600"/>
            <a:ext cx="5410200" cy="2514600"/>
          </a:xfrm>
        </p:spPr>
        <p:txBody>
          <a:bodyPr>
            <a:noAutofit/>
          </a:bodyPr>
          <a:lstStyle/>
          <a:p>
            <a:pPr marL="0" indent="0">
              <a:lnSpc>
                <a:spcPct val="110000"/>
              </a:lnSpc>
              <a:buNone/>
            </a:pPr>
            <a:r>
              <a:rPr lang="en-US" sz="1400" dirty="0">
                <a:latin typeface="Arial" pitchFamily="34" charset="0"/>
                <a:cs typeface="Arial" pitchFamily="34" charset="0"/>
              </a:rPr>
              <a:t>Professor Nancy Simon, a faculty member in the public policy department, is planning to study the effect of electronic voting machines on the accuracy of election results in California. Under the project she will  review current voting trends and evaluate the utility and efficacy of voting machines produced by two of the largest machine manufacturers. Professor Simon does not own stock in either company. However, for the past two years she has received modest fees ($600) from one of the companies for speaking at an annual conference for county registrars about electronic voting machines. The company from which she receives speaker’s fees will be partially funding her research</a:t>
            </a:r>
            <a:r>
              <a:rPr lang="en-US" sz="1400" dirty="0" smtClean="0">
                <a:latin typeface="Arial" pitchFamily="34" charset="0"/>
                <a:cs typeface="Arial" pitchFamily="34" charset="0"/>
              </a:rPr>
              <a:t>.</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pPr marL="0" indent="0">
              <a:lnSpc>
                <a:spcPct val="110000"/>
              </a:lnSpc>
              <a:buNone/>
            </a:pPr>
            <a:endParaRPr lang="en-US" sz="1400" dirty="0">
              <a:latin typeface="Arial" pitchFamily="34" charset="0"/>
              <a:cs typeface="Arial" pitchFamily="34" charset="0"/>
            </a:endParaRPr>
          </a:p>
        </p:txBody>
      </p:sp>
      <p:sp>
        <p:nvSpPr>
          <p:cNvPr id="39944" name="Text Box 8"/>
          <p:cNvSpPr txBox="1">
            <a:spLocks noChangeArrowheads="1"/>
          </p:cNvSpPr>
          <p:nvPr/>
        </p:nvSpPr>
        <p:spPr bwMode="auto">
          <a:xfrm>
            <a:off x="609600" y="3962400"/>
            <a:ext cx="8016875"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20000"/>
              </a:spcBef>
            </a:pPr>
            <a:r>
              <a:rPr lang="en-US" sz="1400" b="1" dirty="0">
                <a:latin typeface="Arial" pitchFamily="34" charset="0"/>
                <a:cs typeface="Arial" pitchFamily="34" charset="0"/>
              </a:rPr>
              <a:t>Is Professor Simon required to disclose the payment in </a:t>
            </a:r>
            <a:r>
              <a:rPr lang="en-US" sz="1400" b="1" dirty="0" smtClean="0">
                <a:latin typeface="Arial" pitchFamily="34" charset="0"/>
                <a:cs typeface="Arial" pitchFamily="34" charset="0"/>
              </a:rPr>
              <a:t>speaker </a:t>
            </a:r>
            <a:r>
              <a:rPr lang="en-US" sz="1400" b="1" dirty="0">
                <a:latin typeface="Arial" pitchFamily="34" charset="0"/>
                <a:cs typeface="Arial" pitchFamily="34" charset="0"/>
              </a:rPr>
              <a:t>fees on a Form 700-U?</a:t>
            </a:r>
          </a:p>
          <a:p>
            <a:pPr marL="347663" indent="-347663">
              <a:spcBef>
                <a:spcPct val="20000"/>
              </a:spcBef>
            </a:pPr>
            <a:r>
              <a:rPr lang="en-US" sz="1400" b="0" dirty="0">
                <a:latin typeface="Arial" pitchFamily="34" charset="0"/>
                <a:cs typeface="Arial" pitchFamily="34" charset="0"/>
              </a:rPr>
              <a:t>A. </a:t>
            </a:r>
            <a:r>
              <a:rPr lang="en-US" sz="1400" dirty="0" smtClean="0">
                <a:latin typeface="Arial" pitchFamily="34" charset="0"/>
                <a:cs typeface="Arial" pitchFamily="34" charset="0"/>
              </a:rPr>
              <a:t>	</a:t>
            </a:r>
            <a:r>
              <a:rPr lang="en-US" sz="1400" b="0" dirty="0" smtClean="0">
                <a:latin typeface="Arial" pitchFamily="34" charset="0"/>
                <a:cs typeface="Arial" pitchFamily="34" charset="0"/>
              </a:rPr>
              <a:t>Yes</a:t>
            </a:r>
            <a:r>
              <a:rPr lang="en-US" sz="1400" b="0" dirty="0">
                <a:latin typeface="Arial" pitchFamily="34" charset="0"/>
                <a:cs typeface="Arial" pitchFamily="34" charset="0"/>
              </a:rPr>
              <a:t>, because the payment exceeds the $50 threshold for gifts.</a:t>
            </a:r>
          </a:p>
          <a:p>
            <a:pPr marL="342900" indent="-342900">
              <a:spcBef>
                <a:spcPct val="20000"/>
              </a:spcBef>
              <a:buAutoNum type="alphaUcPeriod" startAt="2"/>
            </a:pPr>
            <a:r>
              <a:rPr lang="en-US" sz="1400" b="0" dirty="0" smtClean="0">
                <a:latin typeface="Arial" pitchFamily="34" charset="0"/>
                <a:cs typeface="Arial" pitchFamily="34" charset="0"/>
              </a:rPr>
              <a:t>Yes</a:t>
            </a:r>
            <a:r>
              <a:rPr lang="en-US" sz="1400" b="0" dirty="0">
                <a:latin typeface="Arial" pitchFamily="34" charset="0"/>
                <a:cs typeface="Arial" pitchFamily="34" charset="0"/>
              </a:rPr>
              <a:t>, because the payment exceeds the $500 threshold for </a:t>
            </a:r>
            <a:r>
              <a:rPr lang="en-US" sz="1400" b="0" dirty="0" smtClean="0">
                <a:latin typeface="Arial" pitchFamily="34" charset="0"/>
                <a:cs typeface="Arial" pitchFamily="34" charset="0"/>
              </a:rPr>
              <a:t>income </a:t>
            </a:r>
            <a:r>
              <a:rPr lang="en-US" sz="1400" dirty="0" smtClean="0">
                <a:latin typeface="Arial" pitchFamily="34" charset="0"/>
                <a:cs typeface="Arial" pitchFamily="34" charset="0"/>
              </a:rPr>
              <a:t>from </a:t>
            </a:r>
            <a:r>
              <a:rPr lang="en-US" sz="1400" dirty="0">
                <a:latin typeface="Arial" pitchFamily="34" charset="0"/>
                <a:cs typeface="Arial" pitchFamily="34" charset="0"/>
              </a:rPr>
              <a:t>a non-governmental sponsor </a:t>
            </a:r>
            <a:r>
              <a:rPr lang="en-US" sz="1400" dirty="0" smtClean="0">
                <a:latin typeface="Arial" pitchFamily="34" charset="0"/>
                <a:cs typeface="Arial" pitchFamily="34" charset="0"/>
              </a:rPr>
              <a:t>as set </a:t>
            </a:r>
            <a:r>
              <a:rPr lang="en-US" sz="1400" dirty="0">
                <a:latin typeface="Arial" pitchFamily="34" charset="0"/>
                <a:cs typeface="Arial" pitchFamily="34" charset="0"/>
              </a:rPr>
              <a:t>by California State </a:t>
            </a:r>
            <a:r>
              <a:rPr lang="en-US" sz="1400" dirty="0" smtClean="0">
                <a:latin typeface="Arial" pitchFamily="34" charset="0"/>
                <a:cs typeface="Arial" pitchFamily="34" charset="0"/>
              </a:rPr>
              <a:t>law.</a:t>
            </a:r>
            <a:endParaRPr lang="en-US" sz="1400" dirty="0">
              <a:latin typeface="Arial" pitchFamily="34" charset="0"/>
              <a:cs typeface="Arial" pitchFamily="34" charset="0"/>
            </a:endParaRPr>
          </a:p>
          <a:p>
            <a:pPr marL="342900" indent="-342900">
              <a:spcBef>
                <a:spcPct val="20000"/>
              </a:spcBef>
              <a:buAutoNum type="alphaUcPeriod" startAt="2"/>
            </a:pPr>
            <a:r>
              <a:rPr lang="en-US" sz="1400" b="0" dirty="0" smtClean="0">
                <a:latin typeface="Arial" pitchFamily="34" charset="0"/>
                <a:cs typeface="Arial" pitchFamily="34" charset="0"/>
              </a:rPr>
              <a:t>No</a:t>
            </a:r>
            <a:r>
              <a:rPr lang="en-US" sz="1400" b="0" dirty="0">
                <a:latin typeface="Arial" pitchFamily="34" charset="0"/>
                <a:cs typeface="Arial" pitchFamily="34" charset="0"/>
              </a:rPr>
              <a:t>, because she has never favored one type of machine over </a:t>
            </a:r>
            <a:r>
              <a:rPr lang="en-US" sz="1400" b="0" dirty="0" smtClean="0">
                <a:latin typeface="Arial" pitchFamily="34" charset="0"/>
                <a:cs typeface="Arial" pitchFamily="34" charset="0"/>
              </a:rPr>
              <a:t>another.</a:t>
            </a:r>
          </a:p>
          <a:p>
            <a:pPr marL="342900" indent="-342900">
              <a:spcBef>
                <a:spcPct val="20000"/>
              </a:spcBef>
              <a:buAutoNum type="alphaUcPeriod" startAt="2"/>
            </a:pPr>
            <a:r>
              <a:rPr lang="en-US" sz="1400" b="0" dirty="0" smtClean="0">
                <a:latin typeface="Arial" pitchFamily="34" charset="0"/>
                <a:cs typeface="Arial" pitchFamily="34" charset="0"/>
              </a:rPr>
              <a:t>No</a:t>
            </a:r>
            <a:r>
              <a:rPr lang="en-US" sz="1400" b="0" dirty="0">
                <a:latin typeface="Arial" pitchFamily="34" charset="0"/>
                <a:cs typeface="Arial" pitchFamily="34" charset="0"/>
              </a:rPr>
              <a:t>, but she should strongly consider it because the company paying her may be affected by the results of her research.</a:t>
            </a:r>
          </a:p>
          <a:p>
            <a:pPr>
              <a:spcBef>
                <a:spcPct val="20000"/>
              </a:spcBef>
            </a:pPr>
            <a:endParaRPr lang="en-US" sz="1400" b="0" dirty="0">
              <a:latin typeface="Arial" pitchFamily="34" charset="0"/>
              <a:cs typeface="Arial" pitchFamily="34" charset="0"/>
            </a:endParaRPr>
          </a:p>
        </p:txBody>
      </p:sp>
      <p:sp>
        <p:nvSpPr>
          <p:cNvPr id="39945" name="Text Box 9"/>
          <p:cNvSpPr txBox="1">
            <a:spLocks noChangeArrowheads="1"/>
          </p:cNvSpPr>
          <p:nvPr/>
        </p:nvSpPr>
        <p:spPr bwMode="auto">
          <a:xfrm>
            <a:off x="609600" y="6032500"/>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a:latin typeface="Arial" pitchFamily="34" charset="0"/>
                <a:cs typeface="Arial" pitchFamily="34" charset="0"/>
              </a:rPr>
              <a:t>Feedback Text</a:t>
            </a:r>
          </a:p>
          <a:p>
            <a:r>
              <a:rPr lang="en-US" sz="1400" b="0">
                <a:latin typeface="Arial" pitchFamily="34" charset="0"/>
                <a:cs typeface="Arial" pitchFamily="34" charset="0"/>
              </a:rPr>
              <a:t>The best answer is B. Click the Next button to read a discussion of this scenario.</a:t>
            </a:r>
          </a:p>
        </p:txBody>
      </p:sp>
      <p:pic>
        <p:nvPicPr>
          <p:cNvPr id="39958" name="Picture 22" descr="electi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24600" y="914400"/>
            <a:ext cx="22098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1983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457200" y="38100"/>
            <a:ext cx="8229600" cy="563562"/>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Autofit/>
          </a:bodyPr>
          <a:lstStyle/>
          <a:p>
            <a:pPr eaLnBrk="1" hangingPunct="1"/>
            <a:r>
              <a:rPr lang="en-US" sz="2800" dirty="0" smtClean="0">
                <a:latin typeface="Arial" pitchFamily="34" charset="0"/>
                <a:cs typeface="Arial" pitchFamily="34" charset="0"/>
              </a:rPr>
              <a:t>Discussion: Election Day</a:t>
            </a:r>
          </a:p>
        </p:txBody>
      </p:sp>
      <p:sp>
        <p:nvSpPr>
          <p:cNvPr id="41988" name="Rectangle 3"/>
          <p:cNvSpPr>
            <a:spLocks noGrp="1" noChangeArrowheads="1"/>
          </p:cNvSpPr>
          <p:nvPr>
            <p:ph type="body" idx="1"/>
          </p:nvPr>
        </p:nvSpPr>
        <p:spPr>
          <a:xfrm>
            <a:off x="457200" y="914400"/>
            <a:ext cx="8229600" cy="5211763"/>
          </a:xfrm>
        </p:spPr>
        <p:txBody>
          <a:bodyPr>
            <a:normAutofit/>
          </a:bodyPr>
          <a:lstStyle/>
          <a:p>
            <a:pPr marL="0" indent="3175">
              <a:buNone/>
            </a:pPr>
            <a:r>
              <a:rPr lang="en-US" sz="1600" dirty="0">
                <a:latin typeface="Arial" pitchFamily="34" charset="0"/>
                <a:cs typeface="Arial" pitchFamily="34" charset="0"/>
              </a:rPr>
              <a:t>Speaker fees for conference presentations are generally considered income when the presentation is closely aligned with the presenter’s University research. The $600 in fees must be disclosed on the Form 700-U because it exceeds the $500 annual reporting threshold for income from the sponsor of the research.  For additional information about whether a speaker fee for a particular presentation may be accepted please contact your local Administrative COI Coordinator. </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The financial interest she discloses will be reviewed to determine whether it constitutes a conflict of interest. In this case, the “perception of a conflict of interest” concerns are increased because she has been paid by a voting machine manufacturer and has publicly supported the use of electronic voting. </a:t>
            </a:r>
          </a:p>
        </p:txBody>
      </p:sp>
    </p:spTree>
    <p:extLst>
      <p:ext uri="{BB962C8B-B14F-4D97-AF65-F5344CB8AC3E}">
        <p14:creationId xmlns:p14="http://schemas.microsoft.com/office/powerpoint/2010/main" val="27106117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National </a:t>
            </a:r>
            <a:r>
              <a:rPr lang="en-US" sz="2800" dirty="0">
                <a:latin typeface="Arial" pitchFamily="34" charset="0"/>
                <a:cs typeface="Arial" pitchFamily="34" charset="0"/>
              </a:rPr>
              <a:t>Science Foundation (NSF) Conflict of </a:t>
            </a:r>
            <a:r>
              <a:rPr lang="en-US" sz="2800" dirty="0" smtClean="0">
                <a:latin typeface="Arial" pitchFamily="34" charset="0"/>
                <a:cs typeface="Arial" pitchFamily="34" charset="0"/>
              </a:rPr>
              <a:t>Interest Regulations</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1189037"/>
            <a:ext cx="8229600" cy="5135563"/>
          </a:xfrm>
        </p:spPr>
        <p:txBody>
          <a:bodyPr>
            <a:normAutofit/>
          </a:bodyPr>
          <a:lstStyle/>
          <a:p>
            <a:pPr marL="0" indent="0">
              <a:buNone/>
            </a:pPr>
            <a:r>
              <a:rPr lang="en-US" sz="1600" b="1" dirty="0" smtClean="0">
                <a:latin typeface="Arial" pitchFamily="34" charset="0"/>
                <a:cs typeface="Arial" pitchFamily="34" charset="0"/>
              </a:rPr>
              <a:t>What am I required to disclose?</a:t>
            </a:r>
          </a:p>
          <a:p>
            <a:pPr marL="0" indent="0">
              <a:buNone/>
            </a:pPr>
            <a:r>
              <a:rPr lang="en-US" sz="1600" dirty="0">
                <a:latin typeface="Arial" pitchFamily="34" charset="0"/>
                <a:cs typeface="Arial" pitchFamily="34" charset="0"/>
              </a:rPr>
              <a:t>Each </a:t>
            </a:r>
            <a:r>
              <a:rPr lang="en-US" sz="1600" dirty="0" smtClean="0">
                <a:latin typeface="Arial" pitchFamily="34" charset="0"/>
                <a:cs typeface="Arial" pitchFamily="34" charset="0"/>
              </a:rPr>
              <a:t>Investigator </a:t>
            </a:r>
            <a:r>
              <a:rPr lang="en-US" sz="1600" dirty="0">
                <a:latin typeface="Arial" pitchFamily="34" charset="0"/>
                <a:cs typeface="Arial" pitchFamily="34" charset="0"/>
              </a:rPr>
              <a:t>is required to disclose to a responsible representative of the institution all significant financial interests of the </a:t>
            </a:r>
            <a:r>
              <a:rPr lang="en-US" sz="1600" dirty="0" smtClean="0">
                <a:latin typeface="Arial" pitchFamily="34" charset="0"/>
                <a:cs typeface="Arial" pitchFamily="34" charset="0"/>
              </a:rPr>
              <a:t>Investigator </a:t>
            </a:r>
            <a:r>
              <a:rPr lang="en-US" sz="1600" dirty="0">
                <a:latin typeface="Arial" pitchFamily="34" charset="0"/>
                <a:cs typeface="Arial" pitchFamily="34" charset="0"/>
              </a:rPr>
              <a:t>(including those of the </a:t>
            </a:r>
            <a:r>
              <a:rPr lang="en-US" sz="1600" dirty="0" smtClean="0">
                <a:latin typeface="Arial" pitchFamily="34" charset="0"/>
                <a:cs typeface="Arial" pitchFamily="34" charset="0"/>
              </a:rPr>
              <a:t>Investigator’s </a:t>
            </a:r>
            <a:r>
              <a:rPr lang="en-US" sz="1600" dirty="0">
                <a:latin typeface="Arial" pitchFamily="34" charset="0"/>
                <a:cs typeface="Arial" pitchFamily="34" charset="0"/>
              </a:rPr>
              <a:t>spouse, registered domestic partner, and dependent children</a:t>
            </a:r>
            <a:r>
              <a:rPr lang="en-US" sz="1600" dirty="0" smtClean="0">
                <a:latin typeface="Arial" pitchFamily="34" charset="0"/>
                <a:cs typeface="Arial" pitchFamily="34" charset="0"/>
              </a:rPr>
              <a:t>):</a:t>
            </a:r>
          </a:p>
          <a:p>
            <a:pPr marL="0" indent="0">
              <a:buNone/>
            </a:pPr>
            <a:endParaRPr lang="en-US" sz="1600" dirty="0">
              <a:latin typeface="Arial" pitchFamily="34" charset="0"/>
              <a:cs typeface="Arial" pitchFamily="34" charset="0"/>
            </a:endParaRPr>
          </a:p>
          <a:p>
            <a:r>
              <a:rPr lang="en-US" sz="1600" dirty="0" smtClean="0">
                <a:latin typeface="Arial" pitchFamily="34" charset="0"/>
                <a:cs typeface="Arial" pitchFamily="34" charset="0"/>
              </a:rPr>
              <a:t>That </a:t>
            </a:r>
            <a:r>
              <a:rPr lang="en-US" sz="1600" dirty="0">
                <a:latin typeface="Arial" pitchFamily="34" charset="0"/>
                <a:cs typeface="Arial" pitchFamily="34" charset="0"/>
              </a:rPr>
              <a:t>would reasonably appear to be affected by the research or educational activities funded or proposed for funding by NSF; or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r>
              <a:rPr lang="en-US" sz="1600" dirty="0" smtClean="0">
                <a:latin typeface="Arial" pitchFamily="34" charset="0"/>
                <a:cs typeface="Arial" pitchFamily="34" charset="0"/>
              </a:rPr>
              <a:t>In </a:t>
            </a:r>
            <a:r>
              <a:rPr lang="en-US" sz="1600" dirty="0">
                <a:latin typeface="Arial" pitchFamily="34" charset="0"/>
                <a:cs typeface="Arial" pitchFamily="34" charset="0"/>
              </a:rPr>
              <a:t>entities whose financial interests would reasonably appear to be affected by such activities</a:t>
            </a:r>
            <a:r>
              <a:rPr lang="en-US" sz="1600" dirty="0" smtClean="0">
                <a:latin typeface="Arial" pitchFamily="34" charset="0"/>
                <a:cs typeface="Arial" pitchFamily="34" charset="0"/>
              </a:rPr>
              <a:t>.</a:t>
            </a:r>
          </a:p>
          <a:p>
            <a:pPr marL="514350" indent="-514350">
              <a:buFont typeface="+mj-lt"/>
              <a:buAutoNum type="romanLcPeriod"/>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Under the NSF regulations, as implemented by the University, the following definitions apply:</a:t>
            </a:r>
            <a:br>
              <a:rPr lang="en-US" sz="1600" dirty="0">
                <a:latin typeface="Arial" pitchFamily="34" charset="0"/>
                <a:cs typeface="Arial" pitchFamily="34" charset="0"/>
              </a:rPr>
            </a:br>
            <a:endParaRPr lang="en-US" sz="1600" dirty="0">
              <a:latin typeface="Arial" pitchFamily="34" charset="0"/>
              <a:cs typeface="Arial" pitchFamily="34" charset="0"/>
            </a:endParaRPr>
          </a:p>
          <a:p>
            <a:r>
              <a:rPr lang="en-US" sz="1600" dirty="0">
                <a:latin typeface="Arial" pitchFamily="34" charset="0"/>
                <a:cs typeface="Arial" pitchFamily="34" charset="0"/>
              </a:rPr>
              <a:t> </a:t>
            </a:r>
            <a:r>
              <a:rPr lang="en-US" sz="1600" b="1" dirty="0">
                <a:latin typeface="Arial" pitchFamily="34" charset="0"/>
                <a:cs typeface="Arial" pitchFamily="34" charset="0"/>
              </a:rPr>
              <a:t>Investigator</a:t>
            </a:r>
            <a:r>
              <a:rPr lang="en-US" sz="1600" dirty="0">
                <a:latin typeface="Arial" pitchFamily="34" charset="0"/>
                <a:cs typeface="Arial" pitchFamily="34" charset="0"/>
              </a:rPr>
              <a:t> means the principal </a:t>
            </a:r>
            <a:r>
              <a:rPr lang="en-US" sz="1600" dirty="0" smtClean="0">
                <a:latin typeface="Arial" pitchFamily="34" charset="0"/>
                <a:cs typeface="Arial" pitchFamily="34" charset="0"/>
              </a:rPr>
              <a:t>Investigator</a:t>
            </a:r>
            <a:r>
              <a:rPr lang="en-US" sz="1600" dirty="0">
                <a:latin typeface="Arial" pitchFamily="34" charset="0"/>
                <a:cs typeface="Arial" pitchFamily="34" charset="0"/>
              </a:rPr>
              <a:t>, co-principal </a:t>
            </a:r>
            <a:r>
              <a:rPr lang="en-US" sz="1600" dirty="0" smtClean="0">
                <a:latin typeface="Arial" pitchFamily="34" charset="0"/>
                <a:cs typeface="Arial" pitchFamily="34" charset="0"/>
              </a:rPr>
              <a:t>Investigators</a:t>
            </a:r>
            <a:r>
              <a:rPr lang="en-US" sz="1600" dirty="0">
                <a:latin typeface="Arial" pitchFamily="34" charset="0"/>
                <a:cs typeface="Arial" pitchFamily="34" charset="0"/>
              </a:rPr>
              <a:t>, and any other person at the institution who is responsible for the design, conduct, or reporting of research or educational activities funded or proposed for funding by NSF.</a:t>
            </a:r>
          </a:p>
          <a:p>
            <a:pPr marL="514350" indent="-514350">
              <a:buFont typeface="+mj-lt"/>
              <a:buAutoNum type="romanLcPeriod"/>
            </a:pPr>
            <a:endParaRPr lang="en-US" sz="1600" dirty="0">
              <a:latin typeface="Arial" pitchFamily="34" charset="0"/>
              <a:cs typeface="Arial" pitchFamily="34" charset="0"/>
            </a:endParaRP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40042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National </a:t>
            </a:r>
            <a:r>
              <a:rPr lang="en-US" sz="2800" dirty="0">
                <a:latin typeface="Arial" pitchFamily="34" charset="0"/>
                <a:cs typeface="Arial" pitchFamily="34" charset="0"/>
              </a:rPr>
              <a:t>Science Foundation (NSF) Conflict of Interest </a:t>
            </a:r>
            <a:r>
              <a:rPr lang="en-US" sz="2800" dirty="0" smtClean="0">
                <a:latin typeface="Arial" pitchFamily="34" charset="0"/>
                <a:cs typeface="Arial" pitchFamily="34" charset="0"/>
              </a:rPr>
              <a:t>Regulations</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228600" y="1143000"/>
            <a:ext cx="8458200" cy="4754563"/>
          </a:xfrm>
        </p:spPr>
        <p:txBody>
          <a:bodyPr>
            <a:noAutofit/>
          </a:bodyPr>
          <a:lstStyle/>
          <a:p>
            <a:pPr marL="0" indent="0">
              <a:buNone/>
            </a:pPr>
            <a:r>
              <a:rPr lang="en-US" sz="1600" b="1" dirty="0">
                <a:latin typeface="Arial" pitchFamily="34" charset="0"/>
                <a:cs typeface="Arial" pitchFamily="34" charset="0"/>
              </a:rPr>
              <a:t>What am I required to disclose</a:t>
            </a:r>
            <a:r>
              <a:rPr lang="en-US" sz="1600" b="1" dirty="0" smtClean="0">
                <a:latin typeface="Arial" pitchFamily="34" charset="0"/>
                <a:cs typeface="Arial" pitchFamily="34" charset="0"/>
              </a:rPr>
              <a:t>? (cont’d)</a:t>
            </a:r>
            <a:endParaRPr lang="en-US" sz="1600" b="1" dirty="0">
              <a:latin typeface="Arial" pitchFamily="34" charset="0"/>
              <a:cs typeface="Arial" pitchFamily="34" charset="0"/>
            </a:endParaRPr>
          </a:p>
          <a:p>
            <a:pPr marL="0" indent="0">
              <a:buNone/>
            </a:pPr>
            <a:endParaRPr lang="en-US" sz="1600" dirty="0" smtClean="0">
              <a:latin typeface="Arial" pitchFamily="34" charset="0"/>
              <a:cs typeface="Arial" pitchFamily="34" charset="0"/>
            </a:endParaRPr>
          </a:p>
          <a:p>
            <a:r>
              <a:rPr lang="en-US" sz="1600" b="1" dirty="0" smtClean="0">
                <a:latin typeface="Arial" pitchFamily="34" charset="0"/>
                <a:cs typeface="Arial" pitchFamily="34" charset="0"/>
              </a:rPr>
              <a:t>Significant </a:t>
            </a:r>
            <a:r>
              <a:rPr lang="en-US" sz="1600" b="1" dirty="0">
                <a:latin typeface="Arial" pitchFamily="34" charset="0"/>
                <a:cs typeface="Arial" pitchFamily="34" charset="0"/>
              </a:rPr>
              <a:t>Financial Interest</a:t>
            </a:r>
            <a:r>
              <a:rPr lang="en-US" sz="1600" dirty="0">
                <a:latin typeface="Arial" pitchFamily="34" charset="0"/>
                <a:cs typeface="Arial" pitchFamily="34" charset="0"/>
              </a:rPr>
              <a:t> means anything of monetary value, including, but not limited to, salary or other payments for services (e.g., consulting fees or honoraria); equity interest (e.g., stocks, stock options or other ownership interests); and intellectual property rights (e.g., patents, copyrights and royalties from such rights</a:t>
            </a:r>
            <a:r>
              <a:rPr lang="en-US" sz="1600" dirty="0" smtClean="0">
                <a:latin typeface="Arial" pitchFamily="34" charset="0"/>
                <a:cs typeface="Arial" pitchFamily="34" charset="0"/>
              </a:rPr>
              <a:t>).</a:t>
            </a:r>
            <a:br>
              <a:rPr lang="en-US" sz="1600" dirty="0" smtClean="0">
                <a:latin typeface="Arial" pitchFamily="34" charset="0"/>
                <a:cs typeface="Arial" pitchFamily="34" charset="0"/>
              </a:rPr>
            </a:b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smtClean="0">
                <a:latin typeface="Arial" pitchFamily="34" charset="0"/>
                <a:cs typeface="Arial" pitchFamily="34" charset="0"/>
              </a:rPr>
              <a:t>UC considers </a:t>
            </a:r>
            <a:r>
              <a:rPr lang="en-US" sz="1600" dirty="0">
                <a:latin typeface="Arial" pitchFamily="34" charset="0"/>
                <a:cs typeface="Arial" pitchFamily="34" charset="0"/>
              </a:rPr>
              <a:t>the following to be an </a:t>
            </a:r>
            <a:r>
              <a:rPr lang="en-US" sz="1600" dirty="0" smtClean="0">
                <a:latin typeface="Arial" pitchFamily="34" charset="0"/>
                <a:cs typeface="Arial" pitchFamily="34" charset="0"/>
              </a:rPr>
              <a:t>Significant Financial Interest:</a:t>
            </a:r>
            <a:r>
              <a:rPr lang="en-US" sz="1600" dirty="0">
                <a:latin typeface="Arial" pitchFamily="34" charset="0"/>
                <a:cs typeface="Arial" pitchFamily="34" charset="0"/>
              </a:rPr>
              <a:t>  </a:t>
            </a:r>
          </a:p>
          <a:p>
            <a:pPr lvl="2"/>
            <a:r>
              <a:rPr lang="en-US" sz="1600" dirty="0">
                <a:latin typeface="Arial" pitchFamily="34" charset="0"/>
                <a:cs typeface="Arial" pitchFamily="34" charset="0"/>
              </a:rPr>
              <a:t>Salary, royalties or other payments that, when aggregated for the </a:t>
            </a:r>
            <a:r>
              <a:rPr lang="en-US" sz="1600" dirty="0" smtClean="0">
                <a:latin typeface="Arial" pitchFamily="34" charset="0"/>
                <a:cs typeface="Arial" pitchFamily="34" charset="0"/>
              </a:rPr>
              <a:t>Investigator</a:t>
            </a:r>
            <a:r>
              <a:rPr lang="en-US" sz="1600" dirty="0">
                <a:latin typeface="Arial" pitchFamily="34" charset="0"/>
                <a:cs typeface="Arial" pitchFamily="34" charset="0"/>
              </a:rPr>
              <a:t>, the </a:t>
            </a:r>
            <a:r>
              <a:rPr lang="en-US" sz="1600" dirty="0" smtClean="0">
                <a:latin typeface="Arial" pitchFamily="34" charset="0"/>
                <a:cs typeface="Arial" pitchFamily="34" charset="0"/>
              </a:rPr>
              <a:t>Investigator’s </a:t>
            </a:r>
            <a:r>
              <a:rPr lang="en-US" sz="1600" dirty="0">
                <a:latin typeface="Arial" pitchFamily="34" charset="0"/>
                <a:cs typeface="Arial" pitchFamily="34" charset="0"/>
              </a:rPr>
              <a:t>spouse, registered domestic partner and dependent children, are </a:t>
            </a:r>
            <a:r>
              <a:rPr lang="en-US" sz="1600" dirty="0" smtClean="0">
                <a:latin typeface="Arial" pitchFamily="34" charset="0"/>
                <a:cs typeface="Arial" pitchFamily="34" charset="0"/>
              </a:rPr>
              <a:t> </a:t>
            </a:r>
            <a:r>
              <a:rPr lang="en-US" sz="1600" dirty="0">
                <a:latin typeface="Arial" pitchFamily="34" charset="0"/>
                <a:cs typeface="Arial" pitchFamily="34" charset="0"/>
              </a:rPr>
              <a:t>expected to exceed $10,000 during the next 12 month period</a:t>
            </a:r>
            <a:r>
              <a:rPr lang="en-US" sz="1600" dirty="0" smtClean="0">
                <a:latin typeface="Arial" pitchFamily="34" charset="0"/>
                <a:cs typeface="Arial" pitchFamily="34" charset="0"/>
              </a:rPr>
              <a:t>.</a:t>
            </a:r>
          </a:p>
          <a:p>
            <a:pPr marL="914400" lvl="2" indent="0">
              <a:buNone/>
            </a:pPr>
            <a:endParaRPr lang="en-US" sz="1600" dirty="0">
              <a:latin typeface="Arial" pitchFamily="34" charset="0"/>
              <a:cs typeface="Arial" pitchFamily="34" charset="0"/>
            </a:endParaRPr>
          </a:p>
          <a:p>
            <a:pPr lvl="2"/>
            <a:r>
              <a:rPr lang="en-US" sz="1600" dirty="0">
                <a:latin typeface="Arial" pitchFamily="34" charset="0"/>
                <a:cs typeface="Arial" pitchFamily="34" charset="0"/>
              </a:rPr>
              <a:t>A</a:t>
            </a:r>
            <a:r>
              <a:rPr lang="en-US" sz="1600" dirty="0" smtClean="0">
                <a:latin typeface="Arial" pitchFamily="34" charset="0"/>
                <a:cs typeface="Arial" pitchFamily="34" charset="0"/>
              </a:rPr>
              <a:t>n </a:t>
            </a:r>
            <a:r>
              <a:rPr lang="en-US" sz="1600" dirty="0">
                <a:latin typeface="Arial" pitchFamily="34" charset="0"/>
                <a:cs typeface="Arial" pitchFamily="34" charset="0"/>
              </a:rPr>
              <a:t>equity interest, that when aggregated for the </a:t>
            </a:r>
            <a:r>
              <a:rPr lang="en-US" sz="1600" dirty="0" smtClean="0">
                <a:latin typeface="Arial" pitchFamily="34" charset="0"/>
                <a:cs typeface="Arial" pitchFamily="34" charset="0"/>
              </a:rPr>
              <a:t>Investigator </a:t>
            </a:r>
            <a:r>
              <a:rPr lang="en-US" sz="1600" dirty="0">
                <a:latin typeface="Arial" pitchFamily="34" charset="0"/>
                <a:cs typeface="Arial" pitchFamily="34" charset="0"/>
              </a:rPr>
              <a:t>and the </a:t>
            </a:r>
            <a:r>
              <a:rPr lang="en-US" sz="1600" dirty="0" smtClean="0">
                <a:latin typeface="Arial" pitchFamily="34" charset="0"/>
                <a:cs typeface="Arial" pitchFamily="34" charset="0"/>
              </a:rPr>
              <a:t>Investigator’s </a:t>
            </a:r>
            <a:r>
              <a:rPr lang="en-US" sz="1600" dirty="0">
                <a:latin typeface="Arial" pitchFamily="34" charset="0"/>
                <a:cs typeface="Arial" pitchFamily="34" charset="0"/>
              </a:rPr>
              <a:t>spouse, registered domestic partner  and dependent children, is </a:t>
            </a:r>
            <a:r>
              <a:rPr lang="en-US" sz="1600" dirty="0" smtClean="0">
                <a:latin typeface="Arial" pitchFamily="34" charset="0"/>
                <a:cs typeface="Arial" pitchFamily="34" charset="0"/>
              </a:rPr>
              <a:t>expected </a:t>
            </a:r>
            <a:r>
              <a:rPr lang="en-US" sz="1600" dirty="0">
                <a:latin typeface="Arial" pitchFamily="34" charset="0"/>
                <a:cs typeface="Arial" pitchFamily="34" charset="0"/>
              </a:rPr>
              <a:t>to exceed $10,000 in value or to represent an ownership interest in a single entity of greater than 5% during the next 12 month period;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marL="0" indent="0">
              <a:buNone/>
            </a:pPr>
            <a:r>
              <a:rPr lang="en-US" sz="1600" dirty="0" smtClean="0">
                <a:latin typeface="Arial" pitchFamily="34" charset="0"/>
                <a:cs typeface="Arial" pitchFamily="34" charset="0"/>
              </a:rPr>
              <a:t>Investigators are required to provide these financial disclosures to the campus by the time the proposal is submitted to NSF, and whenever they acquire a new Significant Financial Interest during the course of the project.  Before joining an on-going NSF- funded research project, new Investigators must also complete a disclosure of Significant Financial Interests.</a:t>
            </a: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1964357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533400" y="685800"/>
            <a:ext cx="8229600" cy="3908762"/>
          </a:xfrm>
          <a:prstGeom prst="rect">
            <a:avLst/>
          </a:prstGeom>
          <a:noFill/>
          <a:ln w="9525">
            <a:noFill/>
            <a:miter lim="800000"/>
            <a:headEnd/>
            <a:tailEnd/>
          </a:ln>
        </p:spPr>
        <p:txBody>
          <a:bodyPr>
            <a:spAutoFit/>
          </a:bodyPr>
          <a:lstStyle/>
          <a:p>
            <a:pPr algn="ctr"/>
            <a:r>
              <a:rPr lang="en-US" sz="2800" dirty="0" smtClean="0">
                <a:latin typeface="Arial" pitchFamily="34" charset="0"/>
                <a:cs typeface="Arial" pitchFamily="34" charset="0"/>
              </a:rPr>
              <a:t>University </a:t>
            </a:r>
            <a:r>
              <a:rPr lang="en-US" sz="2800" dirty="0">
                <a:latin typeface="Arial" pitchFamily="34" charset="0"/>
                <a:cs typeface="Arial" pitchFamily="34" charset="0"/>
              </a:rPr>
              <a:t>of California </a:t>
            </a:r>
            <a:r>
              <a:rPr lang="en-US" sz="2800" dirty="0" smtClean="0">
                <a:latin typeface="Arial" pitchFamily="34" charset="0"/>
                <a:cs typeface="Arial" pitchFamily="34" charset="0"/>
              </a:rPr>
              <a:t>Compliance &amp; Conflict of Interest for Researchers Briefing (COIR)</a:t>
            </a:r>
          </a:p>
          <a:p>
            <a:pPr algn="ctr"/>
            <a:endParaRPr lang="en-US" dirty="0">
              <a:latin typeface="Arial" pitchFamily="34" charset="0"/>
              <a:cs typeface="Arial" pitchFamily="34" charset="0"/>
            </a:endParaRPr>
          </a:p>
          <a:p>
            <a:pPr algn="ctr"/>
            <a:endParaRPr lang="en-US" dirty="0" smtClean="0">
              <a:latin typeface="Arial" pitchFamily="34" charset="0"/>
              <a:cs typeface="Arial" pitchFamily="34" charset="0"/>
            </a:endParaRPr>
          </a:p>
          <a:p>
            <a:pPr algn="ctr"/>
            <a:endParaRPr lang="en-US" dirty="0">
              <a:latin typeface="Arial" pitchFamily="34" charset="0"/>
              <a:cs typeface="Arial" pitchFamily="34" charset="0"/>
            </a:endParaRPr>
          </a:p>
          <a:p>
            <a:pPr algn="ctr"/>
            <a:r>
              <a:rPr lang="en-US" sz="2400" dirty="0">
                <a:latin typeface="Arial" pitchFamily="34" charset="0"/>
                <a:cs typeface="Arial" pitchFamily="34" charset="0"/>
              </a:rPr>
              <a:t>This material is a copy of the online training version of this module.   </a:t>
            </a:r>
          </a:p>
          <a:p>
            <a:pPr algn="ctr"/>
            <a:endParaRPr lang="en-US" sz="2400" dirty="0">
              <a:latin typeface="Arial" pitchFamily="34" charset="0"/>
              <a:cs typeface="Arial" pitchFamily="34" charset="0"/>
            </a:endParaRPr>
          </a:p>
          <a:p>
            <a:pPr algn="ctr"/>
            <a:r>
              <a:rPr lang="en-US" sz="2400" dirty="0">
                <a:latin typeface="Arial" pitchFamily="34" charset="0"/>
                <a:cs typeface="Arial" pitchFamily="34" charset="0"/>
              </a:rPr>
              <a:t>This material is provided for information purposes only and cannot be used for completion of the course </a:t>
            </a:r>
            <a:r>
              <a:rPr lang="en-US" sz="2400" dirty="0" smtClean="0">
                <a:latin typeface="Arial" pitchFamily="34" charset="0"/>
                <a:cs typeface="Arial" pitchFamily="34" charset="0"/>
              </a:rPr>
              <a:t>requirement</a:t>
            </a:r>
            <a:endParaRPr lang="en-US" sz="24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2059841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457200" y="0"/>
            <a:ext cx="8229600" cy="609600"/>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rmAutofit/>
          </a:bodyPr>
          <a:lstStyle/>
          <a:p>
            <a:pPr eaLnBrk="1" hangingPunct="1"/>
            <a:r>
              <a:rPr lang="en-US" sz="2800" dirty="0" smtClean="0">
                <a:latin typeface="Arial" pitchFamily="34" charset="0"/>
                <a:cs typeface="Arial" pitchFamily="34" charset="0"/>
              </a:rPr>
              <a:t>Scenario: Tsunami Test</a:t>
            </a:r>
          </a:p>
        </p:txBody>
      </p:sp>
      <p:sp>
        <p:nvSpPr>
          <p:cNvPr id="34820" name="Rectangle 3"/>
          <p:cNvSpPr>
            <a:spLocks noGrp="1" noChangeArrowheads="1"/>
          </p:cNvSpPr>
          <p:nvPr>
            <p:ph type="body" idx="1"/>
          </p:nvPr>
        </p:nvSpPr>
        <p:spPr>
          <a:xfrm>
            <a:off x="315311" y="755957"/>
            <a:ext cx="5867400" cy="3429000"/>
          </a:xfrm>
        </p:spPr>
        <p:txBody>
          <a:bodyPr>
            <a:normAutofit lnSpcReduction="10000"/>
          </a:bodyPr>
          <a:lstStyle/>
          <a:p>
            <a:pPr marL="0" indent="0">
              <a:buNone/>
            </a:pPr>
            <a:r>
              <a:rPr lang="en-US" sz="1500" dirty="0">
                <a:latin typeface="Arial" pitchFamily="34" charset="0"/>
                <a:cs typeface="Arial" pitchFamily="34" charset="0"/>
              </a:rPr>
              <a:t>The University has received an NSF grant to support a study to develop a low-cost seismographic instrument to predict tsunami events caused by earthquakes. Professor Richter, the principal investigator, has been working on a conceptual design for this instrument that he will continue to develop under the NSF grant. He also believes that this project would be a perfect test for a similar instrument being developed by a company he spun off from his University research almost a decade before. The company is privately held by the professor and two other investors, each of whom hold one-third of the company’s stock. The company has also received </a:t>
            </a:r>
            <a:r>
              <a:rPr lang="en-US" sz="1500" dirty="0" smtClean="0">
                <a:latin typeface="Arial" pitchFamily="34" charset="0"/>
                <a:cs typeface="Arial" pitchFamily="34" charset="0"/>
              </a:rPr>
              <a:t>1 </a:t>
            </a:r>
            <a:r>
              <a:rPr lang="en-US" sz="1500" dirty="0">
                <a:latin typeface="Arial" pitchFamily="34" charset="0"/>
                <a:cs typeface="Arial" pitchFamily="34" charset="0"/>
              </a:rPr>
              <a:t>million </a:t>
            </a:r>
            <a:r>
              <a:rPr lang="en-US" sz="1500" dirty="0" smtClean="0">
                <a:latin typeface="Arial" pitchFamily="34" charset="0"/>
                <a:cs typeface="Arial" pitchFamily="34" charset="0"/>
              </a:rPr>
              <a:t>dollars of venture </a:t>
            </a:r>
            <a:r>
              <a:rPr lang="en-US" sz="1500" dirty="0">
                <a:latin typeface="Arial" pitchFamily="34" charset="0"/>
                <a:cs typeface="Arial" pitchFamily="34" charset="0"/>
              </a:rPr>
              <a:t>capital funding. Although it has yet to bring a product to market, the company holds a number of patents which build on patents Professor Richter obtained before coming to the University. The professor believes that if the NSF project is successful, the value of the patents might increase substantially.</a:t>
            </a:r>
            <a:endParaRPr lang="en-US" sz="1500" dirty="0" smtClean="0">
              <a:latin typeface="Arial" pitchFamily="34" charset="0"/>
              <a:cs typeface="Arial" pitchFamily="34" charset="0"/>
            </a:endParaRPr>
          </a:p>
        </p:txBody>
      </p:sp>
      <p:sp>
        <p:nvSpPr>
          <p:cNvPr id="34824" name="Text Box 8"/>
          <p:cNvSpPr txBox="1">
            <a:spLocks noChangeArrowheads="1"/>
          </p:cNvSpPr>
          <p:nvPr/>
        </p:nvSpPr>
        <p:spPr bwMode="auto">
          <a:xfrm>
            <a:off x="352097" y="4219116"/>
            <a:ext cx="8458200" cy="1846659"/>
          </a:xfrm>
          <a:prstGeom prst="rect">
            <a:avLst/>
          </a:prstGeom>
          <a:noFill/>
          <a:ln>
            <a:noFill/>
          </a:ln>
          <a:effectLst/>
          <a:extLst/>
        </p:spPr>
        <p:txBody>
          <a:bodyPr>
            <a:spAutoFit/>
          </a:bodyPr>
          <a:lstStyle>
            <a:lvl1pPr marL="342900" indent="-342900" eaLnBrk="0" hangingPunct="0">
              <a:defRPr>
                <a:solidFill>
                  <a:schemeClr val="tx1"/>
                </a:solidFill>
                <a:latin typeface="Tahoma" pitchFamily="34" charset="0"/>
              </a:defRPr>
            </a:lvl1pPr>
            <a:lvl2pPr marL="800100" indent="-342900" eaLnBrk="0" hangingPunct="0">
              <a:defRPr>
                <a:solidFill>
                  <a:schemeClr val="tx1"/>
                </a:solidFill>
                <a:latin typeface="Tahoma" pitchFamily="34" charset="0"/>
              </a:defRPr>
            </a:lvl2pPr>
            <a:lvl3pPr marL="1257300" indent="-342900" eaLnBrk="0" hangingPunct="0">
              <a:defRPr>
                <a:solidFill>
                  <a:schemeClr val="tx1"/>
                </a:solidFill>
                <a:latin typeface="Tahoma" pitchFamily="34" charset="0"/>
              </a:defRPr>
            </a:lvl3pPr>
            <a:lvl4pPr marL="1714500" indent="-342900" eaLnBrk="0" hangingPunct="0">
              <a:defRPr>
                <a:solidFill>
                  <a:schemeClr val="tx1"/>
                </a:solidFill>
                <a:latin typeface="Tahoma" pitchFamily="34" charset="0"/>
              </a:defRPr>
            </a:lvl4pPr>
            <a:lvl5pPr marL="2171700" indent="-342900" eaLnBrk="0" hangingPunct="0">
              <a:defRPr>
                <a:solidFill>
                  <a:schemeClr val="tx1"/>
                </a:solidFill>
                <a:latin typeface="Tahoma" pitchFamily="34" charset="0"/>
              </a:defRPr>
            </a:lvl5pPr>
            <a:lvl6pPr marL="2628900" indent="-342900" eaLnBrk="0" fontAlgn="base" hangingPunct="0">
              <a:spcBef>
                <a:spcPct val="0"/>
              </a:spcBef>
              <a:spcAft>
                <a:spcPct val="0"/>
              </a:spcAft>
              <a:defRPr>
                <a:solidFill>
                  <a:schemeClr val="tx1"/>
                </a:solidFill>
                <a:latin typeface="Tahoma" pitchFamily="34" charset="0"/>
              </a:defRPr>
            </a:lvl6pPr>
            <a:lvl7pPr marL="3086100" indent="-342900" eaLnBrk="0" fontAlgn="base" hangingPunct="0">
              <a:spcBef>
                <a:spcPct val="0"/>
              </a:spcBef>
              <a:spcAft>
                <a:spcPct val="0"/>
              </a:spcAft>
              <a:defRPr>
                <a:solidFill>
                  <a:schemeClr val="tx1"/>
                </a:solidFill>
                <a:latin typeface="Tahoma" pitchFamily="34" charset="0"/>
              </a:defRPr>
            </a:lvl7pPr>
            <a:lvl8pPr marL="3543300" indent="-342900" eaLnBrk="0" fontAlgn="base" hangingPunct="0">
              <a:spcBef>
                <a:spcPct val="0"/>
              </a:spcBef>
              <a:spcAft>
                <a:spcPct val="0"/>
              </a:spcAft>
              <a:defRPr>
                <a:solidFill>
                  <a:schemeClr val="tx1"/>
                </a:solidFill>
                <a:latin typeface="Tahoma" pitchFamily="34" charset="0"/>
              </a:defRPr>
            </a:lvl8pPr>
            <a:lvl9pPr marL="4000500" indent="-342900" eaLnBrk="0" fontAlgn="base" hangingPunct="0">
              <a:spcBef>
                <a:spcPct val="0"/>
              </a:spcBef>
              <a:spcAft>
                <a:spcPct val="0"/>
              </a:spcAft>
              <a:defRPr>
                <a:solidFill>
                  <a:schemeClr val="tx1"/>
                </a:solidFill>
                <a:latin typeface="Tahoma" pitchFamily="34" charset="0"/>
              </a:defRPr>
            </a:lvl9pPr>
          </a:lstStyle>
          <a:p>
            <a:pPr eaLnBrk="1" hangingPunct="1"/>
            <a:r>
              <a:rPr lang="en-US" sz="1400" b="1" dirty="0">
                <a:latin typeface="Arial" pitchFamily="34" charset="0"/>
                <a:cs typeface="Arial" pitchFamily="34" charset="0"/>
              </a:rPr>
              <a:t>Does the professor have a significant financial interest in the company that needs to be disclosed to the University?</a:t>
            </a:r>
            <a:r>
              <a:rPr lang="en-US" sz="1600" dirty="0">
                <a:latin typeface="Arial" charset="0"/>
              </a:rPr>
              <a:t/>
            </a:r>
            <a:br>
              <a:rPr lang="en-US" sz="1600" dirty="0">
                <a:latin typeface="Arial" charset="0"/>
              </a:rPr>
            </a:br>
            <a:r>
              <a:rPr lang="en-US" sz="1600" dirty="0">
                <a:latin typeface="Arial" charset="0"/>
              </a:rPr>
              <a:t> </a:t>
            </a:r>
            <a:r>
              <a:rPr lang="en-US" sz="1400" b="0" dirty="0">
                <a:latin typeface="Arial" charset="0"/>
              </a:rPr>
              <a:t>(You may select more than one option</a:t>
            </a:r>
            <a:r>
              <a:rPr lang="en-US" sz="1400" b="0" dirty="0" smtClean="0">
                <a:latin typeface="Arial" charset="0"/>
              </a:rPr>
              <a:t>.)</a:t>
            </a:r>
            <a:endParaRPr lang="en-US" sz="1600" dirty="0">
              <a:latin typeface="Arial" charset="0"/>
            </a:endParaRPr>
          </a:p>
          <a:p>
            <a:pPr eaLnBrk="1" hangingPunct="1">
              <a:buFontTx/>
              <a:buAutoNum type="alphaUcPeriod"/>
            </a:pPr>
            <a:r>
              <a:rPr lang="en-US" sz="1400" b="0" dirty="0">
                <a:latin typeface="Arial" charset="0"/>
              </a:rPr>
              <a:t>Yes. His ownership interest in </a:t>
            </a:r>
            <a:r>
              <a:rPr lang="en-US" sz="1400" b="0" dirty="0" smtClean="0">
                <a:latin typeface="Arial" charset="0"/>
              </a:rPr>
              <a:t>HGI is </a:t>
            </a:r>
            <a:r>
              <a:rPr lang="en-US" sz="1400" b="0" dirty="0">
                <a:latin typeface="Arial" charset="0"/>
              </a:rPr>
              <a:t>greater than 5%.</a:t>
            </a:r>
          </a:p>
          <a:p>
            <a:pPr eaLnBrk="1" hangingPunct="1">
              <a:buFontTx/>
              <a:buAutoNum type="alphaUcPeriod"/>
            </a:pPr>
            <a:r>
              <a:rPr lang="en-US" sz="1400" b="0" dirty="0">
                <a:latin typeface="Arial" charset="0"/>
              </a:rPr>
              <a:t>Yes. </a:t>
            </a:r>
            <a:r>
              <a:rPr lang="en-US" sz="1400" dirty="0"/>
              <a:t>Professor Richter and the company hold the rights to intellectual property, the value of which would reasonably appear to be affected by the proposed research. </a:t>
            </a:r>
            <a:endParaRPr lang="en-US" sz="1400" dirty="0" smtClean="0"/>
          </a:p>
          <a:p>
            <a:pPr eaLnBrk="1" hangingPunct="1">
              <a:buFontTx/>
              <a:buAutoNum type="alphaUcPeriod"/>
            </a:pPr>
            <a:r>
              <a:rPr lang="en-US" sz="1400" b="0" dirty="0" smtClean="0">
                <a:latin typeface="Arial" charset="0"/>
              </a:rPr>
              <a:t>No</a:t>
            </a:r>
            <a:r>
              <a:rPr lang="en-US" sz="1400" b="0" dirty="0">
                <a:latin typeface="Arial" charset="0"/>
              </a:rPr>
              <a:t>. The stock is not publicly traded so it </a:t>
            </a:r>
            <a:r>
              <a:rPr lang="en-US" sz="1400" b="0" dirty="0" smtClean="0">
                <a:latin typeface="Arial" charset="0"/>
              </a:rPr>
              <a:t>has no free market value.</a:t>
            </a:r>
            <a:endParaRPr lang="en-US" sz="1400" b="0" dirty="0">
              <a:latin typeface="Arial" charset="0"/>
            </a:endParaRPr>
          </a:p>
          <a:p>
            <a:pPr eaLnBrk="1" hangingPunct="1">
              <a:buFontTx/>
              <a:buAutoNum type="alphaUcPeriod"/>
            </a:pPr>
            <a:r>
              <a:rPr lang="en-US" sz="1400" b="0" dirty="0">
                <a:latin typeface="Arial" charset="0"/>
              </a:rPr>
              <a:t>No. The value of the patents cannot be established before the conclusion of the study.</a:t>
            </a:r>
          </a:p>
        </p:txBody>
      </p:sp>
      <p:sp>
        <p:nvSpPr>
          <p:cNvPr id="34825" name="Text Box 9"/>
          <p:cNvSpPr txBox="1">
            <a:spLocks noChangeArrowheads="1"/>
          </p:cNvSpPr>
          <p:nvPr/>
        </p:nvSpPr>
        <p:spPr bwMode="auto">
          <a:xfrm>
            <a:off x="609600" y="6188886"/>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a:latin typeface="Arial" charset="0"/>
              </a:rPr>
              <a:t>Feedback Text</a:t>
            </a:r>
          </a:p>
          <a:p>
            <a:r>
              <a:rPr lang="en-US" sz="1400" b="0">
                <a:latin typeface="Arial" charset="0"/>
              </a:rPr>
              <a:t>The best answers are A and B. Click the Next button to read a discussion of this scenario.</a:t>
            </a:r>
          </a:p>
        </p:txBody>
      </p:sp>
      <p:pic>
        <p:nvPicPr>
          <p:cNvPr id="34854" name="Picture 38" descr="tsunam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48400" y="990600"/>
            <a:ext cx="2540000" cy="170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6897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457200" y="274638"/>
            <a:ext cx="8229600" cy="487362"/>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Autofit/>
          </a:bodyPr>
          <a:lstStyle/>
          <a:p>
            <a:pPr eaLnBrk="1" hangingPunct="1"/>
            <a:r>
              <a:rPr lang="en-US" sz="2800" dirty="0" smtClean="0">
                <a:latin typeface="Arial" pitchFamily="34" charset="0"/>
                <a:cs typeface="Arial" pitchFamily="34" charset="0"/>
              </a:rPr>
              <a:t>Discussion: Tsunami Test</a:t>
            </a:r>
          </a:p>
        </p:txBody>
      </p:sp>
      <p:sp>
        <p:nvSpPr>
          <p:cNvPr id="36868" name="Rectangle 3"/>
          <p:cNvSpPr>
            <a:spLocks noGrp="1" noChangeArrowheads="1"/>
          </p:cNvSpPr>
          <p:nvPr>
            <p:ph type="body" idx="1"/>
          </p:nvPr>
        </p:nvSpPr>
        <p:spPr>
          <a:xfrm>
            <a:off x="381000" y="1143000"/>
            <a:ext cx="8229600" cy="4800600"/>
          </a:xfrm>
        </p:spPr>
        <p:txBody>
          <a:bodyPr>
            <a:normAutofit/>
          </a:bodyPr>
          <a:lstStyle/>
          <a:p>
            <a:pPr marL="0" indent="0">
              <a:buNone/>
            </a:pPr>
            <a:r>
              <a:rPr lang="en-US" sz="1600" dirty="0">
                <a:latin typeface="Arial" pitchFamily="34" charset="0"/>
                <a:cs typeface="Arial" pitchFamily="34" charset="0"/>
              </a:rPr>
              <a:t>Under NSF policy, Significant Financial Interests are defined as income, salary or royalty payments of more than $10,000 per year, equity interests </a:t>
            </a:r>
            <a:r>
              <a:rPr lang="en-US" sz="1600" dirty="0" smtClean="0">
                <a:latin typeface="Arial" pitchFamily="34" charset="0"/>
                <a:cs typeface="Arial" pitchFamily="34" charset="0"/>
              </a:rPr>
              <a:t>greater than 5</a:t>
            </a:r>
            <a:r>
              <a:rPr lang="en-US" sz="1600" dirty="0">
                <a:latin typeface="Arial" pitchFamily="34" charset="0"/>
                <a:cs typeface="Arial" pitchFamily="34" charset="0"/>
              </a:rPr>
              <a:t>% or valued at more than $10,000, and intellectual property rights </a:t>
            </a:r>
            <a:r>
              <a:rPr lang="en-US" sz="1600" dirty="0" smtClean="0">
                <a:latin typeface="Arial" pitchFamily="34" charset="0"/>
                <a:cs typeface="Arial" pitchFamily="34" charset="0"/>
              </a:rPr>
              <a:t> held </a:t>
            </a:r>
            <a:r>
              <a:rPr lang="en-US" sz="1600" dirty="0">
                <a:latin typeface="Arial" pitchFamily="34" charset="0"/>
                <a:cs typeface="Arial" pitchFamily="34" charset="0"/>
              </a:rPr>
              <a:t>by an outside organization. </a:t>
            </a:r>
            <a:endParaRPr lang="en-US" sz="1600" dirty="0" smtClean="0">
              <a:latin typeface="Arial" pitchFamily="34" charset="0"/>
              <a:cs typeface="Arial" pitchFamily="34" charset="0"/>
            </a:endParaRPr>
          </a:p>
          <a:p>
            <a:pPr marL="0" indent="0">
              <a:buNone/>
            </a:pPr>
            <a:endParaRPr lang="en-US" sz="700" dirty="0">
              <a:latin typeface="Arial" pitchFamily="34" charset="0"/>
              <a:cs typeface="Arial" pitchFamily="34" charset="0"/>
            </a:endParaRPr>
          </a:p>
          <a:p>
            <a:pPr marL="0" indent="0">
              <a:buNone/>
            </a:pPr>
            <a:r>
              <a:rPr lang="en-US" sz="1600" dirty="0" smtClean="0">
                <a:latin typeface="Arial" pitchFamily="34" charset="0"/>
                <a:cs typeface="Arial" pitchFamily="34" charset="0"/>
              </a:rPr>
              <a:t>Professor </a:t>
            </a:r>
            <a:r>
              <a:rPr lang="en-US" sz="1600" dirty="0">
                <a:latin typeface="Arial" pitchFamily="34" charset="0"/>
                <a:cs typeface="Arial" pitchFamily="34" charset="0"/>
              </a:rPr>
              <a:t>Richter has not reported any income but he does hold </a:t>
            </a:r>
            <a:r>
              <a:rPr lang="en-US" sz="1600" dirty="0" smtClean="0">
                <a:latin typeface="Arial" pitchFamily="34" charset="0"/>
                <a:cs typeface="Arial" pitchFamily="34" charset="0"/>
              </a:rPr>
              <a:t>approximately 33</a:t>
            </a:r>
            <a:r>
              <a:rPr lang="en-US" sz="1600" dirty="0">
                <a:latin typeface="Arial" pitchFamily="34" charset="0"/>
                <a:cs typeface="Arial" pitchFamily="34" charset="0"/>
              </a:rPr>
              <a:t>% of the equity in the company (more than 5%) and he and the company hold intellectual property </a:t>
            </a:r>
            <a:r>
              <a:rPr lang="en-US" sz="1600" dirty="0" smtClean="0">
                <a:latin typeface="Arial" pitchFamily="34" charset="0"/>
                <a:cs typeface="Arial" pitchFamily="34" charset="0"/>
              </a:rPr>
              <a:t>rights. It </a:t>
            </a:r>
            <a:r>
              <a:rPr lang="en-US" sz="1600" dirty="0">
                <a:latin typeface="Arial" pitchFamily="34" charset="0"/>
                <a:cs typeface="Arial" pitchFamily="34" charset="0"/>
              </a:rPr>
              <a:t>is reasonable for Professor Richter to believe that his financial interests in </a:t>
            </a:r>
            <a:r>
              <a:rPr lang="en-US" sz="1600" dirty="0"/>
              <a:t>the </a:t>
            </a:r>
            <a:r>
              <a:rPr lang="en-US" sz="1600" dirty="0" smtClean="0"/>
              <a:t>company</a:t>
            </a:r>
            <a:r>
              <a:rPr lang="en-US" sz="1600" dirty="0" smtClean="0">
                <a:latin typeface="Arial" pitchFamily="34" charset="0"/>
                <a:cs typeface="Arial" pitchFamily="34" charset="0"/>
              </a:rPr>
              <a:t> </a:t>
            </a:r>
            <a:r>
              <a:rPr lang="en-US" sz="1600" dirty="0">
                <a:latin typeface="Arial" pitchFamily="34" charset="0"/>
                <a:cs typeface="Arial" pitchFamily="34" charset="0"/>
              </a:rPr>
              <a:t>would reasonably appear to be affected by the research being proposed for funding by NSF, or that </a:t>
            </a:r>
            <a:r>
              <a:rPr lang="en-US" sz="1600" dirty="0"/>
              <a:t>the </a:t>
            </a:r>
            <a:r>
              <a:rPr lang="en-US" sz="1600" dirty="0" smtClean="0"/>
              <a:t>company</a:t>
            </a:r>
            <a:r>
              <a:rPr lang="en-US" sz="1600" dirty="0" smtClean="0">
                <a:latin typeface="Arial" pitchFamily="34" charset="0"/>
                <a:cs typeface="Arial" pitchFamily="34" charset="0"/>
              </a:rPr>
              <a:t>’s </a:t>
            </a:r>
            <a:r>
              <a:rPr lang="en-US" sz="1600" dirty="0">
                <a:latin typeface="Arial" pitchFamily="34" charset="0"/>
                <a:cs typeface="Arial" pitchFamily="34" charset="0"/>
              </a:rPr>
              <a:t>financial interests (e.g. its earnings, value, sale of products, etc.) would reasonably appear to be affected by the </a:t>
            </a:r>
            <a:r>
              <a:rPr lang="en-US" sz="1600" dirty="0" smtClean="0">
                <a:latin typeface="Arial" pitchFamily="34" charset="0"/>
                <a:cs typeface="Arial" pitchFamily="34" charset="0"/>
              </a:rPr>
              <a:t>research.</a:t>
            </a:r>
          </a:p>
          <a:p>
            <a:pPr marL="0" indent="0">
              <a:buNone/>
            </a:pPr>
            <a:endParaRPr lang="en-US" sz="700" dirty="0">
              <a:latin typeface="Arial" pitchFamily="34" charset="0"/>
              <a:cs typeface="Arial" pitchFamily="34" charset="0"/>
            </a:endParaRPr>
          </a:p>
          <a:p>
            <a:pPr marL="0" indent="0">
              <a:buNone/>
            </a:pPr>
            <a:r>
              <a:rPr lang="en-US" sz="1600" dirty="0" smtClean="0">
                <a:latin typeface="Arial" pitchFamily="34" charset="0"/>
                <a:cs typeface="Arial" pitchFamily="34" charset="0"/>
              </a:rPr>
              <a:t>Therefore</a:t>
            </a:r>
            <a:r>
              <a:rPr lang="en-US" sz="1600" dirty="0">
                <a:latin typeface="Arial" pitchFamily="34" charset="0"/>
                <a:cs typeface="Arial" pitchFamily="34" charset="0"/>
              </a:rPr>
              <a:t>, those financial interests must be disclosed so that the University can review them and determine whether they constitute a conflict of interest that needs to be eliminated, reduced or managed.    </a:t>
            </a:r>
          </a:p>
        </p:txBody>
      </p:sp>
    </p:spTree>
    <p:extLst>
      <p:ext uri="{BB962C8B-B14F-4D97-AF65-F5344CB8AC3E}">
        <p14:creationId xmlns:p14="http://schemas.microsoft.com/office/powerpoint/2010/main" val="24903349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304800" y="-76200"/>
            <a:ext cx="8229600" cy="1143000"/>
          </a:xfrm>
        </p:spPr>
        <p:txBody>
          <a:bodyPr>
            <a:normAutofit/>
          </a:bodyPr>
          <a:lstStyle/>
          <a:p>
            <a:pPr eaLnBrk="1" hangingPunct="1"/>
            <a:r>
              <a:rPr lang="en-US" sz="2800" dirty="0" smtClean="0">
                <a:latin typeface="Arial" pitchFamily="34" charset="0"/>
                <a:cs typeface="Arial" pitchFamily="34" charset="0"/>
              </a:rPr>
              <a:t>Scenario: Green for Forester?</a:t>
            </a:r>
          </a:p>
        </p:txBody>
      </p:sp>
      <p:sp>
        <p:nvSpPr>
          <p:cNvPr id="51204" name="Rectangle 3"/>
          <p:cNvSpPr>
            <a:spLocks noGrp="1" noChangeArrowheads="1"/>
          </p:cNvSpPr>
          <p:nvPr>
            <p:ph type="body" idx="1"/>
          </p:nvPr>
        </p:nvSpPr>
        <p:spPr>
          <a:xfrm>
            <a:off x="457200" y="914400"/>
            <a:ext cx="5715000" cy="2209800"/>
          </a:xfrm>
        </p:spPr>
        <p:txBody>
          <a:bodyPr>
            <a:noAutofit/>
          </a:bodyPr>
          <a:lstStyle/>
          <a:p>
            <a:pPr marL="0" indent="0" eaLnBrk="1" hangingPunct="1">
              <a:buFontTx/>
              <a:buNone/>
            </a:pPr>
            <a:r>
              <a:rPr lang="en-US" sz="1400" dirty="0" smtClean="0">
                <a:latin typeface="Arial" pitchFamily="34" charset="0"/>
                <a:cs typeface="Arial" pitchFamily="34" charset="0"/>
              </a:rPr>
              <a:t>Dr. Forester, a professor in the College of the Environment and Natural Resources has just received a three-year grant from the NSF to study the impact of bark beetle infestation on old-growth forests in Oregon and Washington. For the past ten years, Dr. Forester has been paid $11,000 a year to serve as a consultant to one of the largest lumber companies in the Pacific Northwest. The consulting work involves advising the company on sustainable timber management practices in general</a:t>
            </a:r>
            <a:r>
              <a:rPr lang="en-US" sz="1400" dirty="0" smtClean="0">
                <a:solidFill>
                  <a:srgbClr val="FF0000"/>
                </a:solidFill>
                <a:latin typeface="Arial" pitchFamily="34" charset="0"/>
                <a:cs typeface="Arial" pitchFamily="34" charset="0"/>
              </a:rPr>
              <a:t>, </a:t>
            </a:r>
            <a:r>
              <a:rPr lang="en-US" sz="1400" dirty="0" smtClean="0">
                <a:latin typeface="Arial" pitchFamily="34" charset="0"/>
                <a:cs typeface="Arial" pitchFamily="34" charset="0"/>
              </a:rPr>
              <a:t>but does not include research on natural threats to the forest ecosystem, such as the one addressed by the NSF grant.</a:t>
            </a:r>
          </a:p>
        </p:txBody>
      </p:sp>
      <p:sp>
        <p:nvSpPr>
          <p:cNvPr id="51208" name="Text Box 8"/>
          <p:cNvSpPr txBox="1">
            <a:spLocks noChangeArrowheads="1"/>
          </p:cNvSpPr>
          <p:nvPr/>
        </p:nvSpPr>
        <p:spPr bwMode="auto">
          <a:xfrm>
            <a:off x="457200" y="3124200"/>
            <a:ext cx="8153400" cy="2717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defRPr>
                <a:solidFill>
                  <a:schemeClr val="tx1"/>
                </a:solidFill>
                <a:latin typeface="Tahoma" pitchFamily="34" charset="0"/>
              </a:defRPr>
            </a:lvl1pPr>
            <a:lvl2pPr marL="800100" indent="-342900" eaLnBrk="0" hangingPunct="0">
              <a:defRPr>
                <a:solidFill>
                  <a:schemeClr val="tx1"/>
                </a:solidFill>
                <a:latin typeface="Tahoma" pitchFamily="34" charset="0"/>
              </a:defRPr>
            </a:lvl2pPr>
            <a:lvl3pPr marL="1257300" indent="-342900" eaLnBrk="0" hangingPunct="0">
              <a:defRPr>
                <a:solidFill>
                  <a:schemeClr val="tx1"/>
                </a:solidFill>
                <a:latin typeface="Tahoma" pitchFamily="34" charset="0"/>
              </a:defRPr>
            </a:lvl3pPr>
            <a:lvl4pPr marL="1714500" indent="-342900" eaLnBrk="0" hangingPunct="0">
              <a:defRPr>
                <a:solidFill>
                  <a:schemeClr val="tx1"/>
                </a:solidFill>
                <a:latin typeface="Tahoma" pitchFamily="34" charset="0"/>
              </a:defRPr>
            </a:lvl4pPr>
            <a:lvl5pPr marL="2171700" indent="-342900" eaLnBrk="0" hangingPunct="0">
              <a:defRPr>
                <a:solidFill>
                  <a:schemeClr val="tx1"/>
                </a:solidFill>
                <a:latin typeface="Tahoma" pitchFamily="34" charset="0"/>
              </a:defRPr>
            </a:lvl5pPr>
            <a:lvl6pPr marL="2628900" indent="-342900" eaLnBrk="0" fontAlgn="base" hangingPunct="0">
              <a:spcBef>
                <a:spcPct val="0"/>
              </a:spcBef>
              <a:spcAft>
                <a:spcPct val="0"/>
              </a:spcAft>
              <a:defRPr>
                <a:solidFill>
                  <a:schemeClr val="tx1"/>
                </a:solidFill>
                <a:latin typeface="Tahoma" pitchFamily="34" charset="0"/>
              </a:defRPr>
            </a:lvl6pPr>
            <a:lvl7pPr marL="3086100" indent="-342900" eaLnBrk="0" fontAlgn="base" hangingPunct="0">
              <a:spcBef>
                <a:spcPct val="0"/>
              </a:spcBef>
              <a:spcAft>
                <a:spcPct val="0"/>
              </a:spcAft>
              <a:defRPr>
                <a:solidFill>
                  <a:schemeClr val="tx1"/>
                </a:solidFill>
                <a:latin typeface="Tahoma" pitchFamily="34" charset="0"/>
              </a:defRPr>
            </a:lvl7pPr>
            <a:lvl8pPr marL="3543300" indent="-342900" eaLnBrk="0" fontAlgn="base" hangingPunct="0">
              <a:spcBef>
                <a:spcPct val="0"/>
              </a:spcBef>
              <a:spcAft>
                <a:spcPct val="0"/>
              </a:spcAft>
              <a:defRPr>
                <a:solidFill>
                  <a:schemeClr val="tx1"/>
                </a:solidFill>
                <a:latin typeface="Tahoma" pitchFamily="34" charset="0"/>
              </a:defRPr>
            </a:lvl8pPr>
            <a:lvl9pPr marL="4000500" indent="-342900" eaLnBrk="0" fontAlgn="base" hangingPunct="0">
              <a:spcBef>
                <a:spcPct val="0"/>
              </a:spcBef>
              <a:spcAft>
                <a:spcPct val="0"/>
              </a:spcAft>
              <a:defRPr>
                <a:solidFill>
                  <a:schemeClr val="tx1"/>
                </a:solidFill>
                <a:latin typeface="Tahoma" pitchFamily="34" charset="0"/>
              </a:defRPr>
            </a:lvl9pPr>
          </a:lstStyle>
          <a:p>
            <a:pPr eaLnBrk="1" hangingPunct="1"/>
            <a:r>
              <a:rPr lang="en-US" sz="1400" dirty="0">
                <a:latin typeface="Arial" pitchFamily="34" charset="0"/>
                <a:cs typeface="Arial" pitchFamily="34" charset="0"/>
              </a:rPr>
              <a:t>Which of the following is likely the most appropriate course of action?</a:t>
            </a:r>
          </a:p>
          <a:p>
            <a:pPr eaLnBrk="1" hangingPunct="1"/>
            <a:endParaRPr lang="en-US" sz="1400" dirty="0">
              <a:latin typeface="Arial" pitchFamily="34" charset="0"/>
              <a:cs typeface="Arial" pitchFamily="34" charset="0"/>
            </a:endParaRPr>
          </a:p>
          <a:p>
            <a:pPr eaLnBrk="1" hangingPunct="1">
              <a:lnSpc>
                <a:spcPct val="110000"/>
              </a:lnSpc>
            </a:pPr>
            <a:r>
              <a:rPr lang="en-US" sz="1400" b="0" dirty="0">
                <a:latin typeface="Arial" pitchFamily="34" charset="0"/>
                <a:cs typeface="Arial" pitchFamily="34" charset="0"/>
              </a:rPr>
              <a:t>A. </a:t>
            </a:r>
            <a:r>
              <a:rPr lang="en-US" sz="1400" dirty="0">
                <a:latin typeface="Arial" pitchFamily="34" charset="0"/>
                <a:cs typeface="Arial" pitchFamily="34" charset="0"/>
              </a:rPr>
              <a:t>The professor should have disclosed his consulting work and income he receives from that </a:t>
            </a:r>
            <a:r>
              <a:rPr lang="en-US" sz="1400" dirty="0" smtClean="0">
                <a:latin typeface="Arial" pitchFamily="34" charset="0"/>
                <a:cs typeface="Arial" pitchFamily="34" charset="0"/>
              </a:rPr>
              <a:t>consulting to </a:t>
            </a:r>
            <a:r>
              <a:rPr lang="en-US" sz="1400" dirty="0">
                <a:latin typeface="Arial" pitchFamily="34" charset="0"/>
                <a:cs typeface="Arial" pitchFamily="34" charset="0"/>
              </a:rPr>
              <a:t>the University before the NSF proposal was submitted. </a:t>
            </a:r>
            <a:r>
              <a:rPr lang="en-US" sz="1400" b="0" dirty="0">
                <a:latin typeface="Arial" pitchFamily="34" charset="0"/>
                <a:cs typeface="Arial" pitchFamily="34" charset="0"/>
              </a:rPr>
              <a:t/>
            </a:r>
            <a:br>
              <a:rPr lang="en-US" sz="1400" b="0" dirty="0">
                <a:latin typeface="Arial" pitchFamily="34" charset="0"/>
                <a:cs typeface="Arial" pitchFamily="34" charset="0"/>
              </a:rPr>
            </a:br>
            <a:endParaRPr lang="en-US" sz="1400" b="0" dirty="0">
              <a:latin typeface="Arial" pitchFamily="34" charset="0"/>
              <a:cs typeface="Arial" pitchFamily="34" charset="0"/>
            </a:endParaRPr>
          </a:p>
          <a:p>
            <a:pPr eaLnBrk="1" hangingPunct="1">
              <a:lnSpc>
                <a:spcPct val="110000"/>
              </a:lnSpc>
            </a:pPr>
            <a:r>
              <a:rPr lang="en-US" sz="1400" b="0" dirty="0">
                <a:latin typeface="Arial" pitchFamily="34" charset="0"/>
                <a:cs typeface="Arial" pitchFamily="34" charset="0"/>
              </a:rPr>
              <a:t>B.  The professor should suspend his consulting activities.</a:t>
            </a:r>
            <a:br>
              <a:rPr lang="en-US" sz="1400" b="0" dirty="0">
                <a:latin typeface="Arial" pitchFamily="34" charset="0"/>
                <a:cs typeface="Arial" pitchFamily="34" charset="0"/>
              </a:rPr>
            </a:br>
            <a:endParaRPr lang="en-US" sz="1400" b="0" dirty="0">
              <a:latin typeface="Arial" pitchFamily="34" charset="0"/>
              <a:cs typeface="Arial" pitchFamily="34" charset="0"/>
            </a:endParaRPr>
          </a:p>
          <a:p>
            <a:pPr eaLnBrk="1" hangingPunct="1">
              <a:lnSpc>
                <a:spcPct val="110000"/>
              </a:lnSpc>
            </a:pPr>
            <a:r>
              <a:rPr lang="en-US" sz="1400" b="0" dirty="0">
                <a:latin typeface="Arial" pitchFamily="34" charset="0"/>
                <a:cs typeface="Arial" pitchFamily="34" charset="0"/>
              </a:rPr>
              <a:t>C.  The </a:t>
            </a:r>
            <a:r>
              <a:rPr lang="en-US" sz="1400" b="0" dirty="0" smtClean="0">
                <a:latin typeface="Arial" pitchFamily="34" charset="0"/>
                <a:cs typeface="Arial" pitchFamily="34" charset="0"/>
              </a:rPr>
              <a:t>professor does not need to disclose his consulting income because the proposed research does not directly relate to the NSF study topic.</a:t>
            </a:r>
            <a:r>
              <a:rPr lang="en-US" sz="1400" b="0" dirty="0">
                <a:latin typeface="Arial" pitchFamily="34" charset="0"/>
                <a:cs typeface="Arial" pitchFamily="34" charset="0"/>
              </a:rPr>
              <a:t/>
            </a:r>
            <a:br>
              <a:rPr lang="en-US" sz="1400" b="0" dirty="0">
                <a:latin typeface="Arial" pitchFamily="34" charset="0"/>
                <a:cs typeface="Arial" pitchFamily="34" charset="0"/>
              </a:rPr>
            </a:br>
            <a:endParaRPr lang="en-US" sz="1400" b="0" dirty="0">
              <a:latin typeface="Arial" pitchFamily="34" charset="0"/>
              <a:cs typeface="Arial" pitchFamily="34" charset="0"/>
            </a:endParaRPr>
          </a:p>
          <a:p>
            <a:pPr eaLnBrk="1" hangingPunct="1">
              <a:lnSpc>
                <a:spcPct val="110000"/>
              </a:lnSpc>
            </a:pPr>
            <a:r>
              <a:rPr lang="en-US" sz="1400" b="0" dirty="0">
                <a:latin typeface="Arial" pitchFamily="34" charset="0"/>
                <a:cs typeface="Arial" pitchFamily="34" charset="0"/>
              </a:rPr>
              <a:t>D.  Another faculty member in the college should be named principal investigator on the study.</a:t>
            </a:r>
          </a:p>
        </p:txBody>
      </p:sp>
      <p:sp>
        <p:nvSpPr>
          <p:cNvPr id="51209" name="Text Box 9"/>
          <p:cNvSpPr txBox="1">
            <a:spLocks noChangeArrowheads="1"/>
          </p:cNvSpPr>
          <p:nvPr/>
        </p:nvSpPr>
        <p:spPr bwMode="auto">
          <a:xfrm>
            <a:off x="685800" y="5943600"/>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a:latin typeface="Arial" charset="0"/>
              </a:rPr>
              <a:t>Feedback Text</a:t>
            </a:r>
          </a:p>
          <a:p>
            <a:r>
              <a:rPr lang="en-US" sz="1400" b="0">
                <a:latin typeface="Arial" charset="0"/>
              </a:rPr>
              <a:t>The best answer is A. Click the Next button to read a discussion of this scenario.</a:t>
            </a:r>
          </a:p>
        </p:txBody>
      </p:sp>
      <p:pic>
        <p:nvPicPr>
          <p:cNvPr id="51217" name="Picture 17" descr="forest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48400" y="990600"/>
            <a:ext cx="2159000" cy="215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86494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685800" y="228600"/>
            <a:ext cx="8001000" cy="534988"/>
          </a:xfrm>
        </p:spPr>
        <p:txBody>
          <a:bodyPr>
            <a:noAutofit/>
          </a:bodyPr>
          <a:lstStyle/>
          <a:p>
            <a:pPr eaLnBrk="1" hangingPunct="1"/>
            <a:r>
              <a:rPr lang="en-US" sz="2800" dirty="0" smtClean="0">
                <a:latin typeface="Arial" pitchFamily="34" charset="0"/>
                <a:cs typeface="Arial" pitchFamily="34" charset="0"/>
              </a:rPr>
              <a:t>Discussion: Green for Forester?</a:t>
            </a:r>
          </a:p>
        </p:txBody>
      </p:sp>
      <p:sp>
        <p:nvSpPr>
          <p:cNvPr id="53252" name="Rectangle 3"/>
          <p:cNvSpPr>
            <a:spLocks noGrp="1" noChangeArrowheads="1"/>
          </p:cNvSpPr>
          <p:nvPr>
            <p:ph type="body" idx="1"/>
          </p:nvPr>
        </p:nvSpPr>
        <p:spPr>
          <a:xfrm>
            <a:off x="457200" y="1143000"/>
            <a:ext cx="8229600" cy="5486400"/>
          </a:xfrm>
        </p:spPr>
        <p:txBody>
          <a:bodyPr>
            <a:normAutofit/>
          </a:bodyPr>
          <a:lstStyle/>
          <a:p>
            <a:pPr marL="0" indent="0">
              <a:buNone/>
            </a:pPr>
            <a:r>
              <a:rPr lang="en-US" sz="1600" dirty="0">
                <a:latin typeface="Arial" pitchFamily="34" charset="0"/>
                <a:cs typeface="Arial" pitchFamily="34" charset="0"/>
              </a:rPr>
              <a:t>Investigators are required to disclose Significant Financial Interests that would reasonably appear to be affected by the research and/or are in an entity whose financial interests would reasonably appear to be affected by the research before proposals are submitted. Dr. Forester’s income from the lumber company ($11,000) exceeds the NSF threshold of $10,000. </a:t>
            </a:r>
          </a:p>
          <a:p>
            <a:pPr marL="0" indent="0">
              <a:buNone/>
            </a:pPr>
            <a:r>
              <a:rPr lang="en-US" sz="1600" dirty="0">
                <a:latin typeface="Arial" pitchFamily="34" charset="0"/>
                <a:cs typeface="Arial" pitchFamily="34" charset="0"/>
              </a:rPr>
              <a:t> </a:t>
            </a:r>
          </a:p>
          <a:p>
            <a:pPr marL="0" indent="0">
              <a:buNone/>
            </a:pPr>
            <a:r>
              <a:rPr lang="en-US" sz="1600" dirty="0">
                <a:latin typeface="Arial" pitchFamily="34" charset="0"/>
                <a:cs typeface="Arial" pitchFamily="34" charset="0"/>
              </a:rPr>
              <a:t>Although the facts presented in the scenario do not appear to constitute a conflict of interest as defined by NSF regulations, Dr. Forester’s paid consulting activities still might raise concerns about the research being carried out for the NSF. </a:t>
            </a:r>
            <a:r>
              <a:rPr lang="en-US" sz="1600" dirty="0" smtClean="0">
                <a:latin typeface="Arial" pitchFamily="34" charset="0"/>
                <a:cs typeface="Arial" pitchFamily="34" charset="0"/>
              </a:rPr>
              <a:t>Consulting </a:t>
            </a:r>
            <a:r>
              <a:rPr lang="en-US" sz="1600" dirty="0">
                <a:latin typeface="Arial" pitchFamily="34" charset="0"/>
                <a:cs typeface="Arial" pitchFamily="34" charset="0"/>
              </a:rPr>
              <a:t>for the timber industry is itself often considered </a:t>
            </a:r>
            <a:r>
              <a:rPr lang="en-US" sz="1600" dirty="0" smtClean="0">
                <a:latin typeface="Arial" pitchFamily="34" charset="0"/>
                <a:cs typeface="Arial" pitchFamily="34" charset="0"/>
              </a:rPr>
              <a:t>controversial and the lumber company’s financial interests could reasonably be affected by the professor’s research. The </a:t>
            </a:r>
            <a:r>
              <a:rPr lang="en-US" sz="1600" dirty="0">
                <a:latin typeface="Arial" pitchFamily="34" charset="0"/>
                <a:cs typeface="Arial" pitchFamily="34" charset="0"/>
              </a:rPr>
              <a:t>best approach is to disclose his consulting work for the company to the University, to the members of his research group, and in any publications or presentations he makes based on this research. </a:t>
            </a:r>
          </a:p>
          <a:p>
            <a:pPr marL="0" indent="0">
              <a:buNone/>
            </a:pPr>
            <a:r>
              <a:rPr lang="en-US" sz="1600" dirty="0">
                <a:latin typeface="Arial" pitchFamily="34" charset="0"/>
                <a:cs typeface="Arial" pitchFamily="34" charset="0"/>
              </a:rPr>
              <a:t> </a:t>
            </a:r>
          </a:p>
          <a:p>
            <a:pPr marL="0" indent="0">
              <a:buNone/>
            </a:pPr>
            <a:r>
              <a:rPr lang="en-US" sz="1600" dirty="0">
                <a:latin typeface="Arial" pitchFamily="34" charset="0"/>
                <a:cs typeface="Arial" pitchFamily="34" charset="0"/>
              </a:rPr>
              <a:t>Situations such as these require a close examination of the facts, and the COI Review Committee or campus designated official(s) may make a range of different recommendations depending on the facts of the specific </a:t>
            </a:r>
            <a:r>
              <a:rPr lang="en-US" sz="1600" dirty="0" smtClean="0">
                <a:latin typeface="Arial" pitchFamily="34" charset="0"/>
                <a:cs typeface="Arial" pitchFamily="34" charset="0"/>
              </a:rPr>
              <a:t>case. </a:t>
            </a:r>
            <a:r>
              <a:rPr lang="en-US" sz="1600" dirty="0" smtClean="0">
                <a:solidFill>
                  <a:srgbClr val="000000"/>
                </a:solidFill>
                <a:latin typeface="Arial" pitchFamily="34" charset="0"/>
                <a:cs typeface="Arial" pitchFamily="34" charset="0"/>
              </a:rPr>
              <a:t/>
            </a:r>
            <a:br>
              <a:rPr lang="en-US" sz="1600" dirty="0" smtClean="0">
                <a:solidFill>
                  <a:srgbClr val="000000"/>
                </a:solidFill>
                <a:latin typeface="Arial" pitchFamily="34" charset="0"/>
                <a:cs typeface="Arial" pitchFamily="34" charset="0"/>
              </a:rPr>
            </a:br>
            <a:endParaRPr lang="en-US" sz="1600" dirty="0" smtClean="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9616404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a:latin typeface="Arial" pitchFamily="34" charset="0"/>
                <a:cs typeface="Arial" pitchFamily="34" charset="0"/>
              </a:rPr>
              <a:t>New Public Health </a:t>
            </a:r>
            <a:r>
              <a:rPr lang="en-US" sz="2800" dirty="0" smtClean="0">
                <a:latin typeface="Arial" pitchFamily="34" charset="0"/>
                <a:cs typeface="Arial" pitchFamily="34" charset="0"/>
              </a:rPr>
              <a:t>Service </a:t>
            </a:r>
            <a:r>
              <a:rPr lang="en-US" sz="2800" dirty="0">
                <a:latin typeface="Arial" pitchFamily="34" charset="0"/>
                <a:cs typeface="Arial" pitchFamily="34" charset="0"/>
              </a:rPr>
              <a:t>Conflict of Interest Regulations</a:t>
            </a:r>
          </a:p>
        </p:txBody>
      </p:sp>
      <p:sp>
        <p:nvSpPr>
          <p:cNvPr id="4" name="Content Placeholder 3"/>
          <p:cNvSpPr>
            <a:spLocks noGrp="1"/>
          </p:cNvSpPr>
          <p:nvPr>
            <p:ph idx="1"/>
          </p:nvPr>
        </p:nvSpPr>
        <p:spPr>
          <a:xfrm>
            <a:off x="457200" y="1143000"/>
            <a:ext cx="8229600" cy="5135563"/>
          </a:xfrm>
        </p:spPr>
        <p:txBody>
          <a:bodyPr>
            <a:noAutofit/>
          </a:bodyPr>
          <a:lstStyle/>
          <a:p>
            <a:pPr marL="0" indent="0">
              <a:buNone/>
            </a:pPr>
            <a:r>
              <a:rPr lang="en-US" sz="1400" b="1" dirty="0">
                <a:latin typeface="Arial" pitchFamily="34" charset="0"/>
                <a:cs typeface="Arial" pitchFamily="34" charset="0"/>
              </a:rPr>
              <a:t>What am I required to disclose? </a:t>
            </a:r>
            <a:r>
              <a:rPr lang="en-US" sz="1200" b="1" dirty="0" smtClean="0">
                <a:latin typeface="Arial" pitchFamily="34" charset="0"/>
                <a:cs typeface="Arial" pitchFamily="34" charset="0"/>
              </a:rPr>
              <a:t/>
            </a:r>
            <a:br>
              <a:rPr lang="en-US" sz="1200" b="1" dirty="0" smtClean="0">
                <a:latin typeface="Arial" pitchFamily="34" charset="0"/>
                <a:cs typeface="Arial" pitchFamily="34" charset="0"/>
              </a:rPr>
            </a:br>
            <a:endParaRPr lang="en-US" sz="1200" b="1" dirty="0" smtClean="0">
              <a:latin typeface="Arial" pitchFamily="34" charset="0"/>
              <a:cs typeface="Arial" pitchFamily="34" charset="0"/>
            </a:endParaRPr>
          </a:p>
          <a:p>
            <a:pPr marL="0" indent="0">
              <a:buNone/>
            </a:pPr>
            <a:r>
              <a:rPr lang="en-US" sz="1400" dirty="0">
                <a:latin typeface="Arial" pitchFamily="34" charset="0"/>
                <a:cs typeface="Arial" pitchFamily="34" charset="0"/>
              </a:rPr>
              <a:t>The Public Health </a:t>
            </a:r>
            <a:r>
              <a:rPr lang="en-US" sz="1400" dirty="0" smtClean="0">
                <a:latin typeface="Arial" pitchFamily="34" charset="0"/>
                <a:cs typeface="Arial" pitchFamily="34" charset="0"/>
              </a:rPr>
              <a:t>Service </a:t>
            </a:r>
            <a:r>
              <a:rPr lang="en-US" sz="1400" dirty="0">
                <a:latin typeface="Arial" pitchFamily="34" charset="0"/>
                <a:cs typeface="Arial" pitchFamily="34" charset="0"/>
              </a:rPr>
              <a:t>(PHS) initially issued conflict of interest regulations in 1995.  They were recently revised in some important ways. </a:t>
            </a:r>
            <a:r>
              <a:rPr lang="en-US" sz="1400" dirty="0" smtClean="0">
                <a:latin typeface="Arial" pitchFamily="34" charset="0"/>
                <a:cs typeface="Arial" pitchFamily="34" charset="0"/>
              </a:rPr>
              <a:t>The </a:t>
            </a:r>
            <a:r>
              <a:rPr lang="en-US" sz="1400" dirty="0">
                <a:latin typeface="Arial" pitchFamily="34" charset="0"/>
                <a:cs typeface="Arial" pitchFamily="34" charset="0"/>
              </a:rPr>
              <a:t>revised PHS regulations go into effect on August 24, 2012. Under these regulations, </a:t>
            </a:r>
            <a:r>
              <a:rPr lang="en-US" sz="1400" b="1" dirty="0">
                <a:latin typeface="Arial" pitchFamily="34" charset="0"/>
                <a:cs typeface="Arial" pitchFamily="34" charset="0"/>
              </a:rPr>
              <a:t>Investigators are expected to disclose all Significant Financial </a:t>
            </a:r>
            <a:r>
              <a:rPr lang="en-US" sz="1400" b="1" dirty="0" smtClean="0">
                <a:latin typeface="Arial" pitchFamily="34" charset="0"/>
                <a:cs typeface="Arial" pitchFamily="34" charset="0"/>
              </a:rPr>
              <a:t>Interests. </a:t>
            </a:r>
            <a:endParaRPr lang="en-US" sz="1400" b="1" dirty="0">
              <a:latin typeface="Arial" pitchFamily="34" charset="0"/>
              <a:cs typeface="Arial" pitchFamily="34" charset="0"/>
            </a:endParaRPr>
          </a:p>
          <a:p>
            <a:pPr marL="0" indent="0">
              <a:buNone/>
            </a:pPr>
            <a:endParaRPr lang="en-US" sz="400" b="1" dirty="0">
              <a:latin typeface="Arial" pitchFamily="34" charset="0"/>
              <a:cs typeface="Arial" pitchFamily="34" charset="0"/>
            </a:endParaRPr>
          </a:p>
          <a:p>
            <a:pPr marL="0" indent="0">
              <a:buNone/>
            </a:pPr>
            <a:r>
              <a:rPr lang="en-US" sz="1400" dirty="0">
                <a:latin typeface="Arial" pitchFamily="34" charset="0"/>
                <a:cs typeface="Arial" pitchFamily="34" charset="0"/>
              </a:rPr>
              <a:t>Under the new regulations, as implemented by the University, the following definitions apply: </a:t>
            </a:r>
            <a:br>
              <a:rPr lang="en-US" sz="1400" dirty="0">
                <a:latin typeface="Arial" pitchFamily="34" charset="0"/>
                <a:cs typeface="Arial" pitchFamily="34" charset="0"/>
              </a:rPr>
            </a:br>
            <a:endParaRPr lang="en-US" sz="400" dirty="0">
              <a:latin typeface="Arial" pitchFamily="34" charset="0"/>
              <a:cs typeface="Arial" pitchFamily="34" charset="0"/>
            </a:endParaRPr>
          </a:p>
          <a:p>
            <a:r>
              <a:rPr lang="en-US" sz="1400" b="1" dirty="0">
                <a:latin typeface="Arial" pitchFamily="34" charset="0"/>
                <a:cs typeface="Arial" pitchFamily="34" charset="0"/>
              </a:rPr>
              <a:t>Investigator</a:t>
            </a:r>
            <a:r>
              <a:rPr lang="en-US" sz="1400" dirty="0">
                <a:latin typeface="Arial" pitchFamily="34" charset="0"/>
                <a:cs typeface="Arial" pitchFamily="34" charset="0"/>
              </a:rPr>
              <a:t> means the project director or principal </a:t>
            </a:r>
            <a:r>
              <a:rPr lang="en-US" sz="1400" dirty="0" smtClean="0">
                <a:latin typeface="Arial" pitchFamily="34" charset="0"/>
                <a:cs typeface="Arial" pitchFamily="34" charset="0"/>
              </a:rPr>
              <a:t>investigator </a:t>
            </a:r>
            <a:r>
              <a:rPr lang="en-US" sz="1400" dirty="0">
                <a:latin typeface="Arial" pitchFamily="34" charset="0"/>
                <a:cs typeface="Arial" pitchFamily="34" charset="0"/>
              </a:rPr>
              <a:t>and any other person, regardless of title or position, who is responsible for the design, conduct, or reporting of research funded by the PHS, or proposed for such funding, which may include, for example, collaborators or consultants. </a:t>
            </a:r>
            <a:r>
              <a:rPr lang="en-US" sz="1400" dirty="0" smtClean="0">
                <a:latin typeface="Arial" pitchFamily="34" charset="0"/>
                <a:cs typeface="Arial" pitchFamily="34" charset="0"/>
              </a:rPr>
              <a:t/>
            </a:r>
            <a:br>
              <a:rPr lang="en-US" sz="1400" dirty="0" smtClean="0">
                <a:latin typeface="Arial" pitchFamily="34" charset="0"/>
                <a:cs typeface="Arial" pitchFamily="34" charset="0"/>
              </a:rPr>
            </a:br>
            <a:endParaRPr lang="en-US" sz="500" dirty="0" smtClean="0">
              <a:latin typeface="Arial" pitchFamily="34" charset="0"/>
              <a:cs typeface="Arial" pitchFamily="34" charset="0"/>
            </a:endParaRPr>
          </a:p>
          <a:p>
            <a:r>
              <a:rPr lang="en-US" sz="1400" b="1" dirty="0">
                <a:latin typeface="Arial" pitchFamily="34" charset="0"/>
                <a:cs typeface="Arial" pitchFamily="34" charset="0"/>
              </a:rPr>
              <a:t>Institutional </a:t>
            </a:r>
            <a:r>
              <a:rPr lang="en-US" sz="1400" b="1" dirty="0" smtClean="0">
                <a:latin typeface="Arial" pitchFamily="34" charset="0"/>
                <a:cs typeface="Arial" pitchFamily="34" charset="0"/>
              </a:rPr>
              <a:t>Responsibilities </a:t>
            </a:r>
            <a:r>
              <a:rPr lang="en-US" sz="1400" dirty="0" smtClean="0">
                <a:latin typeface="Arial" pitchFamily="34" charset="0"/>
                <a:cs typeface="Arial" pitchFamily="34" charset="0"/>
              </a:rPr>
              <a:t>means teaching/education</a:t>
            </a:r>
            <a:r>
              <a:rPr lang="en-US" sz="1400" dirty="0">
                <a:latin typeface="Arial" pitchFamily="34" charset="0"/>
                <a:cs typeface="Arial" pitchFamily="34" charset="0"/>
              </a:rPr>
              <a:t>, research, outreach, clinical service, and University and public service performed on behalf of the University of California which are within the course and scope of the Investigator’s University of California employment/appointment.</a:t>
            </a:r>
            <a:br>
              <a:rPr lang="en-US" sz="1400" dirty="0">
                <a:latin typeface="Arial" pitchFamily="34" charset="0"/>
                <a:cs typeface="Arial" pitchFamily="34" charset="0"/>
              </a:rPr>
            </a:br>
            <a:endParaRPr lang="en-US" sz="500" dirty="0">
              <a:latin typeface="Arial" pitchFamily="34" charset="0"/>
              <a:cs typeface="Arial" pitchFamily="34" charset="0"/>
            </a:endParaRPr>
          </a:p>
          <a:p>
            <a:pPr marL="0" indent="0">
              <a:buNone/>
            </a:pPr>
            <a:r>
              <a:rPr lang="en-US" sz="1400" dirty="0">
                <a:latin typeface="Arial" pitchFamily="34" charset="0"/>
                <a:cs typeface="Arial" pitchFamily="34" charset="0"/>
              </a:rPr>
              <a:t>All PHS </a:t>
            </a:r>
            <a:r>
              <a:rPr lang="en-US" sz="1400" dirty="0" smtClean="0">
                <a:latin typeface="Arial" pitchFamily="34" charset="0"/>
                <a:cs typeface="Arial" pitchFamily="34" charset="0"/>
              </a:rPr>
              <a:t>Investigators </a:t>
            </a:r>
            <a:r>
              <a:rPr lang="en-US" sz="1400" dirty="0">
                <a:latin typeface="Arial" pitchFamily="34" charset="0"/>
                <a:cs typeface="Arial" pitchFamily="34" charset="0"/>
              </a:rPr>
              <a:t>should review the </a:t>
            </a:r>
            <a:r>
              <a:rPr lang="en-US" sz="1400" i="1" dirty="0" smtClean="0">
                <a:latin typeface="Arial" pitchFamily="34" charset="0"/>
                <a:cs typeface="Arial" pitchFamily="34" charset="0"/>
              </a:rPr>
              <a:t>Disclosure Of Financial Interests &amp; Management Of Conflicts Of Interest Re: Public Health Service Research Awards</a:t>
            </a:r>
            <a:r>
              <a:rPr lang="en-US" sz="1400" dirty="0" smtClean="0">
                <a:latin typeface="Arial" pitchFamily="34" charset="0"/>
                <a:cs typeface="Arial" pitchFamily="34" charset="0"/>
              </a:rPr>
              <a:t> </a:t>
            </a:r>
            <a:r>
              <a:rPr lang="en-US" sz="1400" dirty="0">
                <a:latin typeface="Arial" pitchFamily="34" charset="0"/>
                <a:cs typeface="Arial" pitchFamily="34" charset="0"/>
              </a:rPr>
              <a:t>on the </a:t>
            </a:r>
            <a:r>
              <a:rPr lang="en-US" sz="1400" dirty="0">
                <a:latin typeface="Arial" pitchFamily="34" charset="0"/>
                <a:cs typeface="Arial" pitchFamily="34" charset="0"/>
                <a:hlinkClick r:id="rId3"/>
              </a:rPr>
              <a:t>UC Research Integrity/Conflicts of Interest and Sponsored Research</a:t>
            </a:r>
            <a:r>
              <a:rPr lang="en-US" sz="1400" dirty="0">
                <a:latin typeface="Arial" pitchFamily="34" charset="0"/>
                <a:cs typeface="Arial" pitchFamily="34" charset="0"/>
              </a:rPr>
              <a:t> web page.</a:t>
            </a:r>
            <a:endParaRPr lang="en-US" sz="1400" dirty="0">
              <a:solidFill>
                <a:srgbClr val="FF0000"/>
              </a:solidFill>
              <a:latin typeface="Arial" pitchFamily="34" charset="0"/>
              <a:cs typeface="Arial" pitchFamily="34" charset="0"/>
            </a:endParaRPr>
          </a:p>
          <a:p>
            <a:endParaRPr lang="en-US" sz="1200" dirty="0">
              <a:latin typeface="Arial" pitchFamily="34" charset="0"/>
              <a:cs typeface="Arial" pitchFamily="34" charset="0"/>
            </a:endParaRPr>
          </a:p>
          <a:p>
            <a:pPr marL="0" indent="0">
              <a:buNone/>
            </a:pPr>
            <a:endParaRPr lang="en-US" sz="1200" b="1" dirty="0" smtClean="0">
              <a:latin typeface="Arial" pitchFamily="34" charset="0"/>
              <a:cs typeface="Arial" pitchFamily="34" charset="0"/>
            </a:endParaRPr>
          </a:p>
          <a:p>
            <a:pPr marL="0" indent="0">
              <a:buNone/>
            </a:pPr>
            <a:endParaRPr lang="en-US" sz="1200" b="1" dirty="0">
              <a:latin typeface="Arial" pitchFamily="34" charset="0"/>
              <a:cs typeface="Arial" pitchFamily="34" charset="0"/>
            </a:endParaRPr>
          </a:p>
          <a:p>
            <a:pPr marL="0" indent="0">
              <a:buNone/>
            </a:pPr>
            <a:endParaRPr lang="en-US" sz="1200" b="1" dirty="0">
              <a:latin typeface="Arial" pitchFamily="34" charset="0"/>
              <a:cs typeface="Arial" pitchFamily="34" charset="0"/>
            </a:endParaRPr>
          </a:p>
          <a:p>
            <a:pPr marL="0" indent="0">
              <a:buNone/>
            </a:pPr>
            <a:r>
              <a:rPr lang="en-US" sz="1200" b="1" dirty="0" smtClean="0">
                <a:latin typeface="Arial" pitchFamily="34" charset="0"/>
                <a:cs typeface="Arial" pitchFamily="34" charset="0"/>
              </a:rPr>
              <a:t/>
            </a:r>
            <a:br>
              <a:rPr lang="en-US" sz="1200" b="1" dirty="0" smtClean="0">
                <a:latin typeface="Arial" pitchFamily="34" charset="0"/>
                <a:cs typeface="Arial" pitchFamily="34" charset="0"/>
              </a:rPr>
            </a:br>
            <a:endParaRPr lang="en-US" sz="1200" b="1" dirty="0" smtClean="0">
              <a:latin typeface="Arial" pitchFamily="34" charset="0"/>
              <a:cs typeface="Arial" pitchFamily="34" charset="0"/>
            </a:endParaRPr>
          </a:p>
        </p:txBody>
      </p:sp>
    </p:spTree>
    <p:extLst>
      <p:ext uri="{BB962C8B-B14F-4D97-AF65-F5344CB8AC3E}">
        <p14:creationId xmlns:p14="http://schemas.microsoft.com/office/powerpoint/2010/main" val="1244924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a:latin typeface="Arial" pitchFamily="34" charset="0"/>
                <a:cs typeface="Arial" pitchFamily="34" charset="0"/>
              </a:rPr>
              <a:t>New Public Health Service </a:t>
            </a:r>
            <a:r>
              <a:rPr lang="en-US" sz="2800" dirty="0" smtClean="0">
                <a:latin typeface="Arial" pitchFamily="34" charset="0"/>
                <a:cs typeface="Arial" pitchFamily="34" charset="0"/>
              </a:rPr>
              <a:t>Conflict </a:t>
            </a:r>
            <a:r>
              <a:rPr lang="en-US" sz="2800" dirty="0">
                <a:latin typeface="Arial" pitchFamily="34" charset="0"/>
                <a:cs typeface="Arial" pitchFamily="34" charset="0"/>
              </a:rPr>
              <a:t>of Interest Regulations</a:t>
            </a:r>
            <a:endParaRPr lang="en-US" sz="2800" dirty="0"/>
          </a:p>
        </p:txBody>
      </p:sp>
      <p:sp>
        <p:nvSpPr>
          <p:cNvPr id="4" name="Content Placeholder 3"/>
          <p:cNvSpPr>
            <a:spLocks noGrp="1"/>
          </p:cNvSpPr>
          <p:nvPr>
            <p:ph idx="1"/>
          </p:nvPr>
        </p:nvSpPr>
        <p:spPr>
          <a:xfrm>
            <a:off x="457200" y="990600"/>
            <a:ext cx="8229600" cy="5257800"/>
          </a:xfrm>
        </p:spPr>
        <p:txBody>
          <a:bodyPr>
            <a:noAutofit/>
          </a:bodyPr>
          <a:lstStyle/>
          <a:p>
            <a:pPr marL="0" indent="0">
              <a:buNone/>
            </a:pPr>
            <a:r>
              <a:rPr lang="en-US" sz="1400" b="1" dirty="0">
                <a:latin typeface="Arial" pitchFamily="34" charset="0"/>
                <a:cs typeface="Arial" pitchFamily="34" charset="0"/>
              </a:rPr>
              <a:t>What am I required to disclose? </a:t>
            </a:r>
            <a:r>
              <a:rPr lang="en-US" sz="1400" b="1" dirty="0" smtClean="0">
                <a:latin typeface="Arial" pitchFamily="34" charset="0"/>
                <a:cs typeface="Arial" pitchFamily="34" charset="0"/>
              </a:rPr>
              <a:t>(cont’d)</a:t>
            </a:r>
          </a:p>
          <a:p>
            <a:pPr marL="0" indent="0">
              <a:buNone/>
            </a:pPr>
            <a:endParaRPr lang="en-US" sz="1400" b="1" dirty="0">
              <a:latin typeface="Arial" pitchFamily="34" charset="0"/>
              <a:cs typeface="Arial" pitchFamily="34" charset="0"/>
            </a:endParaRPr>
          </a:p>
          <a:p>
            <a:pPr marL="0" indent="0">
              <a:buNone/>
            </a:pPr>
            <a:r>
              <a:rPr lang="en-US" sz="1400" b="1" dirty="0" smtClean="0">
                <a:latin typeface="Arial" pitchFamily="34" charset="0"/>
                <a:cs typeface="Arial" pitchFamily="34" charset="0"/>
              </a:rPr>
              <a:t>Significant </a:t>
            </a:r>
            <a:r>
              <a:rPr lang="en-US" sz="1400" b="1" dirty="0">
                <a:latin typeface="Arial" pitchFamily="34" charset="0"/>
                <a:cs typeface="Arial" pitchFamily="34" charset="0"/>
              </a:rPr>
              <a:t>Financial Interest </a:t>
            </a:r>
            <a:r>
              <a:rPr lang="en-US" sz="1400" dirty="0">
                <a:latin typeface="Arial" pitchFamily="34" charset="0"/>
                <a:cs typeface="Arial" pitchFamily="34" charset="0"/>
              </a:rPr>
              <a:t>under the new</a:t>
            </a:r>
            <a:r>
              <a:rPr lang="en-US" sz="1400" u="sng" dirty="0">
                <a:latin typeface="Arial" pitchFamily="34" charset="0"/>
                <a:cs typeface="Arial" pitchFamily="34" charset="0"/>
              </a:rPr>
              <a:t> </a:t>
            </a:r>
            <a:r>
              <a:rPr lang="en-US" sz="1400" dirty="0">
                <a:latin typeface="Arial" pitchFamily="34" charset="0"/>
                <a:cs typeface="Arial" pitchFamily="34" charset="0"/>
              </a:rPr>
              <a:t>PHS rules means a financial interest consisting of one or more of the following interests of the I</a:t>
            </a:r>
            <a:r>
              <a:rPr lang="en-US" sz="1400" dirty="0" smtClean="0">
                <a:latin typeface="Arial" pitchFamily="34" charset="0"/>
                <a:cs typeface="Arial" pitchFamily="34" charset="0"/>
              </a:rPr>
              <a:t>nvestigator </a:t>
            </a:r>
            <a:r>
              <a:rPr lang="en-US" sz="1400" dirty="0">
                <a:latin typeface="Arial" pitchFamily="34" charset="0"/>
                <a:cs typeface="Arial" pitchFamily="34" charset="0"/>
              </a:rPr>
              <a:t>(and those of the I</a:t>
            </a:r>
            <a:r>
              <a:rPr lang="en-US" sz="1400" dirty="0" smtClean="0">
                <a:latin typeface="Arial" pitchFamily="34" charset="0"/>
                <a:cs typeface="Arial" pitchFamily="34" charset="0"/>
              </a:rPr>
              <a:t>nvestigator’s </a:t>
            </a:r>
            <a:r>
              <a:rPr lang="en-US" sz="1400" dirty="0">
                <a:latin typeface="Arial" pitchFamily="34" charset="0"/>
                <a:cs typeface="Arial" pitchFamily="34" charset="0"/>
              </a:rPr>
              <a:t>spouse or registered domestic partner and dependent </a:t>
            </a:r>
            <a:r>
              <a:rPr lang="en-US" sz="1400" dirty="0" smtClean="0">
                <a:latin typeface="Arial" pitchFamily="34" charset="0"/>
                <a:cs typeface="Arial" pitchFamily="34" charset="0"/>
              </a:rPr>
              <a:t>children, unless noted otherwise below) </a:t>
            </a:r>
            <a:r>
              <a:rPr lang="en-US" sz="1400" dirty="0">
                <a:latin typeface="Arial" pitchFamily="34" charset="0"/>
                <a:cs typeface="Arial" pitchFamily="34" charset="0"/>
              </a:rPr>
              <a:t>that reasonably appears to be related to the I</a:t>
            </a:r>
            <a:r>
              <a:rPr lang="en-US" sz="1400" dirty="0" smtClean="0">
                <a:latin typeface="Arial" pitchFamily="34" charset="0"/>
                <a:cs typeface="Arial" pitchFamily="34" charset="0"/>
              </a:rPr>
              <a:t>nvestigator’s </a:t>
            </a:r>
            <a:r>
              <a:rPr lang="en-US" sz="1400" dirty="0">
                <a:latin typeface="Arial" pitchFamily="34" charset="0"/>
                <a:cs typeface="Arial" pitchFamily="34" charset="0"/>
              </a:rPr>
              <a:t>I</a:t>
            </a:r>
            <a:r>
              <a:rPr lang="en-US" sz="1400" dirty="0" smtClean="0">
                <a:latin typeface="Arial" pitchFamily="34" charset="0"/>
                <a:cs typeface="Arial" pitchFamily="34" charset="0"/>
              </a:rPr>
              <a:t>nstitutional </a:t>
            </a:r>
            <a:r>
              <a:rPr lang="en-US" sz="1400" dirty="0">
                <a:latin typeface="Arial" pitchFamily="34" charset="0"/>
                <a:cs typeface="Arial" pitchFamily="34" charset="0"/>
              </a:rPr>
              <a:t>R</a:t>
            </a:r>
            <a:r>
              <a:rPr lang="en-US" sz="1400" dirty="0" smtClean="0">
                <a:latin typeface="Arial" pitchFamily="34" charset="0"/>
                <a:cs typeface="Arial" pitchFamily="34" charset="0"/>
              </a:rPr>
              <a:t>esponsibilities</a:t>
            </a:r>
            <a:r>
              <a:rPr lang="en-US" sz="1400" dirty="0">
                <a:latin typeface="Arial" pitchFamily="34" charset="0"/>
                <a:cs typeface="Arial" pitchFamily="34" charset="0"/>
              </a:rPr>
              <a:t>: </a:t>
            </a:r>
            <a:br>
              <a:rPr lang="en-US" sz="1400" dirty="0">
                <a:latin typeface="Arial" pitchFamily="34" charset="0"/>
                <a:cs typeface="Arial" pitchFamily="34" charset="0"/>
              </a:rPr>
            </a:br>
            <a:endParaRPr lang="en-US" sz="1400" dirty="0">
              <a:latin typeface="Arial" pitchFamily="34" charset="0"/>
              <a:cs typeface="Arial" pitchFamily="34" charset="0"/>
            </a:endParaRPr>
          </a:p>
          <a:p>
            <a:pPr lvl="1">
              <a:buAutoNum type="arabicPeriod"/>
            </a:pPr>
            <a:r>
              <a:rPr lang="en-US" sz="1400" b="1" dirty="0">
                <a:latin typeface="Arial" pitchFamily="34" charset="0"/>
                <a:cs typeface="Arial" pitchFamily="34" charset="0"/>
              </a:rPr>
              <a:t>For a publicly traded entity</a:t>
            </a:r>
            <a:endParaRPr lang="en-US" sz="1400" dirty="0">
              <a:latin typeface="Arial" pitchFamily="34" charset="0"/>
              <a:cs typeface="Arial" pitchFamily="34" charset="0"/>
            </a:endParaRPr>
          </a:p>
          <a:p>
            <a:pPr marL="400050" lvl="1" indent="0">
              <a:buNone/>
            </a:pPr>
            <a:r>
              <a:rPr lang="en-US" sz="1400" dirty="0">
                <a:latin typeface="Arial" pitchFamily="34" charset="0"/>
                <a:cs typeface="Arial" pitchFamily="34" charset="0"/>
              </a:rPr>
              <a:t>The value of any remuneration received from the entity in the twelve months preceding the disclosure which when added to the value of any equity interest in the entity as of the date of disclosure, exceeds $5,000. </a:t>
            </a:r>
          </a:p>
          <a:p>
            <a:pPr marL="400050" lvl="1" indent="0">
              <a:buNone/>
            </a:pPr>
            <a:endParaRPr lang="en-US" sz="1400" dirty="0">
              <a:latin typeface="Arial" pitchFamily="34" charset="0"/>
              <a:cs typeface="Arial" pitchFamily="34" charset="0"/>
            </a:endParaRPr>
          </a:p>
          <a:p>
            <a:pPr marL="400050" lvl="1" indent="0">
              <a:buNone/>
            </a:pPr>
            <a:r>
              <a:rPr lang="en-US" sz="1400" b="1" dirty="0" smtClean="0">
                <a:latin typeface="Arial" pitchFamily="34" charset="0"/>
                <a:cs typeface="Arial" pitchFamily="34" charset="0"/>
              </a:rPr>
              <a:t>2</a:t>
            </a:r>
            <a:r>
              <a:rPr lang="en-US" sz="1400" b="1" dirty="0">
                <a:latin typeface="Arial" pitchFamily="34" charset="0"/>
                <a:cs typeface="Arial" pitchFamily="34" charset="0"/>
              </a:rPr>
              <a:t>.  For a non-publicly traded entity </a:t>
            </a:r>
            <a:r>
              <a:rPr lang="en-US" sz="1400" dirty="0">
                <a:latin typeface="Arial" pitchFamily="34" charset="0"/>
                <a:cs typeface="Arial" pitchFamily="34" charset="0"/>
              </a:rPr>
              <a:t> </a:t>
            </a:r>
          </a:p>
          <a:p>
            <a:pPr marL="400050" lvl="1" indent="0">
              <a:buNone/>
            </a:pPr>
            <a:r>
              <a:rPr lang="en-US" sz="1400" dirty="0" smtClean="0">
                <a:latin typeface="Arial" pitchFamily="34" charset="0"/>
                <a:cs typeface="Arial" pitchFamily="34" charset="0"/>
              </a:rPr>
              <a:t>Remuneration received from the entity during the twelve months preceding the disclosure that exceeds $5,000, or when the Investigator holds </a:t>
            </a:r>
            <a:r>
              <a:rPr lang="en-US" sz="1400" b="1" dirty="0" smtClean="0">
                <a:latin typeface="Arial" pitchFamily="34" charset="0"/>
                <a:cs typeface="Arial" pitchFamily="34" charset="0"/>
              </a:rPr>
              <a:t>any </a:t>
            </a:r>
            <a:r>
              <a:rPr lang="en-US" sz="1400" dirty="0" smtClean="0">
                <a:latin typeface="Arial" pitchFamily="34" charset="0"/>
                <a:cs typeface="Arial" pitchFamily="34" charset="0"/>
              </a:rPr>
              <a:t>equity interest in the entity.</a:t>
            </a:r>
            <a:br>
              <a:rPr lang="en-US" sz="1400" dirty="0" smtClean="0">
                <a:latin typeface="Arial" pitchFamily="34" charset="0"/>
                <a:cs typeface="Arial" pitchFamily="34" charset="0"/>
              </a:rPr>
            </a:br>
            <a:endParaRPr lang="en-US" sz="1400" dirty="0" smtClean="0">
              <a:latin typeface="Arial" pitchFamily="34" charset="0"/>
              <a:cs typeface="Arial" pitchFamily="34" charset="0"/>
            </a:endParaRPr>
          </a:p>
          <a:p>
            <a:pPr lvl="1"/>
            <a:r>
              <a:rPr lang="en-US" sz="1400" b="1" dirty="0">
                <a:latin typeface="Arial" pitchFamily="34" charset="0"/>
                <a:cs typeface="Arial" pitchFamily="34" charset="0"/>
              </a:rPr>
              <a:t>Remuneration</a:t>
            </a:r>
            <a:r>
              <a:rPr lang="en-US" sz="1400" dirty="0">
                <a:latin typeface="Arial" pitchFamily="34" charset="0"/>
                <a:cs typeface="Arial" pitchFamily="34" charset="0"/>
              </a:rPr>
              <a:t> </a:t>
            </a:r>
            <a:r>
              <a:rPr lang="en-US" sz="1400" dirty="0"/>
              <a:t>includes salary (other than salary provided by the University of California) and any payment for services not otherwise identified as salary (</a:t>
            </a:r>
            <a:r>
              <a:rPr lang="en-US" sz="1400" i="1" dirty="0"/>
              <a:t>e.g., </a:t>
            </a:r>
            <a:r>
              <a:rPr lang="en-US" sz="1400" dirty="0"/>
              <a:t>consulting fees, honoraria, paid authorship).</a:t>
            </a:r>
            <a:r>
              <a:rPr lang="en-US" sz="1400" dirty="0">
                <a:latin typeface="Arial" pitchFamily="34" charset="0"/>
                <a:cs typeface="Arial" pitchFamily="34" charset="0"/>
              </a:rPr>
              <a:t/>
            </a:r>
            <a:br>
              <a:rPr lang="en-US" sz="1400" dirty="0">
                <a:latin typeface="Arial" pitchFamily="34" charset="0"/>
                <a:cs typeface="Arial" pitchFamily="34" charset="0"/>
              </a:rPr>
            </a:br>
            <a:endParaRPr lang="en-US" sz="1400" dirty="0">
              <a:latin typeface="Arial" pitchFamily="34" charset="0"/>
              <a:cs typeface="Arial" pitchFamily="34" charset="0"/>
            </a:endParaRPr>
          </a:p>
          <a:p>
            <a:pPr lvl="1"/>
            <a:r>
              <a:rPr lang="en-US" sz="1400" b="1" dirty="0">
                <a:latin typeface="Arial" pitchFamily="34" charset="0"/>
                <a:cs typeface="Arial" pitchFamily="34" charset="0"/>
              </a:rPr>
              <a:t>Equity interest</a:t>
            </a:r>
            <a:r>
              <a:rPr lang="en-US" sz="1400" dirty="0">
                <a:latin typeface="Arial" pitchFamily="34" charset="0"/>
                <a:cs typeface="Arial" pitchFamily="34" charset="0"/>
              </a:rPr>
              <a:t> includes any stock, stock option, or other ownership interest, as determined through reference to public prices or other reasonable measures of fair market value.  </a:t>
            </a:r>
          </a:p>
          <a:p>
            <a:pPr marL="400050" lvl="1" indent="0">
              <a:buNone/>
            </a:pPr>
            <a:endParaRPr lang="en-US" sz="1400" dirty="0" smtClean="0">
              <a:latin typeface="Arial" pitchFamily="34" charset="0"/>
              <a:cs typeface="Arial" pitchFamily="34" charset="0"/>
            </a:endParaRPr>
          </a:p>
          <a:p>
            <a:pPr marL="0" indent="0">
              <a:buNone/>
            </a:pPr>
            <a:r>
              <a:rPr lang="en-US" sz="1400" dirty="0">
                <a:latin typeface="Arial" pitchFamily="34" charset="0"/>
                <a:cs typeface="Arial" pitchFamily="34" charset="0"/>
              </a:rPr>
              <a:t> </a:t>
            </a:r>
          </a:p>
          <a:p>
            <a:pPr marL="0" indent="0">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4125998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a:latin typeface="Arial" pitchFamily="34" charset="0"/>
                <a:cs typeface="Arial" pitchFamily="34" charset="0"/>
              </a:rPr>
              <a:t>New Public Health </a:t>
            </a:r>
            <a:r>
              <a:rPr lang="en-US" sz="2800" dirty="0" smtClean="0">
                <a:latin typeface="Arial" pitchFamily="34" charset="0"/>
                <a:cs typeface="Arial" pitchFamily="34" charset="0"/>
              </a:rPr>
              <a:t>Service </a:t>
            </a:r>
            <a:r>
              <a:rPr lang="en-US" sz="2800" dirty="0">
                <a:latin typeface="Arial" pitchFamily="34" charset="0"/>
                <a:cs typeface="Arial" pitchFamily="34" charset="0"/>
              </a:rPr>
              <a:t>Conflict of Interest Regulations</a:t>
            </a:r>
            <a:endParaRPr lang="en-US" sz="2800" dirty="0"/>
          </a:p>
        </p:txBody>
      </p:sp>
      <p:sp>
        <p:nvSpPr>
          <p:cNvPr id="4" name="Content Placeholder 3"/>
          <p:cNvSpPr>
            <a:spLocks noGrp="1"/>
          </p:cNvSpPr>
          <p:nvPr>
            <p:ph idx="1"/>
          </p:nvPr>
        </p:nvSpPr>
        <p:spPr>
          <a:xfrm>
            <a:off x="457200" y="1265237"/>
            <a:ext cx="8229600" cy="5135563"/>
          </a:xfrm>
        </p:spPr>
        <p:txBody>
          <a:bodyPr>
            <a:normAutofit/>
          </a:bodyPr>
          <a:lstStyle/>
          <a:p>
            <a:pPr marL="0" indent="0">
              <a:buNone/>
            </a:pPr>
            <a:r>
              <a:rPr lang="en-US" sz="1600" b="1" dirty="0">
                <a:latin typeface="Arial" pitchFamily="34" charset="0"/>
                <a:cs typeface="Arial" pitchFamily="34" charset="0"/>
              </a:rPr>
              <a:t>What am I required to disclose? (</a:t>
            </a:r>
            <a:r>
              <a:rPr lang="en-US" sz="1600" b="1" dirty="0" smtClean="0">
                <a:latin typeface="Arial" pitchFamily="34" charset="0"/>
                <a:cs typeface="Arial" pitchFamily="34" charset="0"/>
              </a:rPr>
              <a:t>cont’d)</a:t>
            </a:r>
            <a:br>
              <a:rPr lang="en-US" sz="1600" b="1" dirty="0" smtClean="0">
                <a:latin typeface="Arial" pitchFamily="34" charset="0"/>
                <a:cs typeface="Arial" pitchFamily="34" charset="0"/>
              </a:rPr>
            </a:br>
            <a:endParaRPr lang="en-US" sz="1600" b="1" dirty="0" smtClean="0">
              <a:latin typeface="Arial" pitchFamily="34" charset="0"/>
              <a:cs typeface="Arial" pitchFamily="34" charset="0"/>
            </a:endParaRPr>
          </a:p>
          <a:p>
            <a:pPr>
              <a:buAutoNum type="arabicPeriod" startAt="3"/>
            </a:pPr>
            <a:r>
              <a:rPr lang="en-US" sz="1600" b="1" dirty="0" smtClean="0">
                <a:latin typeface="Arial" pitchFamily="34" charset="0"/>
                <a:cs typeface="Arial" pitchFamily="34" charset="0"/>
              </a:rPr>
              <a:t>Intellectual </a:t>
            </a:r>
            <a:r>
              <a:rPr lang="en-US" sz="1600" b="1" dirty="0">
                <a:latin typeface="Arial" pitchFamily="34" charset="0"/>
                <a:cs typeface="Arial" pitchFamily="34" charset="0"/>
              </a:rPr>
              <a:t>Property </a:t>
            </a:r>
            <a:r>
              <a:rPr lang="en-US" sz="1600" b="1" dirty="0" smtClean="0">
                <a:latin typeface="Arial" pitchFamily="34" charset="0"/>
                <a:cs typeface="Arial" pitchFamily="34" charset="0"/>
              </a:rPr>
              <a:t>Rights</a:t>
            </a:r>
            <a:endParaRPr lang="en-US" sz="1600" dirty="0">
              <a:latin typeface="Arial" pitchFamily="34" charset="0"/>
              <a:cs typeface="Arial" pitchFamily="34" charset="0"/>
            </a:endParaRPr>
          </a:p>
          <a:p>
            <a:pPr marL="0" indent="0">
              <a:buNone/>
            </a:pPr>
            <a:r>
              <a:rPr lang="en-US" sz="1600" dirty="0" smtClean="0">
                <a:latin typeface="Arial" pitchFamily="34" charset="0"/>
                <a:cs typeface="Arial" pitchFamily="34" charset="0"/>
              </a:rPr>
              <a:t>Any </a:t>
            </a:r>
            <a:r>
              <a:rPr lang="en-US" sz="1600" dirty="0">
                <a:latin typeface="Arial" pitchFamily="34" charset="0"/>
                <a:cs typeface="Arial" pitchFamily="34" charset="0"/>
              </a:rPr>
              <a:t>income from intellectual property (i.e. copyrights or patents) that is </a:t>
            </a:r>
            <a:r>
              <a:rPr lang="en-US" sz="1600" b="1" dirty="0">
                <a:latin typeface="Arial" pitchFamily="34" charset="0"/>
                <a:cs typeface="Arial" pitchFamily="34" charset="0"/>
              </a:rPr>
              <a:t>not owned </a:t>
            </a:r>
            <a:r>
              <a:rPr lang="en-US" sz="1600" dirty="0">
                <a:latin typeface="Arial" pitchFamily="34" charset="0"/>
                <a:cs typeface="Arial" pitchFamily="34" charset="0"/>
              </a:rPr>
              <a:t>by the Regents of the University of California that exceeds $5,000 during the previous twelve months.</a:t>
            </a:r>
          </a:p>
          <a:p>
            <a:pPr marL="0" indent="0">
              <a:buNone/>
            </a:pPr>
            <a:endParaRPr lang="en-US" sz="1600" dirty="0">
              <a:latin typeface="Arial" pitchFamily="34" charset="0"/>
              <a:cs typeface="Arial" pitchFamily="34" charset="0"/>
            </a:endParaRPr>
          </a:p>
          <a:p>
            <a:pPr marL="0" indent="0">
              <a:buNone/>
            </a:pPr>
            <a:r>
              <a:rPr lang="en-US" sz="1600" b="1" dirty="0">
                <a:latin typeface="Arial" pitchFamily="34" charset="0"/>
                <a:cs typeface="Arial" pitchFamily="34" charset="0"/>
              </a:rPr>
              <a:t>4.</a:t>
            </a:r>
            <a:r>
              <a:rPr lang="en-US" sz="1600" dirty="0">
                <a:latin typeface="Arial" pitchFamily="34" charset="0"/>
                <a:cs typeface="Arial" pitchFamily="34" charset="0"/>
              </a:rPr>
              <a:t> </a:t>
            </a:r>
            <a:r>
              <a:rPr lang="en-US" sz="1600" b="1" dirty="0">
                <a:latin typeface="Arial" pitchFamily="34" charset="0"/>
                <a:cs typeface="Arial" pitchFamily="34" charset="0"/>
              </a:rPr>
              <a:t>Travel </a:t>
            </a: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Investigators must disclose the occurrence of any reimbursed or sponsored travel related to their </a:t>
            </a:r>
            <a:r>
              <a:rPr lang="en-US" sz="1600" dirty="0" smtClean="0">
                <a:latin typeface="Arial" pitchFamily="34" charset="0"/>
                <a:cs typeface="Arial" pitchFamily="34" charset="0"/>
              </a:rPr>
              <a:t>institutional responsibilities </a:t>
            </a:r>
            <a:r>
              <a:rPr lang="en-US" sz="1600" dirty="0">
                <a:latin typeface="Arial" pitchFamily="34" charset="0"/>
                <a:cs typeface="Arial" pitchFamily="34" charset="0"/>
              </a:rPr>
              <a:t>except for travel that is reimbursed or sponsored by a F</a:t>
            </a:r>
            <a:r>
              <a:rPr lang="en-US" sz="1600" dirty="0" smtClean="0">
                <a:latin typeface="Arial" pitchFamily="34" charset="0"/>
                <a:cs typeface="Arial" pitchFamily="34" charset="0"/>
              </a:rPr>
              <a:t>ederal</a:t>
            </a:r>
            <a:r>
              <a:rPr lang="en-US" sz="1600" dirty="0">
                <a:latin typeface="Arial" pitchFamily="34" charset="0"/>
                <a:cs typeface="Arial" pitchFamily="34" charset="0"/>
              </a:rPr>
              <a:t>, state, or local government agency, an Institution of higher education, an academic teaching hospital, a medical center, or a research institute that is affiliated with an Institution of higher </a:t>
            </a:r>
            <a:r>
              <a:rPr lang="en-US" sz="1600" dirty="0" smtClean="0">
                <a:latin typeface="Arial" pitchFamily="34" charset="0"/>
                <a:cs typeface="Arial" pitchFamily="34" charset="0"/>
              </a:rPr>
              <a:t>education (for the Investigator only).</a:t>
            </a:r>
            <a:r>
              <a:rPr lang="en-US" sz="1600" dirty="0">
                <a:latin typeface="Arial" pitchFamily="34" charset="0"/>
                <a:cs typeface="Arial" pitchFamily="34" charset="0"/>
              </a:rPr>
              <a:t>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a:latin typeface="Arial" pitchFamily="34" charset="0"/>
              <a:cs typeface="Arial" pitchFamily="34" charset="0"/>
            </a:endParaRPr>
          </a:p>
          <a:p>
            <a:pPr marL="0" indent="0">
              <a:buNone/>
            </a:pPr>
            <a:r>
              <a:rPr lang="en-US" sz="1600" b="1" dirty="0" smtClean="0">
                <a:latin typeface="Arial" pitchFamily="34" charset="0"/>
                <a:cs typeface="Arial" pitchFamily="34" charset="0"/>
              </a:rPr>
              <a:t>Example: </a:t>
            </a:r>
            <a:r>
              <a:rPr lang="en-US" sz="1600" dirty="0" smtClean="0">
                <a:latin typeface="Arial" pitchFamily="34" charset="0"/>
                <a:cs typeface="Arial" pitchFamily="34" charset="0"/>
              </a:rPr>
              <a:t>Travel </a:t>
            </a:r>
            <a:r>
              <a:rPr lang="en-US" sz="1600" dirty="0">
                <a:latin typeface="Arial" pitchFamily="34" charset="0"/>
                <a:cs typeface="Arial" pitchFamily="34" charset="0"/>
              </a:rPr>
              <a:t>reimbursement to attend an American Heart Association grant review panel or to a clinical trial </a:t>
            </a:r>
            <a:r>
              <a:rPr lang="en-US" sz="1600" dirty="0" smtClean="0">
                <a:latin typeface="Arial" pitchFamily="34" charset="0"/>
                <a:cs typeface="Arial" pitchFamily="34" charset="0"/>
              </a:rPr>
              <a:t>Investigator’s </a:t>
            </a:r>
            <a:r>
              <a:rPr lang="en-US" sz="1600" dirty="0">
                <a:latin typeface="Arial" pitchFamily="34" charset="0"/>
                <a:cs typeface="Arial" pitchFamily="34" charset="0"/>
              </a:rPr>
              <a:t>meeting must be disclosed.</a:t>
            </a: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2076766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PHS Conflict of Interest Regulations - Disclosure Timelines</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381000" y="1219200"/>
            <a:ext cx="8382000" cy="5135563"/>
          </a:xfrm>
        </p:spPr>
        <p:txBody>
          <a:bodyPr>
            <a:noAutofit/>
          </a:bodyPr>
          <a:lstStyle/>
          <a:p>
            <a:pPr marL="0" indent="0">
              <a:buNone/>
            </a:pPr>
            <a:r>
              <a:rPr lang="en-US" sz="1600" b="1" dirty="0" smtClean="0">
                <a:latin typeface="Arial" pitchFamily="34" charset="0"/>
                <a:cs typeface="Arial" pitchFamily="34" charset="0"/>
              </a:rPr>
              <a:t>When do I need to disclose Significant Financial Interests?</a:t>
            </a:r>
            <a:br>
              <a:rPr lang="en-US" sz="1600" b="1" dirty="0" smtClean="0">
                <a:latin typeface="Arial" pitchFamily="34" charset="0"/>
                <a:cs typeface="Arial" pitchFamily="34" charset="0"/>
              </a:rPr>
            </a:br>
            <a:endParaRPr lang="en-US" sz="1600" b="1" dirty="0" smtClean="0">
              <a:latin typeface="Arial" pitchFamily="34" charset="0"/>
              <a:cs typeface="Arial" pitchFamily="34" charset="0"/>
            </a:endParaRPr>
          </a:p>
          <a:p>
            <a:pPr marL="0" indent="0">
              <a:buNone/>
            </a:pPr>
            <a:r>
              <a:rPr lang="en-US" sz="1600" dirty="0">
                <a:latin typeface="Arial" pitchFamily="34" charset="0"/>
                <a:cs typeface="Arial" pitchFamily="34" charset="0"/>
              </a:rPr>
              <a:t>PHS Investigators are required to disclose to their campus </a:t>
            </a:r>
            <a:r>
              <a:rPr lang="en-US" sz="1600" b="1" dirty="0">
                <a:latin typeface="Arial" pitchFamily="34" charset="0"/>
                <a:cs typeface="Arial" pitchFamily="34" charset="0"/>
              </a:rPr>
              <a:t>all Significant Financial </a:t>
            </a:r>
            <a:r>
              <a:rPr lang="en-US" sz="1600" b="1" dirty="0" smtClean="0">
                <a:latin typeface="Arial" pitchFamily="34" charset="0"/>
                <a:cs typeface="Arial" pitchFamily="34" charset="0"/>
              </a:rPr>
              <a:t>Interests</a:t>
            </a:r>
            <a:r>
              <a:rPr lang="en-US" sz="1600" dirty="0" smtClean="0">
                <a:latin typeface="Arial" pitchFamily="34" charset="0"/>
                <a:cs typeface="Arial" pitchFamily="34" charset="0"/>
              </a:rPr>
              <a:t> </a:t>
            </a:r>
            <a:r>
              <a:rPr lang="en-US" sz="1600" dirty="0">
                <a:latin typeface="Arial" pitchFamily="34" charset="0"/>
                <a:cs typeface="Arial" pitchFamily="34" charset="0"/>
              </a:rPr>
              <a:t>no later than at the time of the application for PHS funding. </a:t>
            </a:r>
          </a:p>
          <a:p>
            <a:pPr marL="0" indent="0">
              <a:buNone/>
            </a:pPr>
            <a:endParaRPr lang="en-US" sz="1600" dirty="0" smtClean="0">
              <a:latin typeface="Arial" pitchFamily="34" charset="0"/>
              <a:cs typeface="Arial" pitchFamily="34" charset="0"/>
            </a:endParaRPr>
          </a:p>
          <a:p>
            <a:pPr marL="0" indent="0">
              <a:buNone/>
            </a:pPr>
            <a:r>
              <a:rPr lang="en-US" sz="1600" dirty="0" smtClean="0">
                <a:latin typeface="Arial" pitchFamily="34" charset="0"/>
                <a:cs typeface="Arial" pitchFamily="34" charset="0"/>
              </a:rPr>
              <a:t>Additionally</a:t>
            </a:r>
            <a:r>
              <a:rPr lang="en-US" sz="1600" dirty="0">
                <a:latin typeface="Arial" pitchFamily="34" charset="0"/>
                <a:cs typeface="Arial" pitchFamily="34" charset="0"/>
              </a:rPr>
              <a:t>, Investigators have an ongoing duty throughout the period of the award to disclose their (and those of their spouses or registered domestic partners, and dependent children) Significant Financial Interests according to the following timelines:</a:t>
            </a:r>
          </a:p>
          <a:p>
            <a:pPr marL="0" indent="0">
              <a:buNone/>
            </a:pPr>
            <a:endParaRPr lang="en-US" sz="1600" dirty="0">
              <a:latin typeface="Arial" pitchFamily="34" charset="0"/>
              <a:cs typeface="Arial" pitchFamily="34" charset="0"/>
            </a:endParaRPr>
          </a:p>
          <a:p>
            <a:pPr lvl="0"/>
            <a:r>
              <a:rPr lang="en-US" sz="1600" b="1" dirty="0">
                <a:latin typeface="Arial" pitchFamily="34" charset="0"/>
                <a:cs typeface="Arial" pitchFamily="34" charset="0"/>
              </a:rPr>
              <a:t>Within thirty days </a:t>
            </a:r>
            <a:r>
              <a:rPr lang="en-US" sz="1600" dirty="0">
                <a:latin typeface="Arial" pitchFamily="34" charset="0"/>
                <a:cs typeface="Arial" pitchFamily="34" charset="0"/>
              </a:rPr>
              <a:t>of discovering or acquiring any new Significant Financial Interest; and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a:latin typeface="Arial" pitchFamily="34" charset="0"/>
              <a:cs typeface="Arial" pitchFamily="34" charset="0"/>
            </a:endParaRPr>
          </a:p>
          <a:p>
            <a:r>
              <a:rPr lang="en-US" sz="1600" b="1" dirty="0">
                <a:latin typeface="Arial" pitchFamily="34" charset="0"/>
                <a:cs typeface="Arial" pitchFamily="34" charset="0"/>
              </a:rPr>
              <a:t>At least annually </a:t>
            </a:r>
            <a:r>
              <a:rPr lang="en-US" sz="1600" dirty="0">
                <a:latin typeface="Arial" pitchFamily="34" charset="0"/>
                <a:cs typeface="Arial" pitchFamily="34" charset="0"/>
              </a:rPr>
              <a:t>throughout the period of the </a:t>
            </a:r>
            <a:r>
              <a:rPr lang="en-US" sz="1600" dirty="0" smtClean="0">
                <a:latin typeface="Arial" pitchFamily="34" charset="0"/>
                <a:cs typeface="Arial" pitchFamily="34" charset="0"/>
              </a:rPr>
              <a:t>award.</a:t>
            </a:r>
            <a:br>
              <a:rPr lang="en-US" sz="1600" dirty="0" smtClean="0">
                <a:latin typeface="Arial" pitchFamily="34" charset="0"/>
                <a:cs typeface="Arial" pitchFamily="34" charset="0"/>
              </a:rPr>
            </a:b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smtClean="0">
                <a:latin typeface="Arial" pitchFamily="34" charset="0"/>
                <a:cs typeface="Arial" pitchFamily="34" charset="0"/>
              </a:rPr>
              <a:t>Please note: this </a:t>
            </a:r>
            <a:r>
              <a:rPr lang="en-US" sz="1600" dirty="0">
                <a:latin typeface="Arial" pitchFamily="34" charset="0"/>
                <a:cs typeface="Arial" pitchFamily="34" charset="0"/>
              </a:rPr>
              <a:t>annual disclosure is a new requirement imposed by PHS; the University is trying to develop systems and guidance to make it as simple as possible for Investigators and the University to fulfill their </a:t>
            </a:r>
            <a:r>
              <a:rPr lang="en-US" sz="1600" dirty="0" smtClean="0">
                <a:latin typeface="Arial" pitchFamily="34" charset="0"/>
                <a:cs typeface="Arial" pitchFamily="34" charset="0"/>
              </a:rPr>
              <a:t>responsibilities.</a:t>
            </a:r>
            <a:br>
              <a:rPr lang="en-US" sz="1600" dirty="0" smtClean="0">
                <a:latin typeface="Arial" pitchFamily="34" charset="0"/>
                <a:cs typeface="Arial" pitchFamily="34" charset="0"/>
              </a:rPr>
            </a:br>
            <a:endParaRPr lang="en-US" sz="1600" dirty="0">
              <a:latin typeface="Arial" pitchFamily="34" charset="0"/>
              <a:cs typeface="Arial" pitchFamily="34" charset="0"/>
            </a:endParaRPr>
          </a:p>
          <a:p>
            <a:r>
              <a:rPr lang="en-US" sz="1600" b="1" dirty="0">
                <a:latin typeface="Arial" pitchFamily="34" charset="0"/>
                <a:cs typeface="Arial" pitchFamily="34" charset="0"/>
              </a:rPr>
              <a:t>Before joining an on-going PHS-funded research project, </a:t>
            </a:r>
            <a:r>
              <a:rPr lang="en-US" sz="1600" dirty="0">
                <a:latin typeface="Arial" pitchFamily="34" charset="0"/>
                <a:cs typeface="Arial" pitchFamily="34" charset="0"/>
              </a:rPr>
              <a:t>new Investigators must also complete a disclosure of Significant Financial Interests</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3892773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PHS Conflict of Interest Regulations - Disclosure Management</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1265237"/>
            <a:ext cx="8229600" cy="5135563"/>
          </a:xfrm>
        </p:spPr>
        <p:txBody>
          <a:bodyPr>
            <a:normAutofit/>
          </a:bodyPr>
          <a:lstStyle/>
          <a:p>
            <a:pPr marL="0" indent="0">
              <a:buNone/>
            </a:pPr>
            <a:r>
              <a:rPr lang="en-US" sz="1600" b="1" dirty="0">
                <a:latin typeface="Arial" pitchFamily="34" charset="0"/>
                <a:cs typeface="Arial" pitchFamily="34" charset="0"/>
              </a:rPr>
              <a:t>How will the University manage my disclosure? </a:t>
            </a:r>
            <a:r>
              <a:rPr lang="en-US" sz="1600" b="1" dirty="0" smtClean="0">
                <a:latin typeface="Arial" pitchFamily="34" charset="0"/>
                <a:cs typeface="Arial" pitchFamily="34" charset="0"/>
              </a:rPr>
              <a:t/>
            </a:r>
            <a:br>
              <a:rPr lang="en-US" sz="1600" b="1" dirty="0" smtClean="0">
                <a:latin typeface="Arial" pitchFamily="34" charset="0"/>
                <a:cs typeface="Arial" pitchFamily="34" charset="0"/>
              </a:rPr>
            </a:br>
            <a:endParaRPr lang="en-US" sz="1600" b="1" dirty="0" smtClean="0">
              <a:latin typeface="Arial" pitchFamily="34" charset="0"/>
              <a:cs typeface="Arial" pitchFamily="34" charset="0"/>
            </a:endParaRPr>
          </a:p>
          <a:p>
            <a:pPr marL="0" indent="0">
              <a:buNone/>
            </a:pPr>
            <a:r>
              <a:rPr lang="en-US" sz="1600" dirty="0">
                <a:latin typeface="Arial" pitchFamily="34" charset="0"/>
                <a:cs typeface="Arial" pitchFamily="34" charset="0"/>
              </a:rPr>
              <a:t>Following receipt of the disclosure of all Significant Financial </a:t>
            </a:r>
            <a:r>
              <a:rPr lang="en-US" sz="1600" dirty="0" smtClean="0">
                <a:latin typeface="Arial" pitchFamily="34" charset="0"/>
                <a:cs typeface="Arial" pitchFamily="34" charset="0"/>
              </a:rPr>
              <a:t>Interests, </a:t>
            </a:r>
            <a:r>
              <a:rPr lang="en-US" sz="1600" dirty="0">
                <a:latin typeface="Arial" pitchFamily="34" charset="0"/>
                <a:cs typeface="Arial" pitchFamily="34" charset="0"/>
              </a:rPr>
              <a:t>a designated official or campus COI Review Committee shall: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Review </a:t>
            </a:r>
            <a:r>
              <a:rPr lang="en-US" sz="1600" dirty="0">
                <a:latin typeface="Arial" pitchFamily="34" charset="0"/>
                <a:cs typeface="Arial" pitchFamily="34" charset="0"/>
              </a:rPr>
              <a:t>the disclosure of the Significant Financial Interest(s</a:t>
            </a:r>
            <a:r>
              <a:rPr lang="en-US" sz="1600" dirty="0" smtClean="0">
                <a:latin typeface="Arial" pitchFamily="34" charset="0"/>
                <a:cs typeface="Arial" pitchFamily="34" charset="0"/>
              </a:rPr>
              <a:t>).</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Determine </a:t>
            </a:r>
            <a:r>
              <a:rPr lang="en-US" sz="1600" dirty="0">
                <a:latin typeface="Arial" pitchFamily="34" charset="0"/>
                <a:cs typeface="Arial" pitchFamily="34" charset="0"/>
              </a:rPr>
              <a:t>whether any Significant Financial Interests are related to PHS-funded </a:t>
            </a:r>
            <a:r>
              <a:rPr lang="en-US" sz="1600" dirty="0" smtClean="0">
                <a:latin typeface="Arial" pitchFamily="34" charset="0"/>
                <a:cs typeface="Arial" pitchFamily="34" charset="0"/>
              </a:rPr>
              <a:t>research.</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Determine </a:t>
            </a:r>
            <a:r>
              <a:rPr lang="en-US" sz="1600" dirty="0">
                <a:latin typeface="Arial" pitchFamily="34" charset="0"/>
                <a:cs typeface="Arial" pitchFamily="34" charset="0"/>
              </a:rPr>
              <a:t>whether a financial conflict of interest </a:t>
            </a:r>
            <a:r>
              <a:rPr lang="en-US" sz="1600" dirty="0" smtClean="0">
                <a:latin typeface="Arial" pitchFamily="34" charset="0"/>
                <a:cs typeface="Arial" pitchFamily="34" charset="0"/>
              </a:rPr>
              <a:t>exists (i.e., whether the SFI could directly and significantly affect the design, conduct or reporting of the PHS-funded research.</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If </a:t>
            </a:r>
            <a:r>
              <a:rPr lang="en-US" sz="1600" dirty="0">
                <a:latin typeface="Arial" pitchFamily="34" charset="0"/>
                <a:cs typeface="Arial" pitchFamily="34" charset="0"/>
              </a:rPr>
              <a:t>a conflict exists, develop and implement a plan that shall specify the actions that have been, and shall be, taken either to eliminate or manage such financial conflict(s) of interest. </a:t>
            </a:r>
          </a:p>
          <a:p>
            <a:pPr marL="0" indent="0">
              <a:buNone/>
            </a:pPr>
            <a:r>
              <a:rPr lang="en-US" sz="1600" dirty="0">
                <a:latin typeface="Arial" pitchFamily="34" charset="0"/>
                <a:cs typeface="Arial" pitchFamily="34" charset="0"/>
              </a:rPr>
              <a:t> </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4085757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PHS Conflict of Interest Regulations – Reporting </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990600"/>
            <a:ext cx="8229600" cy="5135563"/>
          </a:xfrm>
        </p:spPr>
        <p:txBody>
          <a:bodyPr>
            <a:normAutofit/>
          </a:bodyPr>
          <a:lstStyle/>
          <a:p>
            <a:pPr marL="0" indent="0">
              <a:buNone/>
            </a:pPr>
            <a:r>
              <a:rPr lang="en-US" sz="1600" b="1" dirty="0" smtClean="0">
                <a:latin typeface="Arial" pitchFamily="34" charset="0"/>
                <a:cs typeface="Arial" pitchFamily="34" charset="0"/>
              </a:rPr>
              <a:t>How </a:t>
            </a:r>
            <a:r>
              <a:rPr lang="en-US" sz="1600" b="1" dirty="0">
                <a:latin typeface="Arial" pitchFamily="34" charset="0"/>
                <a:cs typeface="Arial" pitchFamily="34" charset="0"/>
              </a:rPr>
              <a:t>are financial conflicts of interest reported to the funding agency?</a:t>
            </a:r>
            <a:r>
              <a:rPr lang="en-US" sz="1600" b="1" dirty="0" smtClean="0">
                <a:latin typeface="Arial" pitchFamily="34" charset="0"/>
                <a:cs typeface="Arial" pitchFamily="34" charset="0"/>
              </a:rPr>
              <a:t/>
            </a:r>
            <a:br>
              <a:rPr lang="en-US" sz="1600" b="1" dirty="0" smtClean="0">
                <a:latin typeface="Arial" pitchFamily="34" charset="0"/>
                <a:cs typeface="Arial" pitchFamily="34" charset="0"/>
              </a:rPr>
            </a:br>
            <a:endParaRPr lang="en-US" sz="1600" b="1" dirty="0" smtClean="0">
              <a:latin typeface="Arial" pitchFamily="34" charset="0"/>
              <a:cs typeface="Arial" pitchFamily="34" charset="0"/>
            </a:endParaRPr>
          </a:p>
          <a:p>
            <a:pPr marL="0" indent="0">
              <a:buNone/>
            </a:pPr>
            <a:r>
              <a:rPr lang="en-US" sz="1600" dirty="0">
                <a:latin typeface="Arial" pitchFamily="34" charset="0"/>
                <a:cs typeface="Arial" pitchFamily="34" charset="0"/>
              </a:rPr>
              <a:t>Prior to the University’s expenditure of any funds provided under a PHS award, the University must provide </a:t>
            </a:r>
            <a:r>
              <a:rPr lang="en-US" sz="1600" dirty="0" smtClean="0">
                <a:latin typeface="Arial" pitchFamily="34" charset="0"/>
                <a:cs typeface="Arial" pitchFamily="34" charset="0"/>
              </a:rPr>
              <a:t>a </a:t>
            </a:r>
            <a:r>
              <a:rPr lang="en-US" sz="1600" dirty="0">
                <a:latin typeface="Arial" pitchFamily="34" charset="0"/>
                <a:cs typeface="Arial" pitchFamily="34" charset="0"/>
              </a:rPr>
              <a:t>report about </a:t>
            </a:r>
            <a:r>
              <a:rPr lang="en-US" sz="1600" dirty="0" smtClean="0">
                <a:latin typeface="Arial" pitchFamily="34" charset="0"/>
                <a:cs typeface="Arial" pitchFamily="34" charset="0"/>
              </a:rPr>
              <a:t>the Investigator’s </a:t>
            </a:r>
            <a:r>
              <a:rPr lang="en-US" sz="1600" dirty="0">
                <a:latin typeface="Arial" pitchFamily="34" charset="0"/>
                <a:cs typeface="Arial" pitchFamily="34" charset="0"/>
              </a:rPr>
              <a:t>financial </a:t>
            </a:r>
            <a:r>
              <a:rPr lang="en-US" sz="1600" dirty="0" smtClean="0">
                <a:latin typeface="Arial" pitchFamily="34" charset="0"/>
                <a:cs typeface="Arial" pitchFamily="34" charset="0"/>
              </a:rPr>
              <a:t>conflicts of </a:t>
            </a:r>
            <a:r>
              <a:rPr lang="en-US" sz="1600" dirty="0">
                <a:latin typeface="Arial" pitchFamily="34" charset="0"/>
                <a:cs typeface="Arial" pitchFamily="34" charset="0"/>
              </a:rPr>
              <a:t>interest </a:t>
            </a:r>
            <a:r>
              <a:rPr lang="en-US" sz="1600" dirty="0" smtClean="0">
                <a:latin typeface="Arial" pitchFamily="34" charset="0"/>
                <a:cs typeface="Arial" pitchFamily="34" charset="0"/>
              </a:rPr>
              <a:t>to the PHS funding agency. The report must include </a:t>
            </a:r>
            <a:r>
              <a:rPr lang="en-US" sz="1600" dirty="0">
                <a:latin typeface="Arial" pitchFamily="34" charset="0"/>
                <a:cs typeface="Arial" pitchFamily="34" charset="0"/>
              </a:rPr>
              <a:t>information about the way in which the financial </a:t>
            </a:r>
            <a:r>
              <a:rPr lang="en-US" sz="1600" dirty="0" smtClean="0">
                <a:latin typeface="Arial" pitchFamily="34" charset="0"/>
                <a:cs typeface="Arial" pitchFamily="34" charset="0"/>
              </a:rPr>
              <a:t>conflicts </a:t>
            </a:r>
            <a:r>
              <a:rPr lang="en-US" sz="1600" dirty="0">
                <a:latin typeface="Arial" pitchFamily="34" charset="0"/>
                <a:cs typeface="Arial" pitchFamily="34" charset="0"/>
              </a:rPr>
              <a:t>of interest will be </a:t>
            </a:r>
            <a:r>
              <a:rPr lang="en-US" sz="1600" dirty="0" smtClean="0">
                <a:latin typeface="Arial" pitchFamily="34" charset="0"/>
                <a:cs typeface="Arial" pitchFamily="34" charset="0"/>
              </a:rPr>
              <a:t>managed. It must also include confirmation </a:t>
            </a:r>
            <a:r>
              <a:rPr lang="en-US" sz="1600" dirty="0">
                <a:latin typeface="Arial" pitchFamily="34" charset="0"/>
                <a:cs typeface="Arial" pitchFamily="34" charset="0"/>
              </a:rPr>
              <a:t>of the </a:t>
            </a:r>
            <a:r>
              <a:rPr lang="en-US" sz="1600" dirty="0" smtClean="0">
                <a:latin typeface="Arial" pitchFamily="34" charset="0"/>
                <a:cs typeface="Arial" pitchFamily="34" charset="0"/>
              </a:rPr>
              <a:t>Investigator’s </a:t>
            </a:r>
            <a:r>
              <a:rPr lang="en-US" sz="1600" dirty="0">
                <a:latin typeface="Arial" pitchFamily="34" charset="0"/>
                <a:cs typeface="Arial" pitchFamily="34" charset="0"/>
              </a:rPr>
              <a:t>agreement to abide by the conditions of </a:t>
            </a:r>
            <a:r>
              <a:rPr lang="en-US" sz="1600" dirty="0" smtClean="0">
                <a:latin typeface="Arial" pitchFamily="34" charset="0"/>
                <a:cs typeface="Arial" pitchFamily="34" charset="0"/>
              </a:rPr>
              <a:t>the management </a:t>
            </a:r>
            <a:r>
              <a:rPr lang="en-US" sz="1600" dirty="0">
                <a:latin typeface="Arial" pitchFamily="34" charset="0"/>
                <a:cs typeface="Arial" pitchFamily="34" charset="0"/>
              </a:rPr>
              <a:t>plan and a description of the way in which the plan will be monitored. </a:t>
            </a:r>
            <a:endParaRPr lang="en-US" sz="1600" dirty="0" smtClean="0">
              <a:latin typeface="Arial" pitchFamily="34" charset="0"/>
              <a:cs typeface="Arial" pitchFamily="34" charset="0"/>
            </a:endParaRPr>
          </a:p>
          <a:p>
            <a:pPr marL="0" indent="0">
              <a:buNone/>
            </a:pPr>
            <a:endParaRPr lang="en-US" sz="1600" dirty="0">
              <a:latin typeface="Arial" pitchFamily="34" charset="0"/>
              <a:cs typeface="Arial" pitchFamily="34" charset="0"/>
            </a:endParaRPr>
          </a:p>
          <a:p>
            <a:pPr marL="0" indent="0">
              <a:buNone/>
            </a:pPr>
            <a:r>
              <a:rPr lang="en-US" sz="1600" dirty="0" smtClean="0">
                <a:latin typeface="Arial" pitchFamily="34" charset="0"/>
                <a:cs typeface="Arial" pitchFamily="34" charset="0"/>
              </a:rPr>
              <a:t>It is important to note that if </a:t>
            </a:r>
            <a:r>
              <a:rPr lang="en-US" sz="1600" dirty="0">
                <a:latin typeface="Arial" pitchFamily="34" charset="0"/>
                <a:cs typeface="Arial" pitchFamily="34" charset="0"/>
              </a:rPr>
              <a:t>financial conflicts of interest are eliminated before research funds are expended, the University is not required to submit such a report to the PHS funding agency.</a:t>
            </a:r>
          </a:p>
          <a:p>
            <a:pPr marL="0" indent="0">
              <a:buNone/>
            </a:pPr>
            <a:endParaRPr lang="en-US" sz="700" dirty="0">
              <a:latin typeface="Arial" pitchFamily="34" charset="0"/>
              <a:cs typeface="Arial" pitchFamily="34" charset="0"/>
            </a:endParaRPr>
          </a:p>
        </p:txBody>
      </p:sp>
    </p:spTree>
    <p:extLst>
      <p:ext uri="{BB962C8B-B14F-4D97-AF65-F5344CB8AC3E}">
        <p14:creationId xmlns:p14="http://schemas.microsoft.com/office/powerpoint/2010/main" val="163652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28600"/>
            <a:ext cx="8229600" cy="533400"/>
          </a:xfrm>
        </p:spPr>
        <p:txBody>
          <a:bodyPr>
            <a:normAutofit/>
          </a:bodyPr>
          <a:lstStyle/>
          <a:p>
            <a:r>
              <a:rPr lang="en-US" sz="2800" dirty="0" smtClean="0">
                <a:latin typeface="Arial" pitchFamily="34" charset="0"/>
                <a:cs typeface="Arial" pitchFamily="34" charset="0"/>
              </a:rPr>
              <a:t>Introduction</a:t>
            </a:r>
          </a:p>
        </p:txBody>
      </p:sp>
      <p:sp>
        <p:nvSpPr>
          <p:cNvPr id="5123" name="Rectangle 3"/>
          <p:cNvSpPr>
            <a:spLocks noGrp="1" noChangeArrowheads="1"/>
          </p:cNvSpPr>
          <p:nvPr>
            <p:ph type="body" sz="half" idx="1"/>
          </p:nvPr>
        </p:nvSpPr>
        <p:spPr>
          <a:xfrm>
            <a:off x="457200" y="762000"/>
            <a:ext cx="6553200" cy="4495800"/>
          </a:xfrm>
        </p:spPr>
        <p:txBody>
          <a:bodyPr>
            <a:noAutofit/>
          </a:bodyPr>
          <a:lstStyle/>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Dear Colleagues:</a:t>
            </a:r>
            <a:br>
              <a:rPr lang="en-US" sz="1200" dirty="0" smtClean="0">
                <a:solidFill>
                  <a:srgbClr val="000000"/>
                </a:solidFill>
                <a:latin typeface="Arial" pitchFamily="34" charset="0"/>
                <a:ea typeface="Times New Roman" pitchFamily="18" charset="0"/>
                <a:cs typeface="Arial" pitchFamily="34" charset="0"/>
              </a:rPr>
            </a:br>
            <a:endParaRPr lang="en-US" sz="600" dirty="0" smtClean="0">
              <a:solidFill>
                <a:srgbClr val="000000"/>
              </a:solidFill>
              <a:latin typeface="Arial" pitchFamily="34" charset="0"/>
              <a:ea typeface="Times New Roman" pitchFamily="18" charset="0"/>
              <a:cs typeface="Arial" pitchFamily="34" charset="0"/>
            </a:endParaRPr>
          </a:p>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Supporting the University's mission of teaching, research, and public service requires a dedication to the highest ethical standards. All UC employees are expected to conduct University work in accordance with the University of California Statement of Ethical VaIues</a:t>
            </a:r>
            <a:r>
              <a:rPr lang="en-US" sz="1200" dirty="0">
                <a:solidFill>
                  <a:srgbClr val="000000"/>
                </a:solidFill>
                <a:latin typeface="Arial" pitchFamily="34" charset="0"/>
                <a:ea typeface="Times New Roman" pitchFamily="18" charset="0"/>
                <a:cs typeface="Arial" pitchFamily="34" charset="0"/>
              </a:rPr>
              <a:t> </a:t>
            </a:r>
            <a:r>
              <a:rPr lang="en-US" sz="1200" dirty="0" smtClean="0">
                <a:solidFill>
                  <a:srgbClr val="000000"/>
                </a:solidFill>
                <a:latin typeface="Arial" pitchFamily="34" charset="0"/>
                <a:ea typeface="Times New Roman" pitchFamily="18" charset="0"/>
                <a:cs typeface="Arial" pitchFamily="34" charset="0"/>
              </a:rPr>
              <a:t>and Standards of Ethical Conduct. </a:t>
            </a:r>
          </a:p>
          <a:p>
            <a:pPr marL="0" indent="0">
              <a:lnSpc>
                <a:spcPct val="120000"/>
              </a:lnSpc>
              <a:buFontTx/>
              <a:buNone/>
            </a:pPr>
            <a:endParaRPr lang="en-US" sz="600" dirty="0" smtClean="0">
              <a:solidFill>
                <a:srgbClr val="000000"/>
              </a:solidFill>
              <a:latin typeface="Arial" pitchFamily="34" charset="0"/>
              <a:ea typeface="Times New Roman" pitchFamily="18" charset="0"/>
              <a:cs typeface="Arial" pitchFamily="34" charset="0"/>
            </a:endParaRPr>
          </a:p>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This training exists to remind each of us that the University of California acts from the values of honesty and integrity in all we do. Laws, rules, and regulations change frequently and, particularly in the current environment, there are increasing pressures to do more with less and to make decisions quickly. The training is intended as a reminder of the parameters within which we all must operate as stewards of a public institution.</a:t>
            </a:r>
          </a:p>
          <a:p>
            <a:pPr marL="0" indent="0">
              <a:lnSpc>
                <a:spcPct val="120000"/>
              </a:lnSpc>
              <a:buFontTx/>
              <a:buNone/>
            </a:pPr>
            <a:endParaRPr lang="en-US" sz="600" dirty="0" smtClean="0">
              <a:solidFill>
                <a:srgbClr val="000000"/>
              </a:solidFill>
              <a:latin typeface="Arial" pitchFamily="34" charset="0"/>
              <a:ea typeface="Times New Roman" pitchFamily="18" charset="0"/>
              <a:cs typeface="Arial" pitchFamily="34" charset="0"/>
            </a:endParaRPr>
          </a:p>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We encourage you to discuss this training with colleagues, to provide feedback, and to incorporate the Statement of Ethical Values and Standards of Ethical Conduct into your daily work culture. Our pledge is to support you in these efforts.</a:t>
            </a:r>
          </a:p>
          <a:p>
            <a:pPr marL="0" indent="0">
              <a:lnSpc>
                <a:spcPct val="120000"/>
              </a:lnSpc>
              <a:buFontTx/>
              <a:buNone/>
            </a:pPr>
            <a:endParaRPr lang="en-US" sz="600" dirty="0" smtClean="0">
              <a:solidFill>
                <a:srgbClr val="000000"/>
              </a:solidFill>
              <a:latin typeface="Arial" pitchFamily="34" charset="0"/>
              <a:ea typeface="Times New Roman" pitchFamily="18" charset="0"/>
              <a:cs typeface="Arial" pitchFamily="34" charset="0"/>
            </a:endParaRPr>
          </a:p>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Thank you for your steadfast commitment and service to the University of California, and for your important role in making the University of California an organization of which we can all be proud.</a:t>
            </a:r>
          </a:p>
          <a:p>
            <a:pPr marL="0" indent="0">
              <a:lnSpc>
                <a:spcPct val="120000"/>
              </a:lnSpc>
              <a:buFontTx/>
              <a:buNone/>
            </a:pPr>
            <a:r>
              <a:rPr lang="en-US" sz="1200" dirty="0" smtClean="0">
                <a:solidFill>
                  <a:srgbClr val="000000"/>
                </a:solidFill>
                <a:latin typeface="Arial" pitchFamily="34" charset="0"/>
                <a:ea typeface="Times New Roman" pitchFamily="18" charset="0"/>
                <a:cs typeface="Arial" pitchFamily="34" charset="0"/>
              </a:rPr>
              <a:t>			Sincerely,</a:t>
            </a:r>
          </a:p>
        </p:txBody>
      </p:sp>
      <p:graphicFrame>
        <p:nvGraphicFramePr>
          <p:cNvPr id="102404" name="Group 4"/>
          <p:cNvGraphicFramePr>
            <a:graphicFrameLocks noGrp="1"/>
          </p:cNvGraphicFramePr>
          <p:nvPr>
            <p:ph sz="half" idx="2"/>
            <p:extLst>
              <p:ext uri="{D42A27DB-BD31-4B8C-83A1-F6EECF244321}">
                <p14:modId xmlns:p14="http://schemas.microsoft.com/office/powerpoint/2010/main" val="2737897907"/>
              </p:ext>
            </p:extLst>
          </p:nvPr>
        </p:nvGraphicFramePr>
        <p:xfrm>
          <a:off x="533400" y="5791200"/>
          <a:ext cx="6781800" cy="594360"/>
        </p:xfrm>
        <a:graphic>
          <a:graphicData uri="http://schemas.openxmlformats.org/drawingml/2006/table">
            <a:tbl>
              <a:tblPr/>
              <a:tblGrid>
                <a:gridCol w="3390900"/>
                <a:gridCol w="3390900"/>
              </a:tblGrid>
              <a:tr h="258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Sheryl </a:t>
                      </a:r>
                      <a:r>
                        <a:rPr kumimoji="0" lang="en-US" sz="11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Vacca</a:t>
                      </a:r>
                      <a:endPar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Senior Vice President</a:t>
                      </a:r>
                      <a:endPar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Chief Compliance &amp; Audit Officer</a:t>
                      </a:r>
                      <a:endPar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txBody>
                  <a:tcPr horzOverflow="overflow">
                    <a:lnL>
                      <a:noFill/>
                    </a:lnL>
                    <a:lnR>
                      <a:noFill/>
                    </a:lnR>
                    <a:lnT>
                      <a:noFill/>
                    </a:lnT>
                    <a:lnB>
                      <a:noFill/>
                    </a:lnB>
                    <a:lnTlToBr>
                      <a:noFill/>
                    </a:lnTlToBr>
                    <a:lnBlToTr>
                      <a:noFill/>
                    </a:lnBlToTr>
                    <a:noFill/>
                  </a:tcPr>
                </a:tc>
              </a:tr>
            </a:tbl>
          </a:graphicData>
        </a:graphic>
      </p:graphicFrame>
      <p:pic>
        <p:nvPicPr>
          <p:cNvPr id="5127" name="Picture 11" descr="file:///J:/Train/Compliance%20Training/Ethics%20Training/UC%20Ethics%20-%20eLearning%202009/new%20graphics/yudof-vacca.jpg"/>
          <p:cNvPicPr>
            <a:picLocks noChangeAspect="1" noChangeArrowheads="1"/>
          </p:cNvPicPr>
          <p:nvPr/>
        </p:nvPicPr>
        <p:blipFill rotWithShape="1">
          <a:blip r:embed="rId3" cstate="print"/>
          <a:srcRect t="50000"/>
          <a:stretch/>
        </p:blipFill>
        <p:spPr bwMode="auto">
          <a:xfrm>
            <a:off x="7010400" y="3276600"/>
            <a:ext cx="2133600" cy="2133600"/>
          </a:xfrm>
          <a:prstGeom prst="rect">
            <a:avLst/>
          </a:prstGeom>
          <a:noFill/>
          <a:ln w="9525">
            <a:noFill/>
            <a:miter lim="800000"/>
            <a:headEnd/>
            <a:tailEnd/>
          </a:ln>
        </p:spPr>
      </p:pic>
    </p:spTree>
    <p:extLst>
      <p:ext uri="{BB962C8B-B14F-4D97-AF65-F5344CB8AC3E}">
        <p14:creationId xmlns:p14="http://schemas.microsoft.com/office/powerpoint/2010/main" val="4079627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PHS Conflict of Interest Regulations – Training Requirements </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1341437"/>
            <a:ext cx="8229600" cy="5135563"/>
          </a:xfrm>
        </p:spPr>
        <p:txBody>
          <a:bodyPr>
            <a:normAutofit/>
          </a:bodyPr>
          <a:lstStyle/>
          <a:p>
            <a:pPr marL="0" indent="0">
              <a:buNone/>
            </a:pPr>
            <a:r>
              <a:rPr lang="en-US" sz="1600" dirty="0" smtClean="0">
                <a:latin typeface="Arial" pitchFamily="34" charset="0"/>
                <a:cs typeface="Arial" pitchFamily="34" charset="0"/>
              </a:rPr>
              <a:t>Each Investigator </a:t>
            </a:r>
            <a:r>
              <a:rPr lang="en-US" sz="1600" dirty="0">
                <a:latin typeface="Arial" pitchFamily="34" charset="0"/>
                <a:cs typeface="Arial" pitchFamily="34" charset="0"/>
              </a:rPr>
              <a:t>is required to complete PHS conflict of interest training prior to engaging in PHS-supported research at the University of California, and at least every four years, and immediately when any of the following circumstances apply: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A </a:t>
            </a:r>
            <a:r>
              <a:rPr lang="en-US" sz="1600" dirty="0">
                <a:latin typeface="Arial" pitchFamily="34" charset="0"/>
                <a:cs typeface="Arial" pitchFamily="34" charset="0"/>
              </a:rPr>
              <a:t>campus finds that an I</a:t>
            </a:r>
            <a:r>
              <a:rPr lang="en-US" sz="1600" dirty="0" smtClean="0">
                <a:latin typeface="Arial" pitchFamily="34" charset="0"/>
                <a:cs typeface="Arial" pitchFamily="34" charset="0"/>
              </a:rPr>
              <a:t>nvestigator </a:t>
            </a:r>
            <a:r>
              <a:rPr lang="en-US" sz="1600" dirty="0">
                <a:latin typeface="Arial" pitchFamily="34" charset="0"/>
                <a:cs typeface="Arial" pitchFamily="34" charset="0"/>
              </a:rPr>
              <a:t>is not in compliance with the Institution’s financial conflict of interest policy or management plan. </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a:p>
            <a:pPr lvl="1">
              <a:buFont typeface="+mj-lt"/>
              <a:buAutoNum type="arabicPeriod"/>
            </a:pPr>
            <a:r>
              <a:rPr lang="en-US" sz="1600" dirty="0" smtClean="0">
                <a:latin typeface="Arial" pitchFamily="34" charset="0"/>
                <a:cs typeface="Arial" pitchFamily="34" charset="0"/>
              </a:rPr>
              <a:t>The </a:t>
            </a:r>
            <a:r>
              <a:rPr lang="en-US" sz="1600" dirty="0">
                <a:latin typeface="Arial" pitchFamily="34" charset="0"/>
                <a:cs typeface="Arial" pitchFamily="34" charset="0"/>
              </a:rPr>
              <a:t>campus revises its financial conflict of interest policies or procedures in any manner that affects the requirements of Investigators.</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7009593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487362"/>
          </a:xfrm>
        </p:spPr>
        <p:txBody>
          <a:bodyPr>
            <a:noAutofit/>
          </a:bodyPr>
          <a:lstStyle/>
          <a:p>
            <a:r>
              <a:rPr lang="en-US" sz="2800" dirty="0" smtClean="0">
                <a:latin typeface="Arial" pitchFamily="34" charset="0"/>
                <a:cs typeface="Arial" pitchFamily="34" charset="0"/>
              </a:rPr>
              <a:t>PHS Conflict of Interest Regulations – Additional Information</a:t>
            </a:r>
            <a:endParaRPr lang="en-US" sz="2800" dirty="0">
              <a:latin typeface="Arial" pitchFamily="34" charset="0"/>
              <a:cs typeface="Arial" pitchFamily="34" charset="0"/>
            </a:endParaRPr>
          </a:p>
        </p:txBody>
      </p:sp>
      <p:sp>
        <p:nvSpPr>
          <p:cNvPr id="4" name="Content Placeholder 3"/>
          <p:cNvSpPr>
            <a:spLocks noGrp="1"/>
          </p:cNvSpPr>
          <p:nvPr>
            <p:ph idx="1"/>
          </p:nvPr>
        </p:nvSpPr>
        <p:spPr>
          <a:xfrm>
            <a:off x="457200" y="990600"/>
            <a:ext cx="8229600" cy="5135563"/>
          </a:xfrm>
        </p:spPr>
        <p:txBody>
          <a:bodyPr>
            <a:normAutofit/>
          </a:bodyPr>
          <a:lstStyle/>
          <a:p>
            <a:pPr marL="0" indent="0">
              <a:buNone/>
            </a:pPr>
            <a:r>
              <a:rPr lang="en-US" sz="1600" b="1" dirty="0">
                <a:latin typeface="Arial" pitchFamily="34" charset="0"/>
                <a:cs typeface="Arial" pitchFamily="34" charset="0"/>
              </a:rPr>
              <a:t>Public Access</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Under the University’s implementation of the PHS policy, campuses must provide a written response to any requestor (the public), within five business days of a request for information concerning any Significant Financial Interest disclosed to the Institution by (and still held by) the Principal Investigator and other Key Personnel on a PHS–supported project that was determined by the institution to relate to the PHS-funded research and to constitute a financial conflict of interest.</a:t>
            </a:r>
          </a:p>
          <a:p>
            <a:pPr marL="0" indent="0">
              <a:buNone/>
            </a:pPr>
            <a:endParaRPr lang="en-US" sz="1600" dirty="0">
              <a:latin typeface="Arial" pitchFamily="34" charset="0"/>
              <a:cs typeface="Arial" pitchFamily="34" charset="0"/>
            </a:endParaRPr>
          </a:p>
          <a:p>
            <a:pPr marL="0" indent="0">
              <a:buNone/>
            </a:pPr>
            <a:r>
              <a:rPr lang="en-US" sz="1600" b="1" dirty="0">
                <a:latin typeface="Arial" pitchFamily="34" charset="0"/>
                <a:cs typeface="Arial" pitchFamily="34" charset="0"/>
              </a:rPr>
              <a:t>Sanctions</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Failure to file a complete disclosure of financial interest, required  updates, or failure to comply with any conditions or restrictions directed or imposed on the conduct of the project under </a:t>
            </a:r>
            <a:r>
              <a:rPr lang="en-US" sz="1600" dirty="0" smtClean="0">
                <a:latin typeface="Arial" pitchFamily="34" charset="0"/>
                <a:cs typeface="Arial" pitchFamily="34" charset="0"/>
              </a:rPr>
              <a:t>Disclosure Of Financial Interests &amp; Management Of Conflicts Of Interest Re: Public Health Service Research Awards, </a:t>
            </a:r>
            <a:r>
              <a:rPr lang="en-US" sz="1600" dirty="0">
                <a:latin typeface="Arial" pitchFamily="34" charset="0"/>
                <a:cs typeface="Arial" pitchFamily="34" charset="0"/>
              </a:rPr>
              <a:t>will be grounds for discipline pursuant to the University Policy on Faculty Conduct and the Administration of Discipline (Academic Personnel Manual, </a:t>
            </a:r>
            <a:r>
              <a:rPr lang="en-US" sz="1600" dirty="0">
                <a:latin typeface="Arial" pitchFamily="34" charset="0"/>
                <a:cs typeface="Arial" pitchFamily="34" charset="0"/>
                <a:hlinkClick r:id="rId3"/>
              </a:rPr>
              <a:t>APM-016</a:t>
            </a:r>
            <a:r>
              <a:rPr lang="en-US" sz="1600" dirty="0">
                <a:latin typeface="Arial" pitchFamily="34" charset="0"/>
                <a:cs typeface="Arial" pitchFamily="34" charset="0"/>
              </a:rPr>
              <a:t>) and/or other applicable employee or student disciplinary policies. </a:t>
            </a:r>
          </a:p>
          <a:p>
            <a:pPr marL="0" indent="0">
              <a:buNone/>
            </a:pPr>
            <a:endParaRPr lang="en-US" sz="700" dirty="0">
              <a:latin typeface="Arial" pitchFamily="34" charset="0"/>
              <a:cs typeface="Arial" pitchFamily="34" charset="0"/>
            </a:endParaRPr>
          </a:p>
        </p:txBody>
      </p:sp>
    </p:spTree>
    <p:extLst>
      <p:ext uri="{BB962C8B-B14F-4D97-AF65-F5344CB8AC3E}">
        <p14:creationId xmlns:p14="http://schemas.microsoft.com/office/powerpoint/2010/main" val="2398840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32801" y="152400"/>
            <a:ext cx="8229600" cy="609600"/>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rmAutofit/>
          </a:bodyPr>
          <a:lstStyle/>
          <a:p>
            <a:pPr eaLnBrk="1" hangingPunct="1"/>
            <a:r>
              <a:rPr lang="en-US" sz="2800" dirty="0" smtClean="0">
                <a:latin typeface="Arial" pitchFamily="34" charset="0"/>
                <a:cs typeface="Arial" pitchFamily="34" charset="0"/>
              </a:rPr>
              <a:t>Scenario: An Affair of the Heart</a:t>
            </a:r>
          </a:p>
        </p:txBody>
      </p:sp>
      <p:sp>
        <p:nvSpPr>
          <p:cNvPr id="31748" name="Rectangle 3"/>
          <p:cNvSpPr>
            <a:spLocks noGrp="1" noChangeArrowheads="1"/>
          </p:cNvSpPr>
          <p:nvPr>
            <p:ph type="body" idx="1"/>
          </p:nvPr>
        </p:nvSpPr>
        <p:spPr>
          <a:xfrm>
            <a:off x="457200" y="1066800"/>
            <a:ext cx="5486400" cy="2667000"/>
          </a:xfrm>
        </p:spPr>
        <p:txBody>
          <a:bodyPr>
            <a:noAutofit/>
          </a:bodyPr>
          <a:lstStyle/>
          <a:p>
            <a:pPr marL="0" indent="0">
              <a:lnSpc>
                <a:spcPct val="110000"/>
              </a:lnSpc>
              <a:buNone/>
            </a:pPr>
            <a:r>
              <a:rPr lang="en-US" sz="1600" dirty="0">
                <a:latin typeface="Arial" pitchFamily="34" charset="0"/>
                <a:cs typeface="Arial" pitchFamily="34" charset="0"/>
              </a:rPr>
              <a:t>Dr. De la Coeur is faculty member who is both a practicing cardiologist and conducts research on heart disease.  He wishes to serve as principal investigator on an NIH grant that supports a cutting-edge therapy program for heart disease patients at one of the University’s medical centers. Dr. De la Coeur owns 4% of Heart Therapy </a:t>
            </a:r>
            <a:r>
              <a:rPr lang="en-US" sz="1600" dirty="0" smtClean="0">
                <a:latin typeface="Arial" pitchFamily="34" charset="0"/>
                <a:cs typeface="Arial" pitchFamily="34" charset="0"/>
              </a:rPr>
              <a:t>Inc. (HTI),  </a:t>
            </a:r>
            <a:r>
              <a:rPr lang="en-US" sz="1600" dirty="0">
                <a:latin typeface="Arial" pitchFamily="34" charset="0"/>
                <a:cs typeface="Arial" pitchFamily="34" charset="0"/>
              </a:rPr>
              <a:t>a privately held company. Should the therapy prove to be successful, HTI could become very profitable to the investors and the University from which it has licensed intellectual property. </a:t>
            </a:r>
          </a:p>
          <a:p>
            <a:pPr marL="0" indent="0" eaLnBrk="1" hangingPunct="1">
              <a:lnSpc>
                <a:spcPct val="110000"/>
              </a:lnSpc>
              <a:buFontTx/>
              <a:buNone/>
            </a:pPr>
            <a:r>
              <a:rPr lang="en-US" sz="1600" dirty="0" smtClean="0">
                <a:latin typeface="Arial" pitchFamily="34" charset="0"/>
                <a:cs typeface="Arial" pitchFamily="34" charset="0"/>
              </a:rPr>
              <a:t/>
            </a:r>
            <a:br>
              <a:rPr lang="en-US" sz="1600" dirty="0" smtClean="0">
                <a:latin typeface="Arial" pitchFamily="34" charset="0"/>
                <a:cs typeface="Arial" pitchFamily="34" charset="0"/>
              </a:rPr>
            </a:br>
            <a:endParaRPr lang="en-US" sz="1600" dirty="0" smtClean="0">
              <a:latin typeface="Arial" pitchFamily="34" charset="0"/>
              <a:cs typeface="Arial" pitchFamily="34" charset="0"/>
            </a:endParaRPr>
          </a:p>
        </p:txBody>
      </p:sp>
      <p:sp>
        <p:nvSpPr>
          <p:cNvPr id="31752" name="Text Box 8"/>
          <p:cNvSpPr txBox="1">
            <a:spLocks noChangeArrowheads="1"/>
          </p:cNvSpPr>
          <p:nvPr/>
        </p:nvSpPr>
        <p:spPr bwMode="auto">
          <a:xfrm>
            <a:off x="609600" y="4648200"/>
            <a:ext cx="533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600" b="1" dirty="0">
                <a:latin typeface="Arial" charset="0"/>
              </a:rPr>
              <a:t>Does Dr. De la Coeur’s ownership interest in HTI have to be disclosed</a:t>
            </a:r>
            <a:r>
              <a:rPr lang="en-US" sz="1600" b="1" dirty="0" smtClean="0">
                <a:latin typeface="Arial" charset="0"/>
              </a:rPr>
              <a:t>?</a:t>
            </a:r>
            <a:r>
              <a:rPr lang="en-US" sz="1600" dirty="0" smtClean="0">
                <a:latin typeface="Arial" charset="0"/>
              </a:rPr>
              <a:t/>
            </a:r>
            <a:br>
              <a:rPr lang="en-US" sz="1600" dirty="0" smtClean="0">
                <a:latin typeface="Arial" charset="0"/>
              </a:rPr>
            </a:br>
            <a:r>
              <a:rPr lang="en-US" sz="1600" dirty="0">
                <a:latin typeface="Arial" charset="0"/>
              </a:rPr>
              <a:t/>
            </a:r>
            <a:br>
              <a:rPr lang="en-US" sz="1600" dirty="0">
                <a:latin typeface="Arial" charset="0"/>
              </a:rPr>
            </a:br>
            <a:r>
              <a:rPr lang="en-US" sz="1600" b="0" dirty="0">
                <a:latin typeface="Arial" charset="0"/>
              </a:rPr>
              <a:t>A. </a:t>
            </a:r>
            <a:r>
              <a:rPr lang="en-US" sz="1600" b="0" dirty="0" smtClean="0">
                <a:latin typeface="Arial" charset="0"/>
              </a:rPr>
              <a:t>Yes</a:t>
            </a:r>
            <a:endParaRPr lang="en-US" sz="1600" b="0" dirty="0">
              <a:latin typeface="Arial" charset="0"/>
            </a:endParaRPr>
          </a:p>
          <a:p>
            <a:r>
              <a:rPr lang="en-US" sz="1600" b="0" dirty="0">
                <a:latin typeface="Arial" charset="0"/>
              </a:rPr>
              <a:t>B. </a:t>
            </a:r>
            <a:r>
              <a:rPr lang="en-US" sz="1600" b="0" dirty="0" smtClean="0">
                <a:latin typeface="Arial" charset="0"/>
              </a:rPr>
              <a:t>No</a:t>
            </a:r>
            <a:endParaRPr lang="en-US" sz="1600" b="0" dirty="0">
              <a:latin typeface="Arial" charset="0"/>
            </a:endParaRPr>
          </a:p>
        </p:txBody>
      </p:sp>
      <p:sp>
        <p:nvSpPr>
          <p:cNvPr id="31753" name="Text Box 9"/>
          <p:cNvSpPr txBox="1">
            <a:spLocks noChangeArrowheads="1"/>
          </p:cNvSpPr>
          <p:nvPr/>
        </p:nvSpPr>
        <p:spPr bwMode="auto">
          <a:xfrm>
            <a:off x="657772" y="6154245"/>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dirty="0">
                <a:latin typeface="Arial" charset="0"/>
              </a:rPr>
              <a:t>Feedback Text</a:t>
            </a:r>
          </a:p>
          <a:p>
            <a:r>
              <a:rPr lang="en-US" sz="1400" b="0" dirty="0">
                <a:latin typeface="Arial" charset="0"/>
              </a:rPr>
              <a:t>The best </a:t>
            </a:r>
            <a:r>
              <a:rPr lang="en-US" sz="1400" b="0" dirty="0" smtClean="0">
                <a:latin typeface="Arial" charset="0"/>
              </a:rPr>
              <a:t>answer is A</a:t>
            </a:r>
            <a:r>
              <a:rPr lang="en-US" sz="1400" b="0" dirty="0" smtClean="0">
                <a:solidFill>
                  <a:srgbClr val="7030A0"/>
                </a:solidFill>
                <a:latin typeface="Arial" charset="0"/>
              </a:rPr>
              <a:t>. </a:t>
            </a:r>
            <a:r>
              <a:rPr lang="en-US" sz="1400" b="0" dirty="0">
                <a:latin typeface="Arial" charset="0"/>
              </a:rPr>
              <a:t>Click the Next button to read a discussion of this scenario.</a:t>
            </a:r>
          </a:p>
        </p:txBody>
      </p:sp>
      <p:pic>
        <p:nvPicPr>
          <p:cNvPr id="31770" name="Picture 26" descr="delacou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1219200"/>
            <a:ext cx="2222500"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151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457200" y="274638"/>
            <a:ext cx="8229600" cy="563562"/>
          </a:xfrm>
          <a:extLst>
            <a:ext uri="{91240B29-F687-4F45-9708-019B960494DF}">
              <a14:hiddenLine xmlns:a14="http://schemas.microsoft.com/office/drawing/2010/main" w="9525" cap="flat" cmpd="sng" algn="ctr">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ormAutofit/>
          </a:bodyPr>
          <a:lstStyle/>
          <a:p>
            <a:pPr eaLnBrk="1" hangingPunct="1"/>
            <a:r>
              <a:rPr lang="en-US" sz="2800" dirty="0" smtClean="0">
                <a:latin typeface="Arial" pitchFamily="34" charset="0"/>
                <a:cs typeface="Arial" pitchFamily="34" charset="0"/>
              </a:rPr>
              <a:t>Discussion: An Affair of the Heart</a:t>
            </a:r>
          </a:p>
        </p:txBody>
      </p:sp>
      <p:sp>
        <p:nvSpPr>
          <p:cNvPr id="33796" name="Rectangle 3"/>
          <p:cNvSpPr>
            <a:spLocks noGrp="1" noChangeArrowheads="1"/>
          </p:cNvSpPr>
          <p:nvPr>
            <p:ph type="body" idx="1"/>
          </p:nvPr>
        </p:nvSpPr>
        <p:spPr>
          <a:xfrm>
            <a:off x="457200" y="1265237"/>
            <a:ext cx="8229600" cy="5211763"/>
          </a:xfrm>
        </p:spPr>
        <p:txBody>
          <a:bodyPr>
            <a:normAutofit/>
          </a:bodyPr>
          <a:lstStyle/>
          <a:p>
            <a:pPr marL="0" indent="0">
              <a:spcBef>
                <a:spcPts val="0"/>
              </a:spcBef>
              <a:buNone/>
              <a:defRPr/>
            </a:pPr>
            <a:r>
              <a:rPr lang="en-US" sz="1600" dirty="0">
                <a:latin typeface="Arial" pitchFamily="34" charset="0"/>
                <a:cs typeface="Arial" pitchFamily="34" charset="0"/>
              </a:rPr>
              <a:t>In this scenario, HTI is a non-publically traded entity and, under the new regulations, disclosure is required when an investigator holds any equity in such an entity and the financial interest (equity) is reasonably related to the Investigator’s Institutional Responsibilities.  Dr. De la Coeur conducts research,  teaches, and has patient care responsibilities that are based on his expertise and credentials as a cardiologist for the University of California.  Thus, his financial interest in HTI is related to his Institutional Responsibilities.  He therefore must disclose his Significant Financial Interest in HTI to the University.</a:t>
            </a:r>
          </a:p>
          <a:p>
            <a:pPr marL="0" indent="0">
              <a:buNone/>
            </a:pPr>
            <a:endParaRPr lang="en-US" sz="1600" dirty="0">
              <a:latin typeface="Arial" pitchFamily="34" charset="0"/>
              <a:cs typeface="Arial" pitchFamily="34" charset="0"/>
            </a:endParaRPr>
          </a:p>
          <a:p>
            <a:pPr marL="0" indent="0">
              <a:buNone/>
            </a:pPr>
            <a:r>
              <a:rPr lang="en-US" sz="1600" dirty="0" smtClean="0">
                <a:latin typeface="Arial" pitchFamily="34" charset="0"/>
                <a:cs typeface="Arial" pitchFamily="34" charset="0"/>
              </a:rPr>
              <a:t>The </a:t>
            </a:r>
            <a:r>
              <a:rPr lang="en-US" sz="1600" dirty="0">
                <a:latin typeface="Arial" pitchFamily="34" charset="0"/>
                <a:cs typeface="Arial" pitchFamily="34" charset="0"/>
              </a:rPr>
              <a:t>University must then determine whether this Significant Financial Interest (and any others that he has disclosed) is related to his NIH-funded research project, and if so, whether it constitutes a financial conflict of interest.  To do that, a reviewer must reasonably determine that this Significant Financial Interest could “directly and significantly affect the design, conduct of reporting of…” the NIH-funded project.  If Dr. De la Coeur’s equity in HTI is considered to be a financial conflict of interest, it must be eliminated, reduced, or managed. In addition, most journals would likely require disclosure of the ownership interest in publications as would most University COI Review </a:t>
            </a:r>
            <a:r>
              <a:rPr lang="en-US" sz="1600" dirty="0" smtClean="0">
                <a:latin typeface="Arial" pitchFamily="34" charset="0"/>
                <a:cs typeface="Arial" pitchFamily="34" charset="0"/>
              </a:rPr>
              <a:t>Committees.</a:t>
            </a:r>
            <a:r>
              <a:rPr lang="en-US" sz="1600" dirty="0">
                <a:latin typeface="Arial" pitchFamily="34" charset="0"/>
                <a:cs typeface="Arial" pitchFamily="34" charset="0"/>
              </a:rPr>
              <a:t>	</a:t>
            </a:r>
          </a:p>
          <a:p>
            <a:pPr marL="0" indent="0" eaLnBrk="1" hangingPunct="1">
              <a:lnSpc>
                <a:spcPct val="80000"/>
              </a:lnSpc>
            </a:pPr>
            <a:endParaRPr lang="en-US" sz="1600" dirty="0" smtClean="0">
              <a:latin typeface="Arial" pitchFamily="34" charset="0"/>
              <a:cs typeface="Arial" pitchFamily="34" charset="0"/>
            </a:endParaRPr>
          </a:p>
        </p:txBody>
      </p:sp>
    </p:spTree>
    <p:extLst>
      <p:ext uri="{BB962C8B-B14F-4D97-AF65-F5344CB8AC3E}">
        <p14:creationId xmlns:p14="http://schemas.microsoft.com/office/powerpoint/2010/main" val="22426092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457200" y="0"/>
            <a:ext cx="8229600" cy="533400"/>
          </a:xfrm>
        </p:spPr>
        <p:txBody>
          <a:bodyPr>
            <a:normAutofit/>
          </a:bodyPr>
          <a:lstStyle/>
          <a:p>
            <a:pPr eaLnBrk="1" hangingPunct="1"/>
            <a:r>
              <a:rPr lang="en-US" sz="2800" dirty="0" smtClean="0">
                <a:latin typeface="Arial" pitchFamily="34" charset="0"/>
                <a:cs typeface="Arial" pitchFamily="34" charset="0"/>
              </a:rPr>
              <a:t>Scenario: Under a Microscope?</a:t>
            </a:r>
          </a:p>
        </p:txBody>
      </p:sp>
      <p:sp>
        <p:nvSpPr>
          <p:cNvPr id="54276" name="Rectangle 3"/>
          <p:cNvSpPr>
            <a:spLocks noGrp="1" noChangeArrowheads="1"/>
          </p:cNvSpPr>
          <p:nvPr>
            <p:ph type="body" idx="1"/>
          </p:nvPr>
        </p:nvSpPr>
        <p:spPr>
          <a:xfrm>
            <a:off x="457200" y="762000"/>
            <a:ext cx="5334000" cy="2801257"/>
          </a:xfrm>
        </p:spPr>
        <p:txBody>
          <a:bodyPr>
            <a:noAutofit/>
          </a:bodyPr>
          <a:lstStyle/>
          <a:p>
            <a:pPr marL="0" indent="0">
              <a:buNone/>
            </a:pPr>
            <a:r>
              <a:rPr lang="en-US" sz="1600" dirty="0">
                <a:latin typeface="Arial" pitchFamily="34" charset="0"/>
                <a:cs typeface="Arial" pitchFamily="34" charset="0"/>
              </a:rPr>
              <a:t>A researcher has developed a promising gene therapy technique for a pulmonary disease that primarily afflicts children. Although the disease can be managed to some degree through conventional drug therapies, the gene therapy offers the hope of an actual cure</a:t>
            </a:r>
            <a:r>
              <a:rPr lang="en-US" sz="1600" dirty="0" smtClean="0">
                <a:latin typeface="Arial" pitchFamily="34" charset="0"/>
                <a:cs typeface="Arial" pitchFamily="34" charset="0"/>
              </a:rPr>
              <a:t>.</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The researcher heads the Institute of Gene Therapy (IGT) within the School of Medicine and is an NIH-funded researcher on a proposal to conduct a gene therapy clinical trial. She is also the primary stockholder in a private company that has licensed her intellectual property from the University. </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 </a:t>
            </a:r>
          </a:p>
        </p:txBody>
      </p:sp>
      <p:pic>
        <p:nvPicPr>
          <p:cNvPr id="54291" name="Picture 19" descr="microscop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9800" y="762000"/>
            <a:ext cx="2540000" cy="2540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57200" y="4092476"/>
            <a:ext cx="7950200" cy="2308324"/>
          </a:xfrm>
          <a:prstGeom prst="rect">
            <a:avLst/>
          </a:prstGeom>
          <a:noFill/>
        </p:spPr>
        <p:txBody>
          <a:bodyPr wrap="square" rtlCol="0">
            <a:spAutoFit/>
          </a:bodyPr>
          <a:lstStyle/>
          <a:p>
            <a:r>
              <a:rPr lang="en-US" sz="1600" dirty="0" smtClean="0">
                <a:latin typeface="Arial" pitchFamily="34" charset="0"/>
                <a:cs typeface="Arial" pitchFamily="34" charset="0"/>
              </a:rPr>
              <a:t>The </a:t>
            </a:r>
            <a:r>
              <a:rPr lang="en-US" sz="1600" dirty="0">
                <a:latin typeface="Arial" pitchFamily="34" charset="0"/>
                <a:cs typeface="Arial" pitchFamily="34" charset="0"/>
              </a:rPr>
              <a:t>company has been very successful in finding start-up funding and is now providing 25% of IGT’s research budget. To help with company fundraising efforts, the researcher routinely travels to the start-up company’s Chicago, IL headquarters. The start-up company reimburses her for the travel costs. </a:t>
            </a:r>
            <a:endParaRPr lang="en-US" sz="1600" dirty="0" smtClean="0">
              <a:latin typeface="Arial" pitchFamily="34" charset="0"/>
              <a:cs typeface="Arial" pitchFamily="34" charset="0"/>
            </a:endParaRPr>
          </a:p>
          <a:p>
            <a:endParaRPr lang="en-US" sz="1600" dirty="0">
              <a:latin typeface="Arial" pitchFamily="34" charset="0"/>
              <a:cs typeface="Arial" pitchFamily="34" charset="0"/>
            </a:endParaRPr>
          </a:p>
          <a:p>
            <a:r>
              <a:rPr lang="en-US" sz="1600" dirty="0" smtClean="0">
                <a:latin typeface="Arial" pitchFamily="34" charset="0"/>
                <a:cs typeface="Arial" pitchFamily="34" charset="0"/>
              </a:rPr>
              <a:t>After </a:t>
            </a:r>
            <a:r>
              <a:rPr lang="en-US" sz="1600" dirty="0">
                <a:latin typeface="Arial" pitchFamily="34" charset="0"/>
                <a:cs typeface="Arial" pitchFamily="34" charset="0"/>
              </a:rPr>
              <a:t>review, the campus COI Review Committee determines that these financial interests can directly and significantly affect the researcher’s NIH –supported research.  Accordingly they recommend that a plan be put into place to manage the financial conflict of interest</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spTree>
    <p:extLst>
      <p:ext uri="{BB962C8B-B14F-4D97-AF65-F5344CB8AC3E}">
        <p14:creationId xmlns:p14="http://schemas.microsoft.com/office/powerpoint/2010/main" val="16810026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457200" y="228600"/>
            <a:ext cx="8229600" cy="533400"/>
          </a:xfrm>
        </p:spPr>
        <p:txBody>
          <a:bodyPr>
            <a:noAutofit/>
          </a:bodyPr>
          <a:lstStyle/>
          <a:p>
            <a:pPr eaLnBrk="1" hangingPunct="1"/>
            <a:r>
              <a:rPr lang="en-US" sz="2800" dirty="0" smtClean="0">
                <a:latin typeface="Arial" pitchFamily="34" charset="0"/>
                <a:cs typeface="Arial" pitchFamily="34" charset="0"/>
              </a:rPr>
              <a:t>Scenario: Under a Microscope? (cont’d)</a:t>
            </a:r>
          </a:p>
        </p:txBody>
      </p:sp>
      <p:sp>
        <p:nvSpPr>
          <p:cNvPr id="54281" name="Text Box 9"/>
          <p:cNvSpPr txBox="1">
            <a:spLocks noChangeArrowheads="1"/>
          </p:cNvSpPr>
          <p:nvPr/>
        </p:nvSpPr>
        <p:spPr bwMode="auto">
          <a:xfrm>
            <a:off x="651641" y="4876800"/>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a:latin typeface="Arial" charset="0"/>
              </a:rPr>
              <a:t>Feedback Text</a:t>
            </a:r>
          </a:p>
          <a:p>
            <a:r>
              <a:rPr lang="en-US" sz="1400" b="0">
                <a:latin typeface="Arial" charset="0"/>
              </a:rPr>
              <a:t>The best answers are A,B, C, and D. Click the Next button to read a discussion of this scenario.</a:t>
            </a:r>
          </a:p>
        </p:txBody>
      </p:sp>
      <p:sp>
        <p:nvSpPr>
          <p:cNvPr id="2" name="Content Placeholder 1"/>
          <p:cNvSpPr>
            <a:spLocks noGrp="1"/>
          </p:cNvSpPr>
          <p:nvPr>
            <p:ph idx="1"/>
          </p:nvPr>
        </p:nvSpPr>
        <p:spPr>
          <a:xfrm>
            <a:off x="457200" y="1265237"/>
            <a:ext cx="8229600" cy="5135563"/>
          </a:xfrm>
        </p:spPr>
        <p:txBody>
          <a:bodyPr>
            <a:normAutofit/>
          </a:bodyPr>
          <a:lstStyle/>
          <a:p>
            <a:pPr marL="0" indent="0">
              <a:buNone/>
            </a:pPr>
            <a:r>
              <a:rPr lang="en-US" sz="1600" b="1" dirty="0">
                <a:latin typeface="Arial" pitchFamily="34" charset="0"/>
                <a:cs typeface="Arial" pitchFamily="34" charset="0"/>
              </a:rPr>
              <a:t>Which of the following might be appropriate conflict of interest management/elimination strategies? </a:t>
            </a:r>
            <a:r>
              <a:rPr lang="en-US" sz="1600" dirty="0">
                <a:latin typeface="Arial" pitchFamily="34" charset="0"/>
                <a:cs typeface="Arial" pitchFamily="34" charset="0"/>
              </a:rPr>
              <a:t>(You may select more than one option</a:t>
            </a:r>
            <a:r>
              <a:rPr lang="en-US" sz="1600" dirty="0" smtClean="0">
                <a:latin typeface="Arial" pitchFamily="34" charset="0"/>
                <a:cs typeface="Arial" pitchFamily="34" charset="0"/>
              </a:rPr>
              <a:t>.)</a:t>
            </a:r>
          </a:p>
          <a:p>
            <a:pPr marL="0" indent="0">
              <a:buNone/>
            </a:pPr>
            <a:endParaRPr lang="en-US" sz="1600" dirty="0">
              <a:latin typeface="Arial" pitchFamily="34" charset="0"/>
              <a:cs typeface="Arial" pitchFamily="34" charset="0"/>
            </a:endParaRPr>
          </a:p>
          <a:p>
            <a:pPr lvl="0">
              <a:buFont typeface="+mj-lt"/>
              <a:buAutoNum type="alphaLcParenR"/>
            </a:pPr>
            <a:r>
              <a:rPr lang="en-US" sz="1600" dirty="0">
                <a:latin typeface="Arial" pitchFamily="34" charset="0"/>
                <a:cs typeface="Arial" pitchFamily="34" charset="0"/>
              </a:rPr>
              <a:t>Disclosure of the researcher’s stock ownership when publishing results from the trial.</a:t>
            </a:r>
          </a:p>
          <a:p>
            <a:pPr lvl="0">
              <a:buFont typeface="+mj-lt"/>
              <a:buAutoNum type="alphaLcParenR"/>
            </a:pPr>
            <a:r>
              <a:rPr lang="en-US" sz="1600" dirty="0">
                <a:latin typeface="Arial" pitchFamily="34" charset="0"/>
                <a:cs typeface="Arial" pitchFamily="34" charset="0"/>
              </a:rPr>
              <a:t>Divestiture of some or all ownership interests in the company.</a:t>
            </a:r>
          </a:p>
          <a:p>
            <a:pPr lvl="0">
              <a:buFont typeface="+mj-lt"/>
              <a:buAutoNum type="alphaLcParenR"/>
            </a:pPr>
            <a:r>
              <a:rPr lang="en-US" sz="1600" dirty="0">
                <a:latin typeface="Arial" pitchFamily="34" charset="0"/>
                <a:cs typeface="Arial" pitchFamily="34" charset="0"/>
              </a:rPr>
              <a:t>Establishment of a committee to monitor the researcher’s work on the study.</a:t>
            </a:r>
          </a:p>
          <a:p>
            <a:pPr lvl="0">
              <a:buFont typeface="+mj-lt"/>
              <a:buAutoNum type="alphaLcParenR"/>
            </a:pPr>
            <a:r>
              <a:rPr lang="en-US" sz="1600" dirty="0">
                <a:latin typeface="Arial" pitchFamily="34" charset="0"/>
                <a:cs typeface="Arial" pitchFamily="34" charset="0"/>
              </a:rPr>
              <a:t>If one of the researcher’s inventions is being tested in the study, naming another faculty member in the school to act as principal investigator on the study.</a:t>
            </a: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6470210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457200" y="76200"/>
            <a:ext cx="8229600" cy="533400"/>
          </a:xfrm>
        </p:spPr>
        <p:txBody>
          <a:bodyPr>
            <a:noAutofit/>
          </a:bodyPr>
          <a:lstStyle/>
          <a:p>
            <a:pPr eaLnBrk="1" hangingPunct="1"/>
            <a:r>
              <a:rPr lang="en-US" sz="2800" dirty="0" smtClean="0">
                <a:latin typeface="Arial" pitchFamily="34" charset="0"/>
                <a:cs typeface="Arial" pitchFamily="34" charset="0"/>
              </a:rPr>
              <a:t>Discussion: Under a Microscope?</a:t>
            </a:r>
          </a:p>
        </p:txBody>
      </p:sp>
      <p:sp>
        <p:nvSpPr>
          <p:cNvPr id="179203" name="Rectangle 3"/>
          <p:cNvSpPr>
            <a:spLocks noGrp="1" noChangeArrowheads="1"/>
          </p:cNvSpPr>
          <p:nvPr>
            <p:ph type="body" idx="4294967295"/>
          </p:nvPr>
        </p:nvSpPr>
        <p:spPr>
          <a:xfrm>
            <a:off x="457200" y="762000"/>
            <a:ext cx="8077200" cy="2971800"/>
          </a:xfrm>
        </p:spPr>
        <p:txBody>
          <a:bodyPr>
            <a:noAutofit/>
          </a:bodyPr>
          <a:lstStyle/>
          <a:p>
            <a:pPr marL="0" indent="0">
              <a:lnSpc>
                <a:spcPct val="110000"/>
              </a:lnSpc>
              <a:spcBef>
                <a:spcPct val="0"/>
              </a:spcBef>
              <a:buNone/>
            </a:pPr>
            <a:r>
              <a:rPr lang="en-US" sz="1600" dirty="0">
                <a:latin typeface="Arial" pitchFamily="34" charset="0"/>
                <a:cs typeface="Arial" pitchFamily="34" charset="0"/>
              </a:rPr>
              <a:t>The I</a:t>
            </a:r>
            <a:r>
              <a:rPr lang="en-US" sz="1600" dirty="0" smtClean="0">
                <a:latin typeface="Arial" pitchFamily="34" charset="0"/>
                <a:cs typeface="Arial" pitchFamily="34" charset="0"/>
              </a:rPr>
              <a:t>nvestigator </a:t>
            </a:r>
            <a:r>
              <a:rPr lang="en-US" sz="1600" dirty="0">
                <a:latin typeface="Arial" pitchFamily="34" charset="0"/>
                <a:cs typeface="Arial" pitchFamily="34" charset="0"/>
              </a:rPr>
              <a:t>appears to have Significant Financial Interests that could create conflicts with her clinical trial proposal, including stock ownership in a privately held start-up company that conducts research in the same areas as her University research.  In addition, the start-up company also provides personal travel reimbursements to the Investigator.  Because the I</a:t>
            </a:r>
            <a:r>
              <a:rPr lang="en-US" sz="1600" dirty="0" smtClean="0">
                <a:latin typeface="Arial" pitchFamily="34" charset="0"/>
                <a:cs typeface="Arial" pitchFamily="34" charset="0"/>
              </a:rPr>
              <a:t>nvestigator </a:t>
            </a:r>
            <a:r>
              <a:rPr lang="en-US" sz="1600" dirty="0">
                <a:latin typeface="Arial" pitchFamily="34" charset="0"/>
                <a:cs typeface="Arial" pitchFamily="34" charset="0"/>
              </a:rPr>
              <a:t>is the inventor of the intellectual property that will be used in the conduct of this clinical trial, an additional level of scrutiny is required.</a:t>
            </a:r>
          </a:p>
          <a:p>
            <a:pPr marL="0" indent="0">
              <a:lnSpc>
                <a:spcPct val="110000"/>
              </a:lnSpc>
              <a:spcBef>
                <a:spcPct val="0"/>
              </a:spcBef>
              <a:buNone/>
            </a:pPr>
            <a:endParaRPr lang="en-US" sz="1600" dirty="0">
              <a:latin typeface="Arial" pitchFamily="34" charset="0"/>
              <a:cs typeface="Arial" pitchFamily="34" charset="0"/>
            </a:endParaRPr>
          </a:p>
          <a:p>
            <a:pPr marL="0" indent="0">
              <a:lnSpc>
                <a:spcPct val="110000"/>
              </a:lnSpc>
              <a:spcBef>
                <a:spcPct val="0"/>
              </a:spcBef>
              <a:buNone/>
            </a:pPr>
            <a:r>
              <a:rPr lang="en-US" sz="1600" dirty="0">
                <a:latin typeface="Arial" pitchFamily="34" charset="0"/>
                <a:cs typeface="Arial" pitchFamily="34" charset="0"/>
              </a:rPr>
              <a:t>Because of the number and significance of the I</a:t>
            </a:r>
            <a:r>
              <a:rPr lang="en-US" sz="1600" dirty="0" smtClean="0">
                <a:latin typeface="Arial" pitchFamily="34" charset="0"/>
                <a:cs typeface="Arial" pitchFamily="34" charset="0"/>
              </a:rPr>
              <a:t>nvestigator’s </a:t>
            </a:r>
            <a:r>
              <a:rPr lang="en-US" sz="1600" dirty="0">
                <a:latin typeface="Arial" pitchFamily="34" charset="0"/>
                <a:cs typeface="Arial" pitchFamily="34" charset="0"/>
              </a:rPr>
              <a:t>financial interests, as the trial proceeds, effective management strategies must be employed to protect the human subjects and the integrity of the research. Most campuses will likely require disclosure in publications and presentations and to prospective human research subjects.  Some campuses may not permit the inventor to be personally involved in testing that intellectual property when the human subject research is of greater than minimal risk. A combination of strategies is often recommended for more difficult situations such as this and practices vary by location. </a:t>
            </a:r>
            <a:r>
              <a:rPr lang="en-US" sz="1600" dirty="0" smtClean="0">
                <a:latin typeface="Arial" pitchFamily="34" charset="0"/>
                <a:cs typeface="Arial" pitchFamily="34" charset="0"/>
              </a:rPr>
              <a:t>The </a:t>
            </a:r>
            <a:r>
              <a:rPr lang="en-US" sz="1600" dirty="0">
                <a:latin typeface="Arial" pitchFamily="34" charset="0"/>
                <a:cs typeface="Arial" pitchFamily="34" charset="0"/>
              </a:rPr>
              <a:t>COI Review Committee has an important role in conducting case-by-case reviews and in some cases, developing individualized management plans. </a:t>
            </a:r>
          </a:p>
        </p:txBody>
      </p:sp>
    </p:spTree>
    <p:extLst>
      <p:ext uri="{BB962C8B-B14F-4D97-AF65-F5344CB8AC3E}">
        <p14:creationId xmlns:p14="http://schemas.microsoft.com/office/powerpoint/2010/main" val="13494386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457200" y="228600"/>
            <a:ext cx="8229600" cy="533400"/>
          </a:xfrm>
        </p:spPr>
        <p:txBody>
          <a:bodyPr>
            <a:noAutofit/>
          </a:bodyPr>
          <a:lstStyle/>
          <a:p>
            <a:pPr eaLnBrk="1" hangingPunct="1"/>
            <a:r>
              <a:rPr lang="en-US" sz="2800" dirty="0" smtClean="0">
                <a:latin typeface="Arial" pitchFamily="34" charset="0"/>
                <a:cs typeface="Arial" pitchFamily="34" charset="0"/>
              </a:rPr>
              <a:t>Scenario: Sid’s Winter Windfall</a:t>
            </a:r>
          </a:p>
        </p:txBody>
      </p:sp>
      <p:sp>
        <p:nvSpPr>
          <p:cNvPr id="54276" name="Rectangle 3"/>
          <p:cNvSpPr>
            <a:spLocks noGrp="1" noChangeArrowheads="1"/>
          </p:cNvSpPr>
          <p:nvPr>
            <p:ph type="body" idx="1"/>
          </p:nvPr>
        </p:nvSpPr>
        <p:spPr>
          <a:xfrm>
            <a:off x="457200" y="990600"/>
            <a:ext cx="5334000" cy="3886200"/>
          </a:xfrm>
        </p:spPr>
        <p:txBody>
          <a:bodyPr>
            <a:normAutofit/>
          </a:bodyPr>
          <a:lstStyle/>
          <a:p>
            <a:pPr marL="0" indent="0">
              <a:buNone/>
            </a:pPr>
            <a:r>
              <a:rPr lang="en-US" sz="1600" dirty="0">
                <a:latin typeface="Arial" pitchFamily="34" charset="0"/>
                <a:cs typeface="Arial" pitchFamily="34" charset="0"/>
              </a:rPr>
              <a:t>Sid is a physician and faculty member in the Division of Endocrinology in the School of Medicine at one of the University campuses.  He is an </a:t>
            </a:r>
            <a:r>
              <a:rPr lang="en-US" sz="1600" dirty="0" smtClean="0">
                <a:latin typeface="Arial" pitchFamily="34" charset="0"/>
                <a:cs typeface="Arial" pitchFamily="34" charset="0"/>
              </a:rPr>
              <a:t>investigator </a:t>
            </a:r>
            <a:r>
              <a:rPr lang="en-US" sz="1600" dirty="0">
                <a:latin typeface="Arial" pitchFamily="34" charset="0"/>
                <a:cs typeface="Arial" pitchFamily="34" charset="0"/>
              </a:rPr>
              <a:t>on a new NIH grant scheduled to start on September 1, 2012. It is a study of ‘Preventing Polycystic Ovary Syndrome: a Translational Public Health Approach’.  In December 2012, Sid receives a check for $6,000 from Elsevier.  He is thrilled because the unexpected payment couldn’t have come at a better time—right before </a:t>
            </a:r>
            <a:r>
              <a:rPr lang="en-US" sz="1600" dirty="0" smtClean="0">
                <a:latin typeface="Arial" pitchFamily="34" charset="0"/>
                <a:cs typeface="Arial" pitchFamily="34" charset="0"/>
              </a:rPr>
              <a:t>the holidays!  </a:t>
            </a:r>
            <a:r>
              <a:rPr lang="en-US" sz="1600" dirty="0">
                <a:latin typeface="Arial" pitchFamily="34" charset="0"/>
                <a:cs typeface="Arial" pitchFamily="34" charset="0"/>
              </a:rPr>
              <a:t>It is a royalty payment for a book on ‘Addiction Biology’ and is the edited proceedings of a conference that he organized as part of his academic career at the University. Sid is the editor of the volume. </a:t>
            </a:r>
          </a:p>
          <a:p>
            <a:pPr marL="0" indent="0">
              <a:buNone/>
            </a:pPr>
            <a:r>
              <a:rPr lang="en-US" sz="1600" dirty="0">
                <a:latin typeface="Arial" pitchFamily="34" charset="0"/>
                <a:cs typeface="Arial" pitchFamily="34" charset="0"/>
              </a:rPr>
              <a:t> </a:t>
            </a:r>
          </a:p>
        </p:txBody>
      </p:sp>
      <p:sp>
        <p:nvSpPr>
          <p:cNvPr id="6" name="Text Box 8"/>
          <p:cNvSpPr txBox="1">
            <a:spLocks noChangeArrowheads="1"/>
          </p:cNvSpPr>
          <p:nvPr/>
        </p:nvSpPr>
        <p:spPr bwMode="auto">
          <a:xfrm>
            <a:off x="609600" y="4648200"/>
            <a:ext cx="533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600" b="1" dirty="0">
                <a:latin typeface="Arial" pitchFamily="34" charset="0"/>
                <a:cs typeface="Arial" pitchFamily="34" charset="0"/>
              </a:rPr>
              <a:t>Does Sid need to disclose </a:t>
            </a:r>
            <a:r>
              <a:rPr lang="en-US" sz="1600" b="1" dirty="0" smtClean="0">
                <a:latin typeface="Arial" pitchFamily="34" charset="0"/>
                <a:cs typeface="Arial" pitchFamily="34" charset="0"/>
              </a:rPr>
              <a:t>his windfall from </a:t>
            </a:r>
            <a:r>
              <a:rPr lang="en-US" sz="1600" b="1" dirty="0">
                <a:latin typeface="Arial" pitchFamily="34" charset="0"/>
                <a:cs typeface="Arial" pitchFamily="34" charset="0"/>
              </a:rPr>
              <a:t>Elsevier to the University?</a:t>
            </a: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dirty="0" smtClean="0">
                <a:latin typeface="Arial" pitchFamily="34" charset="0"/>
                <a:cs typeface="Arial" pitchFamily="34" charset="0"/>
              </a:rPr>
              <a:t/>
            </a:r>
            <a:br>
              <a:rPr lang="en-US" sz="1600" dirty="0" smtClean="0">
                <a:latin typeface="Arial" pitchFamily="34" charset="0"/>
                <a:cs typeface="Arial" pitchFamily="34" charset="0"/>
              </a:rPr>
            </a:br>
            <a:r>
              <a:rPr lang="en-US" sz="1600" b="0" dirty="0" smtClean="0">
                <a:latin typeface="Arial" pitchFamily="34" charset="0"/>
                <a:cs typeface="Arial" pitchFamily="34" charset="0"/>
              </a:rPr>
              <a:t>A. Yes</a:t>
            </a:r>
          </a:p>
          <a:p>
            <a:r>
              <a:rPr lang="en-US" sz="1600" b="0" dirty="0" smtClean="0">
                <a:latin typeface="Arial" pitchFamily="34" charset="0"/>
                <a:cs typeface="Arial" pitchFamily="34" charset="0"/>
              </a:rPr>
              <a:t>B</a:t>
            </a:r>
            <a:r>
              <a:rPr lang="en-US" sz="1600" b="0" dirty="0">
                <a:latin typeface="Arial" pitchFamily="34" charset="0"/>
                <a:cs typeface="Arial" pitchFamily="34" charset="0"/>
              </a:rPr>
              <a:t>. </a:t>
            </a:r>
            <a:r>
              <a:rPr lang="en-US" sz="1600" b="0" dirty="0" smtClean="0">
                <a:latin typeface="Arial" pitchFamily="34" charset="0"/>
                <a:cs typeface="Arial" pitchFamily="34" charset="0"/>
              </a:rPr>
              <a:t>No</a:t>
            </a:r>
            <a:endParaRPr lang="en-US" sz="1600" b="0" dirty="0">
              <a:latin typeface="Arial" pitchFamily="34" charset="0"/>
              <a:cs typeface="Arial" pitchFamily="34" charset="0"/>
            </a:endParaRPr>
          </a:p>
        </p:txBody>
      </p:sp>
      <p:sp>
        <p:nvSpPr>
          <p:cNvPr id="7" name="Text Box 9"/>
          <p:cNvSpPr txBox="1">
            <a:spLocks noChangeArrowheads="1"/>
          </p:cNvSpPr>
          <p:nvPr/>
        </p:nvSpPr>
        <p:spPr bwMode="auto">
          <a:xfrm>
            <a:off x="657772" y="6154245"/>
            <a:ext cx="8001000" cy="520700"/>
          </a:xfrm>
          <a:prstGeom prst="rect">
            <a:avLst/>
          </a:prstGeom>
          <a:noFill/>
          <a:ln w="31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400" dirty="0">
                <a:latin typeface="Arial" pitchFamily="34" charset="0"/>
                <a:cs typeface="Arial" pitchFamily="34" charset="0"/>
              </a:rPr>
              <a:t>Feedback Text</a:t>
            </a:r>
          </a:p>
          <a:p>
            <a:r>
              <a:rPr lang="en-US" sz="1400" b="0" dirty="0">
                <a:latin typeface="Arial" pitchFamily="34" charset="0"/>
                <a:cs typeface="Arial" pitchFamily="34" charset="0"/>
              </a:rPr>
              <a:t>The best </a:t>
            </a:r>
            <a:r>
              <a:rPr lang="en-US" sz="1400" b="0" dirty="0" smtClean="0">
                <a:latin typeface="Arial" pitchFamily="34" charset="0"/>
                <a:cs typeface="Arial" pitchFamily="34" charset="0"/>
              </a:rPr>
              <a:t>answer is A. </a:t>
            </a:r>
            <a:r>
              <a:rPr lang="en-US" sz="1400" b="0" dirty="0">
                <a:latin typeface="Arial" pitchFamily="34" charset="0"/>
                <a:cs typeface="Arial" pitchFamily="34" charset="0"/>
              </a:rPr>
              <a:t>Click the Next button to read a discussion of this scenario.</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4600" y="1137191"/>
            <a:ext cx="2334172" cy="1758409"/>
          </a:xfrm>
          <a:prstGeom prst="rect">
            <a:avLst/>
          </a:prstGeom>
        </p:spPr>
      </p:pic>
    </p:spTree>
    <p:extLst>
      <p:ext uri="{BB962C8B-B14F-4D97-AF65-F5344CB8AC3E}">
        <p14:creationId xmlns:p14="http://schemas.microsoft.com/office/powerpoint/2010/main" val="11509403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457200" y="0"/>
            <a:ext cx="8229600" cy="533400"/>
          </a:xfrm>
        </p:spPr>
        <p:txBody>
          <a:bodyPr>
            <a:noAutofit/>
          </a:bodyPr>
          <a:lstStyle/>
          <a:p>
            <a:pPr eaLnBrk="1" hangingPunct="1"/>
            <a:r>
              <a:rPr lang="en-US" sz="2800" dirty="0" smtClean="0">
                <a:latin typeface="Arial" pitchFamily="34" charset="0"/>
                <a:cs typeface="Arial" pitchFamily="34" charset="0"/>
              </a:rPr>
              <a:t>Discussion: Sid’s Winter Windfall</a:t>
            </a:r>
          </a:p>
        </p:txBody>
      </p:sp>
      <p:sp>
        <p:nvSpPr>
          <p:cNvPr id="179203" name="Rectangle 3"/>
          <p:cNvSpPr>
            <a:spLocks noGrp="1" noChangeArrowheads="1"/>
          </p:cNvSpPr>
          <p:nvPr>
            <p:ph type="body" idx="4294967295"/>
          </p:nvPr>
        </p:nvSpPr>
        <p:spPr>
          <a:xfrm>
            <a:off x="457200" y="838200"/>
            <a:ext cx="8077200" cy="3200400"/>
          </a:xfrm>
        </p:spPr>
        <p:txBody>
          <a:bodyPr>
            <a:noAutofit/>
          </a:bodyPr>
          <a:lstStyle/>
          <a:p>
            <a:pPr marL="0" indent="0">
              <a:lnSpc>
                <a:spcPct val="110000"/>
              </a:lnSpc>
              <a:spcBef>
                <a:spcPct val="0"/>
              </a:spcBef>
              <a:buNone/>
            </a:pPr>
            <a:r>
              <a:rPr lang="en-US" sz="1400" dirty="0" smtClean="0">
                <a:latin typeface="Arial" pitchFamily="34" charset="0"/>
                <a:cs typeface="Arial" pitchFamily="34" charset="0"/>
              </a:rPr>
              <a:t>The definition </a:t>
            </a:r>
            <a:r>
              <a:rPr lang="en-US" sz="1400" dirty="0">
                <a:latin typeface="Arial" pitchFamily="34" charset="0"/>
                <a:cs typeface="Arial" pitchFamily="34" charset="0"/>
              </a:rPr>
              <a:t>of a Significant Financial Interest under the new PHS rules includes income from intellectual property that is not owned by the Regents that reasonably appears to be related to the Investigator’s Institutional Responsibilities and that exceeds $5000 in the prior twelve (12) months.  The analysis as to whether Sid needs to report the Elsevier income to the University is three-fold.  </a:t>
            </a:r>
            <a:endParaRPr lang="en-US" sz="1400" dirty="0" smtClean="0">
              <a:latin typeface="Arial" pitchFamily="34" charset="0"/>
              <a:cs typeface="Arial" pitchFamily="34" charset="0"/>
            </a:endParaRPr>
          </a:p>
          <a:p>
            <a:pPr marL="0" indent="0">
              <a:lnSpc>
                <a:spcPct val="110000"/>
              </a:lnSpc>
              <a:spcBef>
                <a:spcPct val="0"/>
              </a:spcBef>
              <a:buNone/>
            </a:pPr>
            <a:endParaRPr lang="en-US" sz="1400" dirty="0">
              <a:latin typeface="Arial" pitchFamily="34" charset="0"/>
              <a:cs typeface="Arial" pitchFamily="34" charset="0"/>
            </a:endParaRPr>
          </a:p>
          <a:p>
            <a:pPr marL="0" indent="0">
              <a:lnSpc>
                <a:spcPct val="110000"/>
              </a:lnSpc>
              <a:spcBef>
                <a:spcPct val="0"/>
              </a:spcBef>
              <a:buNone/>
            </a:pPr>
            <a:r>
              <a:rPr lang="en-US" sz="1400" b="1" dirty="0" smtClean="0">
                <a:latin typeface="Arial" pitchFamily="34" charset="0"/>
                <a:cs typeface="Arial" pitchFamily="34" charset="0"/>
              </a:rPr>
              <a:t>First</a:t>
            </a:r>
            <a:r>
              <a:rPr lang="en-US" sz="1400" b="1" dirty="0">
                <a:latin typeface="Arial" pitchFamily="34" charset="0"/>
                <a:cs typeface="Arial" pitchFamily="34" charset="0"/>
              </a:rPr>
              <a:t>, is the intellectual property (copyright, in this case) owned by the University?  </a:t>
            </a:r>
            <a:r>
              <a:rPr lang="en-US" sz="1400" dirty="0" smtClean="0">
                <a:latin typeface="Arial" pitchFamily="34" charset="0"/>
                <a:cs typeface="Arial" pitchFamily="34" charset="0"/>
              </a:rPr>
              <a:t/>
            </a:r>
            <a:br>
              <a:rPr lang="en-US" sz="1400" dirty="0" smtClean="0">
                <a:latin typeface="Arial" pitchFamily="34" charset="0"/>
                <a:cs typeface="Arial" pitchFamily="34" charset="0"/>
              </a:rPr>
            </a:br>
            <a:r>
              <a:rPr lang="en-US" sz="1400" dirty="0" smtClean="0">
                <a:latin typeface="Arial" pitchFamily="34" charset="0"/>
                <a:cs typeface="Arial" pitchFamily="34" charset="0"/>
              </a:rPr>
              <a:t>Under </a:t>
            </a:r>
            <a:r>
              <a:rPr lang="en-US" sz="1400" dirty="0">
                <a:latin typeface="Arial" pitchFamily="34" charset="0"/>
                <a:cs typeface="Arial" pitchFamily="34" charset="0"/>
              </a:rPr>
              <a:t>University of California policy, faculty are permitted to retain copyright ownership of scholarly works.  Since Sid received the royalty check directly from Elsevier, and not the University, we  assume that the University does not own the copyright. </a:t>
            </a:r>
          </a:p>
          <a:p>
            <a:pPr marL="0" indent="0">
              <a:lnSpc>
                <a:spcPct val="110000"/>
              </a:lnSpc>
              <a:spcBef>
                <a:spcPct val="0"/>
              </a:spcBef>
              <a:buNone/>
            </a:pPr>
            <a:endParaRPr lang="en-US" sz="1400" b="1" dirty="0" smtClean="0">
              <a:latin typeface="Arial" pitchFamily="34" charset="0"/>
              <a:cs typeface="Arial" pitchFamily="34" charset="0"/>
            </a:endParaRPr>
          </a:p>
          <a:p>
            <a:pPr marL="0" indent="0">
              <a:lnSpc>
                <a:spcPct val="110000"/>
              </a:lnSpc>
              <a:spcBef>
                <a:spcPct val="0"/>
              </a:spcBef>
              <a:buNone/>
            </a:pPr>
            <a:r>
              <a:rPr lang="en-US" sz="1400" b="1" dirty="0" smtClean="0">
                <a:latin typeface="Arial" pitchFamily="34" charset="0"/>
                <a:cs typeface="Arial" pitchFamily="34" charset="0"/>
              </a:rPr>
              <a:t>Second</a:t>
            </a:r>
            <a:r>
              <a:rPr lang="en-US" sz="1400" b="1" dirty="0">
                <a:latin typeface="Arial" pitchFamily="34" charset="0"/>
                <a:cs typeface="Arial" pitchFamily="34" charset="0"/>
              </a:rPr>
              <a:t>, was the income received from Elsevier related to Sid’s Institutional Responsibilities?  </a:t>
            </a:r>
            <a:r>
              <a:rPr lang="en-US" sz="1400" dirty="0" smtClean="0">
                <a:latin typeface="Arial" pitchFamily="34" charset="0"/>
                <a:cs typeface="Arial" pitchFamily="34" charset="0"/>
              </a:rPr>
              <a:t/>
            </a:r>
            <a:br>
              <a:rPr lang="en-US" sz="1400" dirty="0" smtClean="0">
                <a:latin typeface="Arial" pitchFamily="34" charset="0"/>
                <a:cs typeface="Arial" pitchFamily="34" charset="0"/>
              </a:rPr>
            </a:br>
            <a:r>
              <a:rPr lang="en-US" sz="1400" dirty="0" smtClean="0">
                <a:latin typeface="Arial" pitchFamily="34" charset="0"/>
                <a:cs typeface="Arial" pitchFamily="34" charset="0"/>
              </a:rPr>
              <a:t>Under </a:t>
            </a:r>
            <a:r>
              <a:rPr lang="en-US" sz="1400" dirty="0">
                <a:latin typeface="Arial" pitchFamily="34" charset="0"/>
                <a:cs typeface="Arial" pitchFamily="34" charset="0"/>
              </a:rPr>
              <a:t>the University of California’s implementation of the PHS policy, the definition of Institutional Responsibilities includes teaching/education, research, outreach, clinical service, and University and public service performed on behalf of the University of California which are within the course and scope of the Investigator’s University of California employment/appointment. Since  organization of the conference (public service) that led to the royalty income was done while Sid was a University employee he may need to disclose the income to the University.  </a:t>
            </a:r>
          </a:p>
          <a:p>
            <a:pPr marL="0" indent="0">
              <a:lnSpc>
                <a:spcPct val="110000"/>
              </a:lnSpc>
              <a:spcBef>
                <a:spcPct val="0"/>
              </a:spcBef>
              <a:buNone/>
            </a:pPr>
            <a:endParaRPr lang="en-US" sz="1400" dirty="0">
              <a:latin typeface="Arial" pitchFamily="34" charset="0"/>
              <a:cs typeface="Arial" pitchFamily="34" charset="0"/>
            </a:endParaRPr>
          </a:p>
          <a:p>
            <a:pPr marL="0" indent="0">
              <a:lnSpc>
                <a:spcPct val="110000"/>
              </a:lnSpc>
              <a:spcBef>
                <a:spcPct val="0"/>
              </a:spcBef>
              <a:buNone/>
            </a:pPr>
            <a:r>
              <a:rPr lang="en-US" sz="1400" b="1" dirty="0">
                <a:latin typeface="Arial" pitchFamily="34" charset="0"/>
                <a:cs typeface="Arial" pitchFamily="34" charset="0"/>
              </a:rPr>
              <a:t>Finally, does the income exceed $5000? </a:t>
            </a:r>
            <a:r>
              <a:rPr lang="en-US" sz="1400" dirty="0" smtClean="0">
                <a:latin typeface="Arial" pitchFamily="34" charset="0"/>
                <a:cs typeface="Arial" pitchFamily="34" charset="0"/>
              </a:rPr>
              <a:t/>
            </a:r>
            <a:br>
              <a:rPr lang="en-US" sz="1400" dirty="0" smtClean="0">
                <a:latin typeface="Arial" pitchFamily="34" charset="0"/>
                <a:cs typeface="Arial" pitchFamily="34" charset="0"/>
              </a:rPr>
            </a:br>
            <a:r>
              <a:rPr lang="en-US" sz="1400" dirty="0" smtClean="0">
                <a:latin typeface="Arial" pitchFamily="34" charset="0"/>
                <a:cs typeface="Arial" pitchFamily="34" charset="0"/>
              </a:rPr>
              <a:t>Since </a:t>
            </a:r>
            <a:r>
              <a:rPr lang="en-US" sz="1400" dirty="0">
                <a:latin typeface="Arial" pitchFamily="34" charset="0"/>
                <a:cs typeface="Arial" pitchFamily="34" charset="0"/>
              </a:rPr>
              <a:t>the answer to this is ‘yes’ Sid is expected to disclose this royalty income to the University. The campus will then need to determine whether this Significant Financial Interest is related to his PHS research. In this case, they will most likely determine that it is not. Therefore no further review will be required. </a:t>
            </a:r>
          </a:p>
          <a:p>
            <a:pPr marL="0" indent="0">
              <a:lnSpc>
                <a:spcPct val="110000"/>
              </a:lnSpc>
              <a:spcBef>
                <a:spcPct val="0"/>
              </a:spcBef>
              <a:buNone/>
            </a:pPr>
            <a:endParaRPr lang="en-US" sz="1400" dirty="0" smtClean="0">
              <a:latin typeface="Arial" pitchFamily="34" charset="0"/>
              <a:cs typeface="Arial" pitchFamily="34" charset="0"/>
            </a:endParaRPr>
          </a:p>
          <a:p>
            <a:pPr marL="0" indent="0">
              <a:lnSpc>
                <a:spcPct val="110000"/>
              </a:lnSpc>
              <a:spcBef>
                <a:spcPct val="0"/>
              </a:spcBef>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21928288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457200" y="0"/>
            <a:ext cx="8229600" cy="533400"/>
          </a:xfrm>
        </p:spPr>
        <p:txBody>
          <a:bodyPr>
            <a:noAutofit/>
          </a:bodyPr>
          <a:lstStyle/>
          <a:p>
            <a:r>
              <a:rPr lang="en-US" sz="2800" dirty="0">
                <a:latin typeface="Arial" pitchFamily="34" charset="0"/>
                <a:cs typeface="Arial" pitchFamily="34" charset="0"/>
              </a:rPr>
              <a:t>Conflict of Interest Summary</a:t>
            </a:r>
            <a:endParaRPr lang="en-US" sz="2800" dirty="0" smtClean="0">
              <a:latin typeface="Arial" pitchFamily="34" charset="0"/>
              <a:cs typeface="Arial" pitchFamily="34" charset="0"/>
            </a:endParaRPr>
          </a:p>
        </p:txBody>
      </p:sp>
      <p:sp>
        <p:nvSpPr>
          <p:cNvPr id="179203" name="Rectangle 3"/>
          <p:cNvSpPr>
            <a:spLocks noGrp="1" noChangeArrowheads="1"/>
          </p:cNvSpPr>
          <p:nvPr>
            <p:ph type="body" idx="4294967295"/>
          </p:nvPr>
        </p:nvSpPr>
        <p:spPr>
          <a:xfrm>
            <a:off x="381000" y="2895600"/>
            <a:ext cx="8077200" cy="1676400"/>
          </a:xfrm>
        </p:spPr>
        <p:txBody>
          <a:bodyPr>
            <a:noAutofit/>
          </a:bodyPr>
          <a:lstStyle/>
          <a:p>
            <a:pPr marL="0" indent="0">
              <a:buNone/>
            </a:pPr>
            <a:r>
              <a:rPr lang="en-US" sz="1600" dirty="0">
                <a:latin typeface="Arial" pitchFamily="34" charset="0"/>
                <a:cs typeface="Arial" pitchFamily="34" charset="0"/>
              </a:rPr>
              <a:t>In today’s world, conflicts of interest are inherent in research. As this briefing has shown, conflicts exist in the situations presented and are not dependent on the behavior of the individual. Therefore, managing a specific conflict is not simply a matter of the individual researcher deciding whether a financial interest could compromise his or her research. The institution and the researcher must jointly take the conflict into account when judging its impact on the objectivity of the study.</a:t>
            </a:r>
          </a:p>
          <a:p>
            <a:pPr marL="0" indent="0">
              <a:buNone/>
            </a:pPr>
            <a:r>
              <a:rPr lang="en-US" sz="1600" dirty="0">
                <a:latin typeface="Arial" pitchFamily="34" charset="0"/>
                <a:cs typeface="Arial" pitchFamily="34" charset="0"/>
              </a:rPr>
              <a:t> </a:t>
            </a:r>
          </a:p>
          <a:p>
            <a:pPr marL="0" indent="0">
              <a:buNone/>
            </a:pPr>
            <a:r>
              <a:rPr lang="en-US" sz="1600" dirty="0">
                <a:latin typeface="Arial" pitchFamily="34" charset="0"/>
                <a:cs typeface="Arial" pitchFamily="34" charset="0"/>
              </a:rPr>
              <a:t>To perform the necessary review and management of conflicts of interest, relevant financial interests must be disclosed to the University. A fundamental tenet of research integrity is that the methods used and the reporting of results are objective and free from bias. Thus, researchers should always be willing to voluntarily disclose financial interests that could give rise to potential conflicts as a way of protecting the integrity of their work. By doing so, researchers will be able to maintain the public’s trust in their own work and in the work of the University. </a:t>
            </a:r>
          </a:p>
        </p:txBody>
      </p:sp>
      <p:pic>
        <p:nvPicPr>
          <p:cNvPr id="4" name="Picture 8" descr="COI-summar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762000"/>
            <a:ext cx="3048000" cy="2042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59715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274638"/>
            <a:ext cx="9144000" cy="563562"/>
          </a:xfrm>
        </p:spPr>
        <p:txBody>
          <a:bodyPr anchor="t">
            <a:normAutofit/>
          </a:bodyPr>
          <a:lstStyle/>
          <a:p>
            <a:r>
              <a:rPr lang="en-US" sz="2800" dirty="0">
                <a:latin typeface="Arial" pitchFamily="34" charset="0"/>
                <a:cs typeface="Arial" pitchFamily="34" charset="0"/>
              </a:rPr>
              <a:t>Briefing Objectives</a:t>
            </a:r>
          </a:p>
        </p:txBody>
      </p:sp>
      <p:sp>
        <p:nvSpPr>
          <p:cNvPr id="6147" name="Line 13"/>
          <p:cNvSpPr>
            <a:spLocks noChangeShapeType="1"/>
          </p:cNvSpPr>
          <p:nvPr/>
        </p:nvSpPr>
        <p:spPr bwMode="auto">
          <a:xfrm>
            <a:off x="457200" y="4681538"/>
            <a:ext cx="1588" cy="1643062"/>
          </a:xfrm>
          <a:prstGeom prst="line">
            <a:avLst/>
          </a:prstGeom>
          <a:noFill/>
          <a:ln w="9525">
            <a:noFill/>
            <a:round/>
            <a:headEnd/>
            <a:tailEnd/>
          </a:ln>
        </p:spPr>
        <p:txBody>
          <a:bodyPr/>
          <a:lstStyle/>
          <a:p>
            <a:endParaRPr lang="en-US"/>
          </a:p>
        </p:txBody>
      </p:sp>
      <p:sp>
        <p:nvSpPr>
          <p:cNvPr id="6148" name="Text Box 19"/>
          <p:cNvSpPr txBox="1">
            <a:spLocks noChangeArrowheads="1"/>
          </p:cNvSpPr>
          <p:nvPr/>
        </p:nvSpPr>
        <p:spPr bwMode="auto">
          <a:xfrm>
            <a:off x="457200" y="1219200"/>
            <a:ext cx="8382000" cy="3884140"/>
          </a:xfrm>
          <a:prstGeom prst="rect">
            <a:avLst/>
          </a:prstGeom>
          <a:noFill/>
          <a:ln w="9525">
            <a:noFill/>
            <a:miter lim="800000"/>
            <a:headEnd/>
            <a:tailEnd/>
          </a:ln>
        </p:spPr>
        <p:txBody>
          <a:bodyPr wrap="square">
            <a:spAutoFit/>
          </a:bodyPr>
          <a:lstStyle/>
          <a:p>
            <a:pPr>
              <a:lnSpc>
                <a:spcPct val="110000"/>
              </a:lnSpc>
            </a:pPr>
            <a:r>
              <a:rPr lang="en-US" sz="1600" dirty="0">
                <a:latin typeface="Arial" pitchFamily="34" charset="0"/>
                <a:cs typeface="Arial" pitchFamily="34" charset="0"/>
              </a:rPr>
              <a:t>By the end of this briefing, you will have learned :</a:t>
            </a:r>
            <a:br>
              <a:rPr lang="en-US" sz="1600" dirty="0">
                <a:latin typeface="Arial" pitchFamily="34" charset="0"/>
                <a:cs typeface="Arial" pitchFamily="34" charset="0"/>
              </a:rPr>
            </a:br>
            <a:endParaRPr lang="en-US" sz="1600" dirty="0">
              <a:latin typeface="Arial" pitchFamily="34" charset="0"/>
              <a:cs typeface="Arial" pitchFamily="34" charset="0"/>
            </a:endParaRPr>
          </a:p>
          <a:p>
            <a:pPr marL="862013" lvl="1" indent="-396875">
              <a:lnSpc>
                <a:spcPct val="110000"/>
              </a:lnSpc>
              <a:buFontTx/>
              <a:buChar char="•"/>
            </a:pPr>
            <a:r>
              <a:rPr lang="en-US" sz="1600" dirty="0">
                <a:latin typeface="Arial" pitchFamily="34" charset="0"/>
                <a:cs typeface="Arial" pitchFamily="34" charset="0"/>
              </a:rPr>
              <a:t> About certain expectations and obligations with respect to your University </a:t>
            </a:r>
            <a:r>
              <a:rPr lang="en-US" sz="1600" dirty="0" smtClean="0">
                <a:latin typeface="Arial" pitchFamily="34" charset="0"/>
                <a:cs typeface="Arial" pitchFamily="34" charset="0"/>
              </a:rPr>
              <a:t>employment</a:t>
            </a:r>
          </a:p>
          <a:p>
            <a:pPr marL="862013" lvl="1" indent="-396875">
              <a:lnSpc>
                <a:spcPct val="110000"/>
              </a:lnSpc>
              <a:buFontTx/>
              <a:buChar char="•"/>
            </a:pPr>
            <a:r>
              <a:rPr lang="en-US" sz="1600" dirty="0" smtClean="0">
                <a:latin typeface="Arial" pitchFamily="34" charset="0"/>
                <a:cs typeface="Arial" pitchFamily="34" charset="0"/>
              </a:rPr>
              <a:t>About </a:t>
            </a:r>
            <a:r>
              <a:rPr lang="en-US" sz="1600" dirty="0">
                <a:latin typeface="Arial" pitchFamily="34" charset="0"/>
                <a:cs typeface="Arial" pitchFamily="34" charset="0"/>
              </a:rPr>
              <a:t>key conflict of interest rules relevant to the University’s primary funders of extramural </a:t>
            </a:r>
            <a:r>
              <a:rPr lang="en-US" sz="1600" dirty="0" smtClean="0">
                <a:latin typeface="Arial" pitchFamily="34" charset="0"/>
                <a:cs typeface="Arial" pitchFamily="34" charset="0"/>
              </a:rPr>
              <a:t>research</a:t>
            </a:r>
          </a:p>
          <a:p>
            <a:pPr marL="862013" lvl="1" indent="-396875">
              <a:lnSpc>
                <a:spcPct val="110000"/>
              </a:lnSpc>
              <a:buFontTx/>
              <a:buChar char="•"/>
            </a:pPr>
            <a:r>
              <a:rPr lang="en-US" sz="1600" dirty="0" smtClean="0">
                <a:latin typeface="Arial" pitchFamily="34" charset="0"/>
                <a:cs typeface="Arial" pitchFamily="34" charset="0"/>
              </a:rPr>
              <a:t>How </a:t>
            </a:r>
            <a:r>
              <a:rPr lang="en-US" sz="1600" dirty="0">
                <a:latin typeface="Arial" pitchFamily="34" charset="0"/>
                <a:cs typeface="Arial" pitchFamily="34" charset="0"/>
              </a:rPr>
              <a:t>to report potential instances of non-compliance and </a:t>
            </a:r>
            <a:r>
              <a:rPr lang="en-US" sz="1600" dirty="0" smtClean="0">
                <a:latin typeface="Arial" pitchFamily="34" charset="0"/>
                <a:cs typeface="Arial" pitchFamily="34" charset="0"/>
              </a:rPr>
              <a:t>fraud</a:t>
            </a:r>
            <a:r>
              <a:rPr lang="en-US" sz="1600" dirty="0">
                <a:latin typeface="Arial" pitchFamily="34" charset="0"/>
                <a:cs typeface="Arial" pitchFamily="34" charset="0"/>
              </a:rPr>
              <a:t/>
            </a:r>
            <a:br>
              <a:rPr lang="en-US" sz="1600" dirty="0">
                <a:latin typeface="Arial" pitchFamily="34" charset="0"/>
                <a:cs typeface="Arial" pitchFamily="34" charset="0"/>
              </a:rPr>
            </a:br>
            <a:endParaRPr lang="en-US" sz="1600" dirty="0">
              <a:latin typeface="Arial" pitchFamily="34" charset="0"/>
              <a:cs typeface="Arial" pitchFamily="34" charset="0"/>
            </a:endParaRPr>
          </a:p>
          <a:p>
            <a:pPr>
              <a:lnSpc>
                <a:spcPct val="110000"/>
              </a:lnSpc>
            </a:pPr>
            <a:r>
              <a:rPr lang="en-US" sz="1600" dirty="0" smtClean="0">
                <a:latin typeface="Arial" pitchFamily="34" charset="0"/>
                <a:cs typeface="Arial" pitchFamily="34" charset="0"/>
              </a:rPr>
              <a:t>This briefing </a:t>
            </a:r>
            <a:r>
              <a:rPr lang="en-US" sz="1600" dirty="0">
                <a:latin typeface="Arial" pitchFamily="34" charset="0"/>
                <a:cs typeface="Arial" pitchFamily="34" charset="0"/>
              </a:rPr>
              <a:t>is intended for all </a:t>
            </a:r>
            <a:r>
              <a:rPr lang="en-US" sz="1600" dirty="0" smtClean="0">
                <a:latin typeface="Arial" pitchFamily="34" charset="0"/>
                <a:cs typeface="Arial" pitchFamily="34" charset="0"/>
              </a:rPr>
              <a:t>University extramurally </a:t>
            </a:r>
            <a:r>
              <a:rPr lang="en-US" sz="1600" dirty="0">
                <a:latin typeface="Arial" pitchFamily="34" charset="0"/>
                <a:cs typeface="Arial" pitchFamily="34" charset="0"/>
              </a:rPr>
              <a:t>funded researchers </a:t>
            </a:r>
            <a:r>
              <a:rPr lang="en-US" sz="1600" dirty="0" smtClean="0">
                <a:latin typeface="Arial" pitchFamily="34" charset="0"/>
                <a:cs typeface="Arial" pitchFamily="34" charset="0"/>
              </a:rPr>
              <a:t> </a:t>
            </a:r>
            <a:r>
              <a:rPr lang="en-US" sz="1600" dirty="0">
                <a:latin typeface="Arial" pitchFamily="34" charset="0"/>
                <a:cs typeface="Arial" pitchFamily="34" charset="0"/>
              </a:rPr>
              <a:t>including faculty, staff researchers and postdoctoral scholars, </a:t>
            </a:r>
            <a:r>
              <a:rPr lang="en-US" sz="1600" dirty="0" smtClean="0">
                <a:latin typeface="Arial" pitchFamily="34" charset="0"/>
                <a:cs typeface="Arial" pitchFamily="34" charset="0"/>
              </a:rPr>
              <a:t>and, should </a:t>
            </a:r>
            <a:r>
              <a:rPr lang="en-US" sz="1600" dirty="0">
                <a:latin typeface="Arial" pitchFamily="34" charset="0"/>
                <a:cs typeface="Arial" pitchFamily="34" charset="0"/>
              </a:rPr>
              <a:t>take approximately 40-60 minutes to complete. </a:t>
            </a:r>
          </a:p>
          <a:p>
            <a:pPr>
              <a:lnSpc>
                <a:spcPct val="110000"/>
              </a:lnSpc>
            </a:pPr>
            <a:endParaRPr lang="en-US" sz="1600" b="0" dirty="0">
              <a:latin typeface="Arial" pitchFamily="34" charset="0"/>
              <a:cs typeface="Arial" pitchFamily="34" charset="0"/>
            </a:endParaRPr>
          </a:p>
          <a:p>
            <a:pPr>
              <a:lnSpc>
                <a:spcPct val="110000"/>
              </a:lnSpc>
            </a:pPr>
            <a:endParaRPr lang="en-US" sz="1600" dirty="0">
              <a:latin typeface="Arial" pitchFamily="34" charset="0"/>
              <a:cs typeface="Arial" pitchFamily="34" charset="0"/>
            </a:endParaRPr>
          </a:p>
          <a:p>
            <a:pPr>
              <a:lnSpc>
                <a:spcPct val="110000"/>
              </a:lnSpc>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329168564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Line 2"/>
          <p:cNvSpPr>
            <a:spLocks noChangeShapeType="1"/>
          </p:cNvSpPr>
          <p:nvPr/>
        </p:nvSpPr>
        <p:spPr bwMode="auto">
          <a:xfrm>
            <a:off x="368300" y="1130300"/>
            <a:ext cx="8229600" cy="0"/>
          </a:xfrm>
          <a:prstGeom prst="line">
            <a:avLst/>
          </a:prstGeom>
          <a:noFill/>
          <a:ln w="9525">
            <a:noFill/>
            <a:round/>
            <a:headEnd/>
            <a:tailEnd/>
          </a:ln>
        </p:spPr>
        <p:txBody>
          <a:bodyPr/>
          <a:lstStyle/>
          <a:p>
            <a:endParaRPr lang="en-US"/>
          </a:p>
        </p:txBody>
      </p:sp>
      <p:sp>
        <p:nvSpPr>
          <p:cNvPr id="39939" name="Line 3"/>
          <p:cNvSpPr>
            <a:spLocks noChangeShapeType="1"/>
          </p:cNvSpPr>
          <p:nvPr/>
        </p:nvSpPr>
        <p:spPr bwMode="auto">
          <a:xfrm>
            <a:off x="457200" y="6126163"/>
            <a:ext cx="8229600" cy="0"/>
          </a:xfrm>
          <a:prstGeom prst="line">
            <a:avLst/>
          </a:prstGeom>
          <a:noFill/>
          <a:ln w="9525">
            <a:noFill/>
            <a:round/>
            <a:headEnd/>
            <a:tailEnd/>
          </a:ln>
        </p:spPr>
        <p:txBody>
          <a:bodyPr/>
          <a:lstStyle/>
          <a:p>
            <a:endParaRPr lang="en-US"/>
          </a:p>
        </p:txBody>
      </p:sp>
      <p:sp>
        <p:nvSpPr>
          <p:cNvPr id="39940" name="Line 4"/>
          <p:cNvSpPr>
            <a:spLocks noChangeShapeType="1"/>
          </p:cNvSpPr>
          <p:nvPr/>
        </p:nvSpPr>
        <p:spPr bwMode="auto">
          <a:xfrm>
            <a:off x="457200" y="1600200"/>
            <a:ext cx="0" cy="4525963"/>
          </a:xfrm>
          <a:prstGeom prst="line">
            <a:avLst/>
          </a:prstGeom>
          <a:noFill/>
          <a:ln w="9525">
            <a:noFill/>
            <a:round/>
            <a:headEnd/>
            <a:tailEnd/>
          </a:ln>
        </p:spPr>
        <p:txBody>
          <a:bodyPr/>
          <a:lstStyle/>
          <a:p>
            <a:endParaRPr lang="en-US"/>
          </a:p>
        </p:txBody>
      </p:sp>
      <p:sp>
        <p:nvSpPr>
          <p:cNvPr id="39941" name="Line 5"/>
          <p:cNvSpPr>
            <a:spLocks noChangeShapeType="1"/>
          </p:cNvSpPr>
          <p:nvPr/>
        </p:nvSpPr>
        <p:spPr bwMode="auto">
          <a:xfrm>
            <a:off x="8686800" y="1600200"/>
            <a:ext cx="0" cy="4525963"/>
          </a:xfrm>
          <a:prstGeom prst="line">
            <a:avLst/>
          </a:prstGeom>
          <a:noFill/>
          <a:ln w="9525">
            <a:noFill/>
            <a:round/>
            <a:headEnd/>
            <a:tailEnd/>
          </a:ln>
        </p:spPr>
        <p:txBody>
          <a:bodyPr/>
          <a:lstStyle/>
          <a:p>
            <a:endParaRPr lang="en-US"/>
          </a:p>
        </p:txBody>
      </p:sp>
      <p:sp>
        <p:nvSpPr>
          <p:cNvPr id="39942" name="Rectangle 7"/>
          <p:cNvSpPr>
            <a:spLocks noChangeArrowheads="1"/>
          </p:cNvSpPr>
          <p:nvPr/>
        </p:nvSpPr>
        <p:spPr bwMode="auto">
          <a:xfrm>
            <a:off x="762000" y="1066800"/>
            <a:ext cx="7531100" cy="4800600"/>
          </a:xfrm>
          <a:prstGeom prst="rect">
            <a:avLst/>
          </a:prstGeom>
          <a:noFill/>
          <a:ln w="9525">
            <a:noFill/>
            <a:miter lim="800000"/>
            <a:headEnd/>
            <a:tailEnd/>
          </a:ln>
        </p:spPr>
        <p:txBody>
          <a:bodyPr/>
          <a:lstStyle/>
          <a:p>
            <a:pPr marL="342900" indent="-342900">
              <a:lnSpc>
                <a:spcPct val="90000"/>
              </a:lnSpc>
              <a:spcBef>
                <a:spcPct val="20000"/>
              </a:spcBef>
              <a:buFontTx/>
              <a:buChar char="•"/>
            </a:pPr>
            <a:r>
              <a:rPr lang="en-US" sz="1600" b="0" dirty="0">
                <a:latin typeface="Arial" pitchFamily="34" charset="0"/>
                <a:cs typeface="Arial" pitchFamily="34" charset="0"/>
              </a:rPr>
              <a:t>Illegal activities and significant policy violations should always be reported in accordance with applicable laws and policies.</a:t>
            </a:r>
          </a:p>
          <a:p>
            <a:pPr marL="342900" indent="-342900">
              <a:lnSpc>
                <a:spcPct val="90000"/>
              </a:lnSpc>
              <a:spcBef>
                <a:spcPct val="20000"/>
              </a:spcBef>
              <a:buFontTx/>
              <a:buChar char="•"/>
            </a:pPr>
            <a:endParaRPr lang="en-US" sz="1600" b="0" dirty="0">
              <a:latin typeface="Arial" pitchFamily="34" charset="0"/>
              <a:cs typeface="Arial" pitchFamily="34" charset="0"/>
            </a:endParaRPr>
          </a:p>
          <a:p>
            <a:pPr marL="342900" indent="-342900">
              <a:lnSpc>
                <a:spcPct val="90000"/>
              </a:lnSpc>
              <a:spcBef>
                <a:spcPct val="20000"/>
              </a:spcBef>
              <a:buFontTx/>
              <a:buChar char="•"/>
            </a:pPr>
            <a:r>
              <a:rPr lang="en-US" sz="1600" b="0" dirty="0">
                <a:latin typeface="Arial" pitchFamily="34" charset="0"/>
                <a:cs typeface="Arial" pitchFamily="34" charset="0"/>
              </a:rPr>
              <a:t>The University is committed to responsible evaluation of all reports of violations of the </a:t>
            </a:r>
            <a:r>
              <a:rPr lang="en-US" sz="1600" b="0" i="1" dirty="0">
                <a:latin typeface="Arial" pitchFamily="34" charset="0"/>
                <a:cs typeface="Arial" pitchFamily="34" charset="0"/>
              </a:rPr>
              <a:t>Standards of Ethical Conduct</a:t>
            </a:r>
            <a:r>
              <a:rPr lang="en-US" sz="1600" b="0" dirty="0">
                <a:latin typeface="Arial" pitchFamily="34" charset="0"/>
                <a:cs typeface="Arial" pitchFamily="34" charset="0"/>
              </a:rPr>
              <a:t> and/or alleged improper activities on the part of members of the University community. </a:t>
            </a:r>
          </a:p>
          <a:p>
            <a:pPr marL="342900" indent="-342900">
              <a:lnSpc>
                <a:spcPct val="90000"/>
              </a:lnSpc>
              <a:spcBef>
                <a:spcPct val="20000"/>
              </a:spcBef>
              <a:buFontTx/>
              <a:buChar char="•"/>
            </a:pPr>
            <a:endParaRPr lang="en-US" sz="1600" b="0" dirty="0">
              <a:latin typeface="Arial" pitchFamily="34" charset="0"/>
              <a:cs typeface="Arial" pitchFamily="34" charset="0"/>
            </a:endParaRPr>
          </a:p>
          <a:p>
            <a:pPr marL="342900" indent="-342900">
              <a:lnSpc>
                <a:spcPct val="90000"/>
              </a:lnSpc>
              <a:spcBef>
                <a:spcPct val="20000"/>
              </a:spcBef>
              <a:buFontTx/>
              <a:buChar char="•"/>
            </a:pPr>
            <a:r>
              <a:rPr lang="en-US" sz="1600" b="0" dirty="0">
                <a:latin typeface="Arial" pitchFamily="34" charset="0"/>
                <a:cs typeface="Arial" pitchFamily="34" charset="0"/>
              </a:rPr>
              <a:t>The University has established processes for reporting and investigating any suspected wrongdoing, including an anonymous hotline people are encouraged to use if they don't feel comfortable bringing the matter forward openly. </a:t>
            </a:r>
          </a:p>
          <a:p>
            <a:pPr marL="342900" indent="-342900">
              <a:lnSpc>
                <a:spcPct val="90000"/>
              </a:lnSpc>
              <a:spcBef>
                <a:spcPct val="20000"/>
              </a:spcBef>
              <a:buFontTx/>
              <a:buChar char="•"/>
            </a:pPr>
            <a:endParaRPr lang="en-US" sz="1600" dirty="0">
              <a:latin typeface="Arial" pitchFamily="34" charset="0"/>
              <a:cs typeface="Arial" pitchFamily="34" charset="0"/>
            </a:endParaRPr>
          </a:p>
          <a:p>
            <a:pPr marL="342900" indent="-342900">
              <a:lnSpc>
                <a:spcPct val="90000"/>
              </a:lnSpc>
              <a:spcBef>
                <a:spcPct val="20000"/>
              </a:spcBef>
              <a:buFontTx/>
              <a:buChar char="•"/>
            </a:pPr>
            <a:r>
              <a:rPr lang="en-US" sz="1600" b="0" dirty="0">
                <a:latin typeface="Arial" pitchFamily="34" charset="0"/>
                <a:cs typeface="Arial" pitchFamily="34" charset="0"/>
              </a:rPr>
              <a:t>An individual who is made aware of an improper act should consult with someone at a higher level of authority or with the Locally Designated Official (LDO) to determine how to handle the matter.</a:t>
            </a:r>
          </a:p>
          <a:p>
            <a:pPr marL="342900" indent="-342900">
              <a:lnSpc>
                <a:spcPct val="90000"/>
              </a:lnSpc>
              <a:spcBef>
                <a:spcPct val="20000"/>
              </a:spcBef>
              <a:buFontTx/>
              <a:buChar char="•"/>
            </a:pPr>
            <a:endParaRPr lang="en-US" sz="1600" b="0" dirty="0">
              <a:latin typeface="Arial" pitchFamily="34" charset="0"/>
              <a:cs typeface="Arial" pitchFamily="34" charset="0"/>
            </a:endParaRPr>
          </a:p>
        </p:txBody>
      </p:sp>
      <p:sp>
        <p:nvSpPr>
          <p:cNvPr id="39943" name="Text Box 10"/>
          <p:cNvSpPr txBox="1">
            <a:spLocks noChangeArrowheads="1"/>
          </p:cNvSpPr>
          <p:nvPr/>
        </p:nvSpPr>
        <p:spPr bwMode="auto">
          <a:xfrm>
            <a:off x="1998696" y="228600"/>
            <a:ext cx="4783104" cy="523220"/>
          </a:xfrm>
          <a:prstGeom prst="rect">
            <a:avLst/>
          </a:prstGeom>
          <a:noFill/>
          <a:ln w="9525">
            <a:noFill/>
            <a:miter lim="800000"/>
            <a:headEnd/>
            <a:tailEnd/>
          </a:ln>
        </p:spPr>
        <p:txBody>
          <a:bodyPr wrap="none">
            <a:spAutoFit/>
          </a:bodyPr>
          <a:lstStyle/>
          <a:p>
            <a:r>
              <a:rPr lang="en-US" sz="2800" dirty="0">
                <a:latin typeface="Arial" pitchFamily="34" charset="0"/>
                <a:cs typeface="Arial" pitchFamily="34" charset="0"/>
              </a:rPr>
              <a:t>Reporting Improper Activities</a:t>
            </a:r>
          </a:p>
        </p:txBody>
      </p:sp>
      <p:sp>
        <p:nvSpPr>
          <p:cNvPr id="39944" name="Rectangle 10"/>
          <p:cNvSpPr>
            <a:spLocks noChangeArrowheads="1"/>
          </p:cNvSpPr>
          <p:nvPr/>
        </p:nvSpPr>
        <p:spPr bwMode="auto">
          <a:xfrm>
            <a:off x="914400" y="5257800"/>
            <a:ext cx="7543800" cy="914400"/>
          </a:xfrm>
          <a:prstGeom prst="rect">
            <a:avLst/>
          </a:prstGeom>
          <a:solidFill>
            <a:srgbClr val="FEBB36"/>
          </a:solidFill>
          <a:ln w="9525">
            <a:solidFill>
              <a:schemeClr val="tx1"/>
            </a:solidFill>
            <a:miter lim="800000"/>
            <a:headEnd/>
            <a:tailEnd/>
          </a:ln>
        </p:spPr>
        <p:txBody>
          <a:bodyPr wrap="none" anchor="ctr"/>
          <a:lstStyle/>
          <a:p>
            <a:pPr lvl="1" algn="ctr"/>
            <a:r>
              <a:rPr lang="en-US" b="0" dirty="0">
                <a:latin typeface="Arial" pitchFamily="34" charset="0"/>
                <a:cs typeface="Arial" pitchFamily="34" charset="0"/>
              </a:rPr>
              <a:t>UC Whistleblower Hotline (anonymous/confidential) </a:t>
            </a:r>
          </a:p>
          <a:p>
            <a:pPr algn="ctr"/>
            <a:r>
              <a:rPr lang="en-US" b="0" dirty="0">
                <a:latin typeface="Arial" pitchFamily="34" charset="0"/>
                <a:cs typeface="Arial" pitchFamily="34" charset="0"/>
              </a:rPr>
              <a:t>         (800) 403-4744 or </a:t>
            </a:r>
            <a:r>
              <a:rPr lang="en-US" b="0" dirty="0">
                <a:latin typeface="Arial" pitchFamily="34" charset="0"/>
                <a:cs typeface="Arial" pitchFamily="34" charset="0"/>
                <a:hlinkClick r:id="rId3"/>
              </a:rPr>
              <a:t>http://universityofcalifornia.edu/hotline</a:t>
            </a:r>
            <a:endParaRPr lang="en-US" b="0" dirty="0">
              <a:latin typeface="Arial" pitchFamily="34" charset="0"/>
              <a:cs typeface="Arial" pitchFamily="34" charset="0"/>
            </a:endParaRPr>
          </a:p>
        </p:txBody>
      </p:sp>
    </p:spTree>
    <p:extLst>
      <p:ext uri="{BB962C8B-B14F-4D97-AF65-F5344CB8AC3E}">
        <p14:creationId xmlns:p14="http://schemas.microsoft.com/office/powerpoint/2010/main" val="36816242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a:xfrm>
            <a:off x="457200" y="152400"/>
            <a:ext cx="8229600" cy="533400"/>
          </a:xfrm>
        </p:spPr>
        <p:txBody>
          <a:bodyPr>
            <a:normAutofit/>
          </a:bodyPr>
          <a:lstStyle/>
          <a:p>
            <a:pPr eaLnBrk="1" hangingPunct="1"/>
            <a:r>
              <a:rPr lang="en-US" sz="2800" dirty="0" smtClean="0">
                <a:latin typeface="Arial" pitchFamily="34" charset="0"/>
                <a:cs typeface="Arial" pitchFamily="34" charset="0"/>
              </a:rPr>
              <a:t>Decision-Tree for Reporting Compliance Concerns</a:t>
            </a:r>
          </a:p>
        </p:txBody>
      </p:sp>
      <p:graphicFrame>
        <p:nvGraphicFramePr>
          <p:cNvPr id="1026" name="Object 36"/>
          <p:cNvGraphicFramePr>
            <a:graphicFrameLocks noChangeAspect="1"/>
          </p:cNvGraphicFramePr>
          <p:nvPr/>
        </p:nvGraphicFramePr>
        <p:xfrm>
          <a:off x="533400" y="990600"/>
          <a:ext cx="7848600" cy="5175250"/>
        </p:xfrm>
        <a:graphic>
          <a:graphicData uri="http://schemas.openxmlformats.org/presentationml/2006/ole">
            <mc:AlternateContent xmlns:mc="http://schemas.openxmlformats.org/markup-compatibility/2006">
              <mc:Choice xmlns:v="urn:schemas-microsoft-com:vml" Requires="v">
                <p:oleObj spid="_x0000_s1112" name="Image" r:id="rId4" imgW="6095238" imgH="4019048" progId="">
                  <p:embed/>
                </p:oleObj>
              </mc:Choice>
              <mc:Fallback>
                <p:oleObj name="Image" r:id="rId4" imgW="6095238" imgH="4019048" progId="">
                  <p:embed/>
                  <p:pic>
                    <p:nvPicPr>
                      <p:cNvPr id="0" name="Picture 8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990600"/>
                        <a:ext cx="7848600" cy="517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679514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2585047" y="228600"/>
            <a:ext cx="3783408" cy="523220"/>
          </a:xfrm>
          <a:prstGeom prst="rect">
            <a:avLst/>
          </a:prstGeom>
          <a:noFill/>
          <a:ln w="9525">
            <a:noFill/>
            <a:miter lim="800000"/>
            <a:headEnd/>
            <a:tailEnd/>
          </a:ln>
        </p:spPr>
        <p:txBody>
          <a:bodyPr wrap="none">
            <a:spAutoFit/>
          </a:bodyPr>
          <a:lstStyle/>
          <a:p>
            <a:pPr algn="ctr" eaLnBrk="0" hangingPunct="0"/>
            <a:r>
              <a:rPr lang="en-US" sz="2800" dirty="0">
                <a:latin typeface="Arial" pitchFamily="34" charset="0"/>
                <a:cs typeface="Arial" pitchFamily="34" charset="0"/>
              </a:rPr>
              <a:t>Reporting Contact Info</a:t>
            </a:r>
          </a:p>
        </p:txBody>
      </p:sp>
      <p:sp>
        <p:nvSpPr>
          <p:cNvPr id="40963" name="Text Box 3"/>
          <p:cNvSpPr txBox="1">
            <a:spLocks noChangeArrowheads="1"/>
          </p:cNvSpPr>
          <p:nvPr/>
        </p:nvSpPr>
        <p:spPr bwMode="auto">
          <a:xfrm>
            <a:off x="609600" y="1295400"/>
            <a:ext cx="6457089" cy="4770537"/>
          </a:xfrm>
          <a:prstGeom prst="rect">
            <a:avLst/>
          </a:prstGeom>
          <a:noFill/>
          <a:ln w="9525">
            <a:noFill/>
            <a:miter lim="800000"/>
            <a:headEnd/>
            <a:tailEnd/>
          </a:ln>
        </p:spPr>
        <p:txBody>
          <a:bodyPr wrap="none">
            <a:spAutoFit/>
          </a:bodyPr>
          <a:lstStyle/>
          <a:p>
            <a:pPr eaLnBrk="0" hangingPunct="0">
              <a:buFontTx/>
              <a:buChar char="•"/>
            </a:pPr>
            <a:r>
              <a:rPr lang="en-US" sz="1600" b="0" dirty="0">
                <a:latin typeface="Arial" pitchFamily="34" charset="0"/>
                <a:cs typeface="Arial" pitchFamily="34" charset="0"/>
              </a:rPr>
              <a:t> Locally Designated Officials (LDO)</a:t>
            </a:r>
            <a:br>
              <a:rPr lang="en-US" sz="1600" b="0" dirty="0">
                <a:latin typeface="Arial" pitchFamily="34" charset="0"/>
                <a:cs typeface="Arial" pitchFamily="34" charset="0"/>
              </a:rPr>
            </a:br>
            <a:r>
              <a:rPr lang="en-US" sz="1600" b="0" dirty="0">
                <a:latin typeface="Arial" pitchFamily="34" charset="0"/>
                <a:cs typeface="Arial" pitchFamily="34" charset="0"/>
              </a:rPr>
              <a:t> </a:t>
            </a:r>
            <a:r>
              <a:rPr lang="en-US" sz="1600" dirty="0" smtClean="0">
                <a:latin typeface="Arial" pitchFamily="34" charset="0"/>
                <a:cs typeface="Arial" pitchFamily="34" charset="0"/>
                <a:hlinkClick r:id="rId3"/>
              </a:rPr>
              <a:t>http://www.ucop.edu/uc-whistleblower/campus-resources/index.html </a:t>
            </a:r>
            <a:r>
              <a:rPr lang="en-US" sz="1600" b="0" dirty="0">
                <a:latin typeface="Arial" pitchFamily="34" charset="0"/>
                <a:cs typeface="Arial" pitchFamily="34" charset="0"/>
              </a:rPr>
              <a:t/>
            </a:r>
            <a:br>
              <a:rPr lang="en-US" sz="1600" b="0" dirty="0">
                <a:latin typeface="Arial" pitchFamily="34" charset="0"/>
                <a:cs typeface="Arial" pitchFamily="34" charset="0"/>
              </a:rPr>
            </a:br>
            <a:endParaRPr lang="en-US" sz="1600" b="0" dirty="0">
              <a:latin typeface="Arial" pitchFamily="34" charset="0"/>
              <a:cs typeface="Arial" pitchFamily="34" charset="0"/>
            </a:endParaRPr>
          </a:p>
          <a:p>
            <a:pPr eaLnBrk="0" hangingPunct="0">
              <a:buFontTx/>
              <a:buChar char="•"/>
            </a:pPr>
            <a:r>
              <a:rPr lang="en-US" sz="1600" b="0" dirty="0">
                <a:latin typeface="Arial" pitchFamily="34" charset="0"/>
                <a:cs typeface="Arial" pitchFamily="34" charset="0"/>
              </a:rPr>
              <a:t> Campus Ethics and Compliance Officers (CECO)</a:t>
            </a:r>
            <a:br>
              <a:rPr lang="en-US" sz="1600" b="0" dirty="0">
                <a:latin typeface="Arial" pitchFamily="34" charset="0"/>
                <a:cs typeface="Arial" pitchFamily="34" charset="0"/>
              </a:rPr>
            </a:br>
            <a:r>
              <a:rPr lang="en-US" sz="1600" dirty="0" smtClean="0">
                <a:latin typeface="Arial" pitchFamily="34" charset="0"/>
                <a:cs typeface="Arial" pitchFamily="34" charset="0"/>
                <a:hlinkClick r:id="rId4"/>
              </a:rPr>
              <a:t>http://www.ucop.edu/ethics-compliance-audit-services/compliance/</a:t>
            </a:r>
          </a:p>
          <a:p>
            <a:pPr eaLnBrk="0" hangingPunct="0"/>
            <a:r>
              <a:rPr lang="en-US" sz="1600" dirty="0" smtClean="0">
                <a:latin typeface="Arial" pitchFamily="34" charset="0"/>
                <a:cs typeface="Arial" pitchFamily="34" charset="0"/>
                <a:hlinkClick r:id="rId4"/>
              </a:rPr>
              <a:t>campus-ethics-compliance-officers.html</a:t>
            </a:r>
            <a:r>
              <a:rPr lang="en-US" sz="1600" b="0" dirty="0" smtClean="0">
                <a:latin typeface="Arial" pitchFamily="34" charset="0"/>
                <a:cs typeface="Arial" pitchFamily="34" charset="0"/>
              </a:rPr>
              <a:t> </a:t>
            </a:r>
            <a:br>
              <a:rPr lang="en-US" sz="1600" b="0" dirty="0" smtClean="0">
                <a:latin typeface="Arial" pitchFamily="34" charset="0"/>
                <a:cs typeface="Arial" pitchFamily="34" charset="0"/>
              </a:rPr>
            </a:br>
            <a:endParaRPr lang="en-US" sz="1600" b="0" dirty="0" smtClean="0">
              <a:latin typeface="Arial" pitchFamily="34" charset="0"/>
              <a:cs typeface="Arial" pitchFamily="34" charset="0"/>
            </a:endParaRPr>
          </a:p>
          <a:p>
            <a:pPr eaLnBrk="0" hangingPunct="0">
              <a:buFontTx/>
              <a:buChar char="•"/>
            </a:pPr>
            <a:r>
              <a:rPr lang="en-US" sz="1600" b="0" dirty="0" smtClean="0">
                <a:latin typeface="Arial" pitchFamily="34" charset="0"/>
                <a:cs typeface="Arial" pitchFamily="34" charset="0"/>
              </a:rPr>
              <a:t> </a:t>
            </a:r>
            <a:r>
              <a:rPr lang="en-US" sz="1600" b="0" dirty="0">
                <a:latin typeface="Arial" pitchFamily="34" charset="0"/>
                <a:cs typeface="Arial" pitchFamily="34" charset="0"/>
              </a:rPr>
              <a:t>Campus Counsel</a:t>
            </a:r>
            <a:br>
              <a:rPr lang="en-US" sz="1600" b="0" dirty="0">
                <a:latin typeface="Arial" pitchFamily="34" charset="0"/>
                <a:cs typeface="Arial" pitchFamily="34" charset="0"/>
              </a:rPr>
            </a:br>
            <a:r>
              <a:rPr lang="en-US" sz="1600" b="0" dirty="0">
                <a:latin typeface="Arial" pitchFamily="34" charset="0"/>
                <a:cs typeface="Arial" pitchFamily="34" charset="0"/>
              </a:rPr>
              <a:t>  </a:t>
            </a:r>
            <a:r>
              <a:rPr lang="en-US" sz="1600" b="0" dirty="0">
                <a:latin typeface="Arial" pitchFamily="34" charset="0"/>
                <a:cs typeface="Arial" pitchFamily="34" charset="0"/>
                <a:hlinkClick r:id="rId5"/>
              </a:rPr>
              <a:t>http://www.ucop.edu/ogc/campuscounsel.html</a:t>
            </a:r>
            <a:r>
              <a:rPr lang="en-US" sz="1600" b="0" dirty="0">
                <a:latin typeface="Arial" pitchFamily="34" charset="0"/>
                <a:cs typeface="Arial" pitchFamily="34" charset="0"/>
              </a:rPr>
              <a:t> </a:t>
            </a:r>
          </a:p>
          <a:p>
            <a:pPr eaLnBrk="0" hangingPunct="0"/>
            <a:endParaRPr lang="en-US" sz="1600" b="0" dirty="0">
              <a:latin typeface="Arial" pitchFamily="34" charset="0"/>
              <a:cs typeface="Arial" pitchFamily="34" charset="0"/>
            </a:endParaRPr>
          </a:p>
          <a:p>
            <a:pPr eaLnBrk="0" hangingPunct="0">
              <a:buFontTx/>
              <a:buChar char="•"/>
            </a:pPr>
            <a:r>
              <a:rPr lang="en-US" sz="1600" b="0" dirty="0">
                <a:latin typeface="Arial" pitchFamily="34" charset="0"/>
                <a:cs typeface="Arial" pitchFamily="34" charset="0"/>
              </a:rPr>
              <a:t> Chief Compliance and Audit Officer Sheryl Vacca</a:t>
            </a:r>
            <a:r>
              <a:rPr lang="en-US" sz="1600" dirty="0">
                <a:latin typeface="Arial" pitchFamily="34" charset="0"/>
                <a:cs typeface="Arial" pitchFamily="34" charset="0"/>
              </a:rPr>
              <a:t/>
            </a:r>
            <a:br>
              <a:rPr lang="en-US" sz="1600" dirty="0">
                <a:latin typeface="Arial" pitchFamily="34" charset="0"/>
                <a:cs typeface="Arial" pitchFamily="34" charset="0"/>
              </a:rPr>
            </a:br>
            <a:r>
              <a:rPr lang="en-US" sz="1600" dirty="0">
                <a:latin typeface="Arial" pitchFamily="34" charset="0"/>
                <a:cs typeface="Arial" pitchFamily="34" charset="0"/>
              </a:rPr>
              <a:t> 510-987-9090</a:t>
            </a:r>
            <a:r>
              <a:rPr lang="en-US" sz="1600" b="0" dirty="0">
                <a:latin typeface="Arial" pitchFamily="34" charset="0"/>
                <a:cs typeface="Arial" pitchFamily="34" charset="0"/>
              </a:rPr>
              <a:t> </a:t>
            </a:r>
            <a:r>
              <a:rPr lang="en-US" sz="1600" b="0" dirty="0" smtClean="0">
                <a:latin typeface="Arial" pitchFamily="34" charset="0"/>
                <a:cs typeface="Arial" pitchFamily="34" charset="0"/>
              </a:rPr>
              <a:t>or </a:t>
            </a:r>
            <a:r>
              <a:rPr lang="en-US" sz="1600" b="0" dirty="0" smtClean="0">
                <a:latin typeface="Arial" pitchFamily="34" charset="0"/>
                <a:cs typeface="Arial" pitchFamily="34" charset="0"/>
                <a:hlinkClick r:id="rId6"/>
              </a:rPr>
              <a:t>sheryl.vacca@ucop.edu</a:t>
            </a:r>
            <a:endParaRPr lang="en-US" sz="1600" b="0" dirty="0">
              <a:latin typeface="Arial" pitchFamily="34" charset="0"/>
              <a:cs typeface="Arial" pitchFamily="34" charset="0"/>
            </a:endParaRPr>
          </a:p>
          <a:p>
            <a:pPr eaLnBrk="0" hangingPunct="0">
              <a:buFontTx/>
              <a:buChar char="•"/>
            </a:pPr>
            <a:endParaRPr lang="en-US" sz="1600" b="0" dirty="0">
              <a:latin typeface="Arial" pitchFamily="34" charset="0"/>
              <a:cs typeface="Arial" pitchFamily="34" charset="0"/>
              <a:hlinkClick r:id="rId7"/>
            </a:endParaRPr>
          </a:p>
          <a:p>
            <a:pPr eaLnBrk="0" hangingPunct="0">
              <a:buFontTx/>
              <a:buChar char="•"/>
            </a:pPr>
            <a:r>
              <a:rPr lang="en-US" sz="1600" b="0" dirty="0">
                <a:latin typeface="Arial" pitchFamily="34" charset="0"/>
                <a:cs typeface="Arial" pitchFamily="34" charset="0"/>
              </a:rPr>
              <a:t> UC Whistleblower Hotline (anonymous/confidential) </a:t>
            </a:r>
            <a:br>
              <a:rPr lang="en-US" sz="1600" b="0" dirty="0">
                <a:latin typeface="Arial" pitchFamily="34" charset="0"/>
                <a:cs typeface="Arial" pitchFamily="34" charset="0"/>
              </a:rPr>
            </a:br>
            <a:r>
              <a:rPr lang="en-US" sz="1600" b="0" dirty="0">
                <a:latin typeface="Arial" pitchFamily="34" charset="0"/>
                <a:cs typeface="Arial" pitchFamily="34" charset="0"/>
              </a:rPr>
              <a:t>(800) 403-4744 or </a:t>
            </a:r>
            <a:r>
              <a:rPr lang="en-US" sz="1600" b="0" dirty="0">
                <a:latin typeface="Arial" pitchFamily="34" charset="0"/>
                <a:cs typeface="Arial" pitchFamily="34" charset="0"/>
                <a:hlinkClick r:id="rId8"/>
              </a:rPr>
              <a:t>http://</a:t>
            </a:r>
            <a:r>
              <a:rPr lang="en-US" sz="1600" b="0" dirty="0" smtClean="0">
                <a:latin typeface="Arial" pitchFamily="34" charset="0"/>
                <a:cs typeface="Arial" pitchFamily="34" charset="0"/>
                <a:hlinkClick r:id="rId8"/>
              </a:rPr>
              <a:t>universityofcalifornia.edu/hotline</a:t>
            </a:r>
            <a:r>
              <a:rPr lang="en-US" sz="1600" b="0" dirty="0" smtClean="0">
                <a:latin typeface="Arial" pitchFamily="34" charset="0"/>
                <a:cs typeface="Arial" pitchFamily="34" charset="0"/>
              </a:rPr>
              <a:t/>
            </a:r>
            <a:br>
              <a:rPr lang="en-US" sz="1600" b="0" dirty="0" smtClean="0">
                <a:latin typeface="Arial" pitchFamily="34" charset="0"/>
                <a:cs typeface="Arial" pitchFamily="34" charset="0"/>
              </a:rPr>
            </a:br>
            <a:endParaRPr lang="en-US" sz="1600" b="0" dirty="0">
              <a:latin typeface="Arial" pitchFamily="34" charset="0"/>
              <a:cs typeface="Arial" pitchFamily="34" charset="0"/>
            </a:endParaRPr>
          </a:p>
          <a:p>
            <a:pPr eaLnBrk="0" hangingPunct="0">
              <a:buFontTx/>
              <a:buChar char="•"/>
            </a:pPr>
            <a:r>
              <a:rPr lang="en-US" sz="1600" dirty="0">
                <a:latin typeface="Arial" pitchFamily="34" charset="0"/>
                <a:cs typeface="Arial" pitchFamily="34" charset="0"/>
              </a:rPr>
              <a:t> UC Campus Climate Reporting</a:t>
            </a:r>
          </a:p>
          <a:p>
            <a:pPr eaLnBrk="0" hangingPunct="0"/>
            <a:r>
              <a:rPr lang="en-US" sz="1600" dirty="0">
                <a:latin typeface="Arial" pitchFamily="34" charset="0"/>
                <a:cs typeface="Arial" pitchFamily="34" charset="0"/>
              </a:rPr>
              <a:t> </a:t>
            </a:r>
            <a:r>
              <a:rPr lang="en-US" sz="1600" dirty="0">
                <a:latin typeface="Arial" pitchFamily="34" charset="0"/>
                <a:cs typeface="Arial" pitchFamily="34" charset="0"/>
                <a:hlinkClick r:id="rId9"/>
              </a:rPr>
              <a:t>https://ucsystems.ethicspointvp.com/custom/ucs_ccc/default.asp</a:t>
            </a:r>
            <a:r>
              <a:rPr lang="en-US" sz="1600" dirty="0">
                <a:latin typeface="Arial" pitchFamily="34" charset="0"/>
                <a:cs typeface="Arial" pitchFamily="34" charset="0"/>
              </a:rPr>
              <a:t> </a:t>
            </a:r>
          </a:p>
          <a:p>
            <a:pPr eaLnBrk="0" hangingPunct="0">
              <a:buFontTx/>
              <a:buChar char="•"/>
            </a:pPr>
            <a:endParaRPr lang="en-US" sz="1600" b="0" dirty="0">
              <a:latin typeface="Arial" pitchFamily="34" charset="0"/>
              <a:cs typeface="Arial" pitchFamily="34" charset="0"/>
            </a:endParaRPr>
          </a:p>
        </p:txBody>
      </p:sp>
    </p:spTree>
    <p:extLst>
      <p:ext uri="{BB962C8B-B14F-4D97-AF65-F5344CB8AC3E}">
        <p14:creationId xmlns:p14="http://schemas.microsoft.com/office/powerpoint/2010/main" val="310592703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228600"/>
            <a:ext cx="8229600" cy="533400"/>
          </a:xfrm>
        </p:spPr>
        <p:txBody>
          <a:bodyPr anchor="t">
            <a:noAutofit/>
          </a:bodyPr>
          <a:lstStyle/>
          <a:p>
            <a:pPr eaLnBrk="1" hangingPunct="1"/>
            <a:r>
              <a:rPr lang="en-US" sz="2800" dirty="0" smtClean="0">
                <a:latin typeface="Arial" pitchFamily="34" charset="0"/>
                <a:cs typeface="Arial" pitchFamily="34" charset="0"/>
              </a:rPr>
              <a:t>Reminder: Your Employment Obligations </a:t>
            </a:r>
          </a:p>
        </p:txBody>
      </p:sp>
      <p:sp>
        <p:nvSpPr>
          <p:cNvPr id="9219" name="Rectangle 3"/>
          <p:cNvSpPr>
            <a:spLocks noChangeArrowheads="1"/>
          </p:cNvSpPr>
          <p:nvPr/>
        </p:nvSpPr>
        <p:spPr bwMode="auto">
          <a:xfrm>
            <a:off x="609600" y="1051034"/>
            <a:ext cx="7951788" cy="4622804"/>
          </a:xfrm>
          <a:prstGeom prst="rect">
            <a:avLst/>
          </a:prstGeom>
          <a:noFill/>
          <a:ln w="9525" algn="ctr">
            <a:noFill/>
            <a:miter lim="800000"/>
            <a:headEnd/>
            <a:tailEnd/>
          </a:ln>
        </p:spPr>
        <p:txBody>
          <a:bodyPr>
            <a:spAutoFit/>
          </a:bodyPr>
          <a:lstStyle/>
          <a:p>
            <a:pPr marL="342900" indent="-342900">
              <a:lnSpc>
                <a:spcPct val="90000"/>
              </a:lnSpc>
              <a:spcBef>
                <a:spcPct val="20000"/>
              </a:spcBef>
              <a:buFont typeface="Wingdings" pitchFamily="2" charset="2"/>
              <a:buNone/>
            </a:pPr>
            <a:r>
              <a:rPr lang="en-US" sz="1600" b="0" dirty="0">
                <a:latin typeface="Arial" pitchFamily="34" charset="0"/>
                <a:cs typeface="Arial" pitchFamily="34" charset="0"/>
              </a:rPr>
              <a:t>As an employee of the University of California, it is important that you:</a:t>
            </a:r>
          </a:p>
          <a:p>
            <a:pPr marL="342900" indent="-342900">
              <a:lnSpc>
                <a:spcPct val="90000"/>
              </a:lnSpc>
              <a:spcBef>
                <a:spcPct val="20000"/>
              </a:spcBef>
              <a:buFont typeface="Wingdings" pitchFamily="2" charset="2"/>
              <a:buNone/>
            </a:pPr>
            <a:endParaRPr lang="en-US" sz="1600" b="0" dirty="0">
              <a:latin typeface="Arial" pitchFamily="34" charset="0"/>
              <a:cs typeface="Arial" pitchFamily="34" charset="0"/>
            </a:endParaRPr>
          </a:p>
          <a:p>
            <a:pPr marL="742950" lvl="1" indent="-285750">
              <a:lnSpc>
                <a:spcPct val="90000"/>
              </a:lnSpc>
              <a:spcBef>
                <a:spcPct val="20000"/>
              </a:spcBef>
              <a:buFont typeface="Wingdings" pitchFamily="2" charset="2"/>
              <a:buChar char="§"/>
            </a:pPr>
            <a:r>
              <a:rPr lang="en-US" sz="1600" b="0" dirty="0">
                <a:latin typeface="Arial" pitchFamily="34" charset="0"/>
                <a:cs typeface="Arial" pitchFamily="34" charset="0"/>
              </a:rPr>
              <a:t>Know the applicable laws, regulations and policies that affect your employment responsibilities</a:t>
            </a:r>
          </a:p>
          <a:p>
            <a:pPr marL="742950" lvl="1" indent="-285750">
              <a:lnSpc>
                <a:spcPct val="90000"/>
              </a:lnSpc>
              <a:spcBef>
                <a:spcPct val="20000"/>
              </a:spcBef>
              <a:buFont typeface="Wingdings" pitchFamily="2" charset="2"/>
              <a:buChar char="§"/>
            </a:pPr>
            <a:endParaRPr lang="en-US" sz="1600" b="0" dirty="0">
              <a:latin typeface="Arial" pitchFamily="34" charset="0"/>
              <a:cs typeface="Arial" pitchFamily="34" charset="0"/>
            </a:endParaRPr>
          </a:p>
          <a:p>
            <a:pPr marL="742950" lvl="1" indent="-285750">
              <a:lnSpc>
                <a:spcPct val="90000"/>
              </a:lnSpc>
              <a:spcBef>
                <a:spcPct val="20000"/>
              </a:spcBef>
              <a:buFont typeface="Wingdings" pitchFamily="2" charset="2"/>
              <a:buChar char="§"/>
            </a:pPr>
            <a:r>
              <a:rPr lang="en-US" sz="1600" b="0" dirty="0">
                <a:latin typeface="Arial" pitchFamily="34" charset="0"/>
                <a:cs typeface="Arial" pitchFamily="34" charset="0"/>
              </a:rPr>
              <a:t>Understand the </a:t>
            </a:r>
            <a:r>
              <a:rPr lang="en-US" sz="1600" b="0" i="1" dirty="0">
                <a:latin typeface="Arial" pitchFamily="34" charset="0"/>
                <a:cs typeface="Arial" pitchFamily="34" charset="0"/>
              </a:rPr>
              <a:t>Statement of Ethical Values and Standards of Ethical Conduct</a:t>
            </a:r>
            <a:r>
              <a:rPr lang="en-US" sz="1600" b="0" dirty="0">
                <a:latin typeface="Arial" pitchFamily="34" charset="0"/>
                <a:cs typeface="Arial" pitchFamily="34" charset="0"/>
              </a:rPr>
              <a:t> and University policies and procedures related to your employment responsibilities</a:t>
            </a:r>
          </a:p>
          <a:p>
            <a:pPr marL="742950" lvl="1" indent="-285750">
              <a:lnSpc>
                <a:spcPct val="90000"/>
              </a:lnSpc>
              <a:spcBef>
                <a:spcPct val="20000"/>
              </a:spcBef>
              <a:buFont typeface="Wingdings" pitchFamily="2" charset="2"/>
              <a:buChar char="§"/>
            </a:pPr>
            <a:endParaRPr lang="en-US" sz="1600" b="0" dirty="0">
              <a:latin typeface="Arial" pitchFamily="34" charset="0"/>
              <a:cs typeface="Arial" pitchFamily="34" charset="0"/>
            </a:endParaRPr>
          </a:p>
          <a:p>
            <a:pPr marL="742950" lvl="1" indent="-285750">
              <a:lnSpc>
                <a:spcPct val="90000"/>
              </a:lnSpc>
              <a:spcBef>
                <a:spcPct val="20000"/>
              </a:spcBef>
              <a:buFont typeface="Wingdings" pitchFamily="2" charset="2"/>
              <a:buChar char="§"/>
            </a:pPr>
            <a:r>
              <a:rPr lang="en-US" sz="1600" b="0" dirty="0">
                <a:latin typeface="Arial" pitchFamily="34" charset="0"/>
                <a:cs typeface="Arial" pitchFamily="34" charset="0"/>
              </a:rPr>
              <a:t>Ensure your actions are consistent with the </a:t>
            </a:r>
            <a:r>
              <a:rPr lang="en-US" sz="1600" b="0" i="1" dirty="0">
                <a:latin typeface="Arial" pitchFamily="34" charset="0"/>
                <a:cs typeface="Arial" pitchFamily="34" charset="0"/>
              </a:rPr>
              <a:t>Statement of Ethical Values and Standards of Ethical Conduct</a:t>
            </a:r>
          </a:p>
          <a:p>
            <a:pPr marL="742950" lvl="1" indent="-285750">
              <a:lnSpc>
                <a:spcPct val="90000"/>
              </a:lnSpc>
              <a:spcBef>
                <a:spcPct val="20000"/>
              </a:spcBef>
              <a:buFont typeface="Wingdings" pitchFamily="2" charset="2"/>
              <a:buChar char="§"/>
            </a:pPr>
            <a:endParaRPr lang="en-US" sz="1600" b="0" dirty="0">
              <a:latin typeface="Arial" pitchFamily="34" charset="0"/>
              <a:cs typeface="Arial" pitchFamily="34" charset="0"/>
            </a:endParaRPr>
          </a:p>
          <a:p>
            <a:pPr marL="742950" lvl="1" indent="-285750">
              <a:lnSpc>
                <a:spcPct val="90000"/>
              </a:lnSpc>
              <a:spcBef>
                <a:spcPct val="20000"/>
              </a:spcBef>
              <a:buFont typeface="Wingdings" pitchFamily="2" charset="2"/>
              <a:buChar char="§"/>
            </a:pPr>
            <a:r>
              <a:rPr lang="en-US" sz="1600" b="0" dirty="0">
                <a:latin typeface="Arial" pitchFamily="34" charset="0"/>
                <a:cs typeface="Arial" pitchFamily="34" charset="0"/>
              </a:rPr>
              <a:t>Report </a:t>
            </a:r>
            <a:r>
              <a:rPr lang="en-US" sz="1600" dirty="0" smtClean="0">
                <a:latin typeface="Arial" pitchFamily="34" charset="0"/>
                <a:cs typeface="Arial" pitchFamily="34" charset="0"/>
              </a:rPr>
              <a:t>potential </a:t>
            </a:r>
            <a:r>
              <a:rPr lang="en-US" sz="1600" dirty="0">
                <a:latin typeface="Arial" pitchFamily="34" charset="0"/>
                <a:cs typeface="Arial" pitchFamily="34" charset="0"/>
              </a:rPr>
              <a:t>instances of non-compliance and </a:t>
            </a:r>
            <a:r>
              <a:rPr lang="en-US" sz="1600" dirty="0" smtClean="0">
                <a:latin typeface="Arial" pitchFamily="34" charset="0"/>
                <a:cs typeface="Arial" pitchFamily="34" charset="0"/>
              </a:rPr>
              <a:t>fraud</a:t>
            </a:r>
            <a:br>
              <a:rPr lang="en-US" sz="1600" dirty="0" smtClean="0">
                <a:latin typeface="Arial" pitchFamily="34" charset="0"/>
                <a:cs typeface="Arial" pitchFamily="34" charset="0"/>
              </a:rPr>
            </a:br>
            <a:endParaRPr lang="en-US" sz="1600" b="0" dirty="0">
              <a:latin typeface="Arial" pitchFamily="34" charset="0"/>
              <a:cs typeface="Arial" pitchFamily="34" charset="0"/>
            </a:endParaRPr>
          </a:p>
          <a:p>
            <a:pPr marL="742950" lvl="1" indent="-285750">
              <a:lnSpc>
                <a:spcPct val="90000"/>
              </a:lnSpc>
              <a:spcBef>
                <a:spcPct val="20000"/>
              </a:spcBef>
              <a:buFont typeface="Wingdings" pitchFamily="2" charset="2"/>
              <a:buChar char="§"/>
            </a:pPr>
            <a:r>
              <a:rPr lang="en-US" sz="1600" b="0" dirty="0">
                <a:latin typeface="Arial" pitchFamily="34" charset="0"/>
                <a:cs typeface="Arial" pitchFamily="34" charset="0"/>
              </a:rPr>
              <a:t>Understand your rights and responsibilities under the </a:t>
            </a:r>
            <a:r>
              <a:rPr lang="en-US" sz="1600" b="0" dirty="0">
                <a:latin typeface="Arial" pitchFamily="34" charset="0"/>
                <a:cs typeface="Arial" pitchFamily="34" charset="0"/>
                <a:hlinkClick r:id="rId3"/>
              </a:rPr>
              <a:t>UC Whistleblower Protection Policy</a:t>
            </a:r>
            <a:endParaRPr lang="en-US" sz="1600" b="0" dirty="0">
              <a:latin typeface="Arial" pitchFamily="34" charset="0"/>
              <a:cs typeface="Arial" pitchFamily="34" charset="0"/>
            </a:endParaRPr>
          </a:p>
          <a:p>
            <a:pPr marL="342900" indent="-342900">
              <a:lnSpc>
                <a:spcPct val="90000"/>
              </a:lnSpc>
              <a:spcBef>
                <a:spcPct val="20000"/>
              </a:spcBef>
              <a:buFont typeface="Wingdings" pitchFamily="2" charset="2"/>
              <a:buChar char="ü"/>
            </a:pPr>
            <a:endParaRPr lang="en-US" sz="1600" b="0" dirty="0">
              <a:latin typeface="Arial" pitchFamily="34" charset="0"/>
              <a:cs typeface="Arial" pitchFamily="34" charset="0"/>
            </a:endParaRPr>
          </a:p>
          <a:p>
            <a:pPr marL="342900" indent="-342900">
              <a:lnSpc>
                <a:spcPct val="90000"/>
              </a:lnSpc>
              <a:spcBef>
                <a:spcPct val="20000"/>
              </a:spcBef>
              <a:buFont typeface="Wingdings" pitchFamily="2" charset="2"/>
              <a:buChar char="ü"/>
            </a:pPr>
            <a:endParaRPr lang="en-US" sz="1600" b="0" dirty="0">
              <a:latin typeface="Arial" pitchFamily="34" charset="0"/>
              <a:cs typeface="Arial" pitchFamily="34" charset="0"/>
            </a:endParaRPr>
          </a:p>
        </p:txBody>
      </p:sp>
    </p:spTree>
    <p:extLst>
      <p:ext uri="{BB962C8B-B14F-4D97-AF65-F5344CB8AC3E}">
        <p14:creationId xmlns:p14="http://schemas.microsoft.com/office/powerpoint/2010/main" val="41619596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457200" y="0"/>
            <a:ext cx="8229600" cy="533400"/>
          </a:xfrm>
        </p:spPr>
        <p:txBody>
          <a:bodyPr>
            <a:noAutofit/>
          </a:bodyPr>
          <a:lstStyle/>
          <a:p>
            <a:r>
              <a:rPr lang="en-US" sz="2800" dirty="0" smtClean="0">
                <a:latin typeface="Arial" pitchFamily="34" charset="0"/>
                <a:cs typeface="Arial" pitchFamily="34" charset="0"/>
              </a:rPr>
              <a:t>University of California Policy</a:t>
            </a:r>
          </a:p>
        </p:txBody>
      </p:sp>
      <p:sp>
        <p:nvSpPr>
          <p:cNvPr id="179203" name="Rectangle 3"/>
          <p:cNvSpPr>
            <a:spLocks noGrp="1" noChangeArrowheads="1"/>
          </p:cNvSpPr>
          <p:nvPr>
            <p:ph type="body" idx="4294967295"/>
          </p:nvPr>
        </p:nvSpPr>
        <p:spPr>
          <a:xfrm>
            <a:off x="457200" y="457200"/>
            <a:ext cx="8077200" cy="2743200"/>
          </a:xfrm>
        </p:spPr>
        <p:txBody>
          <a:bodyPr>
            <a:noAutofit/>
          </a:bodyPr>
          <a:lstStyle/>
          <a:p>
            <a:pPr marL="0" indent="0">
              <a:buNone/>
            </a:pPr>
            <a:r>
              <a:rPr lang="en-US" sz="1400" dirty="0">
                <a:latin typeface="Arial" pitchFamily="34" charset="0"/>
                <a:cs typeface="Arial" pitchFamily="34" charset="0"/>
              </a:rPr>
              <a:t>University of California Policy on Disclosure of Financial Interests and Management of Conflicts of Interest Related to NSF-Sponsored Projects </a:t>
            </a:r>
            <a:r>
              <a:rPr lang="en-US" sz="1400" dirty="0" smtClean="0">
                <a:solidFill>
                  <a:srgbClr val="FF0000"/>
                </a:solidFill>
                <a:latin typeface="Arial" pitchFamily="34" charset="0"/>
                <a:cs typeface="Arial" pitchFamily="34" charset="0"/>
              </a:rPr>
              <a:t/>
            </a:r>
            <a:br>
              <a:rPr lang="en-US" sz="1400" dirty="0" smtClean="0">
                <a:solidFill>
                  <a:srgbClr val="FF0000"/>
                </a:solidFill>
                <a:latin typeface="Arial" pitchFamily="34" charset="0"/>
                <a:cs typeface="Arial" pitchFamily="34" charset="0"/>
              </a:rPr>
            </a:br>
            <a:r>
              <a:rPr lang="en-US" sz="1400" dirty="0" smtClean="0">
                <a:latin typeface="Arial" pitchFamily="34" charset="0"/>
                <a:cs typeface="Arial" pitchFamily="34" charset="0"/>
                <a:hlinkClick r:id="rId3"/>
              </a:rPr>
              <a:t> http://www.ucop.edu/research-policy-analysis-coordination/policies-guidance/conflict-of-interest/index.html</a:t>
            </a:r>
            <a:endParaRPr lang="en-US" sz="1400" dirty="0" smtClean="0">
              <a:solidFill>
                <a:srgbClr val="FF0000"/>
              </a:solidFill>
              <a:latin typeface="Arial" pitchFamily="34" charset="0"/>
              <a:cs typeface="Arial" pitchFamily="34" charset="0"/>
            </a:endParaRPr>
          </a:p>
          <a:p>
            <a:pPr marL="0" indent="0">
              <a:buNone/>
            </a:pPr>
            <a:endParaRPr lang="en-US" sz="1400" dirty="0">
              <a:solidFill>
                <a:srgbClr val="FF0000"/>
              </a:solidFill>
              <a:latin typeface="Arial" pitchFamily="34" charset="0"/>
              <a:cs typeface="Arial" pitchFamily="34" charset="0"/>
            </a:endParaRPr>
          </a:p>
          <a:p>
            <a:pPr marL="0" indent="0">
              <a:buNone/>
            </a:pPr>
            <a:r>
              <a:rPr lang="en-US" sz="1400" dirty="0" smtClean="0">
                <a:latin typeface="Arial" pitchFamily="34" charset="0"/>
                <a:cs typeface="Arial" pitchFamily="34" charset="0"/>
              </a:rPr>
              <a:t>Disclosure Of Financial Interests &amp; Management Of Conflicts Of Interest Re: Public Health Service Research Awards</a:t>
            </a:r>
            <a:br>
              <a:rPr lang="en-US" sz="1400" dirty="0" smtClean="0">
                <a:latin typeface="Arial" pitchFamily="34" charset="0"/>
                <a:cs typeface="Arial" pitchFamily="34" charset="0"/>
              </a:rPr>
            </a:br>
            <a:r>
              <a:rPr lang="en-US" sz="1400" dirty="0" smtClean="0">
                <a:latin typeface="Arial" pitchFamily="34" charset="0"/>
                <a:cs typeface="Arial" pitchFamily="34" charset="0"/>
                <a:hlinkClick r:id="rId3"/>
              </a:rPr>
              <a:t> http://www.ucop.edu/research-policy-analysis-coordination/policies-guidance/conflict-of-interest/index.html</a:t>
            </a:r>
            <a:endParaRPr lang="en-US" sz="1400" dirty="0">
              <a:solidFill>
                <a:srgbClr val="FF0000"/>
              </a:solidFill>
              <a:latin typeface="Arial" pitchFamily="34" charset="0"/>
              <a:cs typeface="Arial" pitchFamily="34" charset="0"/>
            </a:endParaRPr>
          </a:p>
          <a:p>
            <a:pPr marL="0" indent="0">
              <a:buNone/>
            </a:pPr>
            <a:endParaRPr lang="en-US" sz="1400" dirty="0">
              <a:solidFill>
                <a:srgbClr val="FF0000"/>
              </a:solidFill>
              <a:latin typeface="Arial" pitchFamily="34" charset="0"/>
              <a:cs typeface="Arial" pitchFamily="34" charset="0"/>
            </a:endParaRPr>
          </a:p>
          <a:p>
            <a:pPr marL="0" indent="0">
              <a:buNone/>
            </a:pPr>
            <a:r>
              <a:rPr lang="en-US" sz="1400" dirty="0" smtClean="0">
                <a:latin typeface="Arial" pitchFamily="34" charset="0"/>
                <a:cs typeface="Arial" pitchFamily="34" charset="0"/>
              </a:rPr>
              <a:t>APM 016 - UNIVERSITY </a:t>
            </a:r>
            <a:r>
              <a:rPr lang="en-US" sz="1400" dirty="0">
                <a:latin typeface="Arial" pitchFamily="34" charset="0"/>
                <a:cs typeface="Arial" pitchFamily="34" charset="0"/>
              </a:rPr>
              <a:t>POLICY ON FACULTY CONDUCT AND THE ADMINISTRATION OF DISCIPLINE </a:t>
            </a:r>
            <a:r>
              <a:rPr lang="en-US" sz="1400" dirty="0" smtClean="0">
                <a:latin typeface="Arial" pitchFamily="34" charset="0"/>
                <a:cs typeface="Arial" pitchFamily="34" charset="0"/>
              </a:rPr>
              <a:t> </a:t>
            </a:r>
            <a:r>
              <a:rPr lang="en-US" sz="1400" u="sng" dirty="0" smtClean="0">
                <a:latin typeface="Arial" pitchFamily="34" charset="0"/>
                <a:cs typeface="Arial" pitchFamily="34" charset="0"/>
                <a:hlinkClick r:id="rId4"/>
              </a:rPr>
              <a:t>http://policy.ucop.edu/doc/2300011</a:t>
            </a:r>
            <a:r>
              <a:rPr lang="en-US" sz="1400" u="sng" dirty="0" smtClean="0">
                <a:latin typeface="Arial" pitchFamily="34" charset="0"/>
                <a:cs typeface="Arial" pitchFamily="34" charset="0"/>
              </a:rPr>
              <a:t/>
            </a:r>
            <a:br>
              <a:rPr lang="en-US" sz="1400" u="sng" dirty="0" smtClean="0">
                <a:latin typeface="Arial" pitchFamily="34" charset="0"/>
                <a:cs typeface="Arial" pitchFamily="34" charset="0"/>
              </a:rPr>
            </a:br>
            <a:r>
              <a:rPr lang="en-US" sz="1400" dirty="0">
                <a:latin typeface="Arial" pitchFamily="34" charset="0"/>
                <a:cs typeface="Arial" pitchFamily="34" charset="0"/>
              </a:rPr>
              <a:t> </a:t>
            </a:r>
          </a:p>
          <a:p>
            <a:pPr marL="0" indent="0">
              <a:buNone/>
            </a:pPr>
            <a:r>
              <a:rPr lang="en-US" sz="1400" dirty="0">
                <a:latin typeface="Arial" pitchFamily="34" charset="0"/>
                <a:cs typeface="Arial" pitchFamily="34" charset="0"/>
              </a:rPr>
              <a:t>APM </a:t>
            </a:r>
            <a:r>
              <a:rPr lang="en-US" sz="1400" dirty="0" smtClean="0">
                <a:latin typeface="Arial" pitchFamily="34" charset="0"/>
                <a:cs typeface="Arial" pitchFamily="34" charset="0"/>
              </a:rPr>
              <a:t>025 - GENERAL </a:t>
            </a:r>
            <a:r>
              <a:rPr lang="en-US" sz="1400" dirty="0">
                <a:latin typeface="Arial" pitchFamily="34" charset="0"/>
                <a:cs typeface="Arial" pitchFamily="34" charset="0"/>
              </a:rPr>
              <a:t>UNIVERSITY POLICY REGARDING </a:t>
            </a:r>
            <a:r>
              <a:rPr lang="en-US" sz="1400" dirty="0" smtClean="0">
                <a:latin typeface="Arial" pitchFamily="34" charset="0"/>
                <a:cs typeface="Arial" pitchFamily="34" charset="0"/>
              </a:rPr>
              <a:t>ACADEMIC </a:t>
            </a:r>
            <a:r>
              <a:rPr lang="en-US" sz="1400" dirty="0">
                <a:latin typeface="Arial" pitchFamily="34" charset="0"/>
                <a:cs typeface="Arial" pitchFamily="34" charset="0"/>
              </a:rPr>
              <a:t>APPOINTEES</a:t>
            </a:r>
          </a:p>
          <a:p>
            <a:pPr marL="0" indent="0">
              <a:buNone/>
            </a:pPr>
            <a:r>
              <a:rPr lang="en-US" sz="1400" dirty="0">
                <a:latin typeface="Arial" pitchFamily="34" charset="0"/>
                <a:cs typeface="Arial" pitchFamily="34" charset="0"/>
              </a:rPr>
              <a:t>Conflict of Commitment and Outside Activities of Faculty Members</a:t>
            </a:r>
          </a:p>
          <a:p>
            <a:pPr marL="0" indent="0">
              <a:buNone/>
            </a:pPr>
            <a:r>
              <a:rPr lang="en-US" sz="1400" u="sng" dirty="0" smtClean="0">
                <a:latin typeface="Arial" pitchFamily="34" charset="0"/>
                <a:cs typeface="Arial" pitchFamily="34" charset="0"/>
                <a:hlinkClick r:id="rId5"/>
              </a:rPr>
              <a:t>http://policy.ucop.edu/doc/2300013</a:t>
            </a:r>
            <a:endParaRPr lang="en-US" sz="1400" u="sng" dirty="0" smtClean="0">
              <a:latin typeface="Arial" pitchFamily="34" charset="0"/>
              <a:cs typeface="Arial" pitchFamily="34" charset="0"/>
            </a:endParaRPr>
          </a:p>
          <a:p>
            <a:pPr marL="0" indent="0">
              <a:buNone/>
            </a:pPr>
            <a:r>
              <a:rPr lang="en-US" sz="1400" dirty="0">
                <a:latin typeface="Arial" pitchFamily="34" charset="0"/>
                <a:cs typeface="Arial" pitchFamily="34" charset="0"/>
              </a:rPr>
              <a:t> </a:t>
            </a:r>
          </a:p>
          <a:p>
            <a:pPr marL="0" indent="0">
              <a:buNone/>
            </a:pPr>
            <a:r>
              <a:rPr lang="en-US" sz="1400" dirty="0">
                <a:latin typeface="Arial" pitchFamily="34" charset="0"/>
                <a:cs typeface="Arial" pitchFamily="34" charset="0"/>
              </a:rPr>
              <a:t>APM </a:t>
            </a:r>
            <a:r>
              <a:rPr lang="en-US" sz="1400" dirty="0" smtClean="0">
                <a:latin typeface="Arial" pitchFamily="34" charset="0"/>
                <a:cs typeface="Arial" pitchFamily="34" charset="0"/>
              </a:rPr>
              <a:t>028 - GENERAL </a:t>
            </a:r>
            <a:r>
              <a:rPr lang="en-US" sz="1400" dirty="0">
                <a:latin typeface="Arial" pitchFamily="34" charset="0"/>
                <a:cs typeface="Arial" pitchFamily="34" charset="0"/>
              </a:rPr>
              <a:t>UNIVERSITY POLICY </a:t>
            </a:r>
            <a:r>
              <a:rPr lang="en-US" sz="1400" dirty="0" smtClean="0">
                <a:latin typeface="Arial" pitchFamily="34" charset="0"/>
                <a:cs typeface="Arial" pitchFamily="34" charset="0"/>
              </a:rPr>
              <a:t>REGARDING ACADEMIC </a:t>
            </a:r>
            <a:r>
              <a:rPr lang="en-US" sz="1400" dirty="0">
                <a:latin typeface="Arial" pitchFamily="34" charset="0"/>
                <a:cs typeface="Arial" pitchFamily="34" charset="0"/>
              </a:rPr>
              <a:t>APPOINTEES</a:t>
            </a:r>
          </a:p>
          <a:p>
            <a:pPr marL="0" indent="0">
              <a:buNone/>
            </a:pPr>
            <a:r>
              <a:rPr lang="en-US" sz="1400" dirty="0">
                <a:latin typeface="Arial" pitchFamily="34" charset="0"/>
                <a:cs typeface="Arial" pitchFamily="34" charset="0"/>
              </a:rPr>
              <a:t>Disclosure of Financial Interest in Private Sponsors of Research</a:t>
            </a:r>
          </a:p>
          <a:p>
            <a:pPr marL="0" indent="0">
              <a:buNone/>
            </a:pPr>
            <a:r>
              <a:rPr lang="en-US" sz="1400" u="sng" dirty="0" smtClean="0">
                <a:latin typeface="Arial" pitchFamily="34" charset="0"/>
                <a:cs typeface="Arial" pitchFamily="34" charset="0"/>
                <a:hlinkClick r:id="rId6"/>
              </a:rPr>
              <a:t>http://policy.ucop.edu/doc/2300014</a:t>
            </a:r>
            <a:endParaRPr lang="en-US" sz="1400" dirty="0">
              <a:latin typeface="Arial" pitchFamily="34" charset="0"/>
              <a:cs typeface="Arial" pitchFamily="34" charset="0"/>
            </a:endParaRPr>
          </a:p>
          <a:p>
            <a:pPr marL="0" indent="0">
              <a:buNone/>
            </a:pPr>
            <a:r>
              <a:rPr lang="en-US" sz="1400" dirty="0">
                <a:latin typeface="Arial" pitchFamily="34" charset="0"/>
                <a:cs typeface="Arial" pitchFamily="34" charset="0"/>
              </a:rPr>
              <a:t> </a:t>
            </a:r>
          </a:p>
          <a:p>
            <a:pPr marL="0" indent="0">
              <a:buNone/>
            </a:pPr>
            <a:r>
              <a:rPr lang="en-US" sz="1400" dirty="0">
                <a:latin typeface="Arial" pitchFamily="34" charset="0"/>
                <a:cs typeface="Arial" pitchFamily="34" charset="0"/>
              </a:rPr>
              <a:t>APM </a:t>
            </a:r>
            <a:r>
              <a:rPr lang="en-US" sz="1400" dirty="0" smtClean="0">
                <a:latin typeface="Arial" pitchFamily="34" charset="0"/>
                <a:cs typeface="Arial" pitchFamily="34" charset="0"/>
              </a:rPr>
              <a:t>670 - SALARY </a:t>
            </a:r>
            <a:r>
              <a:rPr lang="en-US" sz="1400" dirty="0">
                <a:latin typeface="Arial" pitchFamily="34" charset="0"/>
                <a:cs typeface="Arial" pitchFamily="34" charset="0"/>
              </a:rPr>
              <a:t>ADMINISTRATION</a:t>
            </a:r>
          </a:p>
          <a:p>
            <a:pPr marL="0" indent="0">
              <a:buNone/>
            </a:pPr>
            <a:r>
              <a:rPr lang="en-US" sz="1400" u="sng" dirty="0" smtClean="0">
                <a:latin typeface="Arial" pitchFamily="34" charset="0"/>
                <a:cs typeface="Arial" pitchFamily="34" charset="0"/>
                <a:hlinkClick r:id="rId7"/>
              </a:rPr>
              <a:t>http://policy.ucop.edu/doc/2300125</a:t>
            </a:r>
            <a:r>
              <a:rPr lang="en-US" sz="1400" u="sng" dirty="0" smtClean="0">
                <a:latin typeface="Arial" pitchFamily="34" charset="0"/>
                <a:cs typeface="Arial" pitchFamily="34" charset="0"/>
              </a:rPr>
              <a:t> </a:t>
            </a:r>
            <a:br>
              <a:rPr lang="en-US" sz="1400" u="sng" dirty="0" smtClean="0">
                <a:latin typeface="Arial" pitchFamily="34" charset="0"/>
                <a:cs typeface="Arial" pitchFamily="34" charset="0"/>
              </a:rPr>
            </a:br>
            <a:endParaRPr lang="en-US" sz="1400" u="sng" dirty="0" smtClean="0">
              <a:latin typeface="Arial" pitchFamily="34" charset="0"/>
              <a:cs typeface="Arial" pitchFamily="34" charset="0"/>
            </a:endParaRPr>
          </a:p>
          <a:p>
            <a:pPr marL="0" indent="0">
              <a:buNone/>
            </a:pPr>
            <a:r>
              <a:rPr lang="en-US" sz="1400" dirty="0">
                <a:latin typeface="Arial" pitchFamily="34" charset="0"/>
                <a:cs typeface="Arial" pitchFamily="34" charset="0"/>
              </a:rPr>
              <a:t>University of California Institutional COI Policy</a:t>
            </a:r>
          </a:p>
          <a:p>
            <a:pPr marL="0" indent="0">
              <a:buNone/>
            </a:pPr>
            <a:r>
              <a:rPr lang="en-US" sz="1400" u="sng" dirty="0">
                <a:latin typeface="Arial" pitchFamily="34" charset="0"/>
                <a:cs typeface="Arial" pitchFamily="34" charset="0"/>
                <a:hlinkClick r:id="rId8"/>
              </a:rPr>
              <a:t>http://www.ucop.edu/raohome/cgmemos/11-05.pdf</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endParaRPr lang="en-US" sz="1400" dirty="0">
              <a:latin typeface="Arial" pitchFamily="34" charset="0"/>
              <a:cs typeface="Arial" pitchFamily="34" charset="0"/>
            </a:endParaRPr>
          </a:p>
        </p:txBody>
      </p:sp>
    </p:spTree>
    <p:extLst>
      <p:ext uri="{BB962C8B-B14F-4D97-AF65-F5344CB8AC3E}">
        <p14:creationId xmlns:p14="http://schemas.microsoft.com/office/powerpoint/2010/main" val="14467006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457200" y="0"/>
            <a:ext cx="8229600" cy="533400"/>
          </a:xfrm>
        </p:spPr>
        <p:txBody>
          <a:bodyPr>
            <a:noAutofit/>
          </a:bodyPr>
          <a:lstStyle/>
          <a:p>
            <a:r>
              <a:rPr lang="en-US" sz="2800" dirty="0" smtClean="0">
                <a:latin typeface="Arial" pitchFamily="34" charset="0"/>
                <a:cs typeface="Arial" pitchFamily="34" charset="0"/>
              </a:rPr>
              <a:t>State and Federal Regulations</a:t>
            </a:r>
          </a:p>
        </p:txBody>
      </p:sp>
      <p:sp>
        <p:nvSpPr>
          <p:cNvPr id="179203" name="Rectangle 3"/>
          <p:cNvSpPr>
            <a:spLocks noGrp="1" noChangeArrowheads="1"/>
          </p:cNvSpPr>
          <p:nvPr>
            <p:ph type="body" idx="4294967295"/>
          </p:nvPr>
        </p:nvSpPr>
        <p:spPr>
          <a:xfrm>
            <a:off x="457200" y="990600"/>
            <a:ext cx="8229600" cy="2743200"/>
          </a:xfrm>
        </p:spPr>
        <p:txBody>
          <a:bodyPr>
            <a:noAutofit/>
          </a:bodyPr>
          <a:lstStyle/>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California </a:t>
            </a:r>
            <a:r>
              <a:rPr lang="en-US" sz="1400" dirty="0">
                <a:latin typeface="Arial" pitchFamily="34" charset="0"/>
                <a:cs typeface="Arial" pitchFamily="34" charset="0"/>
              </a:rPr>
              <a:t>Fair Political Practices Commission. (2008). 2 CCR 2 § 18702.4 (c). Academic decisions. </a:t>
            </a:r>
          </a:p>
          <a:p>
            <a:pPr marL="0" indent="0">
              <a:buNone/>
            </a:pPr>
            <a:r>
              <a:rPr lang="en-US" sz="1400" dirty="0">
                <a:latin typeface="Arial" pitchFamily="34" charset="0"/>
                <a:cs typeface="Arial" pitchFamily="34" charset="0"/>
                <a:hlinkClick r:id="rId3"/>
              </a:rPr>
              <a:t>http://</a:t>
            </a:r>
            <a:r>
              <a:rPr lang="en-US" sz="1400" dirty="0" smtClean="0">
                <a:latin typeface="Arial" pitchFamily="34" charset="0"/>
                <a:cs typeface="Arial" pitchFamily="34" charset="0"/>
                <a:hlinkClick r:id="rId3"/>
              </a:rPr>
              <a:t>www.fppc.ca.gov/legal/regs/current/18702.4.pdf</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National </a:t>
            </a:r>
            <a:r>
              <a:rPr lang="en-US" sz="1400" dirty="0">
                <a:latin typeface="Arial" pitchFamily="34" charset="0"/>
                <a:cs typeface="Arial" pitchFamily="34" charset="0"/>
              </a:rPr>
              <a:t>Science Foundation. (2005). Grant Policy Manual. (NSF Publication 05-131). Washington, DC: U.S. Government Printing Office. </a:t>
            </a:r>
            <a:r>
              <a:rPr lang="en-US" sz="1400" u="sng" dirty="0">
                <a:latin typeface="Arial" pitchFamily="34" charset="0"/>
                <a:cs typeface="Arial" pitchFamily="34" charset="0"/>
                <a:hlinkClick r:id="rId4"/>
              </a:rPr>
              <a:t>http://</a:t>
            </a:r>
            <a:r>
              <a:rPr lang="en-US" sz="1400" u="sng" dirty="0" smtClean="0">
                <a:latin typeface="Arial" pitchFamily="34" charset="0"/>
                <a:cs typeface="Arial" pitchFamily="34" charset="0"/>
                <a:hlinkClick r:id="rId4"/>
              </a:rPr>
              <a:t>www.nsf.gov/pubs/manuals/gpm05_131/index.jsp</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National </a:t>
            </a:r>
            <a:r>
              <a:rPr lang="en-US" sz="1400" dirty="0">
                <a:latin typeface="Arial" pitchFamily="34" charset="0"/>
                <a:cs typeface="Arial" pitchFamily="34" charset="0"/>
              </a:rPr>
              <a:t>Institutes of Health, Office of Extramural Research Grants Policy &amp; Guidance</a:t>
            </a:r>
          </a:p>
          <a:p>
            <a:pPr marL="0" indent="0">
              <a:buNone/>
            </a:pPr>
            <a:r>
              <a:rPr lang="en-US" sz="1400" u="sng" dirty="0">
                <a:latin typeface="Arial" pitchFamily="34" charset="0"/>
                <a:cs typeface="Arial" pitchFamily="34" charset="0"/>
                <a:hlinkClick r:id="rId5"/>
              </a:rPr>
              <a:t>http://</a:t>
            </a:r>
            <a:r>
              <a:rPr lang="en-US" sz="1400" u="sng" dirty="0" smtClean="0">
                <a:latin typeface="Arial" pitchFamily="34" charset="0"/>
                <a:cs typeface="Arial" pitchFamily="34" charset="0"/>
                <a:hlinkClick r:id="rId5"/>
              </a:rPr>
              <a:t>grants.nih.gov/grants/policy/policy.htm</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National </a:t>
            </a:r>
            <a:r>
              <a:rPr lang="en-US" sz="1400" dirty="0">
                <a:latin typeface="Arial" pitchFamily="34" charset="0"/>
                <a:cs typeface="Arial" pitchFamily="34" charset="0"/>
              </a:rPr>
              <a:t>Institutes of Health, Office of Extramural Research. Financial Conflict of Interest Tutorial </a:t>
            </a:r>
            <a:r>
              <a:rPr lang="en-US" sz="1400" u="sng" dirty="0">
                <a:latin typeface="Arial" pitchFamily="34" charset="0"/>
                <a:cs typeface="Arial" pitchFamily="34" charset="0"/>
                <a:hlinkClick r:id="rId6"/>
              </a:rPr>
              <a:t>http://</a:t>
            </a:r>
            <a:r>
              <a:rPr lang="en-US" sz="1400" u="sng" dirty="0" smtClean="0">
                <a:latin typeface="Arial" pitchFamily="34" charset="0"/>
                <a:cs typeface="Arial" pitchFamily="34" charset="0"/>
                <a:hlinkClick r:id="rId6"/>
              </a:rPr>
              <a:t>grants.nih.gov/grants/policy/coi/tutorial2011/fcoi.htm</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U.S</a:t>
            </a:r>
            <a:r>
              <a:rPr lang="en-US" sz="1400" dirty="0">
                <a:latin typeface="Arial" pitchFamily="34" charset="0"/>
                <a:cs typeface="Arial" pitchFamily="34" charset="0"/>
              </a:rPr>
              <a:t>. Department of Health &amp; Human Services, Public Health Service (2011), 42 CFR § 50(f). Responsibility of applicants for promoting objectivity in research for which PHS funding is sought. </a:t>
            </a:r>
          </a:p>
          <a:p>
            <a:pPr marL="0" indent="0">
              <a:buNone/>
            </a:pPr>
            <a:r>
              <a:rPr lang="en-US" sz="1400" u="sng" dirty="0">
                <a:latin typeface="Arial" pitchFamily="34" charset="0"/>
                <a:cs typeface="Arial" pitchFamily="34" charset="0"/>
                <a:hlinkClick r:id="rId7"/>
              </a:rPr>
              <a:t>http://</a:t>
            </a:r>
            <a:r>
              <a:rPr lang="en-US" sz="1400" u="sng" dirty="0" smtClean="0">
                <a:latin typeface="Arial" pitchFamily="34" charset="0"/>
                <a:cs typeface="Arial" pitchFamily="34" charset="0"/>
                <a:hlinkClick r:id="rId7"/>
              </a:rPr>
              <a:t>grants.nih.gov/grants/policy/coi/fcoi_final_rule.pdf</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a:p>
            <a:pPr marL="0" indent="0">
              <a:buNone/>
            </a:pPr>
            <a:r>
              <a:rPr lang="en-US" sz="1400" dirty="0" smtClean="0">
                <a:latin typeface="Arial" pitchFamily="34" charset="0"/>
                <a:cs typeface="Arial" pitchFamily="34" charset="0"/>
              </a:rPr>
              <a:t>U.S</a:t>
            </a:r>
            <a:r>
              <a:rPr lang="en-US" sz="1400" dirty="0">
                <a:latin typeface="Arial" pitchFamily="34" charset="0"/>
                <a:cs typeface="Arial" pitchFamily="34" charset="0"/>
              </a:rPr>
              <a:t>. Department of Health &amp; Human Services, Food and Drug Administration. (2011). Draft Guidance for Clinical Investigators, Industry, and FDA Staff. Financial disclosure by clinical investigators. </a:t>
            </a:r>
          </a:p>
          <a:p>
            <a:pPr marL="0" indent="0">
              <a:buNone/>
            </a:pPr>
            <a:r>
              <a:rPr lang="en-US" sz="1400" u="sng" dirty="0">
                <a:latin typeface="Arial" pitchFamily="34" charset="0"/>
                <a:cs typeface="Arial" pitchFamily="34" charset="0"/>
                <a:hlinkClick r:id="rId8"/>
              </a:rPr>
              <a:t>http://www.fda.gov/downloads/RegulatoryInformation/Guidances/UCM256525.pdf</a:t>
            </a:r>
            <a:endParaRPr lang="en-US" sz="1400" dirty="0">
              <a:latin typeface="Arial" pitchFamily="34" charset="0"/>
              <a:cs typeface="Arial" pitchFamily="34" charset="0"/>
            </a:endParaRPr>
          </a:p>
          <a:p>
            <a:pPr marL="0" indent="0">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32209493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idx="4294967295"/>
          </p:nvPr>
        </p:nvSpPr>
        <p:spPr>
          <a:xfrm>
            <a:off x="533400" y="0"/>
            <a:ext cx="8229600" cy="533400"/>
          </a:xfrm>
        </p:spPr>
        <p:txBody>
          <a:bodyPr>
            <a:noAutofit/>
          </a:bodyPr>
          <a:lstStyle/>
          <a:p>
            <a:r>
              <a:rPr lang="en-US" sz="2800" dirty="0" smtClean="0">
                <a:latin typeface="Arial" pitchFamily="34" charset="0"/>
                <a:cs typeface="Arial" pitchFamily="34" charset="0"/>
              </a:rPr>
              <a:t>Additional Publications</a:t>
            </a:r>
          </a:p>
        </p:txBody>
      </p:sp>
      <p:sp>
        <p:nvSpPr>
          <p:cNvPr id="179203" name="Rectangle 3"/>
          <p:cNvSpPr>
            <a:spLocks noGrp="1" noChangeArrowheads="1"/>
          </p:cNvSpPr>
          <p:nvPr>
            <p:ph type="body" idx="4294967295"/>
          </p:nvPr>
        </p:nvSpPr>
        <p:spPr>
          <a:xfrm>
            <a:off x="457200" y="990600"/>
            <a:ext cx="8229600" cy="2743200"/>
          </a:xfrm>
        </p:spPr>
        <p:txBody>
          <a:bodyPr>
            <a:noAutofit/>
          </a:bodyPr>
          <a:lstStyle/>
          <a:p>
            <a:pPr marL="0" indent="0">
              <a:buNone/>
            </a:pPr>
            <a:r>
              <a:rPr lang="en-US" sz="1200" dirty="0">
                <a:latin typeface="Arial" pitchFamily="34" charset="0"/>
                <a:cs typeface="Arial" pitchFamily="34" charset="0"/>
              </a:rPr>
              <a:t>Dana J. &amp; Lowenstein, G. (2003). A social science perspective on gifts to physicians from industry. </a:t>
            </a:r>
            <a:r>
              <a:rPr lang="en-US" sz="1200" i="1" dirty="0">
                <a:latin typeface="Arial" pitchFamily="34" charset="0"/>
                <a:cs typeface="Arial" pitchFamily="34" charset="0"/>
              </a:rPr>
              <a:t>Journal of the American Medical Association</a:t>
            </a:r>
            <a:r>
              <a:rPr lang="en-US" sz="1200" dirty="0">
                <a:latin typeface="Arial" pitchFamily="34" charset="0"/>
                <a:cs typeface="Arial" pitchFamily="34" charset="0"/>
              </a:rPr>
              <a:t>, 290(2), 252-255. </a:t>
            </a:r>
            <a:r>
              <a:rPr lang="en-US" sz="1200" dirty="0">
                <a:latin typeface="Arial" pitchFamily="34" charset="0"/>
                <a:cs typeface="Arial" pitchFamily="34" charset="0"/>
                <a:hlinkClick r:id="rId3"/>
              </a:rPr>
              <a:t>http://sds.hss.cmu.edu/media/pdfs/loewenstein/GiftstoPhyscians.pdf</a:t>
            </a:r>
            <a:endParaRPr lang="en-US" sz="1200" dirty="0">
              <a:latin typeface="Arial" pitchFamily="34" charset="0"/>
              <a:cs typeface="Arial" pitchFamily="34" charset="0"/>
            </a:endParaRPr>
          </a:p>
          <a:p>
            <a:pPr marL="0" indent="0">
              <a:buNone/>
            </a:pPr>
            <a:r>
              <a:rPr lang="en-US" sz="1200" dirty="0">
                <a:latin typeface="Arial" pitchFamily="34" charset="0"/>
                <a:cs typeface="Arial" pitchFamily="34" charset="0"/>
              </a:rPr>
              <a:t>Glaser, B. E. &amp; </a:t>
            </a:r>
            <a:r>
              <a:rPr lang="en-US" sz="1200" dirty="0" err="1">
                <a:latin typeface="Arial" pitchFamily="34" charset="0"/>
                <a:cs typeface="Arial" pitchFamily="34" charset="0"/>
              </a:rPr>
              <a:t>Bero</a:t>
            </a:r>
            <a:r>
              <a:rPr lang="en-US" sz="1200" dirty="0">
                <a:latin typeface="Arial" pitchFamily="34" charset="0"/>
                <a:cs typeface="Arial" pitchFamily="34" charset="0"/>
              </a:rPr>
              <a:t>, L. A. (2005) Attitudes of academic and clinical researchers toward financial ties in research: a systematic review. </a:t>
            </a:r>
            <a:r>
              <a:rPr lang="en-US" sz="1200" i="1" dirty="0">
                <a:latin typeface="Arial" pitchFamily="34" charset="0"/>
                <a:cs typeface="Arial" pitchFamily="34" charset="0"/>
              </a:rPr>
              <a:t>Science and Engineering Ethics</a:t>
            </a:r>
            <a:r>
              <a:rPr lang="en-US" sz="1200" dirty="0">
                <a:latin typeface="Arial" pitchFamily="34" charset="0"/>
                <a:cs typeface="Arial" pitchFamily="34" charset="0"/>
              </a:rPr>
              <a:t>, 11(4), 553-573.</a:t>
            </a:r>
            <a:br>
              <a:rPr lang="en-US" sz="1200" dirty="0">
                <a:latin typeface="Arial" pitchFamily="34" charset="0"/>
                <a:cs typeface="Arial" pitchFamily="34" charset="0"/>
              </a:rPr>
            </a:br>
            <a:r>
              <a:rPr lang="en-US" sz="1200" dirty="0">
                <a:latin typeface="Arial" pitchFamily="34" charset="0"/>
                <a:cs typeface="Arial" pitchFamily="34" charset="0"/>
                <a:hlinkClick r:id="rId4"/>
              </a:rPr>
              <a:t>http://www.springerlink.com/content/ygq7w5643868ux55/fulltext.pdf</a:t>
            </a:r>
            <a:r>
              <a:rPr lang="en-US" sz="1200" dirty="0">
                <a:latin typeface="Arial" pitchFamily="34" charset="0"/>
                <a:cs typeface="Arial" pitchFamily="34" charset="0"/>
              </a:rPr>
              <a:t> </a:t>
            </a:r>
            <a:br>
              <a:rPr lang="en-US" sz="1200" dirty="0">
                <a:latin typeface="Arial" pitchFamily="34" charset="0"/>
                <a:cs typeface="Arial" pitchFamily="34" charset="0"/>
              </a:rPr>
            </a:b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Hart, R.A. (2011). Acknowledging the elephant in the room: conflict of interest in industry-sponsored clinical research. </a:t>
            </a:r>
            <a:r>
              <a:rPr lang="en-US" sz="1200" i="1" dirty="0">
                <a:latin typeface="Arial" pitchFamily="34" charset="0"/>
                <a:cs typeface="Arial" pitchFamily="34" charset="0"/>
              </a:rPr>
              <a:t>The Spine Journal</a:t>
            </a:r>
            <a:r>
              <a:rPr lang="en-US" sz="1200" dirty="0">
                <a:latin typeface="Arial" pitchFamily="34" charset="0"/>
                <a:cs typeface="Arial" pitchFamily="34" charset="0"/>
              </a:rPr>
              <a:t>, 11(8), 703-704, ISSN 1529-9430, 10.1016/j.spinee.2011.08.011.</a:t>
            </a:r>
            <a:br>
              <a:rPr lang="en-US" sz="1200" dirty="0">
                <a:latin typeface="Arial" pitchFamily="34" charset="0"/>
                <a:cs typeface="Arial" pitchFamily="34" charset="0"/>
              </a:rPr>
            </a:br>
            <a:r>
              <a:rPr lang="en-US" sz="1200" dirty="0">
                <a:latin typeface="Arial" pitchFamily="34" charset="0"/>
                <a:cs typeface="Arial" pitchFamily="34" charset="0"/>
                <a:hlinkClick r:id="rId5"/>
              </a:rPr>
              <a:t>http://www.sciencedirect.com/science/article/pii/S152994301100533X</a:t>
            </a: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King-Casas, B., Tomlin, D., </a:t>
            </a:r>
            <a:r>
              <a:rPr lang="en-US" sz="1200" dirty="0" err="1">
                <a:latin typeface="Arial" pitchFamily="34" charset="0"/>
                <a:cs typeface="Arial" pitchFamily="34" charset="0"/>
              </a:rPr>
              <a:t>Anen</a:t>
            </a:r>
            <a:r>
              <a:rPr lang="en-US" sz="1200" dirty="0">
                <a:latin typeface="Arial" pitchFamily="34" charset="0"/>
                <a:cs typeface="Arial" pitchFamily="34" charset="0"/>
              </a:rPr>
              <a:t>, C., </a:t>
            </a:r>
            <a:r>
              <a:rPr lang="en-US" sz="1200" dirty="0" err="1">
                <a:latin typeface="Arial" pitchFamily="34" charset="0"/>
                <a:cs typeface="Arial" pitchFamily="34" charset="0"/>
              </a:rPr>
              <a:t>Camerer</a:t>
            </a:r>
            <a:r>
              <a:rPr lang="en-US" sz="1200" dirty="0">
                <a:latin typeface="Arial" pitchFamily="34" charset="0"/>
                <a:cs typeface="Arial" pitchFamily="34" charset="0"/>
              </a:rPr>
              <a:t>, C. F., Quartz, S. R., &amp; Montague, P. R. (2005). Getting to know you: reputation and trust in a two-person economic exchange. </a:t>
            </a:r>
            <a:r>
              <a:rPr lang="en-US" sz="1200" i="1" dirty="0">
                <a:latin typeface="Arial" pitchFamily="34" charset="0"/>
                <a:cs typeface="Arial" pitchFamily="34" charset="0"/>
              </a:rPr>
              <a:t>Science</a:t>
            </a:r>
            <a:r>
              <a:rPr lang="en-US" sz="1200" dirty="0">
                <a:latin typeface="Arial" pitchFamily="34" charset="0"/>
                <a:cs typeface="Arial" pitchFamily="34" charset="0"/>
              </a:rPr>
              <a:t> 308(5718), 78-83.</a:t>
            </a:r>
            <a:br>
              <a:rPr lang="en-US" sz="1200" dirty="0">
                <a:latin typeface="Arial" pitchFamily="34" charset="0"/>
                <a:cs typeface="Arial" pitchFamily="34" charset="0"/>
              </a:rPr>
            </a:br>
            <a:r>
              <a:rPr lang="en-US" sz="1200" dirty="0">
                <a:latin typeface="Arial" pitchFamily="34" charset="0"/>
                <a:cs typeface="Arial" pitchFamily="34" charset="0"/>
                <a:hlinkClick r:id="rId6"/>
              </a:rPr>
              <a:t>http://oullier.free.fr/teaching/M2/neuroeco/articles/Trust/King-Casas_2005_Science_Neuroeco_TrustReputation.pdf</a:t>
            </a:r>
            <a:r>
              <a:rPr lang="en-US" sz="1200" dirty="0">
                <a:latin typeface="Arial" pitchFamily="34" charset="0"/>
                <a:cs typeface="Arial" pitchFamily="34" charset="0"/>
              </a:rPr>
              <a:t> </a:t>
            </a:r>
          </a:p>
          <a:p>
            <a:pPr marL="0" indent="0">
              <a:buNone/>
            </a:pPr>
            <a:r>
              <a:rPr lang="en-US" sz="1200" dirty="0" err="1">
                <a:latin typeface="Arial" pitchFamily="34" charset="0"/>
                <a:cs typeface="Arial" pitchFamily="34" charset="0"/>
              </a:rPr>
              <a:t>Korenman</a:t>
            </a:r>
            <a:r>
              <a:rPr lang="en-US" sz="1200" dirty="0">
                <a:latin typeface="Arial" pitchFamily="34" charset="0"/>
                <a:cs typeface="Arial" pitchFamily="34" charset="0"/>
              </a:rPr>
              <a:t>, S. G. (2006). Teaching the responsible conduct of research involving humans.</a:t>
            </a:r>
            <a:br>
              <a:rPr lang="en-US" sz="1200" dirty="0">
                <a:latin typeface="Arial" pitchFamily="34" charset="0"/>
                <a:cs typeface="Arial" pitchFamily="34" charset="0"/>
              </a:rPr>
            </a:br>
            <a:r>
              <a:rPr lang="en-US" sz="1200" dirty="0">
                <a:latin typeface="Arial" pitchFamily="34" charset="0"/>
                <a:cs typeface="Arial" pitchFamily="34" charset="0"/>
                <a:hlinkClick r:id="rId7"/>
              </a:rPr>
              <a:t>http://www.medsch.ucla.edu/public/korenman/default.htm</a:t>
            </a:r>
            <a:r>
              <a:rPr lang="en-US" sz="1200" dirty="0">
                <a:latin typeface="Arial" pitchFamily="34" charset="0"/>
                <a:cs typeface="Arial" pitchFamily="34" charset="0"/>
              </a:rPr>
              <a:t> </a:t>
            </a:r>
            <a:br>
              <a:rPr lang="en-US" sz="1200" dirty="0">
                <a:latin typeface="Arial" pitchFamily="34" charset="0"/>
                <a:cs typeface="Arial" pitchFamily="34" charset="0"/>
              </a:rPr>
            </a:b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Lo </a:t>
            </a:r>
            <a:r>
              <a:rPr lang="en-US" sz="1200" dirty="0" smtClean="0">
                <a:latin typeface="Arial" pitchFamily="34" charset="0"/>
                <a:cs typeface="Arial" pitchFamily="34" charset="0"/>
              </a:rPr>
              <a:t>B. &amp; Field, M. J., </a:t>
            </a:r>
            <a:r>
              <a:rPr lang="en-US" sz="1200" dirty="0">
                <a:latin typeface="Arial" pitchFamily="34" charset="0"/>
                <a:cs typeface="Arial" pitchFamily="34" charset="0"/>
              </a:rPr>
              <a:t>editors. (2009). Conflict of Interest in Medical Research, Education, and Practice. Institute of Medicine (US) Committee on Conflict of Interest in Medical Research, Education, and Practice; Washington (DC): National Academies Press (US). PMID: 20662118. </a:t>
            </a:r>
            <a:r>
              <a:rPr lang="en-US" sz="1200" dirty="0">
                <a:latin typeface="Arial" pitchFamily="34" charset="0"/>
                <a:cs typeface="Arial" pitchFamily="34" charset="0"/>
                <a:hlinkClick r:id="rId8"/>
              </a:rPr>
              <a:t>http://www.ncbi.nlm.nih.gov/books/NBK22942/</a:t>
            </a:r>
            <a:endParaRPr lang="en-US" sz="1200" dirty="0">
              <a:latin typeface="Arial" pitchFamily="34" charset="0"/>
              <a:cs typeface="Arial" pitchFamily="34" charset="0"/>
            </a:endParaRPr>
          </a:p>
          <a:p>
            <a:pPr marL="0" indent="0">
              <a:buNone/>
            </a:pPr>
            <a:r>
              <a:rPr lang="en-US" sz="1200" dirty="0">
                <a:latin typeface="Arial" pitchFamily="34" charset="0"/>
                <a:cs typeface="Arial" pitchFamily="34" charset="0"/>
              </a:rPr>
              <a:t>Steinman, M. A</a:t>
            </a:r>
            <a:r>
              <a:rPr lang="en-US" sz="1200" dirty="0" smtClean="0">
                <a:latin typeface="Arial" pitchFamily="34" charset="0"/>
                <a:cs typeface="Arial" pitchFamily="34" charset="0"/>
              </a:rPr>
              <a:t>., </a:t>
            </a:r>
            <a:r>
              <a:rPr lang="en-US" sz="1200" dirty="0" err="1">
                <a:latin typeface="Arial" pitchFamily="34" charset="0"/>
                <a:cs typeface="Arial" pitchFamily="34" charset="0"/>
              </a:rPr>
              <a:t>Shilpak</a:t>
            </a:r>
            <a:r>
              <a:rPr lang="en-US" sz="1200" dirty="0">
                <a:latin typeface="Arial" pitchFamily="34" charset="0"/>
                <a:cs typeface="Arial" pitchFamily="34" charset="0"/>
              </a:rPr>
              <a:t> M. G., &amp; McPhee, S. J. (2001). Of principles and pens: attitudes and practices of medicine, </a:t>
            </a:r>
            <a:r>
              <a:rPr lang="en-US" sz="1200" dirty="0" err="1">
                <a:latin typeface="Arial" pitchFamily="34" charset="0"/>
                <a:cs typeface="Arial" pitchFamily="34" charset="0"/>
              </a:rPr>
              <a:t>housestaff</a:t>
            </a:r>
            <a:r>
              <a:rPr lang="en-US" sz="1200" dirty="0">
                <a:latin typeface="Arial" pitchFamily="34" charset="0"/>
                <a:cs typeface="Arial" pitchFamily="34" charset="0"/>
              </a:rPr>
              <a:t> toward pharmaceutical industry promotions. </a:t>
            </a:r>
            <a:r>
              <a:rPr lang="en-US" sz="1200" i="1" dirty="0">
                <a:latin typeface="Arial" pitchFamily="34" charset="0"/>
                <a:cs typeface="Arial" pitchFamily="34" charset="0"/>
              </a:rPr>
              <a:t>American Journal of Medicine</a:t>
            </a:r>
            <a:r>
              <a:rPr lang="en-US" sz="1200" dirty="0">
                <a:latin typeface="Arial" pitchFamily="34" charset="0"/>
                <a:cs typeface="Arial" pitchFamily="34" charset="0"/>
              </a:rPr>
              <a:t>, 110(7), 551-557. </a:t>
            </a:r>
            <a:br>
              <a:rPr lang="en-US" sz="1200" dirty="0">
                <a:latin typeface="Arial" pitchFamily="34" charset="0"/>
                <a:cs typeface="Arial" pitchFamily="34" charset="0"/>
              </a:rPr>
            </a:br>
            <a:r>
              <a:rPr lang="en-US" sz="1200" dirty="0">
                <a:latin typeface="Arial" pitchFamily="34" charset="0"/>
                <a:cs typeface="Arial" pitchFamily="34" charset="0"/>
                <a:hlinkClick r:id="rId9"/>
              </a:rPr>
              <a:t>http://www.ncbi.nlm.nih.gov/pubmed/11347622</a:t>
            </a: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err="1">
                <a:latin typeface="Arial" pitchFamily="34" charset="0"/>
                <a:cs typeface="Arial" pitchFamily="34" charset="0"/>
              </a:rPr>
              <a:t>Steneck</a:t>
            </a:r>
            <a:r>
              <a:rPr lang="en-US" sz="1200" dirty="0">
                <a:latin typeface="Arial" pitchFamily="34" charset="0"/>
                <a:cs typeface="Arial" pitchFamily="34" charset="0"/>
              </a:rPr>
              <a:t>, N. H. (2007). Introduction to the responsible conduct of research. U.S. Department of Health &amp; Human Services Office of Research Integrity, Washington, D.C. </a:t>
            </a:r>
            <a:r>
              <a:rPr lang="en-US" sz="1200" dirty="0">
                <a:latin typeface="Arial" pitchFamily="34" charset="0"/>
                <a:cs typeface="Arial" pitchFamily="34" charset="0"/>
                <a:hlinkClick r:id="rId10"/>
              </a:rPr>
              <a:t>http://ori.hhs.gov/documents/rcrintro.pdf</a:t>
            </a: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
            </a:r>
            <a:br>
              <a:rPr lang="en-US" sz="1200" dirty="0">
                <a:latin typeface="Arial" pitchFamily="34" charset="0"/>
                <a:cs typeface="Arial" pitchFamily="34" charset="0"/>
              </a:rPr>
            </a:br>
            <a:r>
              <a:rPr lang="en-US" sz="1200" dirty="0">
                <a:latin typeface="Arial" pitchFamily="34" charset="0"/>
                <a:cs typeface="Arial" pitchFamily="34" charset="0"/>
              </a:rPr>
              <a:t>Young, S. N. (2009). Bias in the research literature and conflict of interest: an issue for publishers, editors, reviewers and authors, and it is not just about the money. </a:t>
            </a:r>
            <a:r>
              <a:rPr lang="en-US" sz="1200" i="1" dirty="0">
                <a:latin typeface="Arial" pitchFamily="34" charset="0"/>
                <a:cs typeface="Arial" pitchFamily="34" charset="0"/>
              </a:rPr>
              <a:t>J Psychiatry Neuroscience</a:t>
            </a:r>
            <a:r>
              <a:rPr lang="en-US" sz="1200" dirty="0">
                <a:latin typeface="Arial" pitchFamily="34" charset="0"/>
                <a:cs typeface="Arial" pitchFamily="34" charset="0"/>
              </a:rPr>
              <a:t>, 34(6), 412-7. </a:t>
            </a:r>
            <a:r>
              <a:rPr lang="en-US" sz="1200" dirty="0">
                <a:latin typeface="Arial" pitchFamily="34" charset="0"/>
                <a:cs typeface="Arial" pitchFamily="34" charset="0"/>
                <a:hlinkClick r:id="rId11"/>
              </a:rPr>
              <a:t>http://www.ncbi.nlm.nih.gov/pubmed/19949717</a:t>
            </a:r>
            <a:r>
              <a:rPr lang="en-US" sz="1200" dirty="0">
                <a:latin typeface="Arial" pitchFamily="34" charset="0"/>
                <a:cs typeface="Arial" pitchFamily="34" charset="0"/>
              </a:rPr>
              <a:t> </a:t>
            </a:r>
            <a:r>
              <a:rPr lang="en-US" sz="1600" dirty="0">
                <a:latin typeface="Arial" pitchFamily="34" charset="0"/>
                <a:cs typeface="Arial" pitchFamily="34" charset="0"/>
              </a:rPr>
              <a:t/>
            </a:r>
            <a:br>
              <a:rPr lang="en-US" sz="1600" dirty="0">
                <a:latin typeface="Arial" pitchFamily="34" charset="0"/>
                <a:cs typeface="Arial" pitchFamily="34" charset="0"/>
              </a:rPr>
            </a:br>
            <a:endParaRPr lang="en-US" sz="1600" dirty="0">
              <a:effectLst/>
              <a:latin typeface="Arial" pitchFamily="34" charset="0"/>
              <a:cs typeface="Arial" pitchFamily="34" charset="0"/>
            </a:endParaRPr>
          </a:p>
        </p:txBody>
      </p:sp>
    </p:spTree>
    <p:extLst>
      <p:ext uri="{BB962C8B-B14F-4D97-AF65-F5344CB8AC3E}">
        <p14:creationId xmlns:p14="http://schemas.microsoft.com/office/powerpoint/2010/main" val="1161748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5"/>
          <p:cNvSpPr>
            <a:spLocks noGrp="1" noChangeArrowheads="1"/>
          </p:cNvSpPr>
          <p:nvPr>
            <p:ph type="ctrTitle"/>
          </p:nvPr>
        </p:nvSpPr>
        <p:spPr>
          <a:xfrm>
            <a:off x="723900" y="152400"/>
            <a:ext cx="7772400" cy="376237"/>
          </a:xfrm>
        </p:spPr>
        <p:txBody>
          <a:bodyPr anchor="t">
            <a:noAutofit/>
          </a:bodyPr>
          <a:lstStyle/>
          <a:p>
            <a:pPr eaLnBrk="1" hangingPunct="1"/>
            <a:r>
              <a:rPr lang="en-US" sz="2800" dirty="0">
                <a:latin typeface="Arial" pitchFamily="34" charset="0"/>
                <a:cs typeface="Arial" pitchFamily="34" charset="0"/>
              </a:rPr>
              <a:t>Statement of Ethical Values</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endParaRPr lang="en-US" sz="2800" dirty="0" smtClean="0">
              <a:latin typeface="Arial" pitchFamily="34" charset="0"/>
              <a:cs typeface="Arial" pitchFamily="34" charset="0"/>
            </a:endParaRPr>
          </a:p>
        </p:txBody>
      </p:sp>
      <p:sp>
        <p:nvSpPr>
          <p:cNvPr id="7171" name="Rectangle 17"/>
          <p:cNvSpPr>
            <a:spLocks noChangeArrowheads="1"/>
          </p:cNvSpPr>
          <p:nvPr/>
        </p:nvSpPr>
        <p:spPr bwMode="auto">
          <a:xfrm>
            <a:off x="0" y="1543050"/>
            <a:ext cx="9144000" cy="0"/>
          </a:xfrm>
          <a:prstGeom prst="rect">
            <a:avLst/>
          </a:prstGeom>
          <a:noFill/>
          <a:ln w="9525">
            <a:noFill/>
            <a:miter lim="800000"/>
            <a:headEnd/>
            <a:tailEnd/>
          </a:ln>
        </p:spPr>
        <p:txBody>
          <a:bodyPr wrap="none" anchor="ctr">
            <a:spAutoFit/>
          </a:bodyPr>
          <a:lstStyle/>
          <a:p>
            <a:endParaRPr lang="en-US" b="0"/>
          </a:p>
        </p:txBody>
      </p:sp>
      <p:sp>
        <p:nvSpPr>
          <p:cNvPr id="7172" name="Rectangle 6"/>
          <p:cNvSpPr>
            <a:spLocks noChangeArrowheads="1"/>
          </p:cNvSpPr>
          <p:nvPr/>
        </p:nvSpPr>
        <p:spPr bwMode="auto">
          <a:xfrm>
            <a:off x="533400" y="836226"/>
            <a:ext cx="8153400" cy="5201424"/>
          </a:xfrm>
          <a:prstGeom prst="rect">
            <a:avLst/>
          </a:prstGeom>
          <a:noFill/>
          <a:ln w="9525">
            <a:noFill/>
            <a:miter lim="800000"/>
            <a:headEnd/>
            <a:tailEnd/>
          </a:ln>
        </p:spPr>
        <p:txBody>
          <a:bodyPr anchor="ctr">
            <a:spAutoFit/>
          </a:bodyPr>
          <a:lstStyle/>
          <a:p>
            <a:r>
              <a:rPr lang="en-US" sz="1200" b="0" i="1" dirty="0">
                <a:latin typeface="Arial" pitchFamily="34" charset="0"/>
                <a:cs typeface="Arial" pitchFamily="34" charset="0"/>
              </a:rPr>
              <a:t>Adopted by The Regents of the University of California, May, 2005</a:t>
            </a:r>
            <a:br>
              <a:rPr lang="en-US" sz="1200" b="0" i="1" dirty="0">
                <a:latin typeface="Arial" pitchFamily="34" charset="0"/>
                <a:cs typeface="Arial" pitchFamily="34" charset="0"/>
              </a:rPr>
            </a:br>
            <a:endParaRPr lang="en-US" sz="1200" b="0" dirty="0">
              <a:latin typeface="Arial" pitchFamily="34" charset="0"/>
              <a:cs typeface="Arial" pitchFamily="34" charset="0"/>
            </a:endParaRPr>
          </a:p>
          <a:p>
            <a:r>
              <a:rPr lang="en-US" sz="1400" b="0" dirty="0">
                <a:latin typeface="Arial" pitchFamily="34" charset="0"/>
                <a:cs typeface="Arial" pitchFamily="34" charset="0"/>
              </a:rPr>
              <a:t>Members of the University of California community are committed to the highest ethical standards in furtherance of our mission of teaching, research and public service. We recognize that we hold the University in trust for the people of the State of California. Our policies, procedures, and standards provide guidance for application of the ethical values stated below in our daily life and work as members of this community. </a:t>
            </a:r>
            <a:br>
              <a:rPr lang="en-US" sz="1400" b="0" dirty="0">
                <a:latin typeface="Arial" pitchFamily="34" charset="0"/>
                <a:cs typeface="Arial" pitchFamily="34" charset="0"/>
              </a:rPr>
            </a:br>
            <a:endParaRPr lang="en-US" sz="1400" b="0" dirty="0">
              <a:latin typeface="Arial" pitchFamily="34" charset="0"/>
              <a:cs typeface="Arial" pitchFamily="34" charset="0"/>
            </a:endParaRPr>
          </a:p>
          <a:p>
            <a:r>
              <a:rPr lang="en-US" sz="1400" dirty="0">
                <a:latin typeface="Arial" pitchFamily="34" charset="0"/>
                <a:cs typeface="Arial" pitchFamily="34" charset="0"/>
              </a:rPr>
              <a:t>We are committed to:</a:t>
            </a:r>
          </a:p>
          <a:p>
            <a:pPr lvl="1"/>
            <a:r>
              <a:rPr lang="en-US" sz="1400" dirty="0">
                <a:latin typeface="Arial" pitchFamily="34" charset="0"/>
                <a:cs typeface="Arial" pitchFamily="34" charset="0"/>
              </a:rPr>
              <a:t/>
            </a:r>
            <a:br>
              <a:rPr lang="en-US" sz="1400" dirty="0">
                <a:latin typeface="Arial" pitchFamily="34" charset="0"/>
                <a:cs typeface="Arial" pitchFamily="34" charset="0"/>
              </a:rPr>
            </a:br>
            <a:r>
              <a:rPr lang="en-US" sz="1400" b="1" dirty="0">
                <a:latin typeface="Arial" pitchFamily="34" charset="0"/>
                <a:cs typeface="Arial" pitchFamily="34" charset="0"/>
              </a:rPr>
              <a:t>Integrity</a:t>
            </a:r>
          </a:p>
          <a:p>
            <a:pPr lvl="1"/>
            <a:r>
              <a:rPr lang="en-US" sz="1400" b="0" dirty="0">
                <a:latin typeface="Arial" pitchFamily="34" charset="0"/>
                <a:cs typeface="Arial" pitchFamily="34" charset="0"/>
              </a:rPr>
              <a:t>We will conduct ourselves with integrity in our dealings with and on behalf of the University. </a:t>
            </a:r>
          </a:p>
          <a:p>
            <a:pPr lvl="1"/>
            <a:r>
              <a:rPr lang="en-US" sz="1400" dirty="0">
                <a:latin typeface="Arial" pitchFamily="34" charset="0"/>
                <a:cs typeface="Arial" pitchFamily="34" charset="0"/>
              </a:rPr>
              <a:t/>
            </a:r>
            <a:br>
              <a:rPr lang="en-US" sz="1400" dirty="0">
                <a:latin typeface="Arial" pitchFamily="34" charset="0"/>
                <a:cs typeface="Arial" pitchFamily="34" charset="0"/>
              </a:rPr>
            </a:br>
            <a:r>
              <a:rPr lang="en-US" sz="1400" b="1" dirty="0">
                <a:latin typeface="Arial" pitchFamily="34" charset="0"/>
                <a:cs typeface="Arial" pitchFamily="34" charset="0"/>
              </a:rPr>
              <a:t>Excellence </a:t>
            </a:r>
          </a:p>
          <a:p>
            <a:pPr lvl="1"/>
            <a:r>
              <a:rPr lang="en-US" sz="1400" b="0" dirty="0">
                <a:latin typeface="Arial" pitchFamily="34" charset="0"/>
                <a:cs typeface="Arial" pitchFamily="34" charset="0"/>
              </a:rPr>
              <a:t>We will conscientiously strive for excellence in our work.</a:t>
            </a:r>
          </a:p>
          <a:p>
            <a:pPr lvl="1"/>
            <a:r>
              <a:rPr lang="en-US" sz="1400" dirty="0">
                <a:latin typeface="Arial" pitchFamily="34" charset="0"/>
                <a:cs typeface="Arial" pitchFamily="34" charset="0"/>
              </a:rPr>
              <a:t/>
            </a:r>
            <a:br>
              <a:rPr lang="en-US" sz="1400" dirty="0">
                <a:latin typeface="Arial" pitchFamily="34" charset="0"/>
                <a:cs typeface="Arial" pitchFamily="34" charset="0"/>
              </a:rPr>
            </a:br>
            <a:r>
              <a:rPr lang="en-US" sz="1400" b="1" dirty="0">
                <a:latin typeface="Arial" pitchFamily="34" charset="0"/>
                <a:cs typeface="Arial" pitchFamily="34" charset="0"/>
              </a:rPr>
              <a:t>Accountability </a:t>
            </a:r>
          </a:p>
          <a:p>
            <a:pPr lvl="1"/>
            <a:r>
              <a:rPr lang="en-US" sz="1400" b="0" dirty="0">
                <a:latin typeface="Arial" pitchFamily="34" charset="0"/>
                <a:cs typeface="Arial" pitchFamily="34" charset="0"/>
              </a:rPr>
              <a:t>We will be accountable as individuals and as members of this community for our ethical conduct and for compliance with applicable laws and University policies and directives.</a:t>
            </a:r>
          </a:p>
          <a:p>
            <a:pPr lvl="1"/>
            <a:r>
              <a:rPr lang="en-US" sz="1400" dirty="0">
                <a:latin typeface="Arial" pitchFamily="34" charset="0"/>
                <a:cs typeface="Arial" pitchFamily="34" charset="0"/>
              </a:rPr>
              <a:t/>
            </a:r>
            <a:br>
              <a:rPr lang="en-US" sz="1400" dirty="0">
                <a:latin typeface="Arial" pitchFamily="34" charset="0"/>
                <a:cs typeface="Arial" pitchFamily="34" charset="0"/>
              </a:rPr>
            </a:br>
            <a:r>
              <a:rPr lang="en-US" sz="1400" b="1" dirty="0">
                <a:latin typeface="Arial" pitchFamily="34" charset="0"/>
                <a:cs typeface="Arial" pitchFamily="34" charset="0"/>
              </a:rPr>
              <a:t>Respect </a:t>
            </a:r>
          </a:p>
          <a:p>
            <a:pPr lvl="1"/>
            <a:r>
              <a:rPr lang="en-US" sz="1400" b="0" dirty="0">
                <a:latin typeface="Arial" pitchFamily="34" charset="0"/>
                <a:cs typeface="Arial" pitchFamily="34" charset="0"/>
              </a:rPr>
              <a:t>We will respect the rights and dignity of others.</a:t>
            </a:r>
            <a:br>
              <a:rPr lang="en-US" sz="1400" b="0" dirty="0">
                <a:latin typeface="Arial" pitchFamily="34" charset="0"/>
                <a:cs typeface="Arial" pitchFamily="34" charset="0"/>
              </a:rPr>
            </a:br>
            <a:r>
              <a:rPr lang="en-US" sz="1400" b="0" dirty="0">
                <a:latin typeface="Arial" pitchFamily="34" charset="0"/>
                <a:cs typeface="Arial" pitchFamily="34" charset="0"/>
              </a:rPr>
              <a:t/>
            </a:r>
            <a:br>
              <a:rPr lang="en-US" sz="1400" b="0" dirty="0">
                <a:latin typeface="Arial" pitchFamily="34" charset="0"/>
                <a:cs typeface="Arial" pitchFamily="34" charset="0"/>
              </a:rPr>
            </a:br>
            <a:endParaRPr lang="en-US" sz="1400" b="0" dirty="0">
              <a:latin typeface="Arial" pitchFamily="34" charset="0"/>
              <a:cs typeface="Arial" pitchFamily="34" charset="0"/>
            </a:endParaRPr>
          </a:p>
        </p:txBody>
      </p:sp>
      <p:sp>
        <p:nvSpPr>
          <p:cNvPr id="7173" name="Text Box 7">
            <a:hlinkClick r:id="rId3"/>
          </p:cNvPr>
          <p:cNvSpPr txBox="1">
            <a:spLocks noChangeArrowheads="1"/>
          </p:cNvSpPr>
          <p:nvPr/>
        </p:nvSpPr>
        <p:spPr bwMode="auto">
          <a:xfrm>
            <a:off x="1524000" y="5943600"/>
            <a:ext cx="6679585" cy="590931"/>
          </a:xfrm>
          <a:prstGeom prst="rect">
            <a:avLst/>
          </a:prstGeom>
          <a:solidFill>
            <a:srgbClr val="C0C0C0"/>
          </a:solidFill>
          <a:ln w="9525">
            <a:solidFill>
              <a:schemeClr val="bg2"/>
            </a:solidFill>
            <a:miter lim="800000"/>
            <a:headEnd/>
            <a:tailEnd/>
          </a:ln>
        </p:spPr>
        <p:txBody>
          <a:bodyPr wrap="none" lIns="274320" tIns="182880" rIns="274320" bIns="182880" anchor="ctr" anchorCtr="1">
            <a:spAutoFit/>
          </a:bodyPr>
          <a:lstStyle/>
          <a:p>
            <a:pPr>
              <a:lnSpc>
                <a:spcPct val="80000"/>
              </a:lnSpc>
              <a:spcBef>
                <a:spcPct val="20000"/>
              </a:spcBef>
            </a:pPr>
            <a:r>
              <a:rPr lang="en-US" dirty="0">
                <a:latin typeface="Arial" pitchFamily="34" charset="0"/>
                <a:cs typeface="Arial" pitchFamily="34" charset="0"/>
              </a:rPr>
              <a:t>Additional Reading:</a:t>
            </a:r>
            <a:r>
              <a:rPr lang="en-US" b="0" dirty="0">
                <a:latin typeface="Arial" pitchFamily="34" charset="0"/>
                <a:cs typeface="Arial" pitchFamily="34" charset="0"/>
              </a:rPr>
              <a:t> </a:t>
            </a:r>
            <a:r>
              <a:rPr lang="en-US" b="0" dirty="0">
                <a:latin typeface="Arial" pitchFamily="34" charset="0"/>
                <a:cs typeface="Arial" pitchFamily="34" charset="0"/>
                <a:hlinkClick r:id="rId4"/>
              </a:rPr>
              <a:t>Statement of Ethical Values</a:t>
            </a:r>
            <a:r>
              <a:rPr lang="en-US" b="0" dirty="0">
                <a:latin typeface="Arial" pitchFamily="34" charset="0"/>
                <a:cs typeface="Arial" pitchFamily="34" charset="0"/>
              </a:rPr>
              <a:t> (213k PDF)</a:t>
            </a:r>
          </a:p>
        </p:txBody>
      </p:sp>
    </p:spTree>
    <p:extLst>
      <p:ext uri="{BB962C8B-B14F-4D97-AF65-F5344CB8AC3E}">
        <p14:creationId xmlns:p14="http://schemas.microsoft.com/office/powerpoint/2010/main" val="2668144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762000" y="152400"/>
            <a:ext cx="7772400" cy="457200"/>
          </a:xfrm>
        </p:spPr>
        <p:txBody>
          <a:bodyPr anchor="t">
            <a:noAutofit/>
          </a:bodyPr>
          <a:lstStyle/>
          <a:p>
            <a:pPr eaLnBrk="1" hangingPunct="1"/>
            <a:r>
              <a:rPr lang="en-US" sz="2800" dirty="0">
                <a:latin typeface="Arial" pitchFamily="34" charset="0"/>
                <a:cs typeface="Arial" pitchFamily="34" charset="0"/>
              </a:rPr>
              <a:t>Standards of Ethical Conduct</a:t>
            </a:r>
          </a:p>
        </p:txBody>
      </p:sp>
      <p:sp>
        <p:nvSpPr>
          <p:cNvPr id="8195" name="Rectangle 3"/>
          <p:cNvSpPr>
            <a:spLocks noChangeArrowheads="1"/>
          </p:cNvSpPr>
          <p:nvPr/>
        </p:nvSpPr>
        <p:spPr bwMode="auto">
          <a:xfrm>
            <a:off x="0" y="1543050"/>
            <a:ext cx="9144000" cy="0"/>
          </a:xfrm>
          <a:prstGeom prst="rect">
            <a:avLst/>
          </a:prstGeom>
          <a:noFill/>
          <a:ln w="9525">
            <a:noFill/>
            <a:miter lim="800000"/>
            <a:headEnd/>
            <a:tailEnd/>
          </a:ln>
        </p:spPr>
        <p:txBody>
          <a:bodyPr wrap="none" anchor="ctr">
            <a:spAutoFit/>
          </a:bodyPr>
          <a:lstStyle/>
          <a:p>
            <a:endParaRPr lang="en-US" b="0"/>
          </a:p>
        </p:txBody>
      </p:sp>
      <p:sp>
        <p:nvSpPr>
          <p:cNvPr id="8196" name="Rectangle 6"/>
          <p:cNvSpPr>
            <a:spLocks noChangeArrowheads="1"/>
          </p:cNvSpPr>
          <p:nvPr/>
        </p:nvSpPr>
        <p:spPr bwMode="auto">
          <a:xfrm>
            <a:off x="609600" y="762000"/>
            <a:ext cx="8077200" cy="5047536"/>
          </a:xfrm>
          <a:prstGeom prst="rect">
            <a:avLst/>
          </a:prstGeom>
          <a:noFill/>
          <a:ln w="9525">
            <a:noFill/>
            <a:miter lim="800000"/>
            <a:headEnd/>
            <a:tailEnd/>
          </a:ln>
        </p:spPr>
        <p:txBody>
          <a:bodyPr anchor="ctr">
            <a:spAutoFit/>
          </a:bodyPr>
          <a:lstStyle/>
          <a:p>
            <a:r>
              <a:rPr lang="en-US" sz="1200" b="0" i="1" dirty="0">
                <a:latin typeface="Arial" pitchFamily="34" charset="0"/>
                <a:cs typeface="Arial" pitchFamily="34" charset="0"/>
              </a:rPr>
              <a:t>Adopted by The Regents of the University of California, May, 2005</a:t>
            </a:r>
          </a:p>
          <a:p>
            <a:endParaRPr lang="en-US" sz="1200" b="0" i="1" dirty="0">
              <a:latin typeface="Arial" pitchFamily="34" charset="0"/>
              <a:cs typeface="Arial" pitchFamily="34" charset="0"/>
            </a:endParaRPr>
          </a:p>
          <a:p>
            <a:r>
              <a:rPr lang="en-US" sz="1400" b="0" dirty="0">
                <a:latin typeface="Arial" pitchFamily="34" charset="0"/>
                <a:cs typeface="Arial" pitchFamily="34" charset="0"/>
              </a:rPr>
              <a:t>All members of the University </a:t>
            </a:r>
            <a:r>
              <a:rPr lang="en-US" sz="1400" b="0" dirty="0" smtClean="0">
                <a:latin typeface="Arial" pitchFamily="34" charset="0"/>
                <a:cs typeface="Arial" pitchFamily="34" charset="0"/>
              </a:rPr>
              <a:t>community, </a:t>
            </a:r>
            <a:r>
              <a:rPr lang="en-US" sz="1400" b="0" dirty="0">
                <a:latin typeface="Arial" pitchFamily="34" charset="0"/>
                <a:cs typeface="Arial" pitchFamily="34" charset="0"/>
              </a:rPr>
              <a:t>including The Regents, Officers of The Regents, faculty and other academic personnel, staff, students, volunteers, contractors, agents and others associated with the University are</a:t>
            </a:r>
            <a:r>
              <a:rPr lang="en-US" sz="1400" b="0" dirty="0">
                <a:solidFill>
                  <a:srgbClr val="FF0066"/>
                </a:solidFill>
                <a:latin typeface="Arial" pitchFamily="34" charset="0"/>
                <a:cs typeface="Arial" pitchFamily="34" charset="0"/>
              </a:rPr>
              <a:t> </a:t>
            </a:r>
            <a:r>
              <a:rPr lang="en-US" sz="1400" b="0" dirty="0">
                <a:latin typeface="Arial" pitchFamily="34" charset="0"/>
                <a:cs typeface="Arial" pitchFamily="34" charset="0"/>
              </a:rPr>
              <a:t>expected to abide by these </a:t>
            </a:r>
            <a:r>
              <a:rPr lang="en-US" sz="1400" b="0" i="1" dirty="0">
                <a:latin typeface="Arial" pitchFamily="34" charset="0"/>
                <a:cs typeface="Arial" pitchFamily="34" charset="0"/>
              </a:rPr>
              <a:t>Standards of Ethical Conduct:</a:t>
            </a:r>
            <a:br>
              <a:rPr lang="en-US" sz="1400" b="0" i="1" dirty="0">
                <a:latin typeface="Arial" pitchFamily="34" charset="0"/>
                <a:cs typeface="Arial" pitchFamily="34" charset="0"/>
              </a:rPr>
            </a:b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Fair Dealing</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Individual Responsibility and Accountability</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Respect for Others</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Compliance with Applicable Laws and Regulations</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Compliance with Applicable University Policies, Procedures and Other</a:t>
            </a:r>
            <a:r>
              <a:rPr lang="en-US" sz="1400" b="0" dirty="0">
                <a:latin typeface="Arial" pitchFamily="34" charset="0"/>
                <a:cs typeface="Arial" pitchFamily="34" charset="0"/>
                <a:hlinkClick r:id="rId3"/>
              </a:rPr>
              <a:t/>
            </a:r>
            <a:br>
              <a:rPr lang="en-US" sz="1400" b="0" dirty="0">
                <a:latin typeface="Arial" pitchFamily="34" charset="0"/>
                <a:cs typeface="Arial" pitchFamily="34" charset="0"/>
                <a:hlinkClick r:id="rId3"/>
              </a:rPr>
            </a:br>
            <a:r>
              <a:rPr lang="en-US" sz="1400" dirty="0">
                <a:latin typeface="Arial" pitchFamily="34" charset="0"/>
                <a:cs typeface="Arial" pitchFamily="34" charset="0"/>
                <a:hlinkClick r:id="rId3"/>
              </a:rPr>
              <a:t>Forms of Guidance</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Conflicts of Interest or Commitment</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Ethical Conduct of Research</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Records: Confidentiality/Privacy and Access</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Internal Controls</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Use of University Resources</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Financial Reporting</a:t>
            </a:r>
            <a:endParaRPr lang="en-US" sz="1400" b="0" dirty="0">
              <a:latin typeface="Arial" pitchFamily="34" charset="0"/>
              <a:cs typeface="Arial" pitchFamily="34" charset="0"/>
            </a:endParaRPr>
          </a:p>
          <a:p>
            <a:pPr marL="800100" lvl="1" indent="-342900">
              <a:buFontTx/>
              <a:buAutoNum type="arabicPeriod"/>
            </a:pPr>
            <a:r>
              <a:rPr lang="en-US" sz="1400" dirty="0">
                <a:latin typeface="Arial" pitchFamily="34" charset="0"/>
                <a:cs typeface="Arial" pitchFamily="34" charset="0"/>
                <a:hlinkClick r:id="rId3"/>
              </a:rPr>
              <a:t>Reporting Violations and Protection from Retaliation </a:t>
            </a:r>
            <a:endParaRPr lang="en-US" sz="1400" dirty="0">
              <a:latin typeface="Arial" pitchFamily="34" charset="0"/>
              <a:cs typeface="Arial" pitchFamily="34" charset="0"/>
            </a:endParaRPr>
          </a:p>
          <a:p>
            <a:endParaRPr lang="en-US" sz="1400" b="0" dirty="0">
              <a:latin typeface="Arial" pitchFamily="34" charset="0"/>
              <a:cs typeface="Arial" pitchFamily="34" charset="0"/>
            </a:endParaRPr>
          </a:p>
          <a:p>
            <a:r>
              <a:rPr lang="en-US" sz="1400" b="0" dirty="0">
                <a:latin typeface="Arial" pitchFamily="34" charset="0"/>
                <a:cs typeface="Arial" pitchFamily="34" charset="0"/>
              </a:rPr>
              <a:t>Pursuit of the University of California mission of teaching, research and public service requires a commitment to ethical conduct by all. The</a:t>
            </a:r>
            <a:r>
              <a:rPr lang="en-US" sz="1400" b="0" i="1" dirty="0">
                <a:latin typeface="Arial" pitchFamily="34" charset="0"/>
                <a:cs typeface="Arial" pitchFamily="34" charset="0"/>
              </a:rPr>
              <a:t> Standards of Ethical Conduct </a:t>
            </a:r>
            <a:r>
              <a:rPr lang="en-US" sz="1400" b="0" dirty="0">
                <a:latin typeface="Arial" pitchFamily="34" charset="0"/>
                <a:cs typeface="Arial" pitchFamily="34" charset="0"/>
              </a:rPr>
              <a:t>reflect our belief in ethical, legal and professional behavior in all of our dealings inside and outside the University.</a:t>
            </a:r>
            <a:r>
              <a:rPr lang="en-US" b="0" dirty="0">
                <a:latin typeface="Arial" pitchFamily="34" charset="0"/>
                <a:cs typeface="Arial" pitchFamily="34" charset="0"/>
              </a:rPr>
              <a:t>  </a:t>
            </a:r>
          </a:p>
        </p:txBody>
      </p:sp>
      <p:sp>
        <p:nvSpPr>
          <p:cNvPr id="8197" name="Text Box 7">
            <a:hlinkClick r:id="rId4"/>
          </p:cNvPr>
          <p:cNvSpPr txBox="1">
            <a:spLocks noChangeArrowheads="1"/>
          </p:cNvSpPr>
          <p:nvPr/>
        </p:nvSpPr>
        <p:spPr bwMode="auto">
          <a:xfrm>
            <a:off x="1981200" y="6019800"/>
            <a:ext cx="5606663" cy="590931"/>
          </a:xfrm>
          <a:prstGeom prst="rect">
            <a:avLst/>
          </a:prstGeom>
          <a:solidFill>
            <a:srgbClr val="C0C0C0"/>
          </a:solidFill>
          <a:ln w="9525">
            <a:solidFill>
              <a:schemeClr val="bg2"/>
            </a:solidFill>
            <a:miter lim="800000"/>
            <a:headEnd/>
            <a:tailEnd/>
          </a:ln>
        </p:spPr>
        <p:txBody>
          <a:bodyPr wrap="none" lIns="274320" tIns="182880" rIns="274320" bIns="182880" anchor="ctr" anchorCtr="1">
            <a:spAutoFit/>
          </a:bodyPr>
          <a:lstStyle/>
          <a:p>
            <a:pPr>
              <a:lnSpc>
                <a:spcPct val="80000"/>
              </a:lnSpc>
              <a:spcBef>
                <a:spcPct val="20000"/>
              </a:spcBef>
            </a:pPr>
            <a:r>
              <a:rPr lang="en-US" dirty="0">
                <a:latin typeface="Arial" pitchFamily="34" charset="0"/>
                <a:cs typeface="Arial" pitchFamily="34" charset="0"/>
              </a:rPr>
              <a:t>Additional Reading:</a:t>
            </a:r>
            <a:r>
              <a:rPr lang="en-US" b="0" dirty="0">
                <a:latin typeface="Arial" pitchFamily="34" charset="0"/>
                <a:cs typeface="Arial" pitchFamily="34" charset="0"/>
              </a:rPr>
              <a:t> </a:t>
            </a:r>
            <a:r>
              <a:rPr lang="en-US" b="0" dirty="0">
                <a:solidFill>
                  <a:schemeClr val="hlink"/>
                </a:solidFill>
                <a:latin typeface="Arial" pitchFamily="34" charset="0"/>
                <a:cs typeface="Arial" pitchFamily="34" charset="0"/>
                <a:hlinkClick r:id="rId3"/>
              </a:rPr>
              <a:t>Standards of Ethical Conduct</a:t>
            </a:r>
            <a:endParaRPr lang="en-US" b="0" dirty="0">
              <a:solidFill>
                <a:schemeClr val="hlink"/>
              </a:solidFill>
              <a:latin typeface="Arial" pitchFamily="34" charset="0"/>
              <a:cs typeface="Arial" pitchFamily="34" charset="0"/>
            </a:endParaRPr>
          </a:p>
        </p:txBody>
      </p:sp>
    </p:spTree>
    <p:extLst>
      <p:ext uri="{BB962C8B-B14F-4D97-AF65-F5344CB8AC3E}">
        <p14:creationId xmlns:p14="http://schemas.microsoft.com/office/powerpoint/2010/main" val="2148436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81000" y="228600"/>
            <a:ext cx="8229600" cy="533400"/>
          </a:xfrm>
        </p:spPr>
        <p:txBody>
          <a:bodyPr anchor="t">
            <a:normAutofit/>
          </a:bodyPr>
          <a:lstStyle/>
          <a:p>
            <a:pPr eaLnBrk="1" hangingPunct="1"/>
            <a:r>
              <a:rPr lang="en-US" sz="2800" dirty="0">
                <a:latin typeface="Arial" pitchFamily="34" charset="0"/>
                <a:cs typeface="Arial" pitchFamily="34" charset="0"/>
              </a:rPr>
              <a:t>Your Employment Obligations </a:t>
            </a:r>
          </a:p>
        </p:txBody>
      </p:sp>
      <p:sp>
        <p:nvSpPr>
          <p:cNvPr id="9219" name="Rectangle 3"/>
          <p:cNvSpPr>
            <a:spLocks noChangeArrowheads="1"/>
          </p:cNvSpPr>
          <p:nvPr/>
        </p:nvSpPr>
        <p:spPr bwMode="auto">
          <a:xfrm>
            <a:off x="609600" y="1244596"/>
            <a:ext cx="7951788" cy="4622804"/>
          </a:xfrm>
          <a:prstGeom prst="rect">
            <a:avLst/>
          </a:prstGeom>
          <a:noFill/>
          <a:ln w="9525" algn="ctr">
            <a:noFill/>
            <a:miter lim="800000"/>
            <a:headEnd/>
            <a:tailEnd/>
          </a:ln>
        </p:spPr>
        <p:txBody>
          <a:bodyPr>
            <a:spAutoFit/>
          </a:bodyPr>
          <a:lstStyle/>
          <a:p>
            <a:pPr marL="342900" indent="-342900">
              <a:lnSpc>
                <a:spcPct val="90000"/>
              </a:lnSpc>
              <a:spcBef>
                <a:spcPct val="20000"/>
              </a:spcBef>
              <a:buFont typeface="Wingdings" pitchFamily="2" charset="2"/>
              <a:buNone/>
            </a:pPr>
            <a:r>
              <a:rPr lang="en-US" sz="1600" b="0" dirty="0">
                <a:latin typeface="Arial" pitchFamily="34" charset="0"/>
                <a:cs typeface="Arial" pitchFamily="34" charset="0"/>
              </a:rPr>
              <a:t>As an employee of the University of California, it is important that you:</a:t>
            </a:r>
          </a:p>
          <a:p>
            <a:pPr marL="342900" indent="-342900">
              <a:lnSpc>
                <a:spcPct val="90000"/>
              </a:lnSpc>
              <a:spcBef>
                <a:spcPct val="20000"/>
              </a:spcBef>
              <a:buFont typeface="Wingdings" pitchFamily="2" charset="2"/>
              <a:buNone/>
            </a:pPr>
            <a:endParaRPr lang="en-US" sz="1600" b="0" dirty="0">
              <a:latin typeface="Arial" pitchFamily="34" charset="0"/>
              <a:cs typeface="Arial" pitchFamily="34" charset="0"/>
            </a:endParaRPr>
          </a:p>
          <a:p>
            <a:pPr marL="742950" lvl="1" indent="-285750">
              <a:lnSpc>
                <a:spcPct val="90000"/>
              </a:lnSpc>
              <a:spcBef>
                <a:spcPct val="20000"/>
              </a:spcBef>
              <a:buFont typeface="Arial" pitchFamily="34" charset="0"/>
              <a:buChar char="•"/>
            </a:pPr>
            <a:r>
              <a:rPr lang="en-US" sz="1600" b="0" dirty="0">
                <a:latin typeface="Arial" pitchFamily="34" charset="0"/>
                <a:cs typeface="Arial" pitchFamily="34" charset="0"/>
              </a:rPr>
              <a:t>Know the applicable laws, </a:t>
            </a:r>
            <a:r>
              <a:rPr lang="en-US" sz="1600" b="0" dirty="0" smtClean="0">
                <a:latin typeface="Arial" pitchFamily="34" charset="0"/>
                <a:cs typeface="Arial" pitchFamily="34" charset="0"/>
              </a:rPr>
              <a:t>regulations, </a:t>
            </a:r>
            <a:r>
              <a:rPr lang="en-US" sz="1600" b="0" dirty="0">
                <a:latin typeface="Arial" pitchFamily="34" charset="0"/>
                <a:cs typeface="Arial" pitchFamily="34" charset="0"/>
              </a:rPr>
              <a:t>and policies that affect your employment responsibilities</a:t>
            </a:r>
          </a:p>
          <a:p>
            <a:pPr marL="742950" lvl="1" indent="-285750">
              <a:lnSpc>
                <a:spcPct val="90000"/>
              </a:lnSpc>
              <a:spcBef>
                <a:spcPct val="20000"/>
              </a:spcBef>
              <a:buFont typeface="Arial" pitchFamily="34" charset="0"/>
              <a:buChar char="•"/>
            </a:pPr>
            <a:endParaRPr lang="en-US" sz="1600" b="0" dirty="0">
              <a:latin typeface="Arial" pitchFamily="34" charset="0"/>
              <a:cs typeface="Arial" pitchFamily="34" charset="0"/>
            </a:endParaRPr>
          </a:p>
          <a:p>
            <a:pPr marL="742950" lvl="1" indent="-285750">
              <a:lnSpc>
                <a:spcPct val="90000"/>
              </a:lnSpc>
              <a:spcBef>
                <a:spcPct val="20000"/>
              </a:spcBef>
              <a:buFont typeface="Arial" pitchFamily="34" charset="0"/>
              <a:buChar char="•"/>
            </a:pPr>
            <a:r>
              <a:rPr lang="en-US" sz="1600" b="0" dirty="0">
                <a:latin typeface="Arial" pitchFamily="34" charset="0"/>
                <a:cs typeface="Arial" pitchFamily="34" charset="0"/>
              </a:rPr>
              <a:t>Understand the </a:t>
            </a:r>
            <a:r>
              <a:rPr lang="en-US" sz="1600" b="0" i="1" dirty="0">
                <a:latin typeface="Arial" pitchFamily="34" charset="0"/>
                <a:cs typeface="Arial" pitchFamily="34" charset="0"/>
              </a:rPr>
              <a:t>Statement of Ethical Values and Standards of Ethical Conduct</a:t>
            </a:r>
            <a:r>
              <a:rPr lang="en-US" sz="1600" b="0" dirty="0">
                <a:latin typeface="Arial" pitchFamily="34" charset="0"/>
                <a:cs typeface="Arial" pitchFamily="34" charset="0"/>
              </a:rPr>
              <a:t> and University policies and procedures related to your employment responsibilities</a:t>
            </a:r>
          </a:p>
          <a:p>
            <a:pPr marL="742950" lvl="1" indent="-285750">
              <a:lnSpc>
                <a:spcPct val="90000"/>
              </a:lnSpc>
              <a:spcBef>
                <a:spcPct val="20000"/>
              </a:spcBef>
              <a:buFont typeface="Arial" pitchFamily="34" charset="0"/>
              <a:buChar char="•"/>
            </a:pPr>
            <a:endParaRPr lang="en-US" sz="1600" b="0" dirty="0">
              <a:latin typeface="Arial" pitchFamily="34" charset="0"/>
              <a:cs typeface="Arial" pitchFamily="34" charset="0"/>
            </a:endParaRPr>
          </a:p>
          <a:p>
            <a:pPr marL="742950" lvl="1" indent="-285750">
              <a:lnSpc>
                <a:spcPct val="90000"/>
              </a:lnSpc>
              <a:spcBef>
                <a:spcPct val="20000"/>
              </a:spcBef>
              <a:buFont typeface="Arial" pitchFamily="34" charset="0"/>
              <a:buChar char="•"/>
            </a:pPr>
            <a:r>
              <a:rPr lang="en-US" sz="1600" b="0" dirty="0">
                <a:latin typeface="Arial" pitchFamily="34" charset="0"/>
                <a:cs typeface="Arial" pitchFamily="34" charset="0"/>
              </a:rPr>
              <a:t>Ensure your actions are consistent with the </a:t>
            </a:r>
            <a:r>
              <a:rPr lang="en-US" sz="1600" b="0" i="1" dirty="0">
                <a:latin typeface="Arial" pitchFamily="34" charset="0"/>
                <a:cs typeface="Arial" pitchFamily="34" charset="0"/>
              </a:rPr>
              <a:t>Statement of Ethical Values and Standards of Ethical Conduct</a:t>
            </a:r>
          </a:p>
          <a:p>
            <a:pPr marL="742950" lvl="1" indent="-285750">
              <a:lnSpc>
                <a:spcPct val="90000"/>
              </a:lnSpc>
              <a:spcBef>
                <a:spcPct val="20000"/>
              </a:spcBef>
              <a:buFont typeface="Arial" pitchFamily="34" charset="0"/>
              <a:buChar char="•"/>
            </a:pPr>
            <a:endParaRPr lang="en-US" sz="1600" b="0" dirty="0">
              <a:latin typeface="Arial" pitchFamily="34" charset="0"/>
              <a:cs typeface="Arial" pitchFamily="34" charset="0"/>
            </a:endParaRPr>
          </a:p>
          <a:p>
            <a:pPr marL="742950" lvl="1" indent="-285750">
              <a:lnSpc>
                <a:spcPct val="90000"/>
              </a:lnSpc>
              <a:spcBef>
                <a:spcPct val="20000"/>
              </a:spcBef>
              <a:buFont typeface="Arial" pitchFamily="34" charset="0"/>
              <a:buChar char="•"/>
            </a:pPr>
            <a:r>
              <a:rPr lang="en-US" sz="1600" b="0" dirty="0">
                <a:latin typeface="Arial" pitchFamily="34" charset="0"/>
                <a:cs typeface="Arial" pitchFamily="34" charset="0"/>
              </a:rPr>
              <a:t>Report </a:t>
            </a:r>
            <a:r>
              <a:rPr lang="en-US" sz="1600" dirty="0" smtClean="0">
                <a:latin typeface="Arial" pitchFamily="34" charset="0"/>
                <a:cs typeface="Arial" pitchFamily="34" charset="0"/>
              </a:rPr>
              <a:t>potential </a:t>
            </a:r>
            <a:r>
              <a:rPr lang="en-US" sz="1600" dirty="0">
                <a:latin typeface="Arial" pitchFamily="34" charset="0"/>
                <a:cs typeface="Arial" pitchFamily="34" charset="0"/>
              </a:rPr>
              <a:t>instances of non-compliance and </a:t>
            </a:r>
            <a:r>
              <a:rPr lang="en-US" sz="1600" dirty="0" smtClean="0">
                <a:latin typeface="Arial" pitchFamily="34" charset="0"/>
                <a:cs typeface="Arial" pitchFamily="34" charset="0"/>
              </a:rPr>
              <a:t>fraud</a:t>
            </a:r>
            <a:br>
              <a:rPr lang="en-US" sz="1600" dirty="0" smtClean="0">
                <a:latin typeface="Arial" pitchFamily="34" charset="0"/>
                <a:cs typeface="Arial" pitchFamily="34" charset="0"/>
              </a:rPr>
            </a:br>
            <a:endParaRPr lang="en-US" sz="1600" b="0" dirty="0">
              <a:latin typeface="Arial" pitchFamily="34" charset="0"/>
              <a:cs typeface="Arial" pitchFamily="34" charset="0"/>
            </a:endParaRPr>
          </a:p>
          <a:p>
            <a:pPr marL="742950" lvl="1" indent="-285750">
              <a:lnSpc>
                <a:spcPct val="90000"/>
              </a:lnSpc>
              <a:spcBef>
                <a:spcPct val="20000"/>
              </a:spcBef>
              <a:buFont typeface="Arial" pitchFamily="34" charset="0"/>
              <a:buChar char="•"/>
            </a:pPr>
            <a:r>
              <a:rPr lang="en-US" sz="1600" b="0" dirty="0">
                <a:latin typeface="Arial" pitchFamily="34" charset="0"/>
                <a:cs typeface="Arial" pitchFamily="34" charset="0"/>
              </a:rPr>
              <a:t>Understand your rights and responsibilities under the </a:t>
            </a:r>
            <a:r>
              <a:rPr lang="en-US" sz="1600" b="0" dirty="0">
                <a:latin typeface="Arial" pitchFamily="34" charset="0"/>
                <a:cs typeface="Arial" pitchFamily="34" charset="0"/>
                <a:hlinkClick r:id="rId3"/>
              </a:rPr>
              <a:t>UC Whistleblower Protection Policy</a:t>
            </a:r>
            <a:endParaRPr lang="en-US" sz="1600" b="0" dirty="0">
              <a:latin typeface="Arial" pitchFamily="34" charset="0"/>
              <a:cs typeface="Arial" pitchFamily="34" charset="0"/>
            </a:endParaRPr>
          </a:p>
          <a:p>
            <a:pPr marL="342900" indent="-342900">
              <a:lnSpc>
                <a:spcPct val="90000"/>
              </a:lnSpc>
              <a:spcBef>
                <a:spcPct val="20000"/>
              </a:spcBef>
              <a:buFont typeface="Wingdings" pitchFamily="2" charset="2"/>
              <a:buChar char="ü"/>
            </a:pPr>
            <a:endParaRPr lang="en-US" sz="1600" b="0" dirty="0">
              <a:latin typeface="Arial" pitchFamily="34" charset="0"/>
              <a:cs typeface="Arial" pitchFamily="34" charset="0"/>
            </a:endParaRPr>
          </a:p>
          <a:p>
            <a:pPr marL="342900" indent="-342900">
              <a:lnSpc>
                <a:spcPct val="90000"/>
              </a:lnSpc>
              <a:spcBef>
                <a:spcPct val="20000"/>
              </a:spcBef>
              <a:buFont typeface="Wingdings" pitchFamily="2" charset="2"/>
              <a:buChar char="ü"/>
            </a:pPr>
            <a:endParaRPr lang="en-US" sz="1600" b="0" dirty="0">
              <a:latin typeface="Arial" pitchFamily="34" charset="0"/>
              <a:cs typeface="Arial" pitchFamily="34" charset="0"/>
            </a:endParaRPr>
          </a:p>
        </p:txBody>
      </p:sp>
    </p:spTree>
    <p:extLst>
      <p:ext uri="{BB962C8B-B14F-4D97-AF65-F5344CB8AC3E}">
        <p14:creationId xmlns:p14="http://schemas.microsoft.com/office/powerpoint/2010/main" val="3206255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dirty="0"/>
              <a:t/>
            </a:r>
            <a:br>
              <a:rPr lang="en-US" sz="2800" dirty="0"/>
            </a:br>
            <a:r>
              <a:rPr lang="en-US" sz="2800" dirty="0" smtClean="0">
                <a:latin typeface="Arial" pitchFamily="34" charset="0"/>
                <a:cs typeface="Arial" pitchFamily="34" charset="0"/>
              </a:rPr>
              <a:t>Conflict </a:t>
            </a:r>
            <a:r>
              <a:rPr lang="en-US" sz="2800" dirty="0">
                <a:latin typeface="Arial" pitchFamily="34" charset="0"/>
                <a:cs typeface="Arial" pitchFamily="34" charset="0"/>
              </a:rPr>
              <a:t>of Interest in Academic Research</a:t>
            </a:r>
            <a:r>
              <a:rPr lang="en-US" sz="2800" dirty="0"/>
              <a:t/>
            </a:r>
            <a:br>
              <a:rPr lang="en-US" sz="2800" dirty="0"/>
            </a:br>
            <a:endParaRPr lang="en-US" sz="2800" dirty="0"/>
          </a:p>
        </p:txBody>
      </p:sp>
      <p:sp>
        <p:nvSpPr>
          <p:cNvPr id="4" name="Content Placeholder 3"/>
          <p:cNvSpPr>
            <a:spLocks noGrp="1"/>
          </p:cNvSpPr>
          <p:nvPr>
            <p:ph idx="1"/>
          </p:nvPr>
        </p:nvSpPr>
        <p:spPr>
          <a:xfrm>
            <a:off x="457200" y="1219200"/>
            <a:ext cx="8229600" cy="5135563"/>
          </a:xfrm>
        </p:spPr>
        <p:txBody>
          <a:bodyPr>
            <a:normAutofit/>
          </a:bodyPr>
          <a:lstStyle/>
          <a:p>
            <a:pPr marL="0" indent="0">
              <a:buNone/>
            </a:pPr>
            <a:r>
              <a:rPr lang="en-US" sz="1600" dirty="0">
                <a:latin typeface="Arial" pitchFamily="34" charset="0"/>
                <a:cs typeface="Arial" pitchFamily="34" charset="0"/>
              </a:rPr>
              <a:t>The University’s research funding comes from multiple public and private sources.  Existing academic and administrative policies recognize the University’s responsibility to advance and communicate knowledge, interact with public and private enterprises, and facilitate the translation of University-based discoveries into meaningful products and services. </a:t>
            </a:r>
          </a:p>
          <a:p>
            <a:pPr marL="0" indent="0">
              <a:buNone/>
            </a:pP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With extramural research support comes public scrutiny about research methods and results.  While such funding may provide resources that would not otherwise be available, corporate funding and the often complex relationships between industry and researchers have raised conflict of interest concerns about the appropriateness of some of these research relationships. Evidence from published research and individual cases also </a:t>
            </a:r>
            <a:r>
              <a:rPr lang="en-US" sz="1600" dirty="0" smtClean="0">
                <a:latin typeface="Arial" pitchFamily="34" charset="0"/>
                <a:cs typeface="Arial" pitchFamily="34" charset="0"/>
              </a:rPr>
              <a:t>indicates </a:t>
            </a:r>
            <a:r>
              <a:rPr lang="en-US" sz="1600" dirty="0">
                <a:latin typeface="Arial" pitchFamily="34" charset="0"/>
                <a:cs typeface="Arial" pitchFamily="34" charset="0"/>
              </a:rPr>
              <a:t>that </a:t>
            </a:r>
            <a:r>
              <a:rPr lang="en-US" sz="1600" dirty="0" smtClean="0">
                <a:latin typeface="Arial" pitchFamily="34" charset="0"/>
                <a:cs typeface="Arial" pitchFamily="34" charset="0"/>
              </a:rPr>
              <a:t>conflict </a:t>
            </a:r>
            <a:r>
              <a:rPr lang="en-US" sz="1600" dirty="0">
                <a:latin typeface="Arial" pitchFamily="34" charset="0"/>
                <a:cs typeface="Arial" pitchFamily="34" charset="0"/>
              </a:rPr>
              <a:t>of interest may affect research integrity and objectivity. </a:t>
            </a:r>
            <a:br>
              <a:rPr lang="en-US" sz="1600" dirty="0">
                <a:latin typeface="Arial" pitchFamily="34" charset="0"/>
                <a:cs typeface="Arial" pitchFamily="34" charset="0"/>
              </a:rPr>
            </a:br>
            <a:r>
              <a:rPr lang="en-US" sz="1600" b="1" dirty="0">
                <a:latin typeface="Arial" pitchFamily="34" charset="0"/>
                <a:cs typeface="Arial" pitchFamily="34" charset="0"/>
              </a:rPr>
              <a:t> </a:t>
            </a:r>
            <a:endParaRPr lang="en-US" sz="1600" dirty="0">
              <a:latin typeface="Arial" pitchFamily="34" charset="0"/>
              <a:cs typeface="Arial" pitchFamily="34" charset="0"/>
            </a:endParaRPr>
          </a:p>
          <a:p>
            <a:pPr marL="0"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2530536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609600"/>
          </a:xfrm>
        </p:spPr>
        <p:txBody>
          <a:bodyPr>
            <a:noAutofit/>
          </a:bodyPr>
          <a:lstStyle/>
          <a:p>
            <a:r>
              <a:rPr lang="en-US" sz="2800" b="1" dirty="0"/>
              <a:t/>
            </a:r>
            <a:br>
              <a:rPr lang="en-US" sz="2800" b="1" dirty="0"/>
            </a:br>
            <a:r>
              <a:rPr lang="en-US" sz="2800" dirty="0" smtClean="0">
                <a:latin typeface="Arial" pitchFamily="34" charset="0"/>
                <a:cs typeface="Arial" pitchFamily="34" charset="0"/>
              </a:rPr>
              <a:t>What </a:t>
            </a:r>
            <a:r>
              <a:rPr lang="en-US" sz="2800" dirty="0">
                <a:latin typeface="Arial" pitchFamily="34" charset="0"/>
                <a:cs typeface="Arial" pitchFamily="34" charset="0"/>
              </a:rPr>
              <a:t>Types of Conflict of Interest Will This Briefing Cover</a:t>
            </a:r>
            <a:r>
              <a:rPr lang="en-US" sz="2800" dirty="0" smtClean="0">
                <a:latin typeface="Arial" pitchFamily="34" charset="0"/>
                <a:cs typeface="Arial" pitchFamily="34" charset="0"/>
              </a:rPr>
              <a:t>?</a:t>
            </a:r>
            <a:r>
              <a:rPr lang="en-US" sz="2800" dirty="0"/>
              <a:t/>
            </a:r>
            <a:br>
              <a:rPr lang="en-US" sz="2800" dirty="0"/>
            </a:br>
            <a:endParaRPr lang="en-US" sz="2800" dirty="0"/>
          </a:p>
        </p:txBody>
      </p:sp>
      <p:sp>
        <p:nvSpPr>
          <p:cNvPr id="4" name="Content Placeholder 3"/>
          <p:cNvSpPr>
            <a:spLocks noGrp="1"/>
          </p:cNvSpPr>
          <p:nvPr>
            <p:ph idx="1"/>
          </p:nvPr>
        </p:nvSpPr>
        <p:spPr>
          <a:xfrm>
            <a:off x="457200" y="1447800"/>
            <a:ext cx="8229600" cy="5135563"/>
          </a:xfrm>
        </p:spPr>
        <p:txBody>
          <a:bodyPr>
            <a:normAutofit/>
          </a:bodyPr>
          <a:lstStyle/>
          <a:p>
            <a:pPr marL="0" indent="0">
              <a:buNone/>
            </a:pPr>
            <a:r>
              <a:rPr lang="en-US" sz="1600" dirty="0">
                <a:latin typeface="Arial" pitchFamily="34" charset="0"/>
                <a:cs typeface="Arial" pitchFamily="34" charset="0"/>
              </a:rPr>
              <a:t>There are many types of conflict of interest, including conflict of commitment, personal and institutional financial conflict of interest, those related to purchasing, use of University facilities, and more. This course will only cover information about personal (or individual) financial conflict of interest.  (For University policies on other conflict of interest areas please refer to the </a:t>
            </a:r>
            <a:r>
              <a:rPr lang="en-US" sz="1600" dirty="0" smtClean="0">
                <a:latin typeface="Arial" pitchFamily="34" charset="0"/>
                <a:cs typeface="Arial" pitchFamily="34" charset="0"/>
              </a:rPr>
              <a:t>references at the end of this training). </a:t>
            </a:r>
            <a:endParaRPr lang="en-US" sz="1600" dirty="0">
              <a:latin typeface="Arial" pitchFamily="34" charset="0"/>
              <a:cs typeface="Arial" pitchFamily="34" charset="0"/>
            </a:endParaRPr>
          </a:p>
          <a:p>
            <a:pPr marL="0" indent="0">
              <a:buNone/>
            </a:pPr>
            <a:r>
              <a:rPr lang="en-US" sz="1600" dirty="0">
                <a:latin typeface="Arial" pitchFamily="34" charset="0"/>
                <a:cs typeface="Arial" pitchFamily="34" charset="0"/>
              </a:rPr>
              <a:t> </a:t>
            </a:r>
          </a:p>
          <a:p>
            <a:pPr marL="0" indent="0">
              <a:buNone/>
            </a:pPr>
            <a:r>
              <a:rPr lang="en-US" sz="1600" b="1" dirty="0">
                <a:latin typeface="Arial" pitchFamily="34" charset="0"/>
                <a:cs typeface="Arial" pitchFamily="34" charset="0"/>
              </a:rPr>
              <a:t>This course will not cover local campus procedures for disclosure or management of conflict of interests for specific funding sources.  </a:t>
            </a:r>
            <a:r>
              <a:rPr lang="en-US" sz="1600" dirty="0" smtClean="0">
                <a:latin typeface="Arial" pitchFamily="34" charset="0"/>
                <a:cs typeface="Arial" pitchFamily="34" charset="0"/>
              </a:rPr>
              <a:t>For </a:t>
            </a:r>
            <a:r>
              <a:rPr lang="en-US" sz="1600" dirty="0">
                <a:latin typeface="Arial" pitchFamily="34" charset="0"/>
                <a:cs typeface="Arial" pitchFamily="34" charset="0"/>
              </a:rPr>
              <a:t>information on individual campus conflict of interest policies/procedures please refer to the following resources:</a:t>
            </a:r>
            <a:endParaRPr lang="en-US" sz="1600" b="1" dirty="0">
              <a:latin typeface="Arial" pitchFamily="34" charset="0"/>
              <a:cs typeface="Arial" pitchFamily="34" charset="0"/>
            </a:endParaRPr>
          </a:p>
          <a:p>
            <a:pPr marL="0" indent="0">
              <a:buNone/>
            </a:pPr>
            <a:r>
              <a:rPr lang="en-US" sz="1600" dirty="0">
                <a:latin typeface="Arial" pitchFamily="34" charset="0"/>
                <a:cs typeface="Arial" pitchFamily="34" charset="0"/>
              </a:rPr>
              <a:t/>
            </a:r>
            <a:br>
              <a:rPr lang="en-US" sz="1600" dirty="0">
                <a:latin typeface="Arial" pitchFamily="34" charset="0"/>
                <a:cs typeface="Arial" pitchFamily="34" charset="0"/>
              </a:rPr>
            </a:br>
            <a:r>
              <a:rPr lang="en-US" sz="1600" b="1" dirty="0">
                <a:latin typeface="Arial" pitchFamily="34" charset="0"/>
                <a:cs typeface="Arial" pitchFamily="34" charset="0"/>
              </a:rPr>
              <a:t> </a:t>
            </a:r>
            <a:endParaRPr lang="en-US" sz="1600" dirty="0">
              <a:latin typeface="Arial" pitchFamily="34" charset="0"/>
              <a:cs typeface="Arial" pitchFamily="34" charset="0"/>
            </a:endParaRPr>
          </a:p>
          <a:p>
            <a:pPr marL="0" indent="0">
              <a:buNone/>
            </a:pPr>
            <a:endParaRPr lang="en-US" sz="1600" dirty="0">
              <a:latin typeface="Arial" pitchFamily="34" charset="0"/>
              <a:cs typeface="Arial" pitchFamily="34" charset="0"/>
            </a:endParaRPr>
          </a:p>
        </p:txBody>
      </p:sp>
      <p:sp>
        <p:nvSpPr>
          <p:cNvPr id="5" name="Rectangle 10"/>
          <p:cNvSpPr>
            <a:spLocks noChangeArrowheads="1"/>
          </p:cNvSpPr>
          <p:nvPr/>
        </p:nvSpPr>
        <p:spPr bwMode="auto">
          <a:xfrm>
            <a:off x="914400" y="4267200"/>
            <a:ext cx="7543800" cy="914400"/>
          </a:xfrm>
          <a:prstGeom prst="rect">
            <a:avLst/>
          </a:prstGeom>
          <a:solidFill>
            <a:srgbClr val="FEBB36"/>
          </a:solidFill>
          <a:ln w="9525">
            <a:solidFill>
              <a:schemeClr val="tx1"/>
            </a:solidFill>
            <a:miter lim="800000"/>
            <a:headEnd/>
            <a:tailEnd/>
          </a:ln>
        </p:spPr>
        <p:txBody>
          <a:bodyPr wrap="none" anchor="ctr"/>
          <a:lstStyle/>
          <a:p>
            <a:pPr algn="ctr"/>
            <a:r>
              <a:rPr lang="en-US" b="1" u="sng" dirty="0">
                <a:solidFill>
                  <a:srgbClr val="7030A0"/>
                </a:solidFill>
                <a:latin typeface="Arial" pitchFamily="34" charset="0"/>
                <a:cs typeface="Arial" pitchFamily="34" charset="0"/>
                <a:hlinkClick r:id="rId3"/>
              </a:rPr>
              <a:t>UC Campus Conflict of Interest Programs</a:t>
            </a:r>
            <a:r>
              <a:rPr lang="en-US" b="1" dirty="0">
                <a:solidFill>
                  <a:srgbClr val="7030A0"/>
                </a:solidFill>
                <a:latin typeface="Arial" pitchFamily="34" charset="0"/>
                <a:cs typeface="Arial" pitchFamily="34" charset="0"/>
              </a:rPr>
              <a:t> </a:t>
            </a:r>
          </a:p>
          <a:p>
            <a:pPr algn="ctr"/>
            <a:r>
              <a:rPr lang="en-US" b="1" u="sng" dirty="0">
                <a:solidFill>
                  <a:srgbClr val="7030A0"/>
                </a:solidFill>
                <a:latin typeface="Arial" pitchFamily="34" charset="0"/>
                <a:cs typeface="Arial" pitchFamily="34" charset="0"/>
                <a:hlinkClick r:id="rId4"/>
              </a:rPr>
              <a:t>UC Campus Academic Conflict of Interest Coordinators </a:t>
            </a:r>
            <a:r>
              <a:rPr lang="en-US" b="1" dirty="0">
                <a:solidFill>
                  <a:srgbClr val="7030A0"/>
                </a:solidFill>
                <a:latin typeface="Arial" pitchFamily="34" charset="0"/>
                <a:cs typeface="Arial" pitchFamily="34" charset="0"/>
              </a:rPr>
              <a:t> </a:t>
            </a:r>
            <a:endParaRPr lang="en-US" dirty="0">
              <a:solidFill>
                <a:srgbClr val="7030A0"/>
              </a:solidFill>
              <a:latin typeface="Arial" pitchFamily="34" charset="0"/>
              <a:cs typeface="Arial" pitchFamily="34" charset="0"/>
            </a:endParaRPr>
          </a:p>
        </p:txBody>
      </p:sp>
    </p:spTree>
    <p:extLst>
      <p:ext uri="{BB962C8B-B14F-4D97-AF65-F5344CB8AC3E}">
        <p14:creationId xmlns:p14="http://schemas.microsoft.com/office/powerpoint/2010/main" val="162772202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5265</TotalTime>
  <Words>3906</Words>
  <Application>Microsoft Office PowerPoint</Application>
  <PresentationFormat>On-screen Show (4:3)</PresentationFormat>
  <Paragraphs>413</Paragraphs>
  <Slides>46</Slides>
  <Notes>46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48" baseType="lpstr">
      <vt:lpstr>Office Theme</vt:lpstr>
      <vt:lpstr>Image</vt:lpstr>
      <vt:lpstr>PowerPoint Presentation</vt:lpstr>
      <vt:lpstr>PowerPoint Presentation</vt:lpstr>
      <vt:lpstr>Introduction</vt:lpstr>
      <vt:lpstr>Briefing Objectives</vt:lpstr>
      <vt:lpstr>Statement of Ethical Values </vt:lpstr>
      <vt:lpstr>Standards of Ethical Conduct</vt:lpstr>
      <vt:lpstr>Your Employment Obligations </vt:lpstr>
      <vt:lpstr> Conflict of Interest in Academic Research </vt:lpstr>
      <vt:lpstr> What Types of Conflict of Interest Will This Briefing Cover? </vt:lpstr>
      <vt:lpstr>Conflict of Interest for Researchers</vt:lpstr>
      <vt:lpstr> What is a Financial Conflict of Interest?  </vt:lpstr>
      <vt:lpstr> Who Issues Conflict of Interest Regulations? </vt:lpstr>
      <vt:lpstr> How Does the University Manage Conflicts of Interest? </vt:lpstr>
      <vt:lpstr> State of California Conflict of Interest Regulations </vt:lpstr>
      <vt:lpstr> State of California Conflict of Interest Regulations </vt:lpstr>
      <vt:lpstr>Scenario: Election Day</vt:lpstr>
      <vt:lpstr>Discussion: Election Day</vt:lpstr>
      <vt:lpstr>National Science Foundation (NSF) Conflict of Interest Regulations</vt:lpstr>
      <vt:lpstr>National Science Foundation (NSF) Conflict of Interest Regulations</vt:lpstr>
      <vt:lpstr>Scenario: Tsunami Test</vt:lpstr>
      <vt:lpstr>Discussion: Tsunami Test</vt:lpstr>
      <vt:lpstr>Scenario: Green for Forester?</vt:lpstr>
      <vt:lpstr>Discussion: Green for Forester?</vt:lpstr>
      <vt:lpstr>New Public Health Service Conflict of Interest Regulations</vt:lpstr>
      <vt:lpstr>New Public Health Service Conflict of Interest Regulations</vt:lpstr>
      <vt:lpstr>New Public Health Service Conflict of Interest Regulations</vt:lpstr>
      <vt:lpstr>PHS Conflict of Interest Regulations - Disclosure Timelines</vt:lpstr>
      <vt:lpstr>PHS Conflict of Interest Regulations - Disclosure Management</vt:lpstr>
      <vt:lpstr>PHS Conflict of Interest Regulations – Reporting </vt:lpstr>
      <vt:lpstr>PHS Conflict of Interest Regulations – Training Requirements </vt:lpstr>
      <vt:lpstr>PHS Conflict of Interest Regulations – Additional Information</vt:lpstr>
      <vt:lpstr>Scenario: An Affair of the Heart</vt:lpstr>
      <vt:lpstr>Discussion: An Affair of the Heart</vt:lpstr>
      <vt:lpstr>Scenario: Under a Microscope?</vt:lpstr>
      <vt:lpstr>Scenario: Under a Microscope? (cont’d)</vt:lpstr>
      <vt:lpstr>Discussion: Under a Microscope?</vt:lpstr>
      <vt:lpstr>Scenario: Sid’s Winter Windfall</vt:lpstr>
      <vt:lpstr>Discussion: Sid’s Winter Windfall</vt:lpstr>
      <vt:lpstr>Conflict of Interest Summary</vt:lpstr>
      <vt:lpstr>PowerPoint Presentation</vt:lpstr>
      <vt:lpstr>Decision-Tree for Reporting Compliance Concerns</vt:lpstr>
      <vt:lpstr>PowerPoint Presentation</vt:lpstr>
      <vt:lpstr>Reminder: Your Employment Obligations </vt:lpstr>
      <vt:lpstr>University of California Policy</vt:lpstr>
      <vt:lpstr>State and Federal Regulations</vt:lpstr>
      <vt:lpstr>Additional Publications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sphares</dc:creator>
  <cp:lastModifiedBy>Windows User</cp:lastModifiedBy>
  <cp:revision>176</cp:revision>
  <dcterms:created xsi:type="dcterms:W3CDTF">2006-08-16T00:00:00Z</dcterms:created>
  <dcterms:modified xsi:type="dcterms:W3CDTF">2015-12-16T16:28:29Z</dcterms:modified>
</cp:coreProperties>
</file>